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236"/>
  </p:notesMasterIdLst>
  <p:sldIdLst>
    <p:sldId id="396" r:id="rId2"/>
    <p:sldId id="451" r:id="rId3"/>
    <p:sldId id="452" r:id="rId4"/>
    <p:sldId id="453" r:id="rId5"/>
    <p:sldId id="454" r:id="rId6"/>
    <p:sldId id="455" r:id="rId7"/>
    <p:sldId id="456" r:id="rId8"/>
    <p:sldId id="457" r:id="rId9"/>
    <p:sldId id="458" r:id="rId10"/>
    <p:sldId id="459" r:id="rId11"/>
    <p:sldId id="643" r:id="rId12"/>
    <p:sldId id="644" r:id="rId13"/>
    <p:sldId id="645" r:id="rId14"/>
    <p:sldId id="524" r:id="rId15"/>
    <p:sldId id="526" r:id="rId16"/>
    <p:sldId id="525" r:id="rId17"/>
    <p:sldId id="528" r:id="rId18"/>
    <p:sldId id="406" r:id="rId19"/>
    <p:sldId id="407" r:id="rId20"/>
    <p:sldId id="408" r:id="rId21"/>
    <p:sldId id="409" r:id="rId22"/>
    <p:sldId id="410" r:id="rId23"/>
    <p:sldId id="412" r:id="rId24"/>
    <p:sldId id="411" r:id="rId25"/>
    <p:sldId id="413" r:id="rId26"/>
    <p:sldId id="648" r:id="rId27"/>
    <p:sldId id="650" r:id="rId28"/>
    <p:sldId id="651" r:id="rId29"/>
    <p:sldId id="652" r:id="rId30"/>
    <p:sldId id="653" r:id="rId31"/>
    <p:sldId id="654" r:id="rId32"/>
    <p:sldId id="655" r:id="rId33"/>
    <p:sldId id="656" r:id="rId34"/>
    <p:sldId id="414" r:id="rId35"/>
    <p:sldId id="415" r:id="rId36"/>
    <p:sldId id="416" r:id="rId37"/>
    <p:sldId id="417" r:id="rId38"/>
    <p:sldId id="418" r:id="rId39"/>
    <p:sldId id="423" r:id="rId40"/>
    <p:sldId id="424" r:id="rId41"/>
    <p:sldId id="425" r:id="rId42"/>
    <p:sldId id="426" r:id="rId43"/>
    <p:sldId id="427" r:id="rId44"/>
    <p:sldId id="428" r:id="rId45"/>
    <p:sldId id="429" r:id="rId46"/>
    <p:sldId id="430" r:id="rId47"/>
    <p:sldId id="431" r:id="rId48"/>
    <p:sldId id="437" r:id="rId49"/>
    <p:sldId id="438" r:id="rId50"/>
    <p:sldId id="439" r:id="rId51"/>
    <p:sldId id="440" r:id="rId52"/>
    <p:sldId id="432" r:id="rId53"/>
    <p:sldId id="433" r:id="rId54"/>
    <p:sldId id="434" r:id="rId55"/>
    <p:sldId id="435" r:id="rId56"/>
    <p:sldId id="436" r:id="rId57"/>
    <p:sldId id="441" r:id="rId58"/>
    <p:sldId id="442" r:id="rId59"/>
    <p:sldId id="443" r:id="rId60"/>
    <p:sldId id="444" r:id="rId61"/>
    <p:sldId id="445" r:id="rId62"/>
    <p:sldId id="446" r:id="rId63"/>
    <p:sldId id="447" r:id="rId64"/>
    <p:sldId id="449" r:id="rId65"/>
    <p:sldId id="450" r:id="rId66"/>
    <p:sldId id="560" r:id="rId67"/>
    <p:sldId id="562" r:id="rId68"/>
    <p:sldId id="563" r:id="rId69"/>
    <p:sldId id="657" r:id="rId70"/>
    <p:sldId id="561" r:id="rId71"/>
    <p:sldId id="564" r:id="rId72"/>
    <p:sldId id="527" r:id="rId73"/>
    <p:sldId id="529" r:id="rId74"/>
    <p:sldId id="395" r:id="rId75"/>
    <p:sldId id="531" r:id="rId76"/>
    <p:sldId id="532" r:id="rId77"/>
    <p:sldId id="533" r:id="rId78"/>
    <p:sldId id="534" r:id="rId79"/>
    <p:sldId id="535" r:id="rId80"/>
    <p:sldId id="536" r:id="rId81"/>
    <p:sldId id="537" r:id="rId82"/>
    <p:sldId id="538" r:id="rId83"/>
    <p:sldId id="539" r:id="rId84"/>
    <p:sldId id="540" r:id="rId85"/>
    <p:sldId id="541" r:id="rId86"/>
    <p:sldId id="542" r:id="rId87"/>
    <p:sldId id="543" r:id="rId88"/>
    <p:sldId id="544" r:id="rId89"/>
    <p:sldId id="545" r:id="rId90"/>
    <p:sldId id="546" r:id="rId91"/>
    <p:sldId id="547" r:id="rId92"/>
    <p:sldId id="548" r:id="rId93"/>
    <p:sldId id="549" r:id="rId94"/>
    <p:sldId id="550" r:id="rId95"/>
    <p:sldId id="551" r:id="rId96"/>
    <p:sldId id="552" r:id="rId97"/>
    <p:sldId id="553" r:id="rId98"/>
    <p:sldId id="554" r:id="rId99"/>
    <p:sldId id="555" r:id="rId100"/>
    <p:sldId id="556" r:id="rId101"/>
    <p:sldId id="557" r:id="rId102"/>
    <p:sldId id="558" r:id="rId103"/>
    <p:sldId id="559" r:id="rId104"/>
    <p:sldId id="419" r:id="rId105"/>
    <p:sldId id="566" r:id="rId106"/>
    <p:sldId id="580" r:id="rId107"/>
    <p:sldId id="581" r:id="rId108"/>
    <p:sldId id="568" r:id="rId109"/>
    <p:sldId id="569" r:id="rId110"/>
    <p:sldId id="570" r:id="rId111"/>
    <p:sldId id="571" r:id="rId112"/>
    <p:sldId id="572" r:id="rId113"/>
    <p:sldId id="565" r:id="rId114"/>
    <p:sldId id="575" r:id="rId115"/>
    <p:sldId id="578" r:id="rId116"/>
    <p:sldId id="399" r:id="rId117"/>
    <p:sldId id="579" r:id="rId118"/>
    <p:sldId id="462" r:id="rId119"/>
    <p:sldId id="463" r:id="rId120"/>
    <p:sldId id="460" r:id="rId121"/>
    <p:sldId id="465" r:id="rId122"/>
    <p:sldId id="466" r:id="rId123"/>
    <p:sldId id="467" r:id="rId124"/>
    <p:sldId id="468" r:id="rId125"/>
    <p:sldId id="469" r:id="rId126"/>
    <p:sldId id="470" r:id="rId127"/>
    <p:sldId id="471" r:id="rId128"/>
    <p:sldId id="472" r:id="rId129"/>
    <p:sldId id="473" r:id="rId130"/>
    <p:sldId id="474" r:id="rId131"/>
    <p:sldId id="475" r:id="rId132"/>
    <p:sldId id="476" r:id="rId133"/>
    <p:sldId id="482" r:id="rId134"/>
    <p:sldId id="477" r:id="rId135"/>
    <p:sldId id="483" r:id="rId136"/>
    <p:sldId id="478" r:id="rId137"/>
    <p:sldId id="479" r:id="rId138"/>
    <p:sldId id="484" r:id="rId139"/>
    <p:sldId id="485" r:id="rId140"/>
    <p:sldId id="486" r:id="rId141"/>
    <p:sldId id="491" r:id="rId142"/>
    <p:sldId id="496" r:id="rId143"/>
    <p:sldId id="492" r:id="rId144"/>
    <p:sldId id="497" r:id="rId145"/>
    <p:sldId id="493" r:id="rId146"/>
    <p:sldId id="498" r:id="rId147"/>
    <p:sldId id="494" r:id="rId148"/>
    <p:sldId id="495" r:id="rId149"/>
    <p:sldId id="576" r:id="rId150"/>
    <p:sldId id="577" r:id="rId151"/>
    <p:sldId id="398" r:id="rId152"/>
    <p:sldId id="573" r:id="rId153"/>
    <p:sldId id="608" r:id="rId154"/>
    <p:sldId id="609" r:id="rId155"/>
    <p:sldId id="610" r:id="rId156"/>
    <p:sldId id="611" r:id="rId157"/>
    <p:sldId id="612" r:id="rId158"/>
    <p:sldId id="613" r:id="rId159"/>
    <p:sldId id="614" r:id="rId160"/>
    <p:sldId id="615" r:id="rId161"/>
    <p:sldId id="616" r:id="rId162"/>
    <p:sldId id="582" r:id="rId163"/>
    <p:sldId id="618" r:id="rId164"/>
    <p:sldId id="619" r:id="rId165"/>
    <p:sldId id="620" r:id="rId166"/>
    <p:sldId id="621" r:id="rId167"/>
    <p:sldId id="622" r:id="rId168"/>
    <p:sldId id="623" r:id="rId169"/>
    <p:sldId id="624" r:id="rId170"/>
    <p:sldId id="625" r:id="rId171"/>
    <p:sldId id="626" r:id="rId172"/>
    <p:sldId id="627" r:id="rId173"/>
    <p:sldId id="628" r:id="rId174"/>
    <p:sldId id="629" r:id="rId175"/>
    <p:sldId id="630" r:id="rId176"/>
    <p:sldId id="658" r:id="rId177"/>
    <p:sldId id="660" r:id="rId178"/>
    <p:sldId id="662" r:id="rId179"/>
    <p:sldId id="661" r:id="rId180"/>
    <p:sldId id="659" r:id="rId181"/>
    <p:sldId id="664" r:id="rId182"/>
    <p:sldId id="663" r:id="rId183"/>
    <p:sldId id="631" r:id="rId184"/>
    <p:sldId id="632" r:id="rId185"/>
    <p:sldId id="634" r:id="rId186"/>
    <p:sldId id="665" r:id="rId187"/>
    <p:sldId id="666" r:id="rId188"/>
    <p:sldId id="667" r:id="rId189"/>
    <p:sldId id="583" r:id="rId190"/>
    <p:sldId id="635" r:id="rId191"/>
    <p:sldId id="636" r:id="rId192"/>
    <p:sldId id="637" r:id="rId193"/>
    <p:sldId id="638" r:id="rId194"/>
    <p:sldId id="639" r:id="rId195"/>
    <p:sldId id="640" r:id="rId196"/>
    <p:sldId id="641" r:id="rId197"/>
    <p:sldId id="584" r:id="rId198"/>
    <p:sldId id="585" r:id="rId199"/>
    <p:sldId id="500" r:id="rId200"/>
    <p:sldId id="502" r:id="rId201"/>
    <p:sldId id="503" r:id="rId202"/>
    <p:sldId id="504" r:id="rId203"/>
    <p:sldId id="509" r:id="rId204"/>
    <p:sldId id="511" r:id="rId205"/>
    <p:sldId id="512" r:id="rId206"/>
    <p:sldId id="513" r:id="rId207"/>
    <p:sldId id="505" r:id="rId208"/>
    <p:sldId id="506" r:id="rId209"/>
    <p:sldId id="507" r:id="rId210"/>
    <p:sldId id="508" r:id="rId211"/>
    <p:sldId id="586" r:id="rId212"/>
    <p:sldId id="588" r:id="rId213"/>
    <p:sldId id="589" r:id="rId214"/>
    <p:sldId id="590" r:id="rId215"/>
    <p:sldId id="598" r:id="rId216"/>
    <p:sldId id="599" r:id="rId217"/>
    <p:sldId id="600" r:id="rId218"/>
    <p:sldId id="601" r:id="rId219"/>
    <p:sldId id="591" r:id="rId220"/>
    <p:sldId id="592" r:id="rId221"/>
    <p:sldId id="593" r:id="rId222"/>
    <p:sldId id="594" r:id="rId223"/>
    <p:sldId id="602" r:id="rId224"/>
    <p:sldId id="603" r:id="rId225"/>
    <p:sldId id="604" r:id="rId226"/>
    <p:sldId id="605" r:id="rId227"/>
    <p:sldId id="606" r:id="rId228"/>
    <p:sldId id="596" r:id="rId229"/>
    <p:sldId id="669" r:id="rId230"/>
    <p:sldId id="670" r:id="rId231"/>
    <p:sldId id="673" r:id="rId232"/>
    <p:sldId id="674" r:id="rId233"/>
    <p:sldId id="671" r:id="rId234"/>
    <p:sldId id="672" r:id="rId235"/>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9966"/>
    <a:srgbClr val="0000FF"/>
    <a:srgbClr val="FF0066"/>
    <a:srgbClr val="FFCC99"/>
    <a:srgbClr val="CCFFCC"/>
    <a:srgbClr val="D6C0D3"/>
    <a:srgbClr val="FFCCFF"/>
    <a:srgbClr val="99CCFF"/>
    <a:srgbClr val="CCCCFF"/>
    <a:srgbClr val="CC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7869" autoAdjust="0"/>
  </p:normalViewPr>
  <p:slideViewPr>
    <p:cSldViewPr>
      <p:cViewPr varScale="1">
        <p:scale>
          <a:sx n="72" d="100"/>
          <a:sy n="72" d="100"/>
        </p:scale>
        <p:origin x="1326" y="66"/>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presProps" Target="presProps.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slide" Target="slides/slide205.xml"/><Relationship Id="rId227" Type="http://schemas.openxmlformats.org/officeDocument/2006/relationships/slide" Target="slides/slide226.xml"/><Relationship Id="rId201" Type="http://schemas.openxmlformats.org/officeDocument/2006/relationships/slide" Target="slides/slide200.xml"/><Relationship Id="rId222" Type="http://schemas.openxmlformats.org/officeDocument/2006/relationships/slide" Target="slides/slide22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slide" Target="slides/slide232.xml"/><Relationship Id="rId238" Type="http://schemas.openxmlformats.org/officeDocument/2006/relationships/viewProps" Target="viewProps.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theme" Target="theme/theme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tableStyles" Target="tableStyles.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notesMaster" Target="notesMasters/notesMaster1.xml"/><Relationship Id="rId26" Type="http://schemas.openxmlformats.org/officeDocument/2006/relationships/slide" Target="slides/slide25.xml"/><Relationship Id="rId231" Type="http://schemas.openxmlformats.org/officeDocument/2006/relationships/slide" Target="slides/slide230.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32FC6CE-FD0A-43DF-BA96-7F6CEE05EDF8}"/>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Arial" charset="0"/>
              </a:defRPr>
            </a:lvl1pPr>
          </a:lstStyle>
          <a:p>
            <a:pPr>
              <a:defRPr/>
            </a:pPr>
            <a:endParaRPr lang="en-US"/>
          </a:p>
        </p:txBody>
      </p:sp>
      <p:sp>
        <p:nvSpPr>
          <p:cNvPr id="3" name="Date Placeholder 2">
            <a:extLst>
              <a:ext uri="{FF2B5EF4-FFF2-40B4-BE49-F238E27FC236}">
                <a16:creationId xmlns:a16="http://schemas.microsoft.com/office/drawing/2014/main" id="{0901CBDD-71D3-4195-A997-49489FE4BE32}"/>
              </a:ext>
            </a:extLst>
          </p:cNvPr>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Arial" charset="0"/>
              </a:defRPr>
            </a:lvl1pPr>
          </a:lstStyle>
          <a:p>
            <a:pPr>
              <a:defRPr/>
            </a:pPr>
            <a:fld id="{E48E85CA-88B6-4B2A-A0CB-361A06A84D0A}" type="datetimeFigureOut">
              <a:rPr lang="en-US"/>
              <a:pPr>
                <a:defRPr/>
              </a:pPr>
              <a:t>7/31/2019</a:t>
            </a:fld>
            <a:endParaRPr lang="en-US"/>
          </a:p>
        </p:txBody>
      </p:sp>
      <p:sp>
        <p:nvSpPr>
          <p:cNvPr id="4" name="Slide Image Placeholder 3">
            <a:extLst>
              <a:ext uri="{FF2B5EF4-FFF2-40B4-BE49-F238E27FC236}">
                <a16:creationId xmlns:a16="http://schemas.microsoft.com/office/drawing/2014/main" id="{C8696CB6-737C-4E80-AD7D-79BC4B6BDC83}"/>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7E43B0EB-C32B-4533-9253-79721F04C448}"/>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3AA528ED-CFC2-44B4-BCC8-5B3AD963CCC9}"/>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Arial" charset="0"/>
              </a:defRPr>
            </a:lvl1pPr>
          </a:lstStyle>
          <a:p>
            <a:pPr>
              <a:defRPr/>
            </a:pPr>
            <a:endParaRPr lang="en-US"/>
          </a:p>
        </p:txBody>
      </p:sp>
      <p:sp>
        <p:nvSpPr>
          <p:cNvPr id="7" name="Slide Number Placeholder 6">
            <a:extLst>
              <a:ext uri="{FF2B5EF4-FFF2-40B4-BE49-F238E27FC236}">
                <a16:creationId xmlns:a16="http://schemas.microsoft.com/office/drawing/2014/main" id="{DA9E046E-28E2-4018-A39D-0AD8F5E066D8}"/>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894AEC09-7B0D-421F-8C17-F753484EBAF5}"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2">
            <a:extLst>
              <a:ext uri="{FF2B5EF4-FFF2-40B4-BE49-F238E27FC236}">
                <a16:creationId xmlns:a16="http://schemas.microsoft.com/office/drawing/2014/main" id="{12FF1DF6-BA6E-4443-9AF1-9EC7E163350A}"/>
              </a:ext>
            </a:extLst>
          </p:cNvPr>
          <p:cNvSpPr>
            <a:spLocks noChangeShapeType="1"/>
          </p:cNvSpPr>
          <p:nvPr/>
        </p:nvSpPr>
        <p:spPr bwMode="auto">
          <a:xfrm>
            <a:off x="7315200" y="10668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 name="Group 8">
            <a:extLst>
              <a:ext uri="{FF2B5EF4-FFF2-40B4-BE49-F238E27FC236}">
                <a16:creationId xmlns:a16="http://schemas.microsoft.com/office/drawing/2014/main" id="{F4527C86-527C-4D0A-B023-18B63417071F}"/>
              </a:ext>
            </a:extLst>
          </p:cNvPr>
          <p:cNvGrpSpPr>
            <a:grpSpLocks/>
          </p:cNvGrpSpPr>
          <p:nvPr/>
        </p:nvGrpSpPr>
        <p:grpSpPr bwMode="auto">
          <a:xfrm>
            <a:off x="7493000" y="2992438"/>
            <a:ext cx="1338263" cy="2189162"/>
            <a:chOff x="4704" y="1885"/>
            <a:chExt cx="843" cy="1379"/>
          </a:xfrm>
        </p:grpSpPr>
        <p:sp>
          <p:nvSpPr>
            <p:cNvPr id="6" name="Oval 9">
              <a:extLst>
                <a:ext uri="{FF2B5EF4-FFF2-40B4-BE49-F238E27FC236}">
                  <a16:creationId xmlns:a16="http://schemas.microsoft.com/office/drawing/2014/main" id="{28DE7C7E-9DD4-41AB-AB2E-758BB8FB63B9}"/>
                </a:ext>
              </a:extLst>
            </p:cNvPr>
            <p:cNvSpPr>
              <a:spLocks noChangeArrowheads="1"/>
            </p:cNvSpPr>
            <p:nvPr/>
          </p:nvSpPr>
          <p:spPr bwMode="auto">
            <a:xfrm>
              <a:off x="4704"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7" name="Oval 10">
              <a:extLst>
                <a:ext uri="{FF2B5EF4-FFF2-40B4-BE49-F238E27FC236}">
                  <a16:creationId xmlns:a16="http://schemas.microsoft.com/office/drawing/2014/main" id="{AA72D191-121D-4F16-8B3C-5985EDD16AF2}"/>
                </a:ext>
              </a:extLst>
            </p:cNvPr>
            <p:cNvSpPr>
              <a:spLocks noChangeArrowheads="1"/>
            </p:cNvSpPr>
            <p:nvPr/>
          </p:nvSpPr>
          <p:spPr bwMode="auto">
            <a:xfrm>
              <a:off x="4883"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8" name="Oval 11">
              <a:extLst>
                <a:ext uri="{FF2B5EF4-FFF2-40B4-BE49-F238E27FC236}">
                  <a16:creationId xmlns:a16="http://schemas.microsoft.com/office/drawing/2014/main" id="{1EFFA19A-0FC6-408D-994F-5EEFDF4871AB}"/>
                </a:ext>
              </a:extLst>
            </p:cNvPr>
            <p:cNvSpPr>
              <a:spLocks noChangeArrowheads="1"/>
            </p:cNvSpPr>
            <p:nvPr/>
          </p:nvSpPr>
          <p:spPr bwMode="auto">
            <a:xfrm>
              <a:off x="5062"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9" name="Oval 12">
              <a:extLst>
                <a:ext uri="{FF2B5EF4-FFF2-40B4-BE49-F238E27FC236}">
                  <a16:creationId xmlns:a16="http://schemas.microsoft.com/office/drawing/2014/main" id="{A45F7F23-0D7B-4B17-A4CE-88708844C90D}"/>
                </a:ext>
              </a:extLst>
            </p:cNvPr>
            <p:cNvSpPr>
              <a:spLocks noChangeArrowheads="1"/>
            </p:cNvSpPr>
            <p:nvPr/>
          </p:nvSpPr>
          <p:spPr bwMode="auto">
            <a:xfrm>
              <a:off x="4704"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 name="Oval 13">
              <a:extLst>
                <a:ext uri="{FF2B5EF4-FFF2-40B4-BE49-F238E27FC236}">
                  <a16:creationId xmlns:a16="http://schemas.microsoft.com/office/drawing/2014/main" id="{3E527414-93DE-4D51-8836-22999D24ECE9}"/>
                </a:ext>
              </a:extLst>
            </p:cNvPr>
            <p:cNvSpPr>
              <a:spLocks noChangeArrowheads="1"/>
            </p:cNvSpPr>
            <p:nvPr/>
          </p:nvSpPr>
          <p:spPr bwMode="auto">
            <a:xfrm>
              <a:off x="4883"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1" name="Oval 14">
              <a:extLst>
                <a:ext uri="{FF2B5EF4-FFF2-40B4-BE49-F238E27FC236}">
                  <a16:creationId xmlns:a16="http://schemas.microsoft.com/office/drawing/2014/main" id="{48001397-86E8-4A61-8C1E-6EC57591FCDD}"/>
                </a:ext>
              </a:extLst>
            </p:cNvPr>
            <p:cNvSpPr>
              <a:spLocks noChangeArrowheads="1"/>
            </p:cNvSpPr>
            <p:nvPr/>
          </p:nvSpPr>
          <p:spPr bwMode="auto">
            <a:xfrm>
              <a:off x="5062"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2" name="Oval 15">
              <a:extLst>
                <a:ext uri="{FF2B5EF4-FFF2-40B4-BE49-F238E27FC236}">
                  <a16:creationId xmlns:a16="http://schemas.microsoft.com/office/drawing/2014/main" id="{4FB756C5-0FC1-4D8D-9AF5-C5807742F41C}"/>
                </a:ext>
              </a:extLst>
            </p:cNvPr>
            <p:cNvSpPr>
              <a:spLocks noChangeArrowheads="1"/>
            </p:cNvSpPr>
            <p:nvPr/>
          </p:nvSpPr>
          <p:spPr bwMode="auto">
            <a:xfrm>
              <a:off x="5241" y="2064"/>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3" name="Oval 16">
              <a:extLst>
                <a:ext uri="{FF2B5EF4-FFF2-40B4-BE49-F238E27FC236}">
                  <a16:creationId xmlns:a16="http://schemas.microsoft.com/office/drawing/2014/main" id="{AC96BD7D-CDA7-47B0-AEC8-0F619B0A06A5}"/>
                </a:ext>
              </a:extLst>
            </p:cNvPr>
            <p:cNvSpPr>
              <a:spLocks noChangeArrowheads="1"/>
            </p:cNvSpPr>
            <p:nvPr/>
          </p:nvSpPr>
          <p:spPr bwMode="auto">
            <a:xfrm>
              <a:off x="4704"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4" name="Oval 17">
              <a:extLst>
                <a:ext uri="{FF2B5EF4-FFF2-40B4-BE49-F238E27FC236}">
                  <a16:creationId xmlns:a16="http://schemas.microsoft.com/office/drawing/2014/main" id="{831291C3-FEA5-4A81-B3A5-B77AE884BA92}"/>
                </a:ext>
              </a:extLst>
            </p:cNvPr>
            <p:cNvSpPr>
              <a:spLocks noChangeArrowheads="1"/>
            </p:cNvSpPr>
            <p:nvPr/>
          </p:nvSpPr>
          <p:spPr bwMode="auto">
            <a:xfrm>
              <a:off x="4883"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5" name="Oval 18">
              <a:extLst>
                <a:ext uri="{FF2B5EF4-FFF2-40B4-BE49-F238E27FC236}">
                  <a16:creationId xmlns:a16="http://schemas.microsoft.com/office/drawing/2014/main" id="{6D9E0A13-F93A-40F2-AC5A-205C7F5ACFCA}"/>
                </a:ext>
              </a:extLst>
            </p:cNvPr>
            <p:cNvSpPr>
              <a:spLocks noChangeArrowheads="1"/>
            </p:cNvSpPr>
            <p:nvPr/>
          </p:nvSpPr>
          <p:spPr bwMode="auto">
            <a:xfrm>
              <a:off x="5062"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6" name="Oval 19">
              <a:extLst>
                <a:ext uri="{FF2B5EF4-FFF2-40B4-BE49-F238E27FC236}">
                  <a16:creationId xmlns:a16="http://schemas.microsoft.com/office/drawing/2014/main" id="{6B34D1AF-8BCD-4D53-A853-5ED8437ED8BF}"/>
                </a:ext>
              </a:extLst>
            </p:cNvPr>
            <p:cNvSpPr>
              <a:spLocks noChangeArrowheads="1"/>
            </p:cNvSpPr>
            <p:nvPr/>
          </p:nvSpPr>
          <p:spPr bwMode="auto">
            <a:xfrm>
              <a:off x="5241"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7" name="Oval 20">
              <a:extLst>
                <a:ext uri="{FF2B5EF4-FFF2-40B4-BE49-F238E27FC236}">
                  <a16:creationId xmlns:a16="http://schemas.microsoft.com/office/drawing/2014/main" id="{4D7C9A77-F350-4E25-B0C6-4193AA830E30}"/>
                </a:ext>
              </a:extLst>
            </p:cNvPr>
            <p:cNvSpPr>
              <a:spLocks noChangeArrowheads="1"/>
            </p:cNvSpPr>
            <p:nvPr/>
          </p:nvSpPr>
          <p:spPr bwMode="auto">
            <a:xfrm>
              <a:off x="5420" y="2243"/>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8" name="Oval 21">
              <a:extLst>
                <a:ext uri="{FF2B5EF4-FFF2-40B4-BE49-F238E27FC236}">
                  <a16:creationId xmlns:a16="http://schemas.microsoft.com/office/drawing/2014/main" id="{6F46D097-41D0-49DF-A3A4-E1D6C4476500}"/>
                </a:ext>
              </a:extLst>
            </p:cNvPr>
            <p:cNvSpPr>
              <a:spLocks noChangeArrowheads="1"/>
            </p:cNvSpPr>
            <p:nvPr/>
          </p:nvSpPr>
          <p:spPr bwMode="auto">
            <a:xfrm>
              <a:off x="4704" y="2421"/>
              <a:ext cx="127" cy="12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9" name="Oval 22">
              <a:extLst>
                <a:ext uri="{FF2B5EF4-FFF2-40B4-BE49-F238E27FC236}">
                  <a16:creationId xmlns:a16="http://schemas.microsoft.com/office/drawing/2014/main" id="{B25D1E35-8B09-4FD5-A1AC-8797A8C2562A}"/>
                </a:ext>
              </a:extLst>
            </p:cNvPr>
            <p:cNvSpPr>
              <a:spLocks noChangeArrowheads="1"/>
            </p:cNvSpPr>
            <p:nvPr/>
          </p:nvSpPr>
          <p:spPr bwMode="auto">
            <a:xfrm>
              <a:off x="4883"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0" name="Oval 23">
              <a:extLst>
                <a:ext uri="{FF2B5EF4-FFF2-40B4-BE49-F238E27FC236}">
                  <a16:creationId xmlns:a16="http://schemas.microsoft.com/office/drawing/2014/main" id="{BE1EF422-A42A-48BD-8C48-8CCC67561B71}"/>
                </a:ext>
              </a:extLst>
            </p:cNvPr>
            <p:cNvSpPr>
              <a:spLocks noChangeArrowheads="1"/>
            </p:cNvSpPr>
            <p:nvPr/>
          </p:nvSpPr>
          <p:spPr bwMode="auto">
            <a:xfrm>
              <a:off x="5062"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1" name="Oval 24">
              <a:extLst>
                <a:ext uri="{FF2B5EF4-FFF2-40B4-BE49-F238E27FC236}">
                  <a16:creationId xmlns:a16="http://schemas.microsoft.com/office/drawing/2014/main" id="{A65909EA-8B6D-4640-9D2B-91A0D5A3B634}"/>
                </a:ext>
              </a:extLst>
            </p:cNvPr>
            <p:cNvSpPr>
              <a:spLocks noChangeArrowheads="1"/>
            </p:cNvSpPr>
            <p:nvPr/>
          </p:nvSpPr>
          <p:spPr bwMode="auto">
            <a:xfrm>
              <a:off x="5241" y="2421"/>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2" name="Oval 25">
              <a:extLst>
                <a:ext uri="{FF2B5EF4-FFF2-40B4-BE49-F238E27FC236}">
                  <a16:creationId xmlns:a16="http://schemas.microsoft.com/office/drawing/2014/main" id="{5D5076D0-C1D6-492D-8772-22394FD6B2B0}"/>
                </a:ext>
              </a:extLst>
            </p:cNvPr>
            <p:cNvSpPr>
              <a:spLocks noChangeArrowheads="1"/>
            </p:cNvSpPr>
            <p:nvPr/>
          </p:nvSpPr>
          <p:spPr bwMode="auto">
            <a:xfrm>
              <a:off x="4704"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3" name="Oval 26">
              <a:extLst>
                <a:ext uri="{FF2B5EF4-FFF2-40B4-BE49-F238E27FC236}">
                  <a16:creationId xmlns:a16="http://schemas.microsoft.com/office/drawing/2014/main" id="{3463C0FB-231E-40FB-8E90-44BAAE2C8618}"/>
                </a:ext>
              </a:extLst>
            </p:cNvPr>
            <p:cNvSpPr>
              <a:spLocks noChangeArrowheads="1"/>
            </p:cNvSpPr>
            <p:nvPr/>
          </p:nvSpPr>
          <p:spPr bwMode="auto">
            <a:xfrm>
              <a:off x="4883"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4" name="Oval 27">
              <a:extLst>
                <a:ext uri="{FF2B5EF4-FFF2-40B4-BE49-F238E27FC236}">
                  <a16:creationId xmlns:a16="http://schemas.microsoft.com/office/drawing/2014/main" id="{2E412916-FADA-4C99-A196-9380A2347878}"/>
                </a:ext>
              </a:extLst>
            </p:cNvPr>
            <p:cNvSpPr>
              <a:spLocks noChangeArrowheads="1"/>
            </p:cNvSpPr>
            <p:nvPr/>
          </p:nvSpPr>
          <p:spPr bwMode="auto">
            <a:xfrm>
              <a:off x="5062"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5" name="Oval 28">
              <a:extLst>
                <a:ext uri="{FF2B5EF4-FFF2-40B4-BE49-F238E27FC236}">
                  <a16:creationId xmlns:a16="http://schemas.microsoft.com/office/drawing/2014/main" id="{B404BDFC-02CF-4CFC-87D2-D9AE5680CFE1}"/>
                </a:ext>
              </a:extLst>
            </p:cNvPr>
            <p:cNvSpPr>
              <a:spLocks noChangeArrowheads="1"/>
            </p:cNvSpPr>
            <p:nvPr/>
          </p:nvSpPr>
          <p:spPr bwMode="auto">
            <a:xfrm>
              <a:off x="5241"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6" name="Oval 29">
              <a:extLst>
                <a:ext uri="{FF2B5EF4-FFF2-40B4-BE49-F238E27FC236}">
                  <a16:creationId xmlns:a16="http://schemas.microsoft.com/office/drawing/2014/main" id="{04F8821B-C045-4AC7-8F26-4E08D4D0B4A1}"/>
                </a:ext>
              </a:extLst>
            </p:cNvPr>
            <p:cNvSpPr>
              <a:spLocks noChangeArrowheads="1"/>
            </p:cNvSpPr>
            <p:nvPr/>
          </p:nvSpPr>
          <p:spPr bwMode="auto">
            <a:xfrm>
              <a:off x="5420" y="2600"/>
              <a:ext cx="127" cy="12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7" name="Oval 30">
              <a:extLst>
                <a:ext uri="{FF2B5EF4-FFF2-40B4-BE49-F238E27FC236}">
                  <a16:creationId xmlns:a16="http://schemas.microsoft.com/office/drawing/2014/main" id="{EDF5FCC4-8600-497A-9AC6-7B9566335B6B}"/>
                </a:ext>
              </a:extLst>
            </p:cNvPr>
            <p:cNvSpPr>
              <a:spLocks noChangeArrowheads="1"/>
            </p:cNvSpPr>
            <p:nvPr/>
          </p:nvSpPr>
          <p:spPr bwMode="auto">
            <a:xfrm>
              <a:off x="4704" y="2779"/>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8" name="Oval 31">
              <a:extLst>
                <a:ext uri="{FF2B5EF4-FFF2-40B4-BE49-F238E27FC236}">
                  <a16:creationId xmlns:a16="http://schemas.microsoft.com/office/drawing/2014/main" id="{2D9395C5-AFB9-4404-8712-07364DAA7655}"/>
                </a:ext>
              </a:extLst>
            </p:cNvPr>
            <p:cNvSpPr>
              <a:spLocks noChangeArrowheads="1"/>
            </p:cNvSpPr>
            <p:nvPr/>
          </p:nvSpPr>
          <p:spPr bwMode="auto">
            <a:xfrm>
              <a:off x="4883"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9" name="Oval 32">
              <a:extLst>
                <a:ext uri="{FF2B5EF4-FFF2-40B4-BE49-F238E27FC236}">
                  <a16:creationId xmlns:a16="http://schemas.microsoft.com/office/drawing/2014/main" id="{F523D9F3-CB18-4E23-B7D4-9F1279544CC4}"/>
                </a:ext>
              </a:extLst>
            </p:cNvPr>
            <p:cNvSpPr>
              <a:spLocks noChangeArrowheads="1"/>
            </p:cNvSpPr>
            <p:nvPr/>
          </p:nvSpPr>
          <p:spPr bwMode="auto">
            <a:xfrm>
              <a:off x="5062"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0" name="Oval 33">
              <a:extLst>
                <a:ext uri="{FF2B5EF4-FFF2-40B4-BE49-F238E27FC236}">
                  <a16:creationId xmlns:a16="http://schemas.microsoft.com/office/drawing/2014/main" id="{32DBC4F6-7D06-4573-8990-D0D2CC3DF55C}"/>
                </a:ext>
              </a:extLst>
            </p:cNvPr>
            <p:cNvSpPr>
              <a:spLocks noChangeArrowheads="1"/>
            </p:cNvSpPr>
            <p:nvPr/>
          </p:nvSpPr>
          <p:spPr bwMode="auto">
            <a:xfrm>
              <a:off x="5241" y="2779"/>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1" name="Oval 34">
              <a:extLst>
                <a:ext uri="{FF2B5EF4-FFF2-40B4-BE49-F238E27FC236}">
                  <a16:creationId xmlns:a16="http://schemas.microsoft.com/office/drawing/2014/main" id="{6DAAFC8F-6407-424A-80C5-8C825F128864}"/>
                </a:ext>
              </a:extLst>
            </p:cNvPr>
            <p:cNvSpPr>
              <a:spLocks noChangeArrowheads="1"/>
            </p:cNvSpPr>
            <p:nvPr/>
          </p:nvSpPr>
          <p:spPr bwMode="auto">
            <a:xfrm>
              <a:off x="4704"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2" name="Oval 35">
              <a:extLst>
                <a:ext uri="{FF2B5EF4-FFF2-40B4-BE49-F238E27FC236}">
                  <a16:creationId xmlns:a16="http://schemas.microsoft.com/office/drawing/2014/main" id="{4431AC58-73CC-4F6E-B1C9-DD938161DFDF}"/>
                </a:ext>
              </a:extLst>
            </p:cNvPr>
            <p:cNvSpPr>
              <a:spLocks noChangeArrowheads="1"/>
            </p:cNvSpPr>
            <p:nvPr/>
          </p:nvSpPr>
          <p:spPr bwMode="auto">
            <a:xfrm>
              <a:off x="4883"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3" name="Oval 36">
              <a:extLst>
                <a:ext uri="{FF2B5EF4-FFF2-40B4-BE49-F238E27FC236}">
                  <a16:creationId xmlns:a16="http://schemas.microsoft.com/office/drawing/2014/main" id="{8A962FA4-2B61-4661-9D21-89C4C918861B}"/>
                </a:ext>
              </a:extLst>
            </p:cNvPr>
            <p:cNvSpPr>
              <a:spLocks noChangeArrowheads="1"/>
            </p:cNvSpPr>
            <p:nvPr/>
          </p:nvSpPr>
          <p:spPr bwMode="auto">
            <a:xfrm>
              <a:off x="5062"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4" name="Oval 37">
              <a:extLst>
                <a:ext uri="{FF2B5EF4-FFF2-40B4-BE49-F238E27FC236}">
                  <a16:creationId xmlns:a16="http://schemas.microsoft.com/office/drawing/2014/main" id="{FE9839E2-6CF9-48CA-BC6A-44DC05CB93A8}"/>
                </a:ext>
              </a:extLst>
            </p:cNvPr>
            <p:cNvSpPr>
              <a:spLocks noChangeArrowheads="1"/>
            </p:cNvSpPr>
            <p:nvPr/>
          </p:nvSpPr>
          <p:spPr bwMode="auto">
            <a:xfrm>
              <a:off x="5241"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5" name="Oval 38">
              <a:extLst>
                <a:ext uri="{FF2B5EF4-FFF2-40B4-BE49-F238E27FC236}">
                  <a16:creationId xmlns:a16="http://schemas.microsoft.com/office/drawing/2014/main" id="{13A040FE-5B5B-4F8C-A652-592E4BE4118C}"/>
                </a:ext>
              </a:extLst>
            </p:cNvPr>
            <p:cNvSpPr>
              <a:spLocks noChangeArrowheads="1"/>
            </p:cNvSpPr>
            <p:nvPr/>
          </p:nvSpPr>
          <p:spPr bwMode="auto">
            <a:xfrm>
              <a:off x="4883"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6" name="Oval 39">
              <a:extLst>
                <a:ext uri="{FF2B5EF4-FFF2-40B4-BE49-F238E27FC236}">
                  <a16:creationId xmlns:a16="http://schemas.microsoft.com/office/drawing/2014/main" id="{BFC711AF-A4A6-435B-A17C-9FCDCBDB45E0}"/>
                </a:ext>
              </a:extLst>
            </p:cNvPr>
            <p:cNvSpPr>
              <a:spLocks noChangeArrowheads="1"/>
            </p:cNvSpPr>
            <p:nvPr/>
          </p:nvSpPr>
          <p:spPr bwMode="auto">
            <a:xfrm>
              <a:off x="5241"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
        <p:nvSpPr>
          <p:cNvPr id="37" name="Line 40">
            <a:extLst>
              <a:ext uri="{FF2B5EF4-FFF2-40B4-BE49-F238E27FC236}">
                <a16:creationId xmlns:a16="http://schemas.microsoft.com/office/drawing/2014/main" id="{985B02CC-9A8B-4E1D-96E4-4519112AE0F0}"/>
              </a:ext>
            </a:extLst>
          </p:cNvPr>
          <p:cNvSpPr>
            <a:spLocks noChangeShapeType="1"/>
          </p:cNvSpPr>
          <p:nvPr/>
        </p:nvSpPr>
        <p:spPr bwMode="auto">
          <a:xfrm>
            <a:off x="304800" y="2819400"/>
            <a:ext cx="8229600"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15" name="Rectangle 3"/>
          <p:cNvSpPr>
            <a:spLocks noGrp="1" noChangeArrowheads="1"/>
          </p:cNvSpPr>
          <p:nvPr>
            <p:ph type="ctrTitle"/>
          </p:nvPr>
        </p:nvSpPr>
        <p:spPr>
          <a:xfrm>
            <a:off x="315913" y="466725"/>
            <a:ext cx="6781800" cy="2133600"/>
          </a:xfrm>
        </p:spPr>
        <p:txBody>
          <a:bodyPr/>
          <a:lstStyle>
            <a:lvl1pPr algn="r">
              <a:defRPr sz="4800"/>
            </a:lvl1pPr>
          </a:lstStyle>
          <a:p>
            <a:pPr lvl="0"/>
            <a:r>
              <a:rPr lang="en-US" altLang="en-US" noProof="0"/>
              <a:t>Click to edit Master title style</a:t>
            </a:r>
          </a:p>
        </p:txBody>
      </p:sp>
      <p:sp>
        <p:nvSpPr>
          <p:cNvPr id="38916" name="Rectangle 4"/>
          <p:cNvSpPr>
            <a:spLocks noGrp="1" noChangeArrowheads="1"/>
          </p:cNvSpPr>
          <p:nvPr>
            <p:ph type="subTitle" idx="1"/>
          </p:nvPr>
        </p:nvSpPr>
        <p:spPr>
          <a:xfrm>
            <a:off x="849313" y="3049588"/>
            <a:ext cx="6248400" cy="2362200"/>
          </a:xfrm>
        </p:spPr>
        <p:txBody>
          <a:bodyPr/>
          <a:lstStyle>
            <a:lvl1pPr marL="0" indent="0" algn="r">
              <a:buFont typeface="Wingdings" pitchFamily="2" charset="2"/>
              <a:buNone/>
              <a:defRPr sz="3200"/>
            </a:lvl1pPr>
          </a:lstStyle>
          <a:p>
            <a:pPr lvl="0"/>
            <a:r>
              <a:rPr lang="en-US" altLang="en-US" noProof="0"/>
              <a:t>Click to edit Master subtitle style</a:t>
            </a:r>
          </a:p>
        </p:txBody>
      </p:sp>
      <p:sp>
        <p:nvSpPr>
          <p:cNvPr id="38" name="Rectangle 5">
            <a:extLst>
              <a:ext uri="{FF2B5EF4-FFF2-40B4-BE49-F238E27FC236}">
                <a16:creationId xmlns:a16="http://schemas.microsoft.com/office/drawing/2014/main" id="{AC27BD38-665C-41A7-9D10-8FB51E93D71E}"/>
              </a:ext>
            </a:extLst>
          </p:cNvPr>
          <p:cNvSpPr>
            <a:spLocks noGrp="1" noChangeArrowheads="1"/>
          </p:cNvSpPr>
          <p:nvPr>
            <p:ph type="dt" sz="half" idx="10"/>
          </p:nvPr>
        </p:nvSpPr>
        <p:spPr/>
        <p:txBody>
          <a:bodyPr/>
          <a:lstStyle>
            <a:lvl1pPr>
              <a:defRPr/>
            </a:lvl1pPr>
          </a:lstStyle>
          <a:p>
            <a:pPr>
              <a:defRPr/>
            </a:pPr>
            <a:endParaRPr lang="en-US" altLang="en-US"/>
          </a:p>
        </p:txBody>
      </p:sp>
      <p:sp>
        <p:nvSpPr>
          <p:cNvPr id="39" name="Rectangle 6">
            <a:extLst>
              <a:ext uri="{FF2B5EF4-FFF2-40B4-BE49-F238E27FC236}">
                <a16:creationId xmlns:a16="http://schemas.microsoft.com/office/drawing/2014/main" id="{1AAEA51D-C4E5-4E69-9883-0333C9BF7AA8}"/>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40" name="Rectangle 7">
            <a:extLst>
              <a:ext uri="{FF2B5EF4-FFF2-40B4-BE49-F238E27FC236}">
                <a16:creationId xmlns:a16="http://schemas.microsoft.com/office/drawing/2014/main" id="{587053F8-B6AA-4EEE-9619-A624D48A80B0}"/>
              </a:ext>
            </a:extLst>
          </p:cNvPr>
          <p:cNvSpPr>
            <a:spLocks noGrp="1" noChangeArrowheads="1"/>
          </p:cNvSpPr>
          <p:nvPr>
            <p:ph type="sldNum" sz="quarter" idx="12"/>
          </p:nvPr>
        </p:nvSpPr>
        <p:spPr/>
        <p:txBody>
          <a:bodyPr/>
          <a:lstStyle>
            <a:lvl1pPr>
              <a:defRPr/>
            </a:lvl1pPr>
          </a:lstStyle>
          <a:p>
            <a:fld id="{9B32FBA5-672D-42EC-AFF5-1BB53447B077}" type="slidenum">
              <a:rPr lang="en-US" altLang="en-US"/>
              <a:pPr/>
              <a:t>‹#›</a:t>
            </a:fld>
            <a:endParaRPr lang="en-US" altLang="en-US"/>
          </a:p>
        </p:txBody>
      </p:sp>
    </p:spTree>
    <p:extLst>
      <p:ext uri="{BB962C8B-B14F-4D97-AF65-F5344CB8AC3E}">
        <p14:creationId xmlns:p14="http://schemas.microsoft.com/office/powerpoint/2010/main" val="17501856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69661177-82CC-4CCB-A73A-CA3F1A30C56A}"/>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EDE7DEA6-C11C-46C3-AF83-05D2CE2BE3E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E94BF279-AE65-4AE4-9A62-8A819EC04353}"/>
              </a:ext>
            </a:extLst>
          </p:cNvPr>
          <p:cNvSpPr>
            <a:spLocks noGrp="1" noChangeArrowheads="1"/>
          </p:cNvSpPr>
          <p:nvPr>
            <p:ph type="sldNum" sz="quarter" idx="12"/>
          </p:nvPr>
        </p:nvSpPr>
        <p:spPr>
          <a:ln/>
        </p:spPr>
        <p:txBody>
          <a:bodyPr/>
          <a:lstStyle>
            <a:lvl1pPr>
              <a:defRPr/>
            </a:lvl1pPr>
          </a:lstStyle>
          <a:p>
            <a:fld id="{EAF5B42B-651F-4293-B788-CDF05AEA40BE}" type="slidenum">
              <a:rPr lang="en-US" altLang="en-US"/>
              <a:pPr/>
              <a:t>‹#›</a:t>
            </a:fld>
            <a:endParaRPr lang="en-US" altLang="en-US"/>
          </a:p>
        </p:txBody>
      </p:sp>
    </p:spTree>
    <p:extLst>
      <p:ext uri="{BB962C8B-B14F-4D97-AF65-F5344CB8AC3E}">
        <p14:creationId xmlns:p14="http://schemas.microsoft.com/office/powerpoint/2010/main" val="356801576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FE838D6F-9FCB-4A9D-B640-30F0110B31D2}"/>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E81FE45D-A902-4F28-820A-F997EE4C70D4}"/>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53F3BC7C-B6F6-448F-9E58-FFA46287B36A}"/>
              </a:ext>
            </a:extLst>
          </p:cNvPr>
          <p:cNvSpPr>
            <a:spLocks noGrp="1" noChangeArrowheads="1"/>
          </p:cNvSpPr>
          <p:nvPr>
            <p:ph type="sldNum" sz="quarter" idx="12"/>
          </p:nvPr>
        </p:nvSpPr>
        <p:spPr>
          <a:ln/>
        </p:spPr>
        <p:txBody>
          <a:bodyPr/>
          <a:lstStyle>
            <a:lvl1pPr>
              <a:defRPr/>
            </a:lvl1pPr>
          </a:lstStyle>
          <a:p>
            <a:fld id="{F8324DE5-6B96-48A0-A047-58F2ADC0D7DE}" type="slidenum">
              <a:rPr lang="en-US" altLang="en-US"/>
              <a:pPr/>
              <a:t>‹#›</a:t>
            </a:fld>
            <a:endParaRPr lang="en-US" altLang="en-US"/>
          </a:p>
        </p:txBody>
      </p:sp>
    </p:spTree>
    <p:extLst>
      <p:ext uri="{BB962C8B-B14F-4D97-AF65-F5344CB8AC3E}">
        <p14:creationId xmlns:p14="http://schemas.microsoft.com/office/powerpoint/2010/main" val="20373502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02DD742A-9F3D-4444-A317-D6E8645BD34D}"/>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9D8F966A-EA43-4D4E-890B-40D1D01F46E1}"/>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E27612FD-945D-4599-AFC8-C78E46E6F517}"/>
              </a:ext>
            </a:extLst>
          </p:cNvPr>
          <p:cNvSpPr>
            <a:spLocks noGrp="1" noChangeArrowheads="1"/>
          </p:cNvSpPr>
          <p:nvPr>
            <p:ph type="sldNum" sz="quarter" idx="12"/>
          </p:nvPr>
        </p:nvSpPr>
        <p:spPr>
          <a:ln/>
        </p:spPr>
        <p:txBody>
          <a:bodyPr/>
          <a:lstStyle>
            <a:lvl1pPr>
              <a:defRPr/>
            </a:lvl1pPr>
          </a:lstStyle>
          <a:p>
            <a:fld id="{EC32077C-EDF0-45DF-AA81-66446146FDF8}" type="slidenum">
              <a:rPr lang="en-US" altLang="en-US"/>
              <a:pPr/>
              <a:t>‹#›</a:t>
            </a:fld>
            <a:endParaRPr lang="en-US" altLang="en-US"/>
          </a:p>
        </p:txBody>
      </p:sp>
    </p:spTree>
    <p:extLst>
      <p:ext uri="{BB962C8B-B14F-4D97-AF65-F5344CB8AC3E}">
        <p14:creationId xmlns:p14="http://schemas.microsoft.com/office/powerpoint/2010/main" val="35528205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392CD7C9-CADD-464E-AE5A-46AAA04BA452}"/>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F1169717-0607-4171-8570-3C4690F0850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93BA3462-7932-428E-87D8-25E776081177}"/>
              </a:ext>
            </a:extLst>
          </p:cNvPr>
          <p:cNvSpPr>
            <a:spLocks noGrp="1" noChangeArrowheads="1"/>
          </p:cNvSpPr>
          <p:nvPr>
            <p:ph type="sldNum" sz="quarter" idx="12"/>
          </p:nvPr>
        </p:nvSpPr>
        <p:spPr>
          <a:ln/>
        </p:spPr>
        <p:txBody>
          <a:bodyPr/>
          <a:lstStyle>
            <a:lvl1pPr>
              <a:defRPr/>
            </a:lvl1pPr>
          </a:lstStyle>
          <a:p>
            <a:fld id="{1EC602C1-3F23-485A-9871-EC9B541ED94A}" type="slidenum">
              <a:rPr lang="en-US" altLang="en-US"/>
              <a:pPr/>
              <a:t>‹#›</a:t>
            </a:fld>
            <a:endParaRPr lang="en-US" altLang="en-US"/>
          </a:p>
        </p:txBody>
      </p:sp>
    </p:spTree>
    <p:extLst>
      <p:ext uri="{BB962C8B-B14F-4D97-AF65-F5344CB8AC3E}">
        <p14:creationId xmlns:p14="http://schemas.microsoft.com/office/powerpoint/2010/main" val="30356447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365A843-4778-42AD-ABF2-C4ECAA6CA4A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00A7B94B-ADDE-438E-BC02-A059A9BEFF21}"/>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C7CE78E8-3643-4EE4-A40B-69125783186F}"/>
              </a:ext>
            </a:extLst>
          </p:cNvPr>
          <p:cNvSpPr>
            <a:spLocks noGrp="1" noChangeArrowheads="1"/>
          </p:cNvSpPr>
          <p:nvPr>
            <p:ph type="sldNum" sz="quarter" idx="12"/>
          </p:nvPr>
        </p:nvSpPr>
        <p:spPr>
          <a:ln/>
        </p:spPr>
        <p:txBody>
          <a:bodyPr/>
          <a:lstStyle>
            <a:lvl1pPr>
              <a:defRPr/>
            </a:lvl1pPr>
          </a:lstStyle>
          <a:p>
            <a:fld id="{FD6E54F3-48E5-49DE-B802-1139A9A2AF14}" type="slidenum">
              <a:rPr lang="en-US" altLang="en-US"/>
              <a:pPr/>
              <a:t>‹#›</a:t>
            </a:fld>
            <a:endParaRPr lang="en-US" altLang="en-US"/>
          </a:p>
        </p:txBody>
      </p:sp>
    </p:spTree>
    <p:extLst>
      <p:ext uri="{BB962C8B-B14F-4D97-AF65-F5344CB8AC3E}">
        <p14:creationId xmlns:p14="http://schemas.microsoft.com/office/powerpoint/2010/main" val="12977871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79FB38D6-C4D8-4061-BD26-DE52F72A9CB9}"/>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6">
            <a:extLst>
              <a:ext uri="{FF2B5EF4-FFF2-40B4-BE49-F238E27FC236}">
                <a16:creationId xmlns:a16="http://schemas.microsoft.com/office/drawing/2014/main" id="{16CB09E4-DA1F-4CDB-9281-76F1A4AE8004}"/>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7">
            <a:extLst>
              <a:ext uri="{FF2B5EF4-FFF2-40B4-BE49-F238E27FC236}">
                <a16:creationId xmlns:a16="http://schemas.microsoft.com/office/drawing/2014/main" id="{FE1394DD-858A-4196-9259-7CF520881620}"/>
              </a:ext>
            </a:extLst>
          </p:cNvPr>
          <p:cNvSpPr>
            <a:spLocks noGrp="1" noChangeArrowheads="1"/>
          </p:cNvSpPr>
          <p:nvPr>
            <p:ph type="sldNum" sz="quarter" idx="12"/>
          </p:nvPr>
        </p:nvSpPr>
        <p:spPr>
          <a:ln/>
        </p:spPr>
        <p:txBody>
          <a:bodyPr/>
          <a:lstStyle>
            <a:lvl1pPr>
              <a:defRPr/>
            </a:lvl1pPr>
          </a:lstStyle>
          <a:p>
            <a:fld id="{935830C5-56A2-4BE8-B731-01D0990CC2CE}" type="slidenum">
              <a:rPr lang="en-US" altLang="en-US"/>
              <a:pPr/>
              <a:t>‹#›</a:t>
            </a:fld>
            <a:endParaRPr lang="en-US" altLang="en-US"/>
          </a:p>
        </p:txBody>
      </p:sp>
    </p:spTree>
    <p:extLst>
      <p:ext uri="{BB962C8B-B14F-4D97-AF65-F5344CB8AC3E}">
        <p14:creationId xmlns:p14="http://schemas.microsoft.com/office/powerpoint/2010/main" val="36342842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DA8D3AC2-2491-49A4-844F-62C54EA551F9}"/>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3B764723-3A44-44A0-8BD9-4EFC59002F29}"/>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7">
            <a:extLst>
              <a:ext uri="{FF2B5EF4-FFF2-40B4-BE49-F238E27FC236}">
                <a16:creationId xmlns:a16="http://schemas.microsoft.com/office/drawing/2014/main" id="{77FEFBA9-798F-4AA5-B4D7-B95BBC1402C3}"/>
              </a:ext>
            </a:extLst>
          </p:cNvPr>
          <p:cNvSpPr>
            <a:spLocks noGrp="1" noChangeArrowheads="1"/>
          </p:cNvSpPr>
          <p:nvPr>
            <p:ph type="sldNum" sz="quarter" idx="12"/>
          </p:nvPr>
        </p:nvSpPr>
        <p:spPr>
          <a:ln/>
        </p:spPr>
        <p:txBody>
          <a:bodyPr/>
          <a:lstStyle>
            <a:lvl1pPr>
              <a:defRPr/>
            </a:lvl1pPr>
          </a:lstStyle>
          <a:p>
            <a:fld id="{F9EE1608-46DB-49C6-A30F-24CB7BCFB129}" type="slidenum">
              <a:rPr lang="en-US" altLang="en-US"/>
              <a:pPr/>
              <a:t>‹#›</a:t>
            </a:fld>
            <a:endParaRPr lang="en-US" altLang="en-US"/>
          </a:p>
        </p:txBody>
      </p:sp>
    </p:spTree>
    <p:extLst>
      <p:ext uri="{BB962C8B-B14F-4D97-AF65-F5344CB8AC3E}">
        <p14:creationId xmlns:p14="http://schemas.microsoft.com/office/powerpoint/2010/main" val="4265577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22BEF647-E56C-4DC9-A44A-EFE66EEC266A}"/>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6">
            <a:extLst>
              <a:ext uri="{FF2B5EF4-FFF2-40B4-BE49-F238E27FC236}">
                <a16:creationId xmlns:a16="http://schemas.microsoft.com/office/drawing/2014/main" id="{C34ACC4C-BAF8-4D60-BB22-E6FEF190B769}"/>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7">
            <a:extLst>
              <a:ext uri="{FF2B5EF4-FFF2-40B4-BE49-F238E27FC236}">
                <a16:creationId xmlns:a16="http://schemas.microsoft.com/office/drawing/2014/main" id="{AB06C5C8-377F-4BBA-9653-7C54D8AFCA59}"/>
              </a:ext>
            </a:extLst>
          </p:cNvPr>
          <p:cNvSpPr>
            <a:spLocks noGrp="1" noChangeArrowheads="1"/>
          </p:cNvSpPr>
          <p:nvPr>
            <p:ph type="sldNum" sz="quarter" idx="12"/>
          </p:nvPr>
        </p:nvSpPr>
        <p:spPr>
          <a:ln/>
        </p:spPr>
        <p:txBody>
          <a:bodyPr/>
          <a:lstStyle>
            <a:lvl1pPr>
              <a:defRPr/>
            </a:lvl1pPr>
          </a:lstStyle>
          <a:p>
            <a:fld id="{8BB0EA80-4388-4B9D-941A-DD5F546E6AA9}" type="slidenum">
              <a:rPr lang="en-US" altLang="en-US"/>
              <a:pPr/>
              <a:t>‹#›</a:t>
            </a:fld>
            <a:endParaRPr lang="en-US" altLang="en-US"/>
          </a:p>
        </p:txBody>
      </p:sp>
    </p:spTree>
    <p:extLst>
      <p:ext uri="{BB962C8B-B14F-4D97-AF65-F5344CB8AC3E}">
        <p14:creationId xmlns:p14="http://schemas.microsoft.com/office/powerpoint/2010/main" val="409138963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B4DA92BA-8861-4008-856C-24A384CF6A74}"/>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7AD5E072-98A4-40D1-8FC2-8BDBDF37C3E4}"/>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85A06B0D-4904-4D8A-B8B2-38A65636EED8}"/>
              </a:ext>
            </a:extLst>
          </p:cNvPr>
          <p:cNvSpPr>
            <a:spLocks noGrp="1" noChangeArrowheads="1"/>
          </p:cNvSpPr>
          <p:nvPr>
            <p:ph type="sldNum" sz="quarter" idx="12"/>
          </p:nvPr>
        </p:nvSpPr>
        <p:spPr>
          <a:ln/>
        </p:spPr>
        <p:txBody>
          <a:bodyPr/>
          <a:lstStyle>
            <a:lvl1pPr>
              <a:defRPr/>
            </a:lvl1pPr>
          </a:lstStyle>
          <a:p>
            <a:fld id="{5E7F2762-1581-4129-899F-25F273C2FEC5}" type="slidenum">
              <a:rPr lang="en-US" altLang="en-US"/>
              <a:pPr/>
              <a:t>‹#›</a:t>
            </a:fld>
            <a:endParaRPr lang="en-US" altLang="en-US"/>
          </a:p>
        </p:txBody>
      </p:sp>
    </p:spTree>
    <p:extLst>
      <p:ext uri="{BB962C8B-B14F-4D97-AF65-F5344CB8AC3E}">
        <p14:creationId xmlns:p14="http://schemas.microsoft.com/office/powerpoint/2010/main" val="6157093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53573BC6-E3D8-495D-9D22-1CE9CB128647}"/>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0EC5C476-8A5A-4BC4-9E64-4D57DEA6F6BB}"/>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52DDB258-1EC1-4DDA-9A3C-D1E70EBF0E26}"/>
              </a:ext>
            </a:extLst>
          </p:cNvPr>
          <p:cNvSpPr>
            <a:spLocks noGrp="1" noChangeArrowheads="1"/>
          </p:cNvSpPr>
          <p:nvPr>
            <p:ph type="sldNum" sz="quarter" idx="12"/>
          </p:nvPr>
        </p:nvSpPr>
        <p:spPr>
          <a:ln/>
        </p:spPr>
        <p:txBody>
          <a:bodyPr/>
          <a:lstStyle>
            <a:lvl1pPr>
              <a:defRPr/>
            </a:lvl1pPr>
          </a:lstStyle>
          <a:p>
            <a:fld id="{68869BE0-EFCC-4A48-881D-F20D3C2D17D7}" type="slidenum">
              <a:rPr lang="en-US" altLang="en-US"/>
              <a:pPr/>
              <a:t>‹#›</a:t>
            </a:fld>
            <a:endParaRPr lang="en-US" altLang="en-US"/>
          </a:p>
        </p:txBody>
      </p:sp>
    </p:spTree>
    <p:extLst>
      <p:ext uri="{BB962C8B-B14F-4D97-AF65-F5344CB8AC3E}">
        <p14:creationId xmlns:p14="http://schemas.microsoft.com/office/powerpoint/2010/main" val="42424305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Line 2">
            <a:extLst>
              <a:ext uri="{FF2B5EF4-FFF2-40B4-BE49-F238E27FC236}">
                <a16:creationId xmlns:a16="http://schemas.microsoft.com/office/drawing/2014/main" id="{E54E2EC3-D3C9-46E8-B018-016498C89E5B}"/>
              </a:ext>
            </a:extLst>
          </p:cNvPr>
          <p:cNvSpPr>
            <a:spLocks noChangeShapeType="1"/>
          </p:cNvSpPr>
          <p:nvPr/>
        </p:nvSpPr>
        <p:spPr bwMode="auto">
          <a:xfrm>
            <a:off x="7962900" y="152400"/>
            <a:ext cx="0" cy="1524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 name="Rectangle 3">
            <a:extLst>
              <a:ext uri="{FF2B5EF4-FFF2-40B4-BE49-F238E27FC236}">
                <a16:creationId xmlns:a16="http://schemas.microsoft.com/office/drawing/2014/main" id="{46C5F35B-724B-4409-AE18-0D4FB1AF2C66}"/>
              </a:ext>
            </a:extLst>
          </p:cNvPr>
          <p:cNvSpPr>
            <a:spLocks noGrp="1" noChangeArrowheads="1"/>
          </p:cNvSpPr>
          <p:nvPr>
            <p:ph type="title"/>
          </p:nvPr>
        </p:nvSpPr>
        <p:spPr bwMode="auto">
          <a:xfrm>
            <a:off x="457200" y="122238"/>
            <a:ext cx="75438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028" name="Rectangle 4">
            <a:extLst>
              <a:ext uri="{FF2B5EF4-FFF2-40B4-BE49-F238E27FC236}">
                <a16:creationId xmlns:a16="http://schemas.microsoft.com/office/drawing/2014/main" id="{4FF3A01B-26D3-4A45-9182-F2663D3A6EC9}"/>
              </a:ext>
            </a:extLst>
          </p:cNvPr>
          <p:cNvSpPr>
            <a:spLocks noGrp="1" noChangeArrowheads="1"/>
          </p:cNvSpPr>
          <p:nvPr>
            <p:ph type="body" idx="1"/>
          </p:nvPr>
        </p:nvSpPr>
        <p:spPr bwMode="auto">
          <a:xfrm>
            <a:off x="457200" y="1719263"/>
            <a:ext cx="8229600" cy="441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7893" name="Rectangle 5">
            <a:extLst>
              <a:ext uri="{FF2B5EF4-FFF2-40B4-BE49-F238E27FC236}">
                <a16:creationId xmlns:a16="http://schemas.microsoft.com/office/drawing/2014/main" id="{0BE91ED6-3568-4ACE-A014-A21F21EF4951}"/>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000">
                <a:latin typeface="Arial" charset="0"/>
              </a:defRPr>
            </a:lvl1pPr>
          </a:lstStyle>
          <a:p>
            <a:pPr>
              <a:defRPr/>
            </a:pPr>
            <a:endParaRPr lang="en-US" altLang="en-US"/>
          </a:p>
        </p:txBody>
      </p:sp>
      <p:sp>
        <p:nvSpPr>
          <p:cNvPr id="37894" name="Rectangle 6">
            <a:extLst>
              <a:ext uri="{FF2B5EF4-FFF2-40B4-BE49-F238E27FC236}">
                <a16:creationId xmlns:a16="http://schemas.microsoft.com/office/drawing/2014/main" id="{50F40A02-2F78-4E95-98E4-05ADD005D748}"/>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000">
                <a:latin typeface="Arial" charset="0"/>
              </a:defRPr>
            </a:lvl1pPr>
          </a:lstStyle>
          <a:p>
            <a:pPr>
              <a:defRPr/>
            </a:pPr>
            <a:endParaRPr lang="en-US" altLang="en-US"/>
          </a:p>
        </p:txBody>
      </p:sp>
      <p:sp>
        <p:nvSpPr>
          <p:cNvPr id="37895" name="Rectangle 7">
            <a:extLst>
              <a:ext uri="{FF2B5EF4-FFF2-40B4-BE49-F238E27FC236}">
                <a16:creationId xmlns:a16="http://schemas.microsoft.com/office/drawing/2014/main" id="{453640B5-4B22-43CE-8957-2895F1F356E2}"/>
              </a:ext>
            </a:extLst>
          </p:cNvPr>
          <p:cNvSpPr>
            <a:spLocks noGrp="1" noChangeArrowheads="1"/>
          </p:cNvSpPr>
          <p:nvPr>
            <p:ph type="sldNum" sz="quarter" idx="4"/>
          </p:nvPr>
        </p:nvSpPr>
        <p:spPr bwMode="auto">
          <a:xfrm>
            <a:off x="7010400" y="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000"/>
            </a:lvl1pPr>
          </a:lstStyle>
          <a:p>
            <a:fld id="{8F9BCC0D-A43C-4E9F-8B68-45D520AA0E5D}" type="slidenum">
              <a:rPr lang="en-US" altLang="en-US"/>
              <a:pPr/>
              <a:t>‹#›</a:t>
            </a:fld>
            <a:endParaRPr lang="en-US" altLang="en-US"/>
          </a:p>
        </p:txBody>
      </p:sp>
      <p:grpSp>
        <p:nvGrpSpPr>
          <p:cNvPr id="1032" name="Group 8">
            <a:extLst>
              <a:ext uri="{FF2B5EF4-FFF2-40B4-BE49-F238E27FC236}">
                <a16:creationId xmlns:a16="http://schemas.microsoft.com/office/drawing/2014/main" id="{C1E1FD2F-3B12-4B8D-B6C2-8DD203579C95}"/>
              </a:ext>
            </a:extLst>
          </p:cNvPr>
          <p:cNvGrpSpPr>
            <a:grpSpLocks/>
          </p:cNvGrpSpPr>
          <p:nvPr/>
        </p:nvGrpSpPr>
        <p:grpSpPr bwMode="auto">
          <a:xfrm>
            <a:off x="8153400" y="152400"/>
            <a:ext cx="792163" cy="1295400"/>
            <a:chOff x="5136" y="960"/>
            <a:chExt cx="528" cy="864"/>
          </a:xfrm>
        </p:grpSpPr>
        <p:sp>
          <p:nvSpPr>
            <p:cNvPr id="1033" name="Oval 9">
              <a:extLst>
                <a:ext uri="{FF2B5EF4-FFF2-40B4-BE49-F238E27FC236}">
                  <a16:creationId xmlns:a16="http://schemas.microsoft.com/office/drawing/2014/main" id="{A2EF6F32-C1E1-46D1-8D60-8DFFFA6CA640}"/>
                </a:ext>
              </a:extLst>
            </p:cNvPr>
            <p:cNvSpPr>
              <a:spLocks noChangeArrowheads="1"/>
            </p:cNvSpPr>
            <p:nvPr/>
          </p:nvSpPr>
          <p:spPr bwMode="auto">
            <a:xfrm>
              <a:off x="5136" y="960"/>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4" name="Oval 10">
              <a:extLst>
                <a:ext uri="{FF2B5EF4-FFF2-40B4-BE49-F238E27FC236}">
                  <a16:creationId xmlns:a16="http://schemas.microsoft.com/office/drawing/2014/main" id="{6B79D8FB-BE67-452A-9652-595E8093F248}"/>
                </a:ext>
              </a:extLst>
            </p:cNvPr>
            <p:cNvSpPr>
              <a:spLocks noChangeArrowheads="1"/>
            </p:cNvSpPr>
            <p:nvPr/>
          </p:nvSpPr>
          <p:spPr bwMode="auto">
            <a:xfrm>
              <a:off x="5248"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5" name="Oval 11">
              <a:extLst>
                <a:ext uri="{FF2B5EF4-FFF2-40B4-BE49-F238E27FC236}">
                  <a16:creationId xmlns:a16="http://schemas.microsoft.com/office/drawing/2014/main" id="{15415C26-45F4-4454-AD7B-1AA637A031C5}"/>
                </a:ext>
              </a:extLst>
            </p:cNvPr>
            <p:cNvSpPr>
              <a:spLocks noChangeArrowheads="1"/>
            </p:cNvSpPr>
            <p:nvPr/>
          </p:nvSpPr>
          <p:spPr bwMode="auto">
            <a:xfrm>
              <a:off x="5360"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6" name="Oval 12">
              <a:extLst>
                <a:ext uri="{FF2B5EF4-FFF2-40B4-BE49-F238E27FC236}">
                  <a16:creationId xmlns:a16="http://schemas.microsoft.com/office/drawing/2014/main" id="{1083E1D5-5B72-4A96-A61B-94FD08E33C1F}"/>
                </a:ext>
              </a:extLst>
            </p:cNvPr>
            <p:cNvSpPr>
              <a:spLocks noChangeArrowheads="1"/>
            </p:cNvSpPr>
            <p:nvPr/>
          </p:nvSpPr>
          <p:spPr bwMode="auto">
            <a:xfrm>
              <a:off x="5136" y="1072"/>
              <a:ext cx="80"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7" name="Oval 13">
              <a:extLst>
                <a:ext uri="{FF2B5EF4-FFF2-40B4-BE49-F238E27FC236}">
                  <a16:creationId xmlns:a16="http://schemas.microsoft.com/office/drawing/2014/main" id="{1FB6A2E7-B00D-42A0-8424-3A0B882E6B3B}"/>
                </a:ext>
              </a:extLst>
            </p:cNvPr>
            <p:cNvSpPr>
              <a:spLocks noChangeArrowheads="1"/>
            </p:cNvSpPr>
            <p:nvPr/>
          </p:nvSpPr>
          <p:spPr bwMode="auto">
            <a:xfrm>
              <a:off x="5248" y="1072"/>
              <a:ext cx="79"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8" name="Oval 14">
              <a:extLst>
                <a:ext uri="{FF2B5EF4-FFF2-40B4-BE49-F238E27FC236}">
                  <a16:creationId xmlns:a16="http://schemas.microsoft.com/office/drawing/2014/main" id="{D9BEF9D7-FD50-4676-8CF7-9172519F8EF2}"/>
                </a:ext>
              </a:extLst>
            </p:cNvPr>
            <p:cNvSpPr>
              <a:spLocks noChangeArrowheads="1"/>
            </p:cNvSpPr>
            <p:nvPr/>
          </p:nvSpPr>
          <p:spPr bwMode="auto">
            <a:xfrm>
              <a:off x="5360" y="1072"/>
              <a:ext cx="79"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9" name="Oval 15">
              <a:extLst>
                <a:ext uri="{FF2B5EF4-FFF2-40B4-BE49-F238E27FC236}">
                  <a16:creationId xmlns:a16="http://schemas.microsoft.com/office/drawing/2014/main" id="{52228C4C-8851-465A-821F-AD94EE27E9D7}"/>
                </a:ext>
              </a:extLst>
            </p:cNvPr>
            <p:cNvSpPr>
              <a:spLocks noChangeArrowheads="1"/>
            </p:cNvSpPr>
            <p:nvPr/>
          </p:nvSpPr>
          <p:spPr bwMode="auto">
            <a:xfrm>
              <a:off x="5472" y="1072"/>
              <a:ext cx="79"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0" name="Oval 16">
              <a:extLst>
                <a:ext uri="{FF2B5EF4-FFF2-40B4-BE49-F238E27FC236}">
                  <a16:creationId xmlns:a16="http://schemas.microsoft.com/office/drawing/2014/main" id="{9668DD8C-FC97-4965-8A0C-56E7FF7EB2C3}"/>
                </a:ext>
              </a:extLst>
            </p:cNvPr>
            <p:cNvSpPr>
              <a:spLocks noChangeArrowheads="1"/>
            </p:cNvSpPr>
            <p:nvPr/>
          </p:nvSpPr>
          <p:spPr bwMode="auto">
            <a:xfrm>
              <a:off x="5136" y="1184"/>
              <a:ext cx="80"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1" name="Oval 17">
              <a:extLst>
                <a:ext uri="{FF2B5EF4-FFF2-40B4-BE49-F238E27FC236}">
                  <a16:creationId xmlns:a16="http://schemas.microsoft.com/office/drawing/2014/main" id="{C4035529-1434-42C8-833F-84A26F7A9AA6}"/>
                </a:ext>
              </a:extLst>
            </p:cNvPr>
            <p:cNvSpPr>
              <a:spLocks noChangeArrowheads="1"/>
            </p:cNvSpPr>
            <p:nvPr/>
          </p:nvSpPr>
          <p:spPr bwMode="auto">
            <a:xfrm>
              <a:off x="5248" y="1184"/>
              <a:ext cx="79"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2" name="Oval 18">
              <a:extLst>
                <a:ext uri="{FF2B5EF4-FFF2-40B4-BE49-F238E27FC236}">
                  <a16:creationId xmlns:a16="http://schemas.microsoft.com/office/drawing/2014/main" id="{77CBC493-32CB-403E-884F-938746A398AC}"/>
                </a:ext>
              </a:extLst>
            </p:cNvPr>
            <p:cNvSpPr>
              <a:spLocks noChangeArrowheads="1"/>
            </p:cNvSpPr>
            <p:nvPr/>
          </p:nvSpPr>
          <p:spPr bwMode="auto">
            <a:xfrm>
              <a:off x="5360" y="1184"/>
              <a:ext cx="79"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3" name="Oval 19">
              <a:extLst>
                <a:ext uri="{FF2B5EF4-FFF2-40B4-BE49-F238E27FC236}">
                  <a16:creationId xmlns:a16="http://schemas.microsoft.com/office/drawing/2014/main" id="{41546287-C761-4C1A-9BD6-596ADEEFFA6A}"/>
                </a:ext>
              </a:extLst>
            </p:cNvPr>
            <p:cNvSpPr>
              <a:spLocks noChangeArrowheads="1"/>
            </p:cNvSpPr>
            <p:nvPr/>
          </p:nvSpPr>
          <p:spPr bwMode="auto">
            <a:xfrm>
              <a:off x="5472" y="1184"/>
              <a:ext cx="79"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4" name="Oval 20">
              <a:extLst>
                <a:ext uri="{FF2B5EF4-FFF2-40B4-BE49-F238E27FC236}">
                  <a16:creationId xmlns:a16="http://schemas.microsoft.com/office/drawing/2014/main" id="{E2609FEA-99F6-4A62-A13F-7E7FE8356D22}"/>
                </a:ext>
              </a:extLst>
            </p:cNvPr>
            <p:cNvSpPr>
              <a:spLocks noChangeArrowheads="1"/>
            </p:cNvSpPr>
            <p:nvPr/>
          </p:nvSpPr>
          <p:spPr bwMode="auto">
            <a:xfrm>
              <a:off x="5584" y="1184"/>
              <a:ext cx="80"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5" name="Oval 21">
              <a:extLst>
                <a:ext uri="{FF2B5EF4-FFF2-40B4-BE49-F238E27FC236}">
                  <a16:creationId xmlns:a16="http://schemas.microsoft.com/office/drawing/2014/main" id="{BCE24AED-D389-430F-889A-9EB2FC40A6F6}"/>
                </a:ext>
              </a:extLst>
            </p:cNvPr>
            <p:cNvSpPr>
              <a:spLocks noChangeArrowheads="1"/>
            </p:cNvSpPr>
            <p:nvPr/>
          </p:nvSpPr>
          <p:spPr bwMode="auto">
            <a:xfrm>
              <a:off x="5136" y="1296"/>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6" name="Oval 22">
              <a:extLst>
                <a:ext uri="{FF2B5EF4-FFF2-40B4-BE49-F238E27FC236}">
                  <a16:creationId xmlns:a16="http://schemas.microsoft.com/office/drawing/2014/main" id="{B294042F-6CBE-4158-86A0-748307B0E2D1}"/>
                </a:ext>
              </a:extLst>
            </p:cNvPr>
            <p:cNvSpPr>
              <a:spLocks noChangeArrowheads="1"/>
            </p:cNvSpPr>
            <p:nvPr/>
          </p:nvSpPr>
          <p:spPr bwMode="auto">
            <a:xfrm>
              <a:off x="5248"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7" name="Oval 23">
              <a:extLst>
                <a:ext uri="{FF2B5EF4-FFF2-40B4-BE49-F238E27FC236}">
                  <a16:creationId xmlns:a16="http://schemas.microsoft.com/office/drawing/2014/main" id="{D4C4F48D-438C-46B7-9D45-F66B07C65BEA}"/>
                </a:ext>
              </a:extLst>
            </p:cNvPr>
            <p:cNvSpPr>
              <a:spLocks noChangeArrowheads="1"/>
            </p:cNvSpPr>
            <p:nvPr/>
          </p:nvSpPr>
          <p:spPr bwMode="auto">
            <a:xfrm>
              <a:off x="5360"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8" name="Oval 24">
              <a:extLst>
                <a:ext uri="{FF2B5EF4-FFF2-40B4-BE49-F238E27FC236}">
                  <a16:creationId xmlns:a16="http://schemas.microsoft.com/office/drawing/2014/main" id="{B469160B-5E1B-4B9A-8672-D714C8E5A74E}"/>
                </a:ext>
              </a:extLst>
            </p:cNvPr>
            <p:cNvSpPr>
              <a:spLocks noChangeArrowheads="1"/>
            </p:cNvSpPr>
            <p:nvPr/>
          </p:nvSpPr>
          <p:spPr bwMode="auto">
            <a:xfrm>
              <a:off x="5472" y="1296"/>
              <a:ext cx="79"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9" name="Oval 25">
              <a:extLst>
                <a:ext uri="{FF2B5EF4-FFF2-40B4-BE49-F238E27FC236}">
                  <a16:creationId xmlns:a16="http://schemas.microsoft.com/office/drawing/2014/main" id="{7B8A83B5-7890-4850-90D5-87DC5A58251D}"/>
                </a:ext>
              </a:extLst>
            </p:cNvPr>
            <p:cNvSpPr>
              <a:spLocks noChangeArrowheads="1"/>
            </p:cNvSpPr>
            <p:nvPr/>
          </p:nvSpPr>
          <p:spPr bwMode="auto">
            <a:xfrm>
              <a:off x="5136" y="1408"/>
              <a:ext cx="80"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0" name="Oval 26">
              <a:extLst>
                <a:ext uri="{FF2B5EF4-FFF2-40B4-BE49-F238E27FC236}">
                  <a16:creationId xmlns:a16="http://schemas.microsoft.com/office/drawing/2014/main" id="{449FA0EC-23C7-4A99-B41C-AE0901FFAC78}"/>
                </a:ext>
              </a:extLst>
            </p:cNvPr>
            <p:cNvSpPr>
              <a:spLocks noChangeArrowheads="1"/>
            </p:cNvSpPr>
            <p:nvPr/>
          </p:nvSpPr>
          <p:spPr bwMode="auto">
            <a:xfrm>
              <a:off x="5248" y="1408"/>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1" name="Oval 27">
              <a:extLst>
                <a:ext uri="{FF2B5EF4-FFF2-40B4-BE49-F238E27FC236}">
                  <a16:creationId xmlns:a16="http://schemas.microsoft.com/office/drawing/2014/main" id="{0CE3CCF2-C8D5-4E65-BD07-A5780CDDF76C}"/>
                </a:ext>
              </a:extLst>
            </p:cNvPr>
            <p:cNvSpPr>
              <a:spLocks noChangeArrowheads="1"/>
            </p:cNvSpPr>
            <p:nvPr/>
          </p:nvSpPr>
          <p:spPr bwMode="auto">
            <a:xfrm>
              <a:off x="5360" y="1408"/>
              <a:ext cx="79"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2" name="Oval 28">
              <a:extLst>
                <a:ext uri="{FF2B5EF4-FFF2-40B4-BE49-F238E27FC236}">
                  <a16:creationId xmlns:a16="http://schemas.microsoft.com/office/drawing/2014/main" id="{73D1099F-1230-46D8-AFAF-2A0A8C9F2B72}"/>
                </a:ext>
              </a:extLst>
            </p:cNvPr>
            <p:cNvSpPr>
              <a:spLocks noChangeArrowheads="1"/>
            </p:cNvSpPr>
            <p:nvPr/>
          </p:nvSpPr>
          <p:spPr bwMode="auto">
            <a:xfrm>
              <a:off x="5472" y="1408"/>
              <a:ext cx="79"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3" name="Oval 29">
              <a:extLst>
                <a:ext uri="{FF2B5EF4-FFF2-40B4-BE49-F238E27FC236}">
                  <a16:creationId xmlns:a16="http://schemas.microsoft.com/office/drawing/2014/main" id="{571B104D-E2D6-4EC1-8FC6-CD70EFA03D35}"/>
                </a:ext>
              </a:extLst>
            </p:cNvPr>
            <p:cNvSpPr>
              <a:spLocks noChangeArrowheads="1"/>
            </p:cNvSpPr>
            <p:nvPr/>
          </p:nvSpPr>
          <p:spPr bwMode="auto">
            <a:xfrm>
              <a:off x="5584" y="1408"/>
              <a:ext cx="80"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4" name="Oval 30">
              <a:extLst>
                <a:ext uri="{FF2B5EF4-FFF2-40B4-BE49-F238E27FC236}">
                  <a16:creationId xmlns:a16="http://schemas.microsoft.com/office/drawing/2014/main" id="{CD7EDDED-DB42-42B6-AB80-5899B1CC9A46}"/>
                </a:ext>
              </a:extLst>
            </p:cNvPr>
            <p:cNvSpPr>
              <a:spLocks noChangeArrowheads="1"/>
            </p:cNvSpPr>
            <p:nvPr/>
          </p:nvSpPr>
          <p:spPr bwMode="auto">
            <a:xfrm>
              <a:off x="5136" y="1520"/>
              <a:ext cx="80"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5" name="Oval 31">
              <a:extLst>
                <a:ext uri="{FF2B5EF4-FFF2-40B4-BE49-F238E27FC236}">
                  <a16:creationId xmlns:a16="http://schemas.microsoft.com/office/drawing/2014/main" id="{7F95CCC2-7D96-4784-A827-B628C1606786}"/>
                </a:ext>
              </a:extLst>
            </p:cNvPr>
            <p:cNvSpPr>
              <a:spLocks noChangeArrowheads="1"/>
            </p:cNvSpPr>
            <p:nvPr/>
          </p:nvSpPr>
          <p:spPr bwMode="auto">
            <a:xfrm>
              <a:off x="5248"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6" name="Oval 32">
              <a:extLst>
                <a:ext uri="{FF2B5EF4-FFF2-40B4-BE49-F238E27FC236}">
                  <a16:creationId xmlns:a16="http://schemas.microsoft.com/office/drawing/2014/main" id="{8DC28610-2C72-48E8-AA47-9B8BBE5B2A29}"/>
                </a:ext>
              </a:extLst>
            </p:cNvPr>
            <p:cNvSpPr>
              <a:spLocks noChangeArrowheads="1"/>
            </p:cNvSpPr>
            <p:nvPr/>
          </p:nvSpPr>
          <p:spPr bwMode="auto">
            <a:xfrm>
              <a:off x="5360"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7" name="Oval 33">
              <a:extLst>
                <a:ext uri="{FF2B5EF4-FFF2-40B4-BE49-F238E27FC236}">
                  <a16:creationId xmlns:a16="http://schemas.microsoft.com/office/drawing/2014/main" id="{42D8C524-887B-4FE2-A5EA-3FCF3E65CE51}"/>
                </a:ext>
              </a:extLst>
            </p:cNvPr>
            <p:cNvSpPr>
              <a:spLocks noChangeArrowheads="1"/>
            </p:cNvSpPr>
            <p:nvPr/>
          </p:nvSpPr>
          <p:spPr bwMode="auto">
            <a:xfrm>
              <a:off x="5472" y="1520"/>
              <a:ext cx="79"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8" name="Oval 34">
              <a:extLst>
                <a:ext uri="{FF2B5EF4-FFF2-40B4-BE49-F238E27FC236}">
                  <a16:creationId xmlns:a16="http://schemas.microsoft.com/office/drawing/2014/main" id="{19557383-192A-45E0-BF0B-6EABE93814CB}"/>
                </a:ext>
              </a:extLst>
            </p:cNvPr>
            <p:cNvSpPr>
              <a:spLocks noChangeArrowheads="1"/>
            </p:cNvSpPr>
            <p:nvPr/>
          </p:nvSpPr>
          <p:spPr bwMode="auto">
            <a:xfrm>
              <a:off x="5136" y="1632"/>
              <a:ext cx="80"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9" name="Oval 35">
              <a:extLst>
                <a:ext uri="{FF2B5EF4-FFF2-40B4-BE49-F238E27FC236}">
                  <a16:creationId xmlns:a16="http://schemas.microsoft.com/office/drawing/2014/main" id="{B579435E-8F94-42A7-9CF1-C84949A3B8A0}"/>
                </a:ext>
              </a:extLst>
            </p:cNvPr>
            <p:cNvSpPr>
              <a:spLocks noChangeArrowheads="1"/>
            </p:cNvSpPr>
            <p:nvPr/>
          </p:nvSpPr>
          <p:spPr bwMode="auto">
            <a:xfrm>
              <a:off x="5248" y="1632"/>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0" name="Oval 36">
              <a:extLst>
                <a:ext uri="{FF2B5EF4-FFF2-40B4-BE49-F238E27FC236}">
                  <a16:creationId xmlns:a16="http://schemas.microsoft.com/office/drawing/2014/main" id="{08A6724E-3410-487A-8A59-CD3A95A20CA0}"/>
                </a:ext>
              </a:extLst>
            </p:cNvPr>
            <p:cNvSpPr>
              <a:spLocks noChangeArrowheads="1"/>
            </p:cNvSpPr>
            <p:nvPr/>
          </p:nvSpPr>
          <p:spPr bwMode="auto">
            <a:xfrm>
              <a:off x="5360" y="1632"/>
              <a:ext cx="79"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1" name="Oval 37">
              <a:extLst>
                <a:ext uri="{FF2B5EF4-FFF2-40B4-BE49-F238E27FC236}">
                  <a16:creationId xmlns:a16="http://schemas.microsoft.com/office/drawing/2014/main" id="{6E3FEDFB-AA1A-49BC-BE28-2214566C46F3}"/>
                </a:ext>
              </a:extLst>
            </p:cNvPr>
            <p:cNvSpPr>
              <a:spLocks noChangeArrowheads="1"/>
            </p:cNvSpPr>
            <p:nvPr/>
          </p:nvSpPr>
          <p:spPr bwMode="auto">
            <a:xfrm>
              <a:off x="5472" y="1632"/>
              <a:ext cx="79"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2" name="Oval 38">
              <a:extLst>
                <a:ext uri="{FF2B5EF4-FFF2-40B4-BE49-F238E27FC236}">
                  <a16:creationId xmlns:a16="http://schemas.microsoft.com/office/drawing/2014/main" id="{66311F34-6217-4ED6-BB1E-C86034B775E0}"/>
                </a:ext>
              </a:extLst>
            </p:cNvPr>
            <p:cNvSpPr>
              <a:spLocks noChangeArrowheads="1"/>
            </p:cNvSpPr>
            <p:nvPr/>
          </p:nvSpPr>
          <p:spPr bwMode="auto">
            <a:xfrm>
              <a:off x="5248"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3" name="Oval 39">
              <a:extLst>
                <a:ext uri="{FF2B5EF4-FFF2-40B4-BE49-F238E27FC236}">
                  <a16:creationId xmlns:a16="http://schemas.microsoft.com/office/drawing/2014/main" id="{641CC9AE-3C49-4B1F-B48C-3C8B81AD12FD}"/>
                </a:ext>
              </a:extLst>
            </p:cNvPr>
            <p:cNvSpPr>
              <a:spLocks noChangeArrowheads="1"/>
            </p:cNvSpPr>
            <p:nvPr/>
          </p:nvSpPr>
          <p:spPr bwMode="auto">
            <a:xfrm>
              <a:off x="5472"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Tree>
  </p:cSld>
  <p:clrMap bg1="lt1" tx1="dk1" bg2="lt2" tx2="dk2" accent1="accent1" accent2="accent2" accent3="accent3" accent4="accent4" accent5="accent5" accent6="accent6" hlink="hlink" folHlink="folHlink"/>
  <p:sldLayoutIdLst>
    <p:sldLayoutId id="2147483756"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hf hdr="0" ftr="0" dt="0"/>
  <p:txStyles>
    <p:title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SzPct val="70000"/>
        <a:buFont typeface="Wingdings" panose="05000000000000000000" pitchFamily="2" charset="2"/>
        <a:buChar char="l"/>
        <a:defRPr sz="3000">
          <a:solidFill>
            <a:schemeClr val="tx1"/>
          </a:solidFill>
          <a:latin typeface="+mn-lt"/>
          <a:ea typeface="+mn-ea"/>
          <a:cs typeface="+mn-cs"/>
        </a:defRPr>
      </a:lvl1pPr>
      <a:lvl2pPr marL="692150" indent="-347663" algn="l" rtl="0" eaLnBrk="0" fontAlgn="base" hangingPunct="0">
        <a:spcBef>
          <a:spcPct val="20000"/>
        </a:spcBef>
        <a:spcAft>
          <a:spcPct val="0"/>
        </a:spcAft>
        <a:buClr>
          <a:schemeClr val="accent2"/>
        </a:buClr>
        <a:buSzPct val="70000"/>
        <a:buFont typeface="Wingdings" panose="05000000000000000000" pitchFamily="2" charset="2"/>
        <a:buChar char="l"/>
        <a:defRPr sz="2600">
          <a:solidFill>
            <a:schemeClr val="tx1"/>
          </a:solidFill>
          <a:latin typeface="+mn-lt"/>
        </a:defRPr>
      </a:lvl2pPr>
      <a:lvl3pPr marL="987425" indent="-293688" algn="l" rtl="0" eaLnBrk="0" fontAlgn="base" hangingPunct="0">
        <a:spcBef>
          <a:spcPct val="20000"/>
        </a:spcBef>
        <a:spcAft>
          <a:spcPct val="0"/>
        </a:spcAft>
        <a:buClr>
          <a:schemeClr val="accent1"/>
        </a:buClr>
        <a:buSzPct val="70000"/>
        <a:buFont typeface="Wingdings" panose="05000000000000000000" pitchFamily="2" charset="2"/>
        <a:buChar char="l"/>
        <a:defRPr sz="2300">
          <a:solidFill>
            <a:schemeClr val="tx1"/>
          </a:solidFill>
          <a:latin typeface="+mn-lt"/>
        </a:defRPr>
      </a:lvl3pPr>
      <a:lvl4pPr marL="1281113" indent="-292100" algn="l" rtl="0" eaLnBrk="0" fontAlgn="base" hangingPunct="0">
        <a:spcBef>
          <a:spcPct val="20000"/>
        </a:spcBef>
        <a:spcAft>
          <a:spcPct val="0"/>
        </a:spcAft>
        <a:buClr>
          <a:schemeClr val="tx2"/>
        </a:buClr>
        <a:buSzPct val="75000"/>
        <a:buFont typeface="Wingdings" panose="05000000000000000000" pitchFamily="2" charset="2"/>
        <a:buChar char="§"/>
        <a:defRPr sz="2000">
          <a:solidFill>
            <a:schemeClr val="tx1"/>
          </a:solidFill>
          <a:latin typeface="+mn-lt"/>
        </a:defRPr>
      </a:lvl4pPr>
      <a:lvl5pPr marL="1598613" indent="-315913" algn="l" rtl="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mn-lt"/>
        </a:defRPr>
      </a:lvl5pPr>
      <a:lvl6pPr marL="20558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6pPr>
      <a:lvl7pPr marL="25130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7pPr>
      <a:lvl8pPr marL="29702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8pPr>
      <a:lvl9pPr marL="34274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2188161" y="1411288"/>
            <a:ext cx="37221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spcBef>
                <a:spcPct val="0"/>
              </a:spcBef>
              <a:buClrTx/>
              <a:buSzTx/>
              <a:buFontTx/>
              <a:buNone/>
            </a:pPr>
            <a:r>
              <a:rPr lang="en-US" altLang="en-US" sz="2400" b="1" i="1" dirty="0"/>
              <a:t>?</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37221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b="1" i="1" dirty="0"/>
              <a: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a:t>
            </a:fld>
            <a:endParaRPr lang="en-US" altLang="en-US" sz="1000"/>
          </a:p>
        </p:txBody>
      </p:sp>
      <p:sp>
        <p:nvSpPr>
          <p:cNvPr id="2" name="TextBox 1">
            <a:extLst>
              <a:ext uri="{FF2B5EF4-FFF2-40B4-BE49-F238E27FC236}">
                <a16:creationId xmlns:a16="http://schemas.microsoft.com/office/drawing/2014/main" id="{EEBB10AB-9304-4DBE-9579-6D5C08A0959D}"/>
              </a:ext>
            </a:extLst>
          </p:cNvPr>
          <p:cNvSpPr txBox="1"/>
          <p:nvPr/>
        </p:nvSpPr>
        <p:spPr>
          <a:xfrm>
            <a:off x="3135388" y="986135"/>
            <a:ext cx="1436612" cy="461665"/>
          </a:xfrm>
          <a:prstGeom prst="rect">
            <a:avLst/>
          </a:prstGeom>
          <a:noFill/>
        </p:spPr>
        <p:txBody>
          <a:bodyPr wrap="none" rtlCol="0">
            <a:spAutoFit/>
          </a:bodyPr>
          <a:lstStyle/>
          <a:p>
            <a:pPr algn="ctr"/>
            <a:r>
              <a:rPr lang="en-US" sz="1200" i="1" dirty="0"/>
              <a:t>A basic,</a:t>
            </a:r>
          </a:p>
          <a:p>
            <a:pPr algn="ctr"/>
            <a:r>
              <a:rPr lang="en-US" sz="1200" i="1" dirty="0"/>
              <a:t>obvious distinction</a:t>
            </a:r>
          </a:p>
        </p:txBody>
      </p:sp>
    </p:spTree>
    <p:extLst>
      <p:ext uri="{BB962C8B-B14F-4D97-AF65-F5344CB8AC3E}">
        <p14:creationId xmlns:p14="http://schemas.microsoft.com/office/powerpoint/2010/main" val="367148983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556428" cy="3416320"/>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What is the typical presentation of an orbital tumor?</a:t>
            </a:r>
          </a:p>
          <a:p>
            <a:pPr eaLnBrk="1" hangingPunct="1">
              <a:spcBef>
                <a:spcPct val="0"/>
              </a:spcBef>
              <a:buClrTx/>
              <a:buSzTx/>
              <a:buFontTx/>
              <a:buNone/>
            </a:pPr>
            <a:r>
              <a:rPr lang="en-US" altLang="en-US" sz="1800" dirty="0">
                <a:solidFill>
                  <a:srgbClr val="0000FF"/>
                </a:solidFill>
              </a:rPr>
              <a:t>Rapid unilateral proptosis +/- lid edema</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With what non-neoplastic process is tumor presentation often confused?</a:t>
            </a:r>
          </a:p>
          <a:p>
            <a:pPr eaLnBrk="1" hangingPunct="1">
              <a:spcBef>
                <a:spcPct val="0"/>
              </a:spcBef>
              <a:buClrTx/>
              <a:buSzTx/>
              <a:buFontTx/>
              <a:buNone/>
            </a:pPr>
            <a:r>
              <a:rPr lang="en-US" altLang="en-US" sz="1800" dirty="0">
                <a:solidFill>
                  <a:srgbClr val="0000FF"/>
                </a:solidFill>
              </a:rPr>
              <a:t>Orbital cellulitis</a:t>
            </a:r>
          </a:p>
          <a:p>
            <a:pPr eaLnBrk="1" hangingPunct="1">
              <a:spcBef>
                <a:spcPct val="0"/>
              </a:spcBef>
              <a:buClrTx/>
              <a:buSzTx/>
              <a:buFontTx/>
              <a:buNone/>
            </a:pPr>
            <a:endParaRPr lang="en-US" altLang="en-US" sz="1800" i="1" dirty="0">
              <a:solidFill>
                <a:srgbClr val="0000FF"/>
              </a:solidFill>
            </a:endParaRPr>
          </a:p>
          <a:p>
            <a:pPr eaLnBrk="1" hangingPunct="1">
              <a:spcBef>
                <a:spcPct val="0"/>
              </a:spcBef>
              <a:buClrTx/>
              <a:buSzTx/>
              <a:buFontTx/>
              <a:buNone/>
            </a:pPr>
            <a:r>
              <a:rPr lang="en-US" altLang="en-US" sz="1800" i="1" dirty="0">
                <a:solidFill>
                  <a:srgbClr val="0000FF"/>
                </a:solidFill>
              </a:rPr>
              <a:t>What signs should make you consider a malignant orbital process?</a:t>
            </a:r>
          </a:p>
          <a:p>
            <a:pPr eaLnBrk="1" hangingPunct="1">
              <a:spcBef>
                <a:spcPct val="0"/>
              </a:spcBef>
              <a:buClrTx/>
              <a:buSzTx/>
              <a:buFontTx/>
              <a:buNone/>
            </a:pPr>
            <a:r>
              <a:rPr lang="en-US" altLang="en-US" sz="1800" dirty="0">
                <a:solidFill>
                  <a:srgbClr val="0000FF"/>
                </a:solidFill>
              </a:rPr>
              <a:t>1) A ‘cellulitis’ that is…</a:t>
            </a:r>
          </a:p>
          <a:p>
            <a:pPr eaLnBrk="1" hangingPunct="1">
              <a:spcBef>
                <a:spcPct val="0"/>
              </a:spcBef>
              <a:buClrTx/>
              <a:buSzTx/>
              <a:buFontTx/>
              <a:buNone/>
            </a:pPr>
            <a:r>
              <a:rPr lang="en-US" altLang="en-US" sz="1800" dirty="0">
                <a:solidFill>
                  <a:schemeClr val="bg1">
                    <a:lumMod val="75000"/>
                  </a:schemeClr>
                </a:solidFill>
              </a:rPr>
              <a:t>2)</a:t>
            </a:r>
          </a:p>
        </p:txBody>
      </p:sp>
    </p:spTree>
    <p:extLst>
      <p:ext uri="{BB962C8B-B14F-4D97-AF65-F5344CB8AC3E}">
        <p14:creationId xmlns:p14="http://schemas.microsoft.com/office/powerpoint/2010/main" val="382950096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chemeClr val="bg1">
                    <a:lumMod val="65000"/>
                  </a:schemeClr>
                </a:solidFill>
              </a:rPr>
              <a:t>What is the classic presentation of orbital </a:t>
            </a:r>
            <a:r>
              <a:rPr lang="en-US" sz="1400" i="1" dirty="0" err="1">
                <a:solidFill>
                  <a:schemeClr val="bg1">
                    <a:lumMod val="65000"/>
                  </a:schemeClr>
                </a:solidFill>
              </a:rPr>
              <a:t>mets</a:t>
            </a:r>
            <a:r>
              <a:rPr lang="en-US" sz="1400" i="1" dirty="0">
                <a:solidFill>
                  <a:schemeClr val="bg1">
                    <a:lumMod val="65000"/>
                  </a:schemeClr>
                </a:solidFill>
              </a:rPr>
              <a:t> in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Lid ecchymosis +/- proptosis (”An abrupt </a:t>
            </a:r>
            <a:r>
              <a:rPr lang="en-US" sz="1400" dirty="0" err="1">
                <a:solidFill>
                  <a:schemeClr val="bg1">
                    <a:lumMod val="65000"/>
                  </a:schemeClr>
                </a:solidFill>
              </a:rPr>
              <a:t>ecchymotic</a:t>
            </a:r>
            <a:r>
              <a:rPr lang="en-US" sz="1400" dirty="0">
                <a:solidFill>
                  <a:schemeClr val="bg1">
                    <a:lumMod val="65000"/>
                  </a:schemeClr>
                </a:solidFill>
              </a:rPr>
              <a:t> proptosis,” the </a:t>
            </a:r>
            <a:r>
              <a:rPr lang="en-US" sz="1400" i="1" dirty="0">
                <a:solidFill>
                  <a:schemeClr val="bg1">
                    <a:lumMod val="65000"/>
                  </a:schemeClr>
                </a:solidFill>
              </a:rPr>
              <a:t>Orbit</a:t>
            </a:r>
            <a:r>
              <a:rPr lang="en-US" sz="1400" dirty="0">
                <a:solidFill>
                  <a:schemeClr val="bg1">
                    <a:lumMod val="65000"/>
                  </a:schemeClr>
                </a:solidFill>
              </a:rPr>
              <a:t> book calls it)</a:t>
            </a:r>
          </a:p>
          <a:p>
            <a:endParaRPr lang="en-US" sz="1400" dirty="0">
              <a:solidFill>
                <a:schemeClr val="bg1">
                  <a:lumMod val="65000"/>
                </a:schemeClr>
              </a:solidFill>
            </a:endParaRPr>
          </a:p>
          <a:p>
            <a:r>
              <a:rPr lang="en-US" sz="1400" i="1" dirty="0">
                <a:solidFill>
                  <a:schemeClr val="bg1">
                    <a:lumMod val="65000"/>
                  </a:schemeClr>
                </a:solidFill>
              </a:rPr>
              <a:t>Is the lid ecchymoses unilateral, or bilateral?</a:t>
            </a:r>
          </a:p>
          <a:p>
            <a:r>
              <a:rPr lang="en-US" sz="1400" dirty="0">
                <a:solidFill>
                  <a:schemeClr val="bg1">
                    <a:lumMod val="65000"/>
                  </a:schemeClr>
                </a:solidFill>
              </a:rPr>
              <a:t>It can be either</a:t>
            </a:r>
          </a:p>
          <a:p>
            <a:endParaRPr lang="en-US" sz="1400" dirty="0">
              <a:solidFill>
                <a:schemeClr val="bg1">
                  <a:lumMod val="65000"/>
                </a:schemeClr>
              </a:solidFill>
            </a:endParaRPr>
          </a:p>
          <a:p>
            <a:r>
              <a:rPr lang="en-US" sz="1400" i="1" dirty="0">
                <a:solidFill>
                  <a:schemeClr val="bg1">
                    <a:lumMod val="65000"/>
                  </a:schemeClr>
                </a:solidFill>
              </a:rPr>
              <a:t>What critter-based description is used for the appearance of bilateral ecchymoses in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‘Raccoon eyes’</a:t>
            </a:r>
          </a:p>
        </p:txBody>
      </p:sp>
      <p:sp>
        <p:nvSpPr>
          <p:cNvPr id="30" name="TextBox 29">
            <a:extLst>
              <a:ext uri="{FF2B5EF4-FFF2-40B4-BE49-F238E27FC236}">
                <a16:creationId xmlns:a16="http://schemas.microsoft.com/office/drawing/2014/main" id="{A1CF09FF-4F2F-4212-BCC9-F36529FD4962}"/>
              </a:ext>
            </a:extLst>
          </p:cNvPr>
          <p:cNvSpPr txBox="1"/>
          <p:nvPr/>
        </p:nvSpPr>
        <p:spPr>
          <a:xfrm>
            <a:off x="1010939" y="4227104"/>
            <a:ext cx="5366873" cy="1384995"/>
          </a:xfrm>
          <a:prstGeom prst="rect">
            <a:avLst/>
          </a:prstGeom>
          <a:solidFill>
            <a:srgbClr val="FFC000"/>
          </a:solidFill>
        </p:spPr>
        <p:txBody>
          <a:bodyPr wrap="square" rtlCol="0">
            <a:spAutoFit/>
          </a:bodyPr>
          <a:lstStyle/>
          <a:p>
            <a:r>
              <a:rPr lang="en-US" sz="1400" i="1" dirty="0">
                <a:solidFill>
                  <a:srgbClr val="0000FF"/>
                </a:solidFill>
              </a:rPr>
              <a:t>With regard to </a:t>
            </a:r>
            <a:r>
              <a:rPr lang="en-US" sz="1400" i="1" dirty="0" err="1">
                <a:solidFill>
                  <a:srgbClr val="0000FF"/>
                </a:solidFill>
              </a:rPr>
              <a:t>Nb</a:t>
            </a:r>
            <a:r>
              <a:rPr lang="en-US" sz="1400" i="1" dirty="0">
                <a:solidFill>
                  <a:srgbClr val="0000FF"/>
                </a:solidFill>
              </a:rPr>
              <a:t>, what is the other ocular manifestation of note? (It’s paraneoplastic, not metastatic.)</a:t>
            </a:r>
            <a:endParaRPr lang="en-US" sz="1400" i="1" dirty="0">
              <a:solidFill>
                <a:srgbClr val="FFC000"/>
              </a:solidFill>
            </a:endParaRPr>
          </a:p>
          <a:p>
            <a:r>
              <a:rPr lang="en-US" sz="1400" dirty="0">
                <a:solidFill>
                  <a:srgbClr val="FFC000"/>
                </a:solidFill>
              </a:rPr>
              <a:t>Opsoclonus</a:t>
            </a:r>
          </a:p>
          <a:p>
            <a:endParaRPr lang="en-US" sz="1400" dirty="0">
              <a:solidFill>
                <a:srgbClr val="FFC000"/>
              </a:solidFill>
            </a:endParaRPr>
          </a:p>
          <a:p>
            <a:r>
              <a:rPr lang="en-US" sz="1400" i="1" dirty="0">
                <a:solidFill>
                  <a:srgbClr val="FFC000"/>
                </a:solidFill>
              </a:rPr>
              <a:t>In two words, what sort of condition is opsoclonus?</a:t>
            </a:r>
          </a:p>
          <a:p>
            <a:r>
              <a:rPr lang="en-US" sz="1400" dirty="0">
                <a:solidFill>
                  <a:srgbClr val="FFC000"/>
                </a:solidFill>
              </a:rPr>
              <a:t>It is a saccadic intrusion</a:t>
            </a:r>
          </a:p>
        </p:txBody>
      </p:sp>
    </p:spTree>
    <p:extLst>
      <p:ext uri="{BB962C8B-B14F-4D97-AF65-F5344CB8AC3E}">
        <p14:creationId xmlns:p14="http://schemas.microsoft.com/office/powerpoint/2010/main" val="206595180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chemeClr val="bg1">
                    <a:lumMod val="65000"/>
                  </a:schemeClr>
                </a:solidFill>
              </a:rPr>
              <a:t>What is the classic presentation of orbital </a:t>
            </a:r>
            <a:r>
              <a:rPr lang="en-US" sz="1400" i="1" dirty="0" err="1">
                <a:solidFill>
                  <a:schemeClr val="bg1">
                    <a:lumMod val="65000"/>
                  </a:schemeClr>
                </a:solidFill>
              </a:rPr>
              <a:t>mets</a:t>
            </a:r>
            <a:r>
              <a:rPr lang="en-US" sz="1400" i="1" dirty="0">
                <a:solidFill>
                  <a:schemeClr val="bg1">
                    <a:lumMod val="65000"/>
                  </a:schemeClr>
                </a:solidFill>
              </a:rPr>
              <a:t> in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Lid ecchymosis +/- proptosis (”An abrupt </a:t>
            </a:r>
            <a:r>
              <a:rPr lang="en-US" sz="1400" dirty="0" err="1">
                <a:solidFill>
                  <a:schemeClr val="bg1">
                    <a:lumMod val="65000"/>
                  </a:schemeClr>
                </a:solidFill>
              </a:rPr>
              <a:t>ecchymotic</a:t>
            </a:r>
            <a:r>
              <a:rPr lang="en-US" sz="1400" dirty="0">
                <a:solidFill>
                  <a:schemeClr val="bg1">
                    <a:lumMod val="65000"/>
                  </a:schemeClr>
                </a:solidFill>
              </a:rPr>
              <a:t> proptosis,” the </a:t>
            </a:r>
            <a:r>
              <a:rPr lang="en-US" sz="1400" i="1" dirty="0">
                <a:solidFill>
                  <a:schemeClr val="bg1">
                    <a:lumMod val="65000"/>
                  </a:schemeClr>
                </a:solidFill>
              </a:rPr>
              <a:t>Orbit</a:t>
            </a:r>
            <a:r>
              <a:rPr lang="en-US" sz="1400" dirty="0">
                <a:solidFill>
                  <a:schemeClr val="bg1">
                    <a:lumMod val="65000"/>
                  </a:schemeClr>
                </a:solidFill>
              </a:rPr>
              <a:t> book calls it)</a:t>
            </a:r>
          </a:p>
          <a:p>
            <a:endParaRPr lang="en-US" sz="1400" dirty="0">
              <a:solidFill>
                <a:schemeClr val="bg1">
                  <a:lumMod val="65000"/>
                </a:schemeClr>
              </a:solidFill>
            </a:endParaRPr>
          </a:p>
          <a:p>
            <a:r>
              <a:rPr lang="en-US" sz="1400" i="1" dirty="0">
                <a:solidFill>
                  <a:schemeClr val="bg1">
                    <a:lumMod val="65000"/>
                  </a:schemeClr>
                </a:solidFill>
              </a:rPr>
              <a:t>Is the lid ecchymoses unilateral, or bilateral?</a:t>
            </a:r>
          </a:p>
          <a:p>
            <a:r>
              <a:rPr lang="en-US" sz="1400" dirty="0">
                <a:solidFill>
                  <a:schemeClr val="bg1">
                    <a:lumMod val="65000"/>
                  </a:schemeClr>
                </a:solidFill>
              </a:rPr>
              <a:t>It can be either</a:t>
            </a:r>
          </a:p>
          <a:p>
            <a:endParaRPr lang="en-US" sz="1400" dirty="0">
              <a:solidFill>
                <a:schemeClr val="bg1">
                  <a:lumMod val="65000"/>
                </a:schemeClr>
              </a:solidFill>
            </a:endParaRPr>
          </a:p>
          <a:p>
            <a:r>
              <a:rPr lang="en-US" sz="1400" i="1" dirty="0">
                <a:solidFill>
                  <a:schemeClr val="bg1">
                    <a:lumMod val="65000"/>
                  </a:schemeClr>
                </a:solidFill>
              </a:rPr>
              <a:t>What critter-based description is used for the appearance of bilateral ecchymoses in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‘Raccoon eyes’</a:t>
            </a:r>
          </a:p>
        </p:txBody>
      </p:sp>
      <p:sp>
        <p:nvSpPr>
          <p:cNvPr id="30" name="TextBox 29">
            <a:extLst>
              <a:ext uri="{FF2B5EF4-FFF2-40B4-BE49-F238E27FC236}">
                <a16:creationId xmlns:a16="http://schemas.microsoft.com/office/drawing/2014/main" id="{A1CF09FF-4F2F-4212-BCC9-F36529FD4962}"/>
              </a:ext>
            </a:extLst>
          </p:cNvPr>
          <p:cNvSpPr txBox="1"/>
          <p:nvPr/>
        </p:nvSpPr>
        <p:spPr>
          <a:xfrm>
            <a:off x="1010939" y="4227104"/>
            <a:ext cx="5366873" cy="1384995"/>
          </a:xfrm>
          <a:prstGeom prst="rect">
            <a:avLst/>
          </a:prstGeom>
          <a:solidFill>
            <a:srgbClr val="FFC000"/>
          </a:solidFill>
        </p:spPr>
        <p:txBody>
          <a:bodyPr wrap="square" rtlCol="0">
            <a:spAutoFit/>
          </a:bodyPr>
          <a:lstStyle/>
          <a:p>
            <a:r>
              <a:rPr lang="en-US" sz="1400" i="1" dirty="0">
                <a:solidFill>
                  <a:srgbClr val="0000FF"/>
                </a:solidFill>
              </a:rPr>
              <a:t>With regard to </a:t>
            </a:r>
            <a:r>
              <a:rPr lang="en-US" sz="1400" i="1" dirty="0" err="1">
                <a:solidFill>
                  <a:srgbClr val="0000FF"/>
                </a:solidFill>
              </a:rPr>
              <a:t>Nb</a:t>
            </a:r>
            <a:r>
              <a:rPr lang="en-US" sz="1400" i="1" dirty="0">
                <a:solidFill>
                  <a:srgbClr val="0000FF"/>
                </a:solidFill>
              </a:rPr>
              <a:t>, what is the other ocular manifestation of note? (It’s paraneoplastic, not metastatic.)</a:t>
            </a:r>
          </a:p>
          <a:p>
            <a:r>
              <a:rPr lang="en-US" sz="1400" dirty="0">
                <a:solidFill>
                  <a:srgbClr val="0000FF"/>
                </a:solidFill>
              </a:rPr>
              <a:t>Opsoclonus</a:t>
            </a:r>
            <a:endParaRPr lang="en-US" sz="1400" dirty="0">
              <a:solidFill>
                <a:srgbClr val="FFC000"/>
              </a:solidFill>
            </a:endParaRPr>
          </a:p>
          <a:p>
            <a:endParaRPr lang="en-US" sz="1400" dirty="0">
              <a:solidFill>
                <a:srgbClr val="FFC000"/>
              </a:solidFill>
            </a:endParaRPr>
          </a:p>
          <a:p>
            <a:r>
              <a:rPr lang="en-US" sz="1400" i="1" dirty="0">
                <a:solidFill>
                  <a:srgbClr val="FFC000"/>
                </a:solidFill>
              </a:rPr>
              <a:t>In two words, what sort of condition is opsoclonus?</a:t>
            </a:r>
          </a:p>
          <a:p>
            <a:r>
              <a:rPr lang="en-US" sz="1400" dirty="0">
                <a:solidFill>
                  <a:srgbClr val="FFC000"/>
                </a:solidFill>
              </a:rPr>
              <a:t>It is a saccadic intrusion</a:t>
            </a:r>
          </a:p>
        </p:txBody>
      </p:sp>
    </p:spTree>
    <p:extLst>
      <p:ext uri="{BB962C8B-B14F-4D97-AF65-F5344CB8AC3E}">
        <p14:creationId xmlns:p14="http://schemas.microsoft.com/office/powerpoint/2010/main" val="162049259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chemeClr val="bg1">
                    <a:lumMod val="65000"/>
                  </a:schemeClr>
                </a:solidFill>
              </a:rPr>
              <a:t>What is the classic presentation of orbital </a:t>
            </a:r>
            <a:r>
              <a:rPr lang="en-US" sz="1400" i="1" dirty="0" err="1">
                <a:solidFill>
                  <a:schemeClr val="bg1">
                    <a:lumMod val="65000"/>
                  </a:schemeClr>
                </a:solidFill>
              </a:rPr>
              <a:t>mets</a:t>
            </a:r>
            <a:r>
              <a:rPr lang="en-US" sz="1400" i="1" dirty="0">
                <a:solidFill>
                  <a:schemeClr val="bg1">
                    <a:lumMod val="65000"/>
                  </a:schemeClr>
                </a:solidFill>
              </a:rPr>
              <a:t> in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Lid ecchymosis +/- proptosis (”An abrupt </a:t>
            </a:r>
            <a:r>
              <a:rPr lang="en-US" sz="1400" dirty="0" err="1">
                <a:solidFill>
                  <a:schemeClr val="bg1">
                    <a:lumMod val="65000"/>
                  </a:schemeClr>
                </a:solidFill>
              </a:rPr>
              <a:t>ecchymotic</a:t>
            </a:r>
            <a:r>
              <a:rPr lang="en-US" sz="1400" dirty="0">
                <a:solidFill>
                  <a:schemeClr val="bg1">
                    <a:lumMod val="65000"/>
                  </a:schemeClr>
                </a:solidFill>
              </a:rPr>
              <a:t> proptosis,” the </a:t>
            </a:r>
            <a:r>
              <a:rPr lang="en-US" sz="1400" i="1" dirty="0">
                <a:solidFill>
                  <a:schemeClr val="bg1">
                    <a:lumMod val="65000"/>
                  </a:schemeClr>
                </a:solidFill>
              </a:rPr>
              <a:t>Orbit</a:t>
            </a:r>
            <a:r>
              <a:rPr lang="en-US" sz="1400" dirty="0">
                <a:solidFill>
                  <a:schemeClr val="bg1">
                    <a:lumMod val="65000"/>
                  </a:schemeClr>
                </a:solidFill>
              </a:rPr>
              <a:t> book calls it)</a:t>
            </a:r>
          </a:p>
          <a:p>
            <a:endParaRPr lang="en-US" sz="1400" dirty="0">
              <a:solidFill>
                <a:schemeClr val="bg1">
                  <a:lumMod val="65000"/>
                </a:schemeClr>
              </a:solidFill>
            </a:endParaRPr>
          </a:p>
          <a:p>
            <a:r>
              <a:rPr lang="en-US" sz="1400" i="1" dirty="0">
                <a:solidFill>
                  <a:schemeClr val="bg1">
                    <a:lumMod val="65000"/>
                  </a:schemeClr>
                </a:solidFill>
              </a:rPr>
              <a:t>Is the lid ecchymoses unilateral, or bilateral?</a:t>
            </a:r>
          </a:p>
          <a:p>
            <a:r>
              <a:rPr lang="en-US" sz="1400" dirty="0">
                <a:solidFill>
                  <a:schemeClr val="bg1">
                    <a:lumMod val="65000"/>
                  </a:schemeClr>
                </a:solidFill>
              </a:rPr>
              <a:t>It can be either</a:t>
            </a:r>
          </a:p>
          <a:p>
            <a:endParaRPr lang="en-US" sz="1400" dirty="0">
              <a:solidFill>
                <a:schemeClr val="bg1">
                  <a:lumMod val="65000"/>
                </a:schemeClr>
              </a:solidFill>
            </a:endParaRPr>
          </a:p>
          <a:p>
            <a:r>
              <a:rPr lang="en-US" sz="1400" i="1" dirty="0">
                <a:solidFill>
                  <a:schemeClr val="bg1">
                    <a:lumMod val="65000"/>
                  </a:schemeClr>
                </a:solidFill>
              </a:rPr>
              <a:t>What critter-based description is used for the appearance of bilateral ecchymoses in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‘Raccoon eyes’</a:t>
            </a:r>
          </a:p>
        </p:txBody>
      </p:sp>
      <p:sp>
        <p:nvSpPr>
          <p:cNvPr id="30" name="TextBox 29">
            <a:extLst>
              <a:ext uri="{FF2B5EF4-FFF2-40B4-BE49-F238E27FC236}">
                <a16:creationId xmlns:a16="http://schemas.microsoft.com/office/drawing/2014/main" id="{A1CF09FF-4F2F-4212-BCC9-F36529FD4962}"/>
              </a:ext>
            </a:extLst>
          </p:cNvPr>
          <p:cNvSpPr txBox="1"/>
          <p:nvPr/>
        </p:nvSpPr>
        <p:spPr>
          <a:xfrm>
            <a:off x="1010939" y="4227104"/>
            <a:ext cx="5366873" cy="1384995"/>
          </a:xfrm>
          <a:prstGeom prst="rect">
            <a:avLst/>
          </a:prstGeom>
          <a:solidFill>
            <a:srgbClr val="FFC000"/>
          </a:solidFill>
        </p:spPr>
        <p:txBody>
          <a:bodyPr wrap="square" rtlCol="0">
            <a:spAutoFit/>
          </a:bodyPr>
          <a:lstStyle/>
          <a:p>
            <a:r>
              <a:rPr lang="en-US" sz="1400" i="1" dirty="0">
                <a:solidFill>
                  <a:srgbClr val="0000FF"/>
                </a:solidFill>
              </a:rPr>
              <a:t>With regard to </a:t>
            </a:r>
            <a:r>
              <a:rPr lang="en-US" sz="1400" i="1" dirty="0" err="1">
                <a:solidFill>
                  <a:srgbClr val="0000FF"/>
                </a:solidFill>
              </a:rPr>
              <a:t>Nb</a:t>
            </a:r>
            <a:r>
              <a:rPr lang="en-US" sz="1400" i="1" dirty="0">
                <a:solidFill>
                  <a:srgbClr val="0000FF"/>
                </a:solidFill>
              </a:rPr>
              <a:t>, what is the other ocular manifestation of note? (It’s paraneoplastic, not metastatic.)</a:t>
            </a:r>
          </a:p>
          <a:p>
            <a:r>
              <a:rPr lang="en-US" sz="1400" dirty="0">
                <a:solidFill>
                  <a:srgbClr val="0000FF"/>
                </a:solidFill>
              </a:rPr>
              <a:t>Opsoclonus</a:t>
            </a:r>
          </a:p>
          <a:p>
            <a:endParaRPr lang="en-US" sz="1400" dirty="0">
              <a:solidFill>
                <a:srgbClr val="0000FF"/>
              </a:solidFill>
            </a:endParaRPr>
          </a:p>
          <a:p>
            <a:r>
              <a:rPr lang="en-US" sz="1400" i="1" dirty="0">
                <a:solidFill>
                  <a:srgbClr val="0000FF"/>
                </a:solidFill>
              </a:rPr>
              <a:t>In two words, what sort of condition is opsoclonus?</a:t>
            </a:r>
            <a:endParaRPr lang="en-US" sz="1400" i="1" dirty="0">
              <a:solidFill>
                <a:srgbClr val="FFC000"/>
              </a:solidFill>
            </a:endParaRPr>
          </a:p>
          <a:p>
            <a:r>
              <a:rPr lang="en-US" sz="1400" dirty="0">
                <a:solidFill>
                  <a:srgbClr val="FFC000"/>
                </a:solidFill>
              </a:rPr>
              <a:t>It is a saccadic intrusion</a:t>
            </a:r>
          </a:p>
        </p:txBody>
      </p:sp>
    </p:spTree>
    <p:extLst>
      <p:ext uri="{BB962C8B-B14F-4D97-AF65-F5344CB8AC3E}">
        <p14:creationId xmlns:p14="http://schemas.microsoft.com/office/powerpoint/2010/main" val="294905040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chemeClr val="bg1">
                    <a:lumMod val="65000"/>
                  </a:schemeClr>
                </a:solidFill>
              </a:rPr>
              <a:t>What is the classic presentation of orbital </a:t>
            </a:r>
            <a:r>
              <a:rPr lang="en-US" sz="1400" i="1" dirty="0" err="1">
                <a:solidFill>
                  <a:schemeClr val="bg1">
                    <a:lumMod val="65000"/>
                  </a:schemeClr>
                </a:solidFill>
              </a:rPr>
              <a:t>mets</a:t>
            </a:r>
            <a:r>
              <a:rPr lang="en-US" sz="1400" i="1" dirty="0">
                <a:solidFill>
                  <a:schemeClr val="bg1">
                    <a:lumMod val="65000"/>
                  </a:schemeClr>
                </a:solidFill>
              </a:rPr>
              <a:t> in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Lid ecchymosis +/- proptosis (”An abrupt </a:t>
            </a:r>
            <a:r>
              <a:rPr lang="en-US" sz="1400" dirty="0" err="1">
                <a:solidFill>
                  <a:schemeClr val="bg1">
                    <a:lumMod val="65000"/>
                  </a:schemeClr>
                </a:solidFill>
              </a:rPr>
              <a:t>ecchymotic</a:t>
            </a:r>
            <a:r>
              <a:rPr lang="en-US" sz="1400" dirty="0">
                <a:solidFill>
                  <a:schemeClr val="bg1">
                    <a:lumMod val="65000"/>
                  </a:schemeClr>
                </a:solidFill>
              </a:rPr>
              <a:t> proptosis,” the </a:t>
            </a:r>
            <a:r>
              <a:rPr lang="en-US" sz="1400" i="1" dirty="0">
                <a:solidFill>
                  <a:schemeClr val="bg1">
                    <a:lumMod val="65000"/>
                  </a:schemeClr>
                </a:solidFill>
              </a:rPr>
              <a:t>Orbit</a:t>
            </a:r>
            <a:r>
              <a:rPr lang="en-US" sz="1400" dirty="0">
                <a:solidFill>
                  <a:schemeClr val="bg1">
                    <a:lumMod val="65000"/>
                  </a:schemeClr>
                </a:solidFill>
              </a:rPr>
              <a:t> book calls it)</a:t>
            </a:r>
          </a:p>
          <a:p>
            <a:endParaRPr lang="en-US" sz="1400" dirty="0">
              <a:solidFill>
                <a:schemeClr val="bg1">
                  <a:lumMod val="65000"/>
                </a:schemeClr>
              </a:solidFill>
            </a:endParaRPr>
          </a:p>
          <a:p>
            <a:r>
              <a:rPr lang="en-US" sz="1400" i="1" dirty="0">
                <a:solidFill>
                  <a:schemeClr val="bg1">
                    <a:lumMod val="65000"/>
                  </a:schemeClr>
                </a:solidFill>
              </a:rPr>
              <a:t>Is the lid ecchymoses unilateral, or bilateral?</a:t>
            </a:r>
          </a:p>
          <a:p>
            <a:r>
              <a:rPr lang="en-US" sz="1400" dirty="0">
                <a:solidFill>
                  <a:schemeClr val="bg1">
                    <a:lumMod val="65000"/>
                  </a:schemeClr>
                </a:solidFill>
              </a:rPr>
              <a:t>It can be either</a:t>
            </a:r>
          </a:p>
          <a:p>
            <a:endParaRPr lang="en-US" sz="1400" dirty="0">
              <a:solidFill>
                <a:schemeClr val="bg1">
                  <a:lumMod val="65000"/>
                </a:schemeClr>
              </a:solidFill>
            </a:endParaRPr>
          </a:p>
          <a:p>
            <a:r>
              <a:rPr lang="en-US" sz="1400" i="1" dirty="0">
                <a:solidFill>
                  <a:schemeClr val="bg1">
                    <a:lumMod val="65000"/>
                  </a:schemeClr>
                </a:solidFill>
              </a:rPr>
              <a:t>What critter-based description is used for the appearance of bilateral ecchymoses in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‘Raccoon eyes’</a:t>
            </a:r>
          </a:p>
        </p:txBody>
      </p:sp>
      <p:sp>
        <p:nvSpPr>
          <p:cNvPr id="30" name="TextBox 29">
            <a:extLst>
              <a:ext uri="{FF2B5EF4-FFF2-40B4-BE49-F238E27FC236}">
                <a16:creationId xmlns:a16="http://schemas.microsoft.com/office/drawing/2014/main" id="{A1CF09FF-4F2F-4212-BCC9-F36529FD4962}"/>
              </a:ext>
            </a:extLst>
          </p:cNvPr>
          <p:cNvSpPr txBox="1"/>
          <p:nvPr/>
        </p:nvSpPr>
        <p:spPr>
          <a:xfrm>
            <a:off x="1010939" y="4227104"/>
            <a:ext cx="5366873" cy="1384995"/>
          </a:xfrm>
          <a:prstGeom prst="rect">
            <a:avLst/>
          </a:prstGeom>
          <a:solidFill>
            <a:srgbClr val="FFC000"/>
          </a:solidFill>
        </p:spPr>
        <p:txBody>
          <a:bodyPr wrap="square" rtlCol="0">
            <a:spAutoFit/>
          </a:bodyPr>
          <a:lstStyle/>
          <a:p>
            <a:r>
              <a:rPr lang="en-US" sz="1400" i="1" dirty="0">
                <a:solidFill>
                  <a:srgbClr val="0000FF"/>
                </a:solidFill>
              </a:rPr>
              <a:t>With regard to </a:t>
            </a:r>
            <a:r>
              <a:rPr lang="en-US" sz="1400" i="1" dirty="0" err="1">
                <a:solidFill>
                  <a:srgbClr val="0000FF"/>
                </a:solidFill>
              </a:rPr>
              <a:t>Nb</a:t>
            </a:r>
            <a:r>
              <a:rPr lang="en-US" sz="1400" i="1" dirty="0">
                <a:solidFill>
                  <a:srgbClr val="0000FF"/>
                </a:solidFill>
              </a:rPr>
              <a:t>, what is the other ocular manifestation of note? (It’s paraneoplastic, not metastatic.)</a:t>
            </a:r>
          </a:p>
          <a:p>
            <a:r>
              <a:rPr lang="en-US" sz="1400" dirty="0">
                <a:solidFill>
                  <a:srgbClr val="0000FF"/>
                </a:solidFill>
              </a:rPr>
              <a:t>Opsoclonus</a:t>
            </a:r>
          </a:p>
          <a:p>
            <a:endParaRPr lang="en-US" sz="1400" dirty="0">
              <a:solidFill>
                <a:srgbClr val="0000FF"/>
              </a:solidFill>
            </a:endParaRPr>
          </a:p>
          <a:p>
            <a:r>
              <a:rPr lang="en-US" sz="1400" i="1" dirty="0">
                <a:solidFill>
                  <a:srgbClr val="0000FF"/>
                </a:solidFill>
              </a:rPr>
              <a:t>In two words, what sort of condition is opsoclonus?</a:t>
            </a:r>
          </a:p>
          <a:p>
            <a:r>
              <a:rPr lang="en-US" sz="1400" dirty="0">
                <a:solidFill>
                  <a:srgbClr val="0000FF"/>
                </a:solidFill>
              </a:rPr>
              <a:t>It is a saccadic intrusion</a:t>
            </a:r>
          </a:p>
        </p:txBody>
      </p:sp>
    </p:spTree>
    <p:extLst>
      <p:ext uri="{BB962C8B-B14F-4D97-AF65-F5344CB8AC3E}">
        <p14:creationId xmlns:p14="http://schemas.microsoft.com/office/powerpoint/2010/main" val="139391761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79" name="Text Box 31">
            <a:extLst>
              <a:ext uri="{FF2B5EF4-FFF2-40B4-BE49-F238E27FC236}">
                <a16:creationId xmlns:a16="http://schemas.microsoft.com/office/drawing/2014/main" id="{2B48579C-E3EA-45F9-8CF5-C947061CB82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B2650CAF-3DC2-4321-9E3A-1AC733A56F09}"/>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2" name="Rectangle 1">
            <a:extLst>
              <a:ext uri="{FF2B5EF4-FFF2-40B4-BE49-F238E27FC236}">
                <a16:creationId xmlns:a16="http://schemas.microsoft.com/office/drawing/2014/main" id="{BE9A3FAC-ABB2-49F5-8F70-36E046F37557}"/>
              </a:ext>
            </a:extLst>
          </p:cNvPr>
          <p:cNvSpPr/>
          <p:nvPr/>
        </p:nvSpPr>
        <p:spPr>
          <a:xfrm>
            <a:off x="304800" y="2362200"/>
            <a:ext cx="813043" cy="2936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tissue type</a:t>
            </a:r>
          </a:p>
        </p:txBody>
      </p:sp>
      <p:sp>
        <p:nvSpPr>
          <p:cNvPr id="57" name="Rectangle 56">
            <a:extLst>
              <a:ext uri="{FF2B5EF4-FFF2-40B4-BE49-F238E27FC236}">
                <a16:creationId xmlns:a16="http://schemas.microsoft.com/office/drawing/2014/main" id="{F7FD57A9-4D4A-4C9F-80C6-9FD9B92CF87D}"/>
              </a:ext>
            </a:extLst>
          </p:cNvPr>
          <p:cNvSpPr/>
          <p:nvPr/>
        </p:nvSpPr>
        <p:spPr>
          <a:xfrm>
            <a:off x="2780936" y="2338318"/>
            <a:ext cx="813043" cy="2936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tissue type</a:t>
            </a:r>
          </a:p>
        </p:txBody>
      </p:sp>
      <p:sp>
        <p:nvSpPr>
          <p:cNvPr id="58" name="Rectangle 57">
            <a:extLst>
              <a:ext uri="{FF2B5EF4-FFF2-40B4-BE49-F238E27FC236}">
                <a16:creationId xmlns:a16="http://schemas.microsoft.com/office/drawing/2014/main" id="{9EC556A0-1767-4E67-8E78-039266FEA760}"/>
              </a:ext>
            </a:extLst>
          </p:cNvPr>
          <p:cNvSpPr/>
          <p:nvPr/>
        </p:nvSpPr>
        <p:spPr>
          <a:xfrm>
            <a:off x="1423900" y="2343185"/>
            <a:ext cx="1010946" cy="31270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tissue type</a:t>
            </a:r>
          </a:p>
        </p:txBody>
      </p:sp>
    </p:spTree>
    <p:extLst>
      <p:ext uri="{BB962C8B-B14F-4D97-AF65-F5344CB8AC3E}">
        <p14:creationId xmlns:p14="http://schemas.microsoft.com/office/powerpoint/2010/main" val="102824024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79" name="Text Box 31">
            <a:extLst>
              <a:ext uri="{FF2B5EF4-FFF2-40B4-BE49-F238E27FC236}">
                <a16:creationId xmlns:a16="http://schemas.microsoft.com/office/drawing/2014/main" id="{2B48579C-E3EA-45F9-8CF5-C947061CB82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B2650CAF-3DC2-4321-9E3A-1AC733A56F09}"/>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Tree>
    <p:extLst>
      <p:ext uri="{BB962C8B-B14F-4D97-AF65-F5344CB8AC3E}">
        <p14:creationId xmlns:p14="http://schemas.microsoft.com/office/powerpoint/2010/main" val="208987179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79" name="Text Box 31">
            <a:extLst>
              <a:ext uri="{FF2B5EF4-FFF2-40B4-BE49-F238E27FC236}">
                <a16:creationId xmlns:a16="http://schemas.microsoft.com/office/drawing/2014/main" id="{2B48579C-E3EA-45F9-8CF5-C947061CB82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B2650CAF-3DC2-4321-9E3A-1AC733A56F09}"/>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32" name="TextBox 31">
            <a:extLst>
              <a:ext uri="{FF2B5EF4-FFF2-40B4-BE49-F238E27FC236}">
                <a16:creationId xmlns:a16="http://schemas.microsoft.com/office/drawing/2014/main" id="{03732B4D-A211-4465-BFB3-B496C18FAAA7}"/>
              </a:ext>
            </a:extLst>
          </p:cNvPr>
          <p:cNvSpPr txBox="1"/>
          <p:nvPr/>
        </p:nvSpPr>
        <p:spPr>
          <a:xfrm>
            <a:off x="620589" y="2965610"/>
            <a:ext cx="309700" cy="310341"/>
          </a:xfrm>
          <a:prstGeom prst="rect">
            <a:avLst/>
          </a:prstGeom>
          <a:noFill/>
        </p:spPr>
        <p:txBody>
          <a:bodyPr wrap="none" rtlCol="0">
            <a:spAutoFit/>
          </a:bodyPr>
          <a:lstStyle/>
          <a:p>
            <a:pPr>
              <a:lnSpc>
                <a:spcPts val="1700"/>
              </a:lnSpc>
            </a:pPr>
            <a:r>
              <a:rPr lang="en-US" sz="1600" b="1" i="1" dirty="0"/>
              <a:t>?</a:t>
            </a:r>
          </a:p>
        </p:txBody>
      </p:sp>
      <p:cxnSp>
        <p:nvCxnSpPr>
          <p:cNvPr id="33" name="Straight Connector 32">
            <a:extLst>
              <a:ext uri="{FF2B5EF4-FFF2-40B4-BE49-F238E27FC236}">
                <a16:creationId xmlns:a16="http://schemas.microsoft.com/office/drawing/2014/main" id="{68AFB715-F290-45A6-9961-C03E26020F28}"/>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A1AEF48A-9A6A-47AA-A729-44BC7703FC1D}"/>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844236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79" name="Text Box 31">
            <a:extLst>
              <a:ext uri="{FF2B5EF4-FFF2-40B4-BE49-F238E27FC236}">
                <a16:creationId xmlns:a16="http://schemas.microsoft.com/office/drawing/2014/main" id="{2B48579C-E3EA-45F9-8CF5-C947061CB82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B2650CAF-3DC2-4321-9E3A-1AC733A56F09}"/>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32" name="TextBox 31">
            <a:extLst>
              <a:ext uri="{FF2B5EF4-FFF2-40B4-BE49-F238E27FC236}">
                <a16:creationId xmlns:a16="http://schemas.microsoft.com/office/drawing/2014/main" id="{725A9A9A-17C6-493B-8654-8DB92F8B26F6}"/>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33" name="Straight Connector 32">
            <a:extLst>
              <a:ext uri="{FF2B5EF4-FFF2-40B4-BE49-F238E27FC236}">
                <a16:creationId xmlns:a16="http://schemas.microsoft.com/office/drawing/2014/main" id="{A10E24B9-F66A-4004-A46A-1F93C495F988}"/>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9D1048E-E876-4225-A1ED-EEC888AA6314}"/>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865062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6">
            <a:extLst>
              <a:ext uri="{FF2B5EF4-FFF2-40B4-BE49-F238E27FC236}">
                <a16:creationId xmlns:a16="http://schemas.microsoft.com/office/drawing/2014/main" id="{96583ABB-0BE3-471E-86F8-98C6B29DBFE7}"/>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37" name="Text Box 7">
            <a:extLst>
              <a:ext uri="{FF2B5EF4-FFF2-40B4-BE49-F238E27FC236}">
                <a16:creationId xmlns:a16="http://schemas.microsoft.com/office/drawing/2014/main" id="{0EC57203-7220-4315-94B5-4787BE5A11A3}"/>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38" name="Line 17">
            <a:extLst>
              <a:ext uri="{FF2B5EF4-FFF2-40B4-BE49-F238E27FC236}">
                <a16:creationId xmlns:a16="http://schemas.microsoft.com/office/drawing/2014/main" id="{4549C4A5-424E-4372-994E-8C5FB28335A1}"/>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2">
            <a:extLst>
              <a:ext uri="{FF2B5EF4-FFF2-40B4-BE49-F238E27FC236}">
                <a16:creationId xmlns:a16="http://schemas.microsoft.com/office/drawing/2014/main" id="{0DA650D2-D784-4B63-8D8B-1DD21CBCE280}"/>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0" name="Line 18">
            <a:extLst>
              <a:ext uri="{FF2B5EF4-FFF2-40B4-BE49-F238E27FC236}">
                <a16:creationId xmlns:a16="http://schemas.microsoft.com/office/drawing/2014/main" id="{B265955D-5FFC-4F1D-AABF-967C2914E12A}"/>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1" name="Line 18">
            <a:extLst>
              <a:ext uri="{FF2B5EF4-FFF2-40B4-BE49-F238E27FC236}">
                <a16:creationId xmlns:a16="http://schemas.microsoft.com/office/drawing/2014/main" id="{0F2F5F1B-F73B-48EB-BEFB-E4B54FCD6208}"/>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2" name="Line 18">
            <a:extLst>
              <a:ext uri="{FF2B5EF4-FFF2-40B4-BE49-F238E27FC236}">
                <a16:creationId xmlns:a16="http://schemas.microsoft.com/office/drawing/2014/main" id="{1A95A647-D5E6-4495-888A-F3843675A208}"/>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3" name="Line 18">
            <a:extLst>
              <a:ext uri="{FF2B5EF4-FFF2-40B4-BE49-F238E27FC236}">
                <a16:creationId xmlns:a16="http://schemas.microsoft.com/office/drawing/2014/main" id="{D678C7A6-A9EF-4898-A007-65E09C4ADD0B}"/>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4" name="Line 18">
            <a:extLst>
              <a:ext uri="{FF2B5EF4-FFF2-40B4-BE49-F238E27FC236}">
                <a16:creationId xmlns:a16="http://schemas.microsoft.com/office/drawing/2014/main" id="{F5FF78E2-69DC-4360-8C24-9FC98F361E8F}"/>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6" name="Line 18">
            <a:extLst>
              <a:ext uri="{FF2B5EF4-FFF2-40B4-BE49-F238E27FC236}">
                <a16:creationId xmlns:a16="http://schemas.microsoft.com/office/drawing/2014/main" id="{4297B5AB-9EAF-4578-B988-BAFA973D5370}"/>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7" name="Text Box 27">
            <a:extLst>
              <a:ext uri="{FF2B5EF4-FFF2-40B4-BE49-F238E27FC236}">
                <a16:creationId xmlns:a16="http://schemas.microsoft.com/office/drawing/2014/main" id="{FB4DA2D8-E904-42DA-8933-08365D37E613}"/>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48" name="Text Box 28">
            <a:extLst>
              <a:ext uri="{FF2B5EF4-FFF2-40B4-BE49-F238E27FC236}">
                <a16:creationId xmlns:a16="http://schemas.microsoft.com/office/drawing/2014/main" id="{F98A6B2A-C5E2-448C-993E-6E2BECC9A114}"/>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1" name="Text Box 29">
            <a:extLst>
              <a:ext uri="{FF2B5EF4-FFF2-40B4-BE49-F238E27FC236}">
                <a16:creationId xmlns:a16="http://schemas.microsoft.com/office/drawing/2014/main" id="{36BF9507-CC1F-4D7E-9105-F294292B6027}"/>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52" name="Text Box 30">
            <a:extLst>
              <a:ext uri="{FF2B5EF4-FFF2-40B4-BE49-F238E27FC236}">
                <a16:creationId xmlns:a16="http://schemas.microsoft.com/office/drawing/2014/main" id="{144ED469-BA04-4A60-BEA9-DF4E0D696112}"/>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3" name="Text Box 31">
            <a:extLst>
              <a:ext uri="{FF2B5EF4-FFF2-40B4-BE49-F238E27FC236}">
                <a16:creationId xmlns:a16="http://schemas.microsoft.com/office/drawing/2014/main" id="{36587D60-F36E-4F1A-A76C-AB385F3D1E5F}"/>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54" name="Text Box 32">
            <a:extLst>
              <a:ext uri="{FF2B5EF4-FFF2-40B4-BE49-F238E27FC236}">
                <a16:creationId xmlns:a16="http://schemas.microsoft.com/office/drawing/2014/main" id="{C512586E-D8B1-4C5F-AA29-C8B032C712CF}"/>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108</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119217" cy="528350"/>
          </a:xfrm>
          <a:prstGeom prst="rect">
            <a:avLst/>
          </a:prstGeom>
          <a:noFill/>
        </p:spPr>
        <p:txBody>
          <a:bodyPr wrap="none" rtlCol="0">
            <a:spAutoFit/>
          </a:bodyPr>
          <a:lstStyle/>
          <a:p>
            <a:pPr>
              <a:lnSpc>
                <a:spcPts val="1700"/>
              </a:lnSpc>
            </a:pPr>
            <a:r>
              <a:rPr lang="en-US" sz="1600" b="1" dirty="0">
                <a:solidFill>
                  <a:srgbClr val="0000FF"/>
                </a:solidFill>
              </a:rPr>
              <a:t>Fibrous </a:t>
            </a:r>
          </a:p>
          <a:p>
            <a:pPr>
              <a:lnSpc>
                <a:spcPts val="1700"/>
              </a:lnSpc>
            </a:pPr>
            <a:r>
              <a:rPr lang="en-US" sz="1600" b="1" dirty="0">
                <a:solidFill>
                  <a:srgbClr val="0000FF"/>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97C668BB-A019-4B6F-8498-56D9E12B57CF}"/>
              </a:ext>
            </a:extLst>
          </p:cNvPr>
          <p:cNvSpPr txBox="1"/>
          <p:nvPr/>
        </p:nvSpPr>
        <p:spPr>
          <a:xfrm>
            <a:off x="1894803" y="2655888"/>
            <a:ext cx="6785371" cy="1384995"/>
          </a:xfrm>
          <a:prstGeom prst="rect">
            <a:avLst/>
          </a:prstGeom>
          <a:solidFill>
            <a:schemeClr val="accent5">
              <a:lumMod val="75000"/>
            </a:schemeClr>
          </a:solidFill>
        </p:spPr>
        <p:txBody>
          <a:bodyPr wrap="square" rtlCol="0">
            <a:spAutoFit/>
          </a:bodyPr>
          <a:lstStyle/>
          <a:p>
            <a:r>
              <a:rPr lang="en-US" sz="1400" i="1" dirty="0">
                <a:solidFill>
                  <a:srgbClr val="0000FF"/>
                </a:solidFill>
              </a:rPr>
              <a:t>Briefly, what is fibrous dysplasia?</a:t>
            </a:r>
            <a:endParaRPr lang="en-US" sz="1400" i="1" dirty="0">
              <a:solidFill>
                <a:schemeClr val="accent5">
                  <a:lumMod val="75000"/>
                </a:schemeClr>
              </a:solidFill>
            </a:endParaRPr>
          </a:p>
          <a:p>
            <a:r>
              <a:rPr lang="en-US" sz="1400" dirty="0">
                <a:solidFill>
                  <a:schemeClr val="accent5">
                    <a:lumMod val="75000"/>
                  </a:schemeClr>
                </a:solidFill>
              </a:rPr>
              <a:t>A developmental condition in which normal bone is replaced by fibro-osseous tissue</a:t>
            </a:r>
          </a:p>
          <a:p>
            <a:endParaRPr lang="en-US" sz="1400" dirty="0">
              <a:solidFill>
                <a:schemeClr val="accent5">
                  <a:lumMod val="75000"/>
                </a:schemeClr>
              </a:solidFill>
            </a:endParaRPr>
          </a:p>
          <a:p>
            <a:r>
              <a:rPr lang="en-US" sz="1400" i="1" dirty="0">
                <a:solidFill>
                  <a:schemeClr val="accent5">
                    <a:lumMod val="75000"/>
                  </a:schemeClr>
                </a:solidFill>
              </a:rPr>
              <a:t>In what two ways can it be clinically significant?</a:t>
            </a:r>
          </a:p>
          <a:p>
            <a:r>
              <a:rPr lang="en-US" sz="1400" dirty="0">
                <a:solidFill>
                  <a:schemeClr val="accent5">
                    <a:lumMod val="75000"/>
                  </a:schemeClr>
                </a:solidFill>
              </a:rPr>
              <a:t>--It can be…cosmetically disfiguring</a:t>
            </a:r>
          </a:p>
          <a:p>
            <a:r>
              <a:rPr lang="en-US" sz="1400" dirty="0">
                <a:solidFill>
                  <a:schemeClr val="accent5">
                    <a:lumMod val="75000"/>
                  </a:schemeClr>
                </a:solidFill>
              </a:rPr>
              <a:t>--It can be blinding if…the optic nerve becomes compressed</a:t>
            </a:r>
          </a:p>
        </p:txBody>
      </p:sp>
    </p:spTree>
    <p:extLst>
      <p:ext uri="{BB962C8B-B14F-4D97-AF65-F5344CB8AC3E}">
        <p14:creationId xmlns:p14="http://schemas.microsoft.com/office/powerpoint/2010/main" val="31919026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6">
            <a:extLst>
              <a:ext uri="{FF2B5EF4-FFF2-40B4-BE49-F238E27FC236}">
                <a16:creationId xmlns:a16="http://schemas.microsoft.com/office/drawing/2014/main" id="{96583ABB-0BE3-471E-86F8-98C6B29DBFE7}"/>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37" name="Text Box 7">
            <a:extLst>
              <a:ext uri="{FF2B5EF4-FFF2-40B4-BE49-F238E27FC236}">
                <a16:creationId xmlns:a16="http://schemas.microsoft.com/office/drawing/2014/main" id="{0EC57203-7220-4315-94B5-4787BE5A11A3}"/>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38" name="Line 17">
            <a:extLst>
              <a:ext uri="{FF2B5EF4-FFF2-40B4-BE49-F238E27FC236}">
                <a16:creationId xmlns:a16="http://schemas.microsoft.com/office/drawing/2014/main" id="{4549C4A5-424E-4372-994E-8C5FB28335A1}"/>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2">
            <a:extLst>
              <a:ext uri="{FF2B5EF4-FFF2-40B4-BE49-F238E27FC236}">
                <a16:creationId xmlns:a16="http://schemas.microsoft.com/office/drawing/2014/main" id="{0DA650D2-D784-4B63-8D8B-1DD21CBCE280}"/>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0" name="Line 18">
            <a:extLst>
              <a:ext uri="{FF2B5EF4-FFF2-40B4-BE49-F238E27FC236}">
                <a16:creationId xmlns:a16="http://schemas.microsoft.com/office/drawing/2014/main" id="{B265955D-5FFC-4F1D-AABF-967C2914E12A}"/>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1" name="Line 18">
            <a:extLst>
              <a:ext uri="{FF2B5EF4-FFF2-40B4-BE49-F238E27FC236}">
                <a16:creationId xmlns:a16="http://schemas.microsoft.com/office/drawing/2014/main" id="{0F2F5F1B-F73B-48EB-BEFB-E4B54FCD6208}"/>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2" name="Line 18">
            <a:extLst>
              <a:ext uri="{FF2B5EF4-FFF2-40B4-BE49-F238E27FC236}">
                <a16:creationId xmlns:a16="http://schemas.microsoft.com/office/drawing/2014/main" id="{1A95A647-D5E6-4495-888A-F3843675A208}"/>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3" name="Line 18">
            <a:extLst>
              <a:ext uri="{FF2B5EF4-FFF2-40B4-BE49-F238E27FC236}">
                <a16:creationId xmlns:a16="http://schemas.microsoft.com/office/drawing/2014/main" id="{D678C7A6-A9EF-4898-A007-65E09C4ADD0B}"/>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4" name="Line 18">
            <a:extLst>
              <a:ext uri="{FF2B5EF4-FFF2-40B4-BE49-F238E27FC236}">
                <a16:creationId xmlns:a16="http://schemas.microsoft.com/office/drawing/2014/main" id="{F5FF78E2-69DC-4360-8C24-9FC98F361E8F}"/>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6" name="Line 18">
            <a:extLst>
              <a:ext uri="{FF2B5EF4-FFF2-40B4-BE49-F238E27FC236}">
                <a16:creationId xmlns:a16="http://schemas.microsoft.com/office/drawing/2014/main" id="{4297B5AB-9EAF-4578-B988-BAFA973D5370}"/>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7" name="Text Box 27">
            <a:extLst>
              <a:ext uri="{FF2B5EF4-FFF2-40B4-BE49-F238E27FC236}">
                <a16:creationId xmlns:a16="http://schemas.microsoft.com/office/drawing/2014/main" id="{FB4DA2D8-E904-42DA-8933-08365D37E613}"/>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48" name="Text Box 28">
            <a:extLst>
              <a:ext uri="{FF2B5EF4-FFF2-40B4-BE49-F238E27FC236}">
                <a16:creationId xmlns:a16="http://schemas.microsoft.com/office/drawing/2014/main" id="{F98A6B2A-C5E2-448C-993E-6E2BECC9A114}"/>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1" name="Text Box 29">
            <a:extLst>
              <a:ext uri="{FF2B5EF4-FFF2-40B4-BE49-F238E27FC236}">
                <a16:creationId xmlns:a16="http://schemas.microsoft.com/office/drawing/2014/main" id="{36BF9507-CC1F-4D7E-9105-F294292B6027}"/>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52" name="Text Box 30">
            <a:extLst>
              <a:ext uri="{FF2B5EF4-FFF2-40B4-BE49-F238E27FC236}">
                <a16:creationId xmlns:a16="http://schemas.microsoft.com/office/drawing/2014/main" id="{144ED469-BA04-4A60-BEA9-DF4E0D696112}"/>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3" name="Text Box 31">
            <a:extLst>
              <a:ext uri="{FF2B5EF4-FFF2-40B4-BE49-F238E27FC236}">
                <a16:creationId xmlns:a16="http://schemas.microsoft.com/office/drawing/2014/main" id="{36587D60-F36E-4F1A-A76C-AB385F3D1E5F}"/>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54" name="Text Box 32">
            <a:extLst>
              <a:ext uri="{FF2B5EF4-FFF2-40B4-BE49-F238E27FC236}">
                <a16:creationId xmlns:a16="http://schemas.microsoft.com/office/drawing/2014/main" id="{C512586E-D8B1-4C5F-AA29-C8B032C712CF}"/>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109</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119217" cy="528350"/>
          </a:xfrm>
          <a:prstGeom prst="rect">
            <a:avLst/>
          </a:prstGeom>
          <a:noFill/>
        </p:spPr>
        <p:txBody>
          <a:bodyPr wrap="none" rtlCol="0">
            <a:spAutoFit/>
          </a:bodyPr>
          <a:lstStyle/>
          <a:p>
            <a:pPr>
              <a:lnSpc>
                <a:spcPts val="1700"/>
              </a:lnSpc>
            </a:pPr>
            <a:r>
              <a:rPr lang="en-US" sz="1600" b="1" dirty="0">
                <a:solidFill>
                  <a:srgbClr val="0000FF"/>
                </a:solidFill>
              </a:rPr>
              <a:t>Fibrous </a:t>
            </a:r>
          </a:p>
          <a:p>
            <a:pPr>
              <a:lnSpc>
                <a:spcPts val="1700"/>
              </a:lnSpc>
            </a:pPr>
            <a:r>
              <a:rPr lang="en-US" sz="1600" b="1" dirty="0">
                <a:solidFill>
                  <a:srgbClr val="0000FF"/>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97C668BB-A019-4B6F-8498-56D9E12B57CF}"/>
              </a:ext>
            </a:extLst>
          </p:cNvPr>
          <p:cNvSpPr txBox="1"/>
          <p:nvPr/>
        </p:nvSpPr>
        <p:spPr>
          <a:xfrm>
            <a:off x="1894803" y="2655888"/>
            <a:ext cx="6785371" cy="1384995"/>
          </a:xfrm>
          <a:prstGeom prst="rect">
            <a:avLst/>
          </a:prstGeom>
          <a:solidFill>
            <a:schemeClr val="accent5">
              <a:lumMod val="75000"/>
            </a:schemeClr>
          </a:solidFill>
        </p:spPr>
        <p:txBody>
          <a:bodyPr wrap="square" rtlCol="0">
            <a:spAutoFit/>
          </a:bodyPr>
          <a:lstStyle/>
          <a:p>
            <a:r>
              <a:rPr lang="en-US" sz="1400" i="1" dirty="0">
                <a:solidFill>
                  <a:srgbClr val="0000FF"/>
                </a:solidFill>
              </a:rPr>
              <a:t>Briefly, what is fibrous dysplasia?</a:t>
            </a:r>
          </a:p>
          <a:p>
            <a:r>
              <a:rPr lang="en-US" sz="1400" dirty="0">
                <a:solidFill>
                  <a:srgbClr val="0000FF"/>
                </a:solidFill>
              </a:rPr>
              <a:t>A developmental condition in which normal bone is replaced by fibro-osseous tissue</a:t>
            </a:r>
          </a:p>
          <a:p>
            <a:endParaRPr lang="en-US" sz="1400" dirty="0">
              <a:solidFill>
                <a:schemeClr val="accent5">
                  <a:lumMod val="75000"/>
                </a:schemeClr>
              </a:solidFill>
            </a:endParaRPr>
          </a:p>
          <a:p>
            <a:r>
              <a:rPr lang="en-US" sz="1400" i="1" dirty="0">
                <a:solidFill>
                  <a:schemeClr val="accent5">
                    <a:lumMod val="75000"/>
                  </a:schemeClr>
                </a:solidFill>
              </a:rPr>
              <a:t>In what two ways can it be clinically significant?</a:t>
            </a:r>
          </a:p>
          <a:p>
            <a:r>
              <a:rPr lang="en-US" sz="1400" dirty="0">
                <a:solidFill>
                  <a:schemeClr val="accent5">
                    <a:lumMod val="75000"/>
                  </a:schemeClr>
                </a:solidFill>
              </a:rPr>
              <a:t>--It can be…cosmetically disfiguring</a:t>
            </a:r>
          </a:p>
          <a:p>
            <a:r>
              <a:rPr lang="en-US" sz="1400" dirty="0">
                <a:solidFill>
                  <a:schemeClr val="accent5">
                    <a:lumMod val="75000"/>
                  </a:schemeClr>
                </a:solidFill>
              </a:rPr>
              <a:t>--It can be blinding if…the optic nerve becomes compressed</a:t>
            </a:r>
          </a:p>
        </p:txBody>
      </p:sp>
    </p:spTree>
    <p:extLst>
      <p:ext uri="{BB962C8B-B14F-4D97-AF65-F5344CB8AC3E}">
        <p14:creationId xmlns:p14="http://schemas.microsoft.com/office/powerpoint/2010/main" val="397487751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556428" cy="3416320"/>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What is the typical presentation of an orbital tumor?</a:t>
            </a:r>
          </a:p>
          <a:p>
            <a:pPr eaLnBrk="1" hangingPunct="1">
              <a:spcBef>
                <a:spcPct val="0"/>
              </a:spcBef>
              <a:buClrTx/>
              <a:buSzTx/>
              <a:buFontTx/>
              <a:buNone/>
            </a:pPr>
            <a:r>
              <a:rPr lang="en-US" altLang="en-US" sz="1800" dirty="0">
                <a:solidFill>
                  <a:srgbClr val="0000FF"/>
                </a:solidFill>
              </a:rPr>
              <a:t>Rapid unilateral proptosis +/- lid edema</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With what non-neoplastic process is tumor presentation often confused?</a:t>
            </a:r>
          </a:p>
          <a:p>
            <a:pPr eaLnBrk="1" hangingPunct="1">
              <a:spcBef>
                <a:spcPct val="0"/>
              </a:spcBef>
              <a:buClrTx/>
              <a:buSzTx/>
              <a:buFontTx/>
              <a:buNone/>
            </a:pPr>
            <a:r>
              <a:rPr lang="en-US" altLang="en-US" sz="1800" dirty="0">
                <a:solidFill>
                  <a:srgbClr val="0000FF"/>
                </a:solidFill>
              </a:rPr>
              <a:t>Orbital cellulitis</a:t>
            </a:r>
          </a:p>
          <a:p>
            <a:pPr eaLnBrk="1" hangingPunct="1">
              <a:spcBef>
                <a:spcPct val="0"/>
              </a:spcBef>
              <a:buClrTx/>
              <a:buSzTx/>
              <a:buFontTx/>
              <a:buNone/>
            </a:pPr>
            <a:endParaRPr lang="en-US" altLang="en-US" sz="1800" i="1" dirty="0">
              <a:solidFill>
                <a:srgbClr val="0000FF"/>
              </a:solidFill>
            </a:endParaRPr>
          </a:p>
          <a:p>
            <a:pPr eaLnBrk="1" hangingPunct="1">
              <a:spcBef>
                <a:spcPct val="0"/>
              </a:spcBef>
              <a:buClrTx/>
              <a:buSzTx/>
              <a:buFontTx/>
              <a:buNone/>
            </a:pPr>
            <a:r>
              <a:rPr lang="en-US" altLang="en-US" sz="1800" i="1" dirty="0">
                <a:solidFill>
                  <a:srgbClr val="0000FF"/>
                </a:solidFill>
              </a:rPr>
              <a:t>What signs should make you consider a malignant orbital process?</a:t>
            </a:r>
          </a:p>
          <a:p>
            <a:pPr eaLnBrk="1" hangingPunct="1">
              <a:spcBef>
                <a:spcPct val="0"/>
              </a:spcBef>
              <a:buClrTx/>
              <a:buSzTx/>
              <a:buFontTx/>
              <a:buNone/>
            </a:pPr>
            <a:r>
              <a:rPr lang="en-US" altLang="en-US" sz="1800" dirty="0">
                <a:solidFill>
                  <a:srgbClr val="0000FF"/>
                </a:solidFill>
              </a:rPr>
              <a:t>1) A ‘cellulitis’ that is…not</a:t>
            </a:r>
            <a:r>
              <a:rPr lang="en-US" altLang="en-US" sz="1800" b="1" dirty="0">
                <a:solidFill>
                  <a:srgbClr val="0000FF"/>
                </a:solidFill>
              </a:rPr>
              <a:t> </a:t>
            </a:r>
            <a:r>
              <a:rPr lang="en-US" altLang="en-US" sz="1800" dirty="0">
                <a:solidFill>
                  <a:srgbClr val="0000FF"/>
                </a:solidFill>
              </a:rPr>
              <a:t>accompanied by erythema and warmth</a:t>
            </a:r>
          </a:p>
          <a:p>
            <a:pPr eaLnBrk="1" hangingPunct="1">
              <a:spcBef>
                <a:spcPct val="0"/>
              </a:spcBef>
              <a:buClrTx/>
              <a:buSzTx/>
              <a:buFontTx/>
              <a:buNone/>
            </a:pPr>
            <a:r>
              <a:rPr lang="en-US" altLang="en-US" sz="1800" dirty="0">
                <a:solidFill>
                  <a:schemeClr val="bg1">
                    <a:lumMod val="75000"/>
                  </a:schemeClr>
                </a:solidFill>
              </a:rPr>
              <a:t>2)</a:t>
            </a:r>
            <a:endParaRPr lang="en-US" altLang="en-US" sz="1800" dirty="0">
              <a:solidFill>
                <a:srgbClr val="0000FF"/>
              </a:solidFill>
            </a:endParaRPr>
          </a:p>
        </p:txBody>
      </p:sp>
    </p:spTree>
    <p:extLst>
      <p:ext uri="{BB962C8B-B14F-4D97-AF65-F5344CB8AC3E}">
        <p14:creationId xmlns:p14="http://schemas.microsoft.com/office/powerpoint/2010/main" val="218648976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6">
            <a:extLst>
              <a:ext uri="{FF2B5EF4-FFF2-40B4-BE49-F238E27FC236}">
                <a16:creationId xmlns:a16="http://schemas.microsoft.com/office/drawing/2014/main" id="{96583ABB-0BE3-471E-86F8-98C6B29DBFE7}"/>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37" name="Text Box 7">
            <a:extLst>
              <a:ext uri="{FF2B5EF4-FFF2-40B4-BE49-F238E27FC236}">
                <a16:creationId xmlns:a16="http://schemas.microsoft.com/office/drawing/2014/main" id="{0EC57203-7220-4315-94B5-4787BE5A11A3}"/>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38" name="Line 17">
            <a:extLst>
              <a:ext uri="{FF2B5EF4-FFF2-40B4-BE49-F238E27FC236}">
                <a16:creationId xmlns:a16="http://schemas.microsoft.com/office/drawing/2014/main" id="{4549C4A5-424E-4372-994E-8C5FB28335A1}"/>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2">
            <a:extLst>
              <a:ext uri="{FF2B5EF4-FFF2-40B4-BE49-F238E27FC236}">
                <a16:creationId xmlns:a16="http://schemas.microsoft.com/office/drawing/2014/main" id="{0DA650D2-D784-4B63-8D8B-1DD21CBCE280}"/>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0" name="Line 18">
            <a:extLst>
              <a:ext uri="{FF2B5EF4-FFF2-40B4-BE49-F238E27FC236}">
                <a16:creationId xmlns:a16="http://schemas.microsoft.com/office/drawing/2014/main" id="{B265955D-5FFC-4F1D-AABF-967C2914E12A}"/>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1" name="Line 18">
            <a:extLst>
              <a:ext uri="{FF2B5EF4-FFF2-40B4-BE49-F238E27FC236}">
                <a16:creationId xmlns:a16="http://schemas.microsoft.com/office/drawing/2014/main" id="{0F2F5F1B-F73B-48EB-BEFB-E4B54FCD6208}"/>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2" name="Line 18">
            <a:extLst>
              <a:ext uri="{FF2B5EF4-FFF2-40B4-BE49-F238E27FC236}">
                <a16:creationId xmlns:a16="http://schemas.microsoft.com/office/drawing/2014/main" id="{1A95A647-D5E6-4495-888A-F3843675A208}"/>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3" name="Line 18">
            <a:extLst>
              <a:ext uri="{FF2B5EF4-FFF2-40B4-BE49-F238E27FC236}">
                <a16:creationId xmlns:a16="http://schemas.microsoft.com/office/drawing/2014/main" id="{D678C7A6-A9EF-4898-A007-65E09C4ADD0B}"/>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4" name="Line 18">
            <a:extLst>
              <a:ext uri="{FF2B5EF4-FFF2-40B4-BE49-F238E27FC236}">
                <a16:creationId xmlns:a16="http://schemas.microsoft.com/office/drawing/2014/main" id="{F5FF78E2-69DC-4360-8C24-9FC98F361E8F}"/>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6" name="Line 18">
            <a:extLst>
              <a:ext uri="{FF2B5EF4-FFF2-40B4-BE49-F238E27FC236}">
                <a16:creationId xmlns:a16="http://schemas.microsoft.com/office/drawing/2014/main" id="{4297B5AB-9EAF-4578-B988-BAFA973D5370}"/>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7" name="Text Box 27">
            <a:extLst>
              <a:ext uri="{FF2B5EF4-FFF2-40B4-BE49-F238E27FC236}">
                <a16:creationId xmlns:a16="http://schemas.microsoft.com/office/drawing/2014/main" id="{FB4DA2D8-E904-42DA-8933-08365D37E613}"/>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48" name="Text Box 28">
            <a:extLst>
              <a:ext uri="{FF2B5EF4-FFF2-40B4-BE49-F238E27FC236}">
                <a16:creationId xmlns:a16="http://schemas.microsoft.com/office/drawing/2014/main" id="{F98A6B2A-C5E2-448C-993E-6E2BECC9A114}"/>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1" name="Text Box 29">
            <a:extLst>
              <a:ext uri="{FF2B5EF4-FFF2-40B4-BE49-F238E27FC236}">
                <a16:creationId xmlns:a16="http://schemas.microsoft.com/office/drawing/2014/main" id="{36BF9507-CC1F-4D7E-9105-F294292B6027}"/>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52" name="Text Box 30">
            <a:extLst>
              <a:ext uri="{FF2B5EF4-FFF2-40B4-BE49-F238E27FC236}">
                <a16:creationId xmlns:a16="http://schemas.microsoft.com/office/drawing/2014/main" id="{144ED469-BA04-4A60-BEA9-DF4E0D696112}"/>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3" name="Text Box 31">
            <a:extLst>
              <a:ext uri="{FF2B5EF4-FFF2-40B4-BE49-F238E27FC236}">
                <a16:creationId xmlns:a16="http://schemas.microsoft.com/office/drawing/2014/main" id="{36587D60-F36E-4F1A-A76C-AB385F3D1E5F}"/>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54" name="Text Box 32">
            <a:extLst>
              <a:ext uri="{FF2B5EF4-FFF2-40B4-BE49-F238E27FC236}">
                <a16:creationId xmlns:a16="http://schemas.microsoft.com/office/drawing/2014/main" id="{C512586E-D8B1-4C5F-AA29-C8B032C712CF}"/>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110</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119217" cy="528350"/>
          </a:xfrm>
          <a:prstGeom prst="rect">
            <a:avLst/>
          </a:prstGeom>
          <a:noFill/>
        </p:spPr>
        <p:txBody>
          <a:bodyPr wrap="none" rtlCol="0">
            <a:spAutoFit/>
          </a:bodyPr>
          <a:lstStyle/>
          <a:p>
            <a:pPr>
              <a:lnSpc>
                <a:spcPts val="1700"/>
              </a:lnSpc>
            </a:pPr>
            <a:r>
              <a:rPr lang="en-US" sz="1600" b="1" dirty="0">
                <a:solidFill>
                  <a:srgbClr val="0000FF"/>
                </a:solidFill>
              </a:rPr>
              <a:t>Fibrous </a:t>
            </a:r>
          </a:p>
          <a:p>
            <a:pPr>
              <a:lnSpc>
                <a:spcPts val="1700"/>
              </a:lnSpc>
            </a:pPr>
            <a:r>
              <a:rPr lang="en-US" sz="1600" b="1" dirty="0">
                <a:solidFill>
                  <a:srgbClr val="0000FF"/>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97C668BB-A019-4B6F-8498-56D9E12B57CF}"/>
              </a:ext>
            </a:extLst>
          </p:cNvPr>
          <p:cNvSpPr txBox="1"/>
          <p:nvPr/>
        </p:nvSpPr>
        <p:spPr>
          <a:xfrm>
            <a:off x="1894803" y="2655888"/>
            <a:ext cx="6785371" cy="1384995"/>
          </a:xfrm>
          <a:prstGeom prst="rect">
            <a:avLst/>
          </a:prstGeom>
          <a:solidFill>
            <a:schemeClr val="accent5">
              <a:lumMod val="75000"/>
            </a:schemeClr>
          </a:solidFill>
        </p:spPr>
        <p:txBody>
          <a:bodyPr wrap="square" rtlCol="0">
            <a:spAutoFit/>
          </a:bodyPr>
          <a:lstStyle/>
          <a:p>
            <a:r>
              <a:rPr lang="en-US" sz="1400" i="1" dirty="0">
                <a:solidFill>
                  <a:srgbClr val="0000FF"/>
                </a:solidFill>
              </a:rPr>
              <a:t>Briefly, what is fibrous dysplasia?</a:t>
            </a:r>
          </a:p>
          <a:p>
            <a:r>
              <a:rPr lang="en-US" sz="1400" dirty="0">
                <a:solidFill>
                  <a:srgbClr val="0000FF"/>
                </a:solidFill>
              </a:rPr>
              <a:t>A developmental condition in which normal bone is replaced by fibro-osseous tissue</a:t>
            </a:r>
          </a:p>
          <a:p>
            <a:endParaRPr lang="en-US" sz="1400" dirty="0">
              <a:solidFill>
                <a:srgbClr val="0000FF"/>
              </a:solidFill>
            </a:endParaRPr>
          </a:p>
          <a:p>
            <a:r>
              <a:rPr lang="en-US" sz="1400" i="1" dirty="0">
                <a:solidFill>
                  <a:srgbClr val="0000FF"/>
                </a:solidFill>
              </a:rPr>
              <a:t>In what two ways can it be clinically significant?</a:t>
            </a:r>
          </a:p>
          <a:p>
            <a:r>
              <a:rPr lang="en-US" sz="1400" dirty="0">
                <a:solidFill>
                  <a:srgbClr val="0000FF"/>
                </a:solidFill>
              </a:rPr>
              <a:t>--</a:t>
            </a:r>
            <a:r>
              <a:rPr lang="en-US" sz="1400" dirty="0">
                <a:solidFill>
                  <a:schemeClr val="accent5">
                    <a:lumMod val="75000"/>
                  </a:schemeClr>
                </a:solidFill>
              </a:rPr>
              <a:t>It can be…cosmetically disfiguring</a:t>
            </a:r>
          </a:p>
          <a:p>
            <a:r>
              <a:rPr lang="en-US" sz="1400" dirty="0">
                <a:solidFill>
                  <a:srgbClr val="0000FF"/>
                </a:solidFill>
              </a:rPr>
              <a:t>--</a:t>
            </a:r>
          </a:p>
        </p:txBody>
      </p:sp>
    </p:spTree>
    <p:extLst>
      <p:ext uri="{BB962C8B-B14F-4D97-AF65-F5344CB8AC3E}">
        <p14:creationId xmlns:p14="http://schemas.microsoft.com/office/powerpoint/2010/main" val="354501977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6">
            <a:extLst>
              <a:ext uri="{FF2B5EF4-FFF2-40B4-BE49-F238E27FC236}">
                <a16:creationId xmlns:a16="http://schemas.microsoft.com/office/drawing/2014/main" id="{96583ABB-0BE3-471E-86F8-98C6B29DBFE7}"/>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37" name="Text Box 7">
            <a:extLst>
              <a:ext uri="{FF2B5EF4-FFF2-40B4-BE49-F238E27FC236}">
                <a16:creationId xmlns:a16="http://schemas.microsoft.com/office/drawing/2014/main" id="{0EC57203-7220-4315-94B5-4787BE5A11A3}"/>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38" name="Line 17">
            <a:extLst>
              <a:ext uri="{FF2B5EF4-FFF2-40B4-BE49-F238E27FC236}">
                <a16:creationId xmlns:a16="http://schemas.microsoft.com/office/drawing/2014/main" id="{4549C4A5-424E-4372-994E-8C5FB28335A1}"/>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2">
            <a:extLst>
              <a:ext uri="{FF2B5EF4-FFF2-40B4-BE49-F238E27FC236}">
                <a16:creationId xmlns:a16="http://schemas.microsoft.com/office/drawing/2014/main" id="{0DA650D2-D784-4B63-8D8B-1DD21CBCE280}"/>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0" name="Line 18">
            <a:extLst>
              <a:ext uri="{FF2B5EF4-FFF2-40B4-BE49-F238E27FC236}">
                <a16:creationId xmlns:a16="http://schemas.microsoft.com/office/drawing/2014/main" id="{B265955D-5FFC-4F1D-AABF-967C2914E12A}"/>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1" name="Line 18">
            <a:extLst>
              <a:ext uri="{FF2B5EF4-FFF2-40B4-BE49-F238E27FC236}">
                <a16:creationId xmlns:a16="http://schemas.microsoft.com/office/drawing/2014/main" id="{0F2F5F1B-F73B-48EB-BEFB-E4B54FCD6208}"/>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2" name="Line 18">
            <a:extLst>
              <a:ext uri="{FF2B5EF4-FFF2-40B4-BE49-F238E27FC236}">
                <a16:creationId xmlns:a16="http://schemas.microsoft.com/office/drawing/2014/main" id="{1A95A647-D5E6-4495-888A-F3843675A208}"/>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3" name="Line 18">
            <a:extLst>
              <a:ext uri="{FF2B5EF4-FFF2-40B4-BE49-F238E27FC236}">
                <a16:creationId xmlns:a16="http://schemas.microsoft.com/office/drawing/2014/main" id="{D678C7A6-A9EF-4898-A007-65E09C4ADD0B}"/>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4" name="Line 18">
            <a:extLst>
              <a:ext uri="{FF2B5EF4-FFF2-40B4-BE49-F238E27FC236}">
                <a16:creationId xmlns:a16="http://schemas.microsoft.com/office/drawing/2014/main" id="{F5FF78E2-69DC-4360-8C24-9FC98F361E8F}"/>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6" name="Line 18">
            <a:extLst>
              <a:ext uri="{FF2B5EF4-FFF2-40B4-BE49-F238E27FC236}">
                <a16:creationId xmlns:a16="http://schemas.microsoft.com/office/drawing/2014/main" id="{4297B5AB-9EAF-4578-B988-BAFA973D5370}"/>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7" name="Text Box 27">
            <a:extLst>
              <a:ext uri="{FF2B5EF4-FFF2-40B4-BE49-F238E27FC236}">
                <a16:creationId xmlns:a16="http://schemas.microsoft.com/office/drawing/2014/main" id="{FB4DA2D8-E904-42DA-8933-08365D37E613}"/>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48" name="Text Box 28">
            <a:extLst>
              <a:ext uri="{FF2B5EF4-FFF2-40B4-BE49-F238E27FC236}">
                <a16:creationId xmlns:a16="http://schemas.microsoft.com/office/drawing/2014/main" id="{F98A6B2A-C5E2-448C-993E-6E2BECC9A114}"/>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1" name="Text Box 29">
            <a:extLst>
              <a:ext uri="{FF2B5EF4-FFF2-40B4-BE49-F238E27FC236}">
                <a16:creationId xmlns:a16="http://schemas.microsoft.com/office/drawing/2014/main" id="{36BF9507-CC1F-4D7E-9105-F294292B6027}"/>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52" name="Text Box 30">
            <a:extLst>
              <a:ext uri="{FF2B5EF4-FFF2-40B4-BE49-F238E27FC236}">
                <a16:creationId xmlns:a16="http://schemas.microsoft.com/office/drawing/2014/main" id="{144ED469-BA04-4A60-BEA9-DF4E0D696112}"/>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3" name="Text Box 31">
            <a:extLst>
              <a:ext uri="{FF2B5EF4-FFF2-40B4-BE49-F238E27FC236}">
                <a16:creationId xmlns:a16="http://schemas.microsoft.com/office/drawing/2014/main" id="{36587D60-F36E-4F1A-A76C-AB385F3D1E5F}"/>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54" name="Text Box 32">
            <a:extLst>
              <a:ext uri="{FF2B5EF4-FFF2-40B4-BE49-F238E27FC236}">
                <a16:creationId xmlns:a16="http://schemas.microsoft.com/office/drawing/2014/main" id="{C512586E-D8B1-4C5F-AA29-C8B032C712CF}"/>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111</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119217" cy="528350"/>
          </a:xfrm>
          <a:prstGeom prst="rect">
            <a:avLst/>
          </a:prstGeom>
          <a:noFill/>
        </p:spPr>
        <p:txBody>
          <a:bodyPr wrap="none" rtlCol="0">
            <a:spAutoFit/>
          </a:bodyPr>
          <a:lstStyle/>
          <a:p>
            <a:pPr>
              <a:lnSpc>
                <a:spcPts val="1700"/>
              </a:lnSpc>
            </a:pPr>
            <a:r>
              <a:rPr lang="en-US" sz="1600" b="1" dirty="0">
                <a:solidFill>
                  <a:srgbClr val="0000FF"/>
                </a:solidFill>
              </a:rPr>
              <a:t>Fibrous </a:t>
            </a:r>
          </a:p>
          <a:p>
            <a:pPr>
              <a:lnSpc>
                <a:spcPts val="1700"/>
              </a:lnSpc>
            </a:pPr>
            <a:r>
              <a:rPr lang="en-US" sz="1600" b="1" dirty="0">
                <a:solidFill>
                  <a:srgbClr val="0000FF"/>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97C668BB-A019-4B6F-8498-56D9E12B57CF}"/>
              </a:ext>
            </a:extLst>
          </p:cNvPr>
          <p:cNvSpPr txBox="1"/>
          <p:nvPr/>
        </p:nvSpPr>
        <p:spPr>
          <a:xfrm>
            <a:off x="1894803" y="2655888"/>
            <a:ext cx="6785371" cy="1384995"/>
          </a:xfrm>
          <a:prstGeom prst="rect">
            <a:avLst/>
          </a:prstGeom>
          <a:solidFill>
            <a:schemeClr val="accent5">
              <a:lumMod val="75000"/>
            </a:schemeClr>
          </a:solidFill>
        </p:spPr>
        <p:txBody>
          <a:bodyPr wrap="square" rtlCol="0">
            <a:spAutoFit/>
          </a:bodyPr>
          <a:lstStyle/>
          <a:p>
            <a:r>
              <a:rPr lang="en-US" sz="1400" i="1" dirty="0">
                <a:solidFill>
                  <a:srgbClr val="0000FF"/>
                </a:solidFill>
              </a:rPr>
              <a:t>Briefly, what is fibrous dysplasia?</a:t>
            </a:r>
          </a:p>
          <a:p>
            <a:r>
              <a:rPr lang="en-US" sz="1400" dirty="0">
                <a:solidFill>
                  <a:srgbClr val="0000FF"/>
                </a:solidFill>
              </a:rPr>
              <a:t>A developmental condition in which normal bone is replaced by fibro-osseous tissue</a:t>
            </a:r>
          </a:p>
          <a:p>
            <a:endParaRPr lang="en-US" sz="1400" dirty="0">
              <a:solidFill>
                <a:srgbClr val="0000FF"/>
              </a:solidFill>
            </a:endParaRPr>
          </a:p>
          <a:p>
            <a:r>
              <a:rPr lang="en-US" sz="1400" i="1" dirty="0">
                <a:solidFill>
                  <a:srgbClr val="0000FF"/>
                </a:solidFill>
              </a:rPr>
              <a:t>In what two ways can it be clinically significant?</a:t>
            </a:r>
          </a:p>
          <a:p>
            <a:r>
              <a:rPr lang="en-US" sz="1400" dirty="0">
                <a:solidFill>
                  <a:srgbClr val="0000FF"/>
                </a:solidFill>
              </a:rPr>
              <a:t>--It can be…</a:t>
            </a:r>
          </a:p>
          <a:p>
            <a:r>
              <a:rPr lang="en-US" sz="1400" dirty="0">
                <a:solidFill>
                  <a:srgbClr val="0000FF"/>
                </a:solidFill>
              </a:rPr>
              <a:t>--It can be blinding if…</a:t>
            </a:r>
          </a:p>
        </p:txBody>
      </p:sp>
    </p:spTree>
    <p:extLst>
      <p:ext uri="{BB962C8B-B14F-4D97-AF65-F5344CB8AC3E}">
        <p14:creationId xmlns:p14="http://schemas.microsoft.com/office/powerpoint/2010/main" val="149122386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6">
            <a:extLst>
              <a:ext uri="{FF2B5EF4-FFF2-40B4-BE49-F238E27FC236}">
                <a16:creationId xmlns:a16="http://schemas.microsoft.com/office/drawing/2014/main" id="{96583ABB-0BE3-471E-86F8-98C6B29DBFE7}"/>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37" name="Text Box 7">
            <a:extLst>
              <a:ext uri="{FF2B5EF4-FFF2-40B4-BE49-F238E27FC236}">
                <a16:creationId xmlns:a16="http://schemas.microsoft.com/office/drawing/2014/main" id="{0EC57203-7220-4315-94B5-4787BE5A11A3}"/>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38" name="Line 17">
            <a:extLst>
              <a:ext uri="{FF2B5EF4-FFF2-40B4-BE49-F238E27FC236}">
                <a16:creationId xmlns:a16="http://schemas.microsoft.com/office/drawing/2014/main" id="{4549C4A5-424E-4372-994E-8C5FB28335A1}"/>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2">
            <a:extLst>
              <a:ext uri="{FF2B5EF4-FFF2-40B4-BE49-F238E27FC236}">
                <a16:creationId xmlns:a16="http://schemas.microsoft.com/office/drawing/2014/main" id="{0DA650D2-D784-4B63-8D8B-1DD21CBCE280}"/>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0" name="Line 18">
            <a:extLst>
              <a:ext uri="{FF2B5EF4-FFF2-40B4-BE49-F238E27FC236}">
                <a16:creationId xmlns:a16="http://schemas.microsoft.com/office/drawing/2014/main" id="{B265955D-5FFC-4F1D-AABF-967C2914E12A}"/>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1" name="Line 18">
            <a:extLst>
              <a:ext uri="{FF2B5EF4-FFF2-40B4-BE49-F238E27FC236}">
                <a16:creationId xmlns:a16="http://schemas.microsoft.com/office/drawing/2014/main" id="{0F2F5F1B-F73B-48EB-BEFB-E4B54FCD6208}"/>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2" name="Line 18">
            <a:extLst>
              <a:ext uri="{FF2B5EF4-FFF2-40B4-BE49-F238E27FC236}">
                <a16:creationId xmlns:a16="http://schemas.microsoft.com/office/drawing/2014/main" id="{1A95A647-D5E6-4495-888A-F3843675A208}"/>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3" name="Line 18">
            <a:extLst>
              <a:ext uri="{FF2B5EF4-FFF2-40B4-BE49-F238E27FC236}">
                <a16:creationId xmlns:a16="http://schemas.microsoft.com/office/drawing/2014/main" id="{D678C7A6-A9EF-4898-A007-65E09C4ADD0B}"/>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4" name="Line 18">
            <a:extLst>
              <a:ext uri="{FF2B5EF4-FFF2-40B4-BE49-F238E27FC236}">
                <a16:creationId xmlns:a16="http://schemas.microsoft.com/office/drawing/2014/main" id="{F5FF78E2-69DC-4360-8C24-9FC98F361E8F}"/>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6" name="Line 18">
            <a:extLst>
              <a:ext uri="{FF2B5EF4-FFF2-40B4-BE49-F238E27FC236}">
                <a16:creationId xmlns:a16="http://schemas.microsoft.com/office/drawing/2014/main" id="{4297B5AB-9EAF-4578-B988-BAFA973D5370}"/>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7" name="Text Box 27">
            <a:extLst>
              <a:ext uri="{FF2B5EF4-FFF2-40B4-BE49-F238E27FC236}">
                <a16:creationId xmlns:a16="http://schemas.microsoft.com/office/drawing/2014/main" id="{FB4DA2D8-E904-42DA-8933-08365D37E613}"/>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48" name="Text Box 28">
            <a:extLst>
              <a:ext uri="{FF2B5EF4-FFF2-40B4-BE49-F238E27FC236}">
                <a16:creationId xmlns:a16="http://schemas.microsoft.com/office/drawing/2014/main" id="{F98A6B2A-C5E2-448C-993E-6E2BECC9A114}"/>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1" name="Text Box 29">
            <a:extLst>
              <a:ext uri="{FF2B5EF4-FFF2-40B4-BE49-F238E27FC236}">
                <a16:creationId xmlns:a16="http://schemas.microsoft.com/office/drawing/2014/main" id="{36BF9507-CC1F-4D7E-9105-F294292B6027}"/>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52" name="Text Box 30">
            <a:extLst>
              <a:ext uri="{FF2B5EF4-FFF2-40B4-BE49-F238E27FC236}">
                <a16:creationId xmlns:a16="http://schemas.microsoft.com/office/drawing/2014/main" id="{144ED469-BA04-4A60-BEA9-DF4E0D696112}"/>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3" name="Text Box 31">
            <a:extLst>
              <a:ext uri="{FF2B5EF4-FFF2-40B4-BE49-F238E27FC236}">
                <a16:creationId xmlns:a16="http://schemas.microsoft.com/office/drawing/2014/main" id="{36587D60-F36E-4F1A-A76C-AB385F3D1E5F}"/>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54" name="Text Box 32">
            <a:extLst>
              <a:ext uri="{FF2B5EF4-FFF2-40B4-BE49-F238E27FC236}">
                <a16:creationId xmlns:a16="http://schemas.microsoft.com/office/drawing/2014/main" id="{C512586E-D8B1-4C5F-AA29-C8B032C712CF}"/>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112</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119217" cy="528350"/>
          </a:xfrm>
          <a:prstGeom prst="rect">
            <a:avLst/>
          </a:prstGeom>
          <a:noFill/>
        </p:spPr>
        <p:txBody>
          <a:bodyPr wrap="none" rtlCol="0">
            <a:spAutoFit/>
          </a:bodyPr>
          <a:lstStyle/>
          <a:p>
            <a:pPr>
              <a:lnSpc>
                <a:spcPts val="1700"/>
              </a:lnSpc>
            </a:pPr>
            <a:r>
              <a:rPr lang="en-US" sz="1600" b="1" dirty="0">
                <a:solidFill>
                  <a:srgbClr val="0000FF"/>
                </a:solidFill>
              </a:rPr>
              <a:t>Fibrous </a:t>
            </a:r>
          </a:p>
          <a:p>
            <a:pPr>
              <a:lnSpc>
                <a:spcPts val="1700"/>
              </a:lnSpc>
            </a:pPr>
            <a:r>
              <a:rPr lang="en-US" sz="1600" b="1" dirty="0">
                <a:solidFill>
                  <a:srgbClr val="0000FF"/>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97C668BB-A019-4B6F-8498-56D9E12B57CF}"/>
              </a:ext>
            </a:extLst>
          </p:cNvPr>
          <p:cNvSpPr txBox="1"/>
          <p:nvPr/>
        </p:nvSpPr>
        <p:spPr>
          <a:xfrm>
            <a:off x="1894803" y="2655888"/>
            <a:ext cx="6785371" cy="1384995"/>
          </a:xfrm>
          <a:prstGeom prst="rect">
            <a:avLst/>
          </a:prstGeom>
          <a:solidFill>
            <a:schemeClr val="accent5">
              <a:lumMod val="75000"/>
            </a:schemeClr>
          </a:solidFill>
        </p:spPr>
        <p:txBody>
          <a:bodyPr wrap="square" rtlCol="0">
            <a:spAutoFit/>
          </a:bodyPr>
          <a:lstStyle/>
          <a:p>
            <a:r>
              <a:rPr lang="en-US" sz="1400" i="1" dirty="0">
                <a:solidFill>
                  <a:srgbClr val="0000FF"/>
                </a:solidFill>
              </a:rPr>
              <a:t>Briefly, what is fibrous dysplasia?</a:t>
            </a:r>
          </a:p>
          <a:p>
            <a:r>
              <a:rPr lang="en-US" sz="1400" dirty="0">
                <a:solidFill>
                  <a:srgbClr val="0000FF"/>
                </a:solidFill>
              </a:rPr>
              <a:t>A developmental condition in which normal bone is replaced by fibro-osseous tissue</a:t>
            </a:r>
          </a:p>
          <a:p>
            <a:endParaRPr lang="en-US" sz="1400" dirty="0">
              <a:solidFill>
                <a:srgbClr val="0000FF"/>
              </a:solidFill>
            </a:endParaRPr>
          </a:p>
          <a:p>
            <a:r>
              <a:rPr lang="en-US" sz="1400" i="1" dirty="0">
                <a:solidFill>
                  <a:srgbClr val="0000FF"/>
                </a:solidFill>
              </a:rPr>
              <a:t>In what two ways can it be clinically significant?</a:t>
            </a:r>
          </a:p>
          <a:p>
            <a:r>
              <a:rPr lang="en-US" sz="1400" dirty="0">
                <a:solidFill>
                  <a:srgbClr val="0000FF"/>
                </a:solidFill>
              </a:rPr>
              <a:t>--It can be…cosmetically disfiguring</a:t>
            </a:r>
          </a:p>
          <a:p>
            <a:r>
              <a:rPr lang="en-US" sz="1400" dirty="0">
                <a:solidFill>
                  <a:srgbClr val="0000FF"/>
                </a:solidFill>
              </a:rPr>
              <a:t>--It can be blinding if…the optic nerve becomes compressed</a:t>
            </a:r>
          </a:p>
        </p:txBody>
      </p:sp>
    </p:spTree>
    <p:extLst>
      <p:ext uri="{BB962C8B-B14F-4D97-AF65-F5344CB8AC3E}">
        <p14:creationId xmlns:p14="http://schemas.microsoft.com/office/powerpoint/2010/main" val="380846917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122070" y="3754582"/>
            <a:ext cx="325730" cy="369332"/>
          </a:xfrm>
          <a:prstGeom prst="rect">
            <a:avLst/>
          </a:prstGeom>
          <a:noFill/>
        </p:spPr>
        <p:txBody>
          <a:bodyPr wrap="none" rtlCol="0">
            <a:spAutoFit/>
          </a:bodyPr>
          <a:lstStyle/>
          <a:p>
            <a:pPr algn="ctr"/>
            <a:r>
              <a:rPr lang="en-US" b="1" i="1" dirty="0"/>
              <a:t>?</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438400" y="3754582"/>
            <a:ext cx="325730" cy="369332"/>
          </a:xfrm>
          <a:prstGeom prst="rect">
            <a:avLst/>
          </a:prstGeom>
          <a:noFill/>
        </p:spPr>
        <p:txBody>
          <a:bodyPr wrap="none" rtlCol="0">
            <a:spAutoFit/>
          </a:bodyPr>
          <a:lstStyle/>
          <a:p>
            <a:pPr algn="ctr"/>
            <a:r>
              <a:rPr lang="en-US" b="1" i="1" dirty="0"/>
              <a:t>?</a:t>
            </a: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79" name="Text Box 31">
            <a:extLst>
              <a:ext uri="{FF2B5EF4-FFF2-40B4-BE49-F238E27FC236}">
                <a16:creationId xmlns:a16="http://schemas.microsoft.com/office/drawing/2014/main" id="{2B48579C-E3EA-45F9-8CF5-C947061CB82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B2650CAF-3DC2-4321-9E3A-1AC733A56F09}"/>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Tree>
    <p:extLst>
      <p:ext uri="{BB962C8B-B14F-4D97-AF65-F5344CB8AC3E}">
        <p14:creationId xmlns:p14="http://schemas.microsoft.com/office/powerpoint/2010/main" val="83692398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79" name="Text Box 31">
            <a:extLst>
              <a:ext uri="{FF2B5EF4-FFF2-40B4-BE49-F238E27FC236}">
                <a16:creationId xmlns:a16="http://schemas.microsoft.com/office/drawing/2014/main" id="{2B48579C-E3EA-45F9-8CF5-C947061CB82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B2650CAF-3DC2-4321-9E3A-1AC733A56F09}"/>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Tree>
    <p:extLst>
      <p:ext uri="{BB962C8B-B14F-4D97-AF65-F5344CB8AC3E}">
        <p14:creationId xmlns:p14="http://schemas.microsoft.com/office/powerpoint/2010/main" val="230297337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79" name="Text Box 31">
            <a:extLst>
              <a:ext uri="{FF2B5EF4-FFF2-40B4-BE49-F238E27FC236}">
                <a16:creationId xmlns:a16="http://schemas.microsoft.com/office/drawing/2014/main" id="{2B48579C-E3EA-45F9-8CF5-C947061CB82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B2650CAF-3DC2-4321-9E3A-1AC733A56F09}"/>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39" name="Line 17">
            <a:extLst>
              <a:ext uri="{FF2B5EF4-FFF2-40B4-BE49-F238E27FC236}">
                <a16:creationId xmlns:a16="http://schemas.microsoft.com/office/drawing/2014/main" id="{4A275A7F-07DE-465F-AFD8-58A58C285A1C}"/>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0" name="Line 18">
            <a:extLst>
              <a:ext uri="{FF2B5EF4-FFF2-40B4-BE49-F238E27FC236}">
                <a16:creationId xmlns:a16="http://schemas.microsoft.com/office/drawing/2014/main" id="{461BEC6B-281D-474E-9FA4-5864FDC31BF5}"/>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 name="Line 18">
            <a:extLst>
              <a:ext uri="{FF2B5EF4-FFF2-40B4-BE49-F238E27FC236}">
                <a16:creationId xmlns:a16="http://schemas.microsoft.com/office/drawing/2014/main" id="{B9B00820-A721-4F78-AE7A-A6FBC5B7BCD1}"/>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18">
            <a:extLst>
              <a:ext uri="{FF2B5EF4-FFF2-40B4-BE49-F238E27FC236}">
                <a16:creationId xmlns:a16="http://schemas.microsoft.com/office/drawing/2014/main" id="{809485F5-35FE-4FB7-8DFB-FFE6E70EB064}"/>
              </a:ext>
            </a:extLst>
          </p:cNvPr>
          <p:cNvSpPr>
            <a:spLocks noChangeShapeType="1"/>
          </p:cNvSpPr>
          <p:nvPr/>
        </p:nvSpPr>
        <p:spPr bwMode="auto">
          <a:xfrm>
            <a:off x="507379" y="5256762"/>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 name="TextBox 1">
            <a:extLst>
              <a:ext uri="{FF2B5EF4-FFF2-40B4-BE49-F238E27FC236}">
                <a16:creationId xmlns:a16="http://schemas.microsoft.com/office/drawing/2014/main" id="{62C3FBDD-6358-4256-B803-468996147150}"/>
              </a:ext>
            </a:extLst>
          </p:cNvPr>
          <p:cNvSpPr txBox="1"/>
          <p:nvPr/>
        </p:nvSpPr>
        <p:spPr>
          <a:xfrm>
            <a:off x="822833" y="4544595"/>
            <a:ext cx="2403222" cy="461665"/>
          </a:xfrm>
          <a:prstGeom prst="rect">
            <a:avLst/>
          </a:prstGeom>
          <a:noFill/>
        </p:spPr>
        <p:txBody>
          <a:bodyPr wrap="none" rtlCol="0">
            <a:spAutoFit/>
          </a:bodyPr>
          <a:lstStyle/>
          <a:p>
            <a:r>
              <a:rPr lang="en-US" sz="1200" i="1" dirty="0"/>
              <a:t>(Why the dashed lines, you say?</a:t>
            </a:r>
          </a:p>
          <a:p>
            <a:r>
              <a:rPr lang="en-US" sz="1200" i="1" dirty="0"/>
              <a:t>Un </a:t>
            </a:r>
            <a:r>
              <a:rPr lang="en-US" sz="1200" i="1" dirty="0" err="1"/>
              <a:t>momento</a:t>
            </a:r>
            <a:r>
              <a:rPr lang="en-US" sz="1200" i="1" dirty="0"/>
              <a:t> por favor)</a:t>
            </a:r>
          </a:p>
        </p:txBody>
      </p:sp>
    </p:spTree>
    <p:extLst>
      <p:ext uri="{BB962C8B-B14F-4D97-AF65-F5344CB8AC3E}">
        <p14:creationId xmlns:p14="http://schemas.microsoft.com/office/powerpoint/2010/main" val="152423097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116</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Text Box 6">
            <a:extLst>
              <a:ext uri="{FF2B5EF4-FFF2-40B4-BE49-F238E27FC236}">
                <a16:creationId xmlns:a16="http://schemas.microsoft.com/office/drawing/2014/main" id="{193E1850-3C10-48F9-8846-599E1D246800}"/>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71" name="Text Box 7">
            <a:extLst>
              <a:ext uri="{FF2B5EF4-FFF2-40B4-BE49-F238E27FC236}">
                <a16:creationId xmlns:a16="http://schemas.microsoft.com/office/drawing/2014/main" id="{898FF4CA-A05E-4C14-A2A7-BE62EA842242}"/>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72" name="Line 17">
            <a:extLst>
              <a:ext uri="{FF2B5EF4-FFF2-40B4-BE49-F238E27FC236}">
                <a16:creationId xmlns:a16="http://schemas.microsoft.com/office/drawing/2014/main" id="{3DC7BFA6-BFB7-4321-8994-D8CB3B6822D5}"/>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 name="Text Box 31">
            <a:extLst>
              <a:ext uri="{FF2B5EF4-FFF2-40B4-BE49-F238E27FC236}">
                <a16:creationId xmlns:a16="http://schemas.microsoft.com/office/drawing/2014/main" id="{F7131693-723A-452F-BC95-5820CAF5C771}"/>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75" name="Text Box 32">
            <a:extLst>
              <a:ext uri="{FF2B5EF4-FFF2-40B4-BE49-F238E27FC236}">
                <a16:creationId xmlns:a16="http://schemas.microsoft.com/office/drawing/2014/main" id="{7132AA78-BE6F-4CE9-AE55-7EBB428EB438}"/>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77" name="Line 22">
            <a:extLst>
              <a:ext uri="{FF2B5EF4-FFF2-40B4-BE49-F238E27FC236}">
                <a16:creationId xmlns:a16="http://schemas.microsoft.com/office/drawing/2014/main" id="{A3237C0B-4983-4EA3-8F55-A02E619F762F}"/>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1" name="Line 18">
            <a:extLst>
              <a:ext uri="{FF2B5EF4-FFF2-40B4-BE49-F238E27FC236}">
                <a16:creationId xmlns:a16="http://schemas.microsoft.com/office/drawing/2014/main" id="{44F44EFA-BCB1-4ADC-BFB0-CA6A1FDAED8A}"/>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2" name="Line 18">
            <a:extLst>
              <a:ext uri="{FF2B5EF4-FFF2-40B4-BE49-F238E27FC236}">
                <a16:creationId xmlns:a16="http://schemas.microsoft.com/office/drawing/2014/main" id="{3618FFD9-7C5D-4282-9C0C-E36B04C87E46}"/>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3" name="Line 18">
            <a:extLst>
              <a:ext uri="{FF2B5EF4-FFF2-40B4-BE49-F238E27FC236}">
                <a16:creationId xmlns:a16="http://schemas.microsoft.com/office/drawing/2014/main" id="{E141BABD-5C53-4191-9E34-5BE902EBFDAC}"/>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4" name="Line 18">
            <a:extLst>
              <a:ext uri="{FF2B5EF4-FFF2-40B4-BE49-F238E27FC236}">
                <a16:creationId xmlns:a16="http://schemas.microsoft.com/office/drawing/2014/main" id="{277692FA-F18E-411C-88F1-F138AAA10FAB}"/>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6" name="Line 18">
            <a:extLst>
              <a:ext uri="{FF2B5EF4-FFF2-40B4-BE49-F238E27FC236}">
                <a16:creationId xmlns:a16="http://schemas.microsoft.com/office/drawing/2014/main" id="{161F88BD-C5B1-4690-B5BE-9B55DA84CD19}"/>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7" name="Line 18">
            <a:extLst>
              <a:ext uri="{FF2B5EF4-FFF2-40B4-BE49-F238E27FC236}">
                <a16:creationId xmlns:a16="http://schemas.microsoft.com/office/drawing/2014/main" id="{6F24BF93-CCAF-4683-8746-D415A8600701}"/>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8" name="Text Box 27">
            <a:extLst>
              <a:ext uri="{FF2B5EF4-FFF2-40B4-BE49-F238E27FC236}">
                <a16:creationId xmlns:a16="http://schemas.microsoft.com/office/drawing/2014/main" id="{7A9297CF-916D-4A76-9324-78729935EFC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89" name="Text Box 28">
            <a:extLst>
              <a:ext uri="{FF2B5EF4-FFF2-40B4-BE49-F238E27FC236}">
                <a16:creationId xmlns:a16="http://schemas.microsoft.com/office/drawing/2014/main" id="{1828F113-E535-4152-AE9C-939D50A4E6AE}"/>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90" name="Text Box 29">
            <a:extLst>
              <a:ext uri="{FF2B5EF4-FFF2-40B4-BE49-F238E27FC236}">
                <a16:creationId xmlns:a16="http://schemas.microsoft.com/office/drawing/2014/main" id="{4238BD1A-B894-4D00-9E57-6C70172687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91" name="Text Box 30">
            <a:extLst>
              <a:ext uri="{FF2B5EF4-FFF2-40B4-BE49-F238E27FC236}">
                <a16:creationId xmlns:a16="http://schemas.microsoft.com/office/drawing/2014/main" id="{B517ADCC-C966-4E5F-BB0C-00BED7F0D910}"/>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92" name="Arrow: Right 91">
            <a:extLst>
              <a:ext uri="{FF2B5EF4-FFF2-40B4-BE49-F238E27FC236}">
                <a16:creationId xmlns:a16="http://schemas.microsoft.com/office/drawing/2014/main" id="{F771C236-4120-445B-810A-BE77514080E8}"/>
              </a:ext>
            </a:extLst>
          </p:cNvPr>
          <p:cNvSpPr/>
          <p:nvPr/>
        </p:nvSpPr>
        <p:spPr>
          <a:xfrm>
            <a:off x="711321" y="4825771"/>
            <a:ext cx="1705303" cy="905621"/>
          </a:xfrm>
          <a:prstGeom prst="rightArrow">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400"/>
              </a:lnSpc>
            </a:pPr>
            <a:r>
              <a:rPr lang="en-US" sz="1600" dirty="0">
                <a:solidFill>
                  <a:srgbClr val="0000FF"/>
                </a:solidFill>
              </a:rPr>
              <a:t>Cavernous hemangioma</a:t>
            </a:r>
          </a:p>
        </p:txBody>
      </p:sp>
      <p:sp>
        <p:nvSpPr>
          <p:cNvPr id="93" name="Line 18">
            <a:extLst>
              <a:ext uri="{FF2B5EF4-FFF2-40B4-BE49-F238E27FC236}">
                <a16:creationId xmlns:a16="http://schemas.microsoft.com/office/drawing/2014/main" id="{0CA23D96-60F8-4F9C-A6D6-8C5E215249A7}"/>
              </a:ext>
            </a:extLst>
          </p:cNvPr>
          <p:cNvSpPr>
            <a:spLocks noChangeShapeType="1"/>
          </p:cNvSpPr>
          <p:nvPr/>
        </p:nvSpPr>
        <p:spPr bwMode="auto">
          <a:xfrm>
            <a:off x="507379" y="5256762"/>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Tree>
    <p:extLst>
      <p:ext uri="{BB962C8B-B14F-4D97-AF65-F5344CB8AC3E}">
        <p14:creationId xmlns:p14="http://schemas.microsoft.com/office/powerpoint/2010/main" val="228590015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117</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1051891" cy="338554"/>
          </a:xfrm>
          <a:prstGeom prst="rect">
            <a:avLst/>
          </a:prstGeom>
          <a:noFill/>
        </p:spPr>
        <p:txBody>
          <a:bodyPr wrap="none" rtlCol="0">
            <a:spAutoFit/>
          </a:bodyPr>
          <a:lstStyle/>
          <a:p>
            <a:r>
              <a:rPr lang="en-US" sz="1600" b="1"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257075" cy="338554"/>
          </a:xfrm>
          <a:prstGeom prst="rect">
            <a:avLst/>
          </a:prstGeom>
          <a:noFill/>
        </p:spPr>
        <p:txBody>
          <a:bodyPr wrap="none" rtlCol="0">
            <a:spAutoFit/>
          </a:bodyPr>
          <a:lstStyle/>
          <a:p>
            <a:r>
              <a:rPr lang="en-US" sz="1600" b="1"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TextBox 69">
            <a:extLst>
              <a:ext uri="{FF2B5EF4-FFF2-40B4-BE49-F238E27FC236}">
                <a16:creationId xmlns:a16="http://schemas.microsoft.com/office/drawing/2014/main" id="{054DA216-8177-4C1E-80A0-B7C18A29F504}"/>
              </a:ext>
            </a:extLst>
          </p:cNvPr>
          <p:cNvSpPr txBox="1"/>
          <p:nvPr/>
        </p:nvSpPr>
        <p:spPr>
          <a:xfrm>
            <a:off x="304800" y="5638800"/>
            <a:ext cx="8381995" cy="307777"/>
          </a:xfrm>
          <a:prstGeom prst="rect">
            <a:avLst/>
          </a:prstGeom>
          <a:noFill/>
        </p:spPr>
        <p:txBody>
          <a:bodyPr wrap="square" rtlCol="0">
            <a:spAutoFit/>
          </a:bodyPr>
          <a:lstStyle/>
          <a:p>
            <a:r>
              <a:rPr lang="en-US" sz="1400" dirty="0"/>
              <a:t>Re the terms </a:t>
            </a:r>
            <a:r>
              <a:rPr lang="en-US" sz="1400" i="1" dirty="0">
                <a:solidFill>
                  <a:srgbClr val="0000FF"/>
                </a:solidFill>
              </a:rPr>
              <a:t>capillary</a:t>
            </a:r>
            <a:r>
              <a:rPr lang="en-US" sz="1400" dirty="0">
                <a:solidFill>
                  <a:srgbClr val="0000FF"/>
                </a:solidFill>
              </a:rPr>
              <a:t> </a:t>
            </a:r>
            <a:r>
              <a:rPr lang="en-US" sz="1400" i="1" dirty="0">
                <a:solidFill>
                  <a:srgbClr val="0000FF"/>
                </a:solidFill>
              </a:rPr>
              <a:t>hemangioma </a:t>
            </a:r>
            <a:r>
              <a:rPr lang="en-US" sz="1400" dirty="0"/>
              <a:t>and </a:t>
            </a:r>
            <a:r>
              <a:rPr lang="en-US" sz="1400" i="1" dirty="0">
                <a:solidFill>
                  <a:srgbClr val="FF0000"/>
                </a:solidFill>
              </a:rPr>
              <a:t>strawberry hemangioma</a:t>
            </a:r>
            <a:r>
              <a:rPr lang="en-US" sz="1400" i="1" dirty="0"/>
              <a:t>:</a:t>
            </a:r>
            <a:endParaRPr lang="en-US" sz="1400" dirty="0"/>
          </a:p>
        </p:txBody>
      </p:sp>
      <p:sp>
        <p:nvSpPr>
          <p:cNvPr id="59" name="Text Box 6">
            <a:extLst>
              <a:ext uri="{FF2B5EF4-FFF2-40B4-BE49-F238E27FC236}">
                <a16:creationId xmlns:a16="http://schemas.microsoft.com/office/drawing/2014/main" id="{193E1850-3C10-48F9-8846-599E1D246800}"/>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71" name="Text Box 7">
            <a:extLst>
              <a:ext uri="{FF2B5EF4-FFF2-40B4-BE49-F238E27FC236}">
                <a16:creationId xmlns:a16="http://schemas.microsoft.com/office/drawing/2014/main" id="{898FF4CA-A05E-4C14-A2A7-BE62EA842242}"/>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72" name="Line 17">
            <a:extLst>
              <a:ext uri="{FF2B5EF4-FFF2-40B4-BE49-F238E27FC236}">
                <a16:creationId xmlns:a16="http://schemas.microsoft.com/office/drawing/2014/main" id="{3DC7BFA6-BFB7-4321-8994-D8CB3B6822D5}"/>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 name="Text Box 31">
            <a:extLst>
              <a:ext uri="{FF2B5EF4-FFF2-40B4-BE49-F238E27FC236}">
                <a16:creationId xmlns:a16="http://schemas.microsoft.com/office/drawing/2014/main" id="{F7131693-723A-452F-BC95-5820CAF5C771}"/>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75" name="Text Box 32">
            <a:extLst>
              <a:ext uri="{FF2B5EF4-FFF2-40B4-BE49-F238E27FC236}">
                <a16:creationId xmlns:a16="http://schemas.microsoft.com/office/drawing/2014/main" id="{7132AA78-BE6F-4CE9-AE55-7EBB428EB438}"/>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77" name="Line 22">
            <a:extLst>
              <a:ext uri="{FF2B5EF4-FFF2-40B4-BE49-F238E27FC236}">
                <a16:creationId xmlns:a16="http://schemas.microsoft.com/office/drawing/2014/main" id="{A3237C0B-4983-4EA3-8F55-A02E619F762F}"/>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1" name="Line 18">
            <a:extLst>
              <a:ext uri="{FF2B5EF4-FFF2-40B4-BE49-F238E27FC236}">
                <a16:creationId xmlns:a16="http://schemas.microsoft.com/office/drawing/2014/main" id="{44F44EFA-BCB1-4ADC-BFB0-CA6A1FDAED8A}"/>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2" name="Line 18">
            <a:extLst>
              <a:ext uri="{FF2B5EF4-FFF2-40B4-BE49-F238E27FC236}">
                <a16:creationId xmlns:a16="http://schemas.microsoft.com/office/drawing/2014/main" id="{3618FFD9-7C5D-4282-9C0C-E36B04C87E46}"/>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3" name="Line 18">
            <a:extLst>
              <a:ext uri="{FF2B5EF4-FFF2-40B4-BE49-F238E27FC236}">
                <a16:creationId xmlns:a16="http://schemas.microsoft.com/office/drawing/2014/main" id="{E141BABD-5C53-4191-9E34-5BE902EBFDAC}"/>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4" name="Line 18">
            <a:extLst>
              <a:ext uri="{FF2B5EF4-FFF2-40B4-BE49-F238E27FC236}">
                <a16:creationId xmlns:a16="http://schemas.microsoft.com/office/drawing/2014/main" id="{277692FA-F18E-411C-88F1-F138AAA10FAB}"/>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6" name="Line 18">
            <a:extLst>
              <a:ext uri="{FF2B5EF4-FFF2-40B4-BE49-F238E27FC236}">
                <a16:creationId xmlns:a16="http://schemas.microsoft.com/office/drawing/2014/main" id="{161F88BD-C5B1-4690-B5BE-9B55DA84CD19}"/>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7" name="Line 18">
            <a:extLst>
              <a:ext uri="{FF2B5EF4-FFF2-40B4-BE49-F238E27FC236}">
                <a16:creationId xmlns:a16="http://schemas.microsoft.com/office/drawing/2014/main" id="{6F24BF93-CCAF-4683-8746-D415A8600701}"/>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8" name="Text Box 27">
            <a:extLst>
              <a:ext uri="{FF2B5EF4-FFF2-40B4-BE49-F238E27FC236}">
                <a16:creationId xmlns:a16="http://schemas.microsoft.com/office/drawing/2014/main" id="{7A9297CF-916D-4A76-9324-78729935EFC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89" name="Text Box 28">
            <a:extLst>
              <a:ext uri="{FF2B5EF4-FFF2-40B4-BE49-F238E27FC236}">
                <a16:creationId xmlns:a16="http://schemas.microsoft.com/office/drawing/2014/main" id="{1828F113-E535-4152-AE9C-939D50A4E6AE}"/>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90" name="Text Box 29">
            <a:extLst>
              <a:ext uri="{FF2B5EF4-FFF2-40B4-BE49-F238E27FC236}">
                <a16:creationId xmlns:a16="http://schemas.microsoft.com/office/drawing/2014/main" id="{4238BD1A-B894-4D00-9E57-6C70172687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91" name="Text Box 30">
            <a:extLst>
              <a:ext uri="{FF2B5EF4-FFF2-40B4-BE49-F238E27FC236}">
                <a16:creationId xmlns:a16="http://schemas.microsoft.com/office/drawing/2014/main" id="{B517ADCC-C966-4E5F-BB0C-00BED7F0D910}"/>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92" name="Arrow: Right 91">
            <a:extLst>
              <a:ext uri="{FF2B5EF4-FFF2-40B4-BE49-F238E27FC236}">
                <a16:creationId xmlns:a16="http://schemas.microsoft.com/office/drawing/2014/main" id="{F771C236-4120-445B-810A-BE77514080E8}"/>
              </a:ext>
            </a:extLst>
          </p:cNvPr>
          <p:cNvSpPr/>
          <p:nvPr/>
        </p:nvSpPr>
        <p:spPr>
          <a:xfrm>
            <a:off x="711321" y="4825771"/>
            <a:ext cx="1705303" cy="905621"/>
          </a:xfrm>
          <a:prstGeom prst="rightArrow">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400"/>
              </a:lnSpc>
            </a:pPr>
            <a:r>
              <a:rPr lang="en-US" sz="1600" dirty="0">
                <a:solidFill>
                  <a:schemeClr val="bg1">
                    <a:lumMod val="75000"/>
                  </a:schemeClr>
                </a:solidFill>
              </a:rPr>
              <a:t>Cavernous hemangioma</a:t>
            </a:r>
          </a:p>
        </p:txBody>
      </p:sp>
      <p:sp>
        <p:nvSpPr>
          <p:cNvPr id="93" name="Line 18">
            <a:extLst>
              <a:ext uri="{FF2B5EF4-FFF2-40B4-BE49-F238E27FC236}">
                <a16:creationId xmlns:a16="http://schemas.microsoft.com/office/drawing/2014/main" id="{0CA23D96-60F8-4F9C-A6D6-8C5E215249A7}"/>
              </a:ext>
            </a:extLst>
          </p:cNvPr>
          <p:cNvSpPr>
            <a:spLocks noChangeShapeType="1"/>
          </p:cNvSpPr>
          <p:nvPr/>
        </p:nvSpPr>
        <p:spPr bwMode="auto">
          <a:xfrm>
            <a:off x="507379" y="5256762"/>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Tree>
    <p:extLst>
      <p:ext uri="{BB962C8B-B14F-4D97-AF65-F5344CB8AC3E}">
        <p14:creationId xmlns:p14="http://schemas.microsoft.com/office/powerpoint/2010/main" val="287517027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118</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1051891" cy="338554"/>
          </a:xfrm>
          <a:prstGeom prst="rect">
            <a:avLst/>
          </a:prstGeom>
          <a:noFill/>
        </p:spPr>
        <p:txBody>
          <a:bodyPr wrap="none" rtlCol="0">
            <a:spAutoFit/>
          </a:bodyPr>
          <a:lstStyle/>
          <a:p>
            <a:r>
              <a:rPr lang="en-US" sz="1600" b="1"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257075" cy="338554"/>
          </a:xfrm>
          <a:prstGeom prst="rect">
            <a:avLst/>
          </a:prstGeom>
          <a:noFill/>
        </p:spPr>
        <p:txBody>
          <a:bodyPr wrap="none" rtlCol="0">
            <a:spAutoFit/>
          </a:bodyPr>
          <a:lstStyle/>
          <a:p>
            <a:r>
              <a:rPr lang="en-US" sz="1600" b="1"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 name="&quot;No&quot; Symbol 6">
            <a:extLst>
              <a:ext uri="{FF2B5EF4-FFF2-40B4-BE49-F238E27FC236}">
                <a16:creationId xmlns:a16="http://schemas.microsoft.com/office/drawing/2014/main" id="{1BFC14E0-181C-4F98-8C8F-13C34C82A04F}"/>
              </a:ext>
            </a:extLst>
          </p:cNvPr>
          <p:cNvSpPr/>
          <p:nvPr/>
        </p:nvSpPr>
        <p:spPr>
          <a:xfrm>
            <a:off x="990778" y="4178278"/>
            <a:ext cx="351735" cy="357344"/>
          </a:xfrm>
          <a:prstGeom prst="noSmoking">
            <a:avLst>
              <a:gd name="adj" fmla="val 1668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0" name="TextBox 69">
            <a:extLst>
              <a:ext uri="{FF2B5EF4-FFF2-40B4-BE49-F238E27FC236}">
                <a16:creationId xmlns:a16="http://schemas.microsoft.com/office/drawing/2014/main" id="{0D1175FB-8B66-4AF9-9CB1-349C5F55B596}"/>
              </a:ext>
            </a:extLst>
          </p:cNvPr>
          <p:cNvSpPr txBox="1"/>
          <p:nvPr/>
        </p:nvSpPr>
        <p:spPr>
          <a:xfrm>
            <a:off x="304800" y="5638800"/>
            <a:ext cx="8381995" cy="954107"/>
          </a:xfrm>
          <a:prstGeom prst="rect">
            <a:avLst/>
          </a:prstGeom>
          <a:noFill/>
        </p:spPr>
        <p:txBody>
          <a:bodyPr wrap="square" rtlCol="0">
            <a:spAutoFit/>
          </a:bodyPr>
          <a:lstStyle/>
          <a:p>
            <a:r>
              <a:rPr lang="en-US" sz="1400" dirty="0"/>
              <a:t>Re the terms </a:t>
            </a:r>
            <a:r>
              <a:rPr lang="en-US" sz="1400" i="1" dirty="0">
                <a:solidFill>
                  <a:srgbClr val="0000FF"/>
                </a:solidFill>
              </a:rPr>
              <a:t>capillary</a:t>
            </a:r>
            <a:r>
              <a:rPr lang="en-US" sz="1400" dirty="0">
                <a:solidFill>
                  <a:srgbClr val="0000FF"/>
                </a:solidFill>
              </a:rPr>
              <a:t> </a:t>
            </a:r>
            <a:r>
              <a:rPr lang="en-US" sz="1400" i="1" dirty="0">
                <a:solidFill>
                  <a:srgbClr val="0000FF"/>
                </a:solidFill>
              </a:rPr>
              <a:t>hemangioma </a:t>
            </a:r>
            <a:r>
              <a:rPr lang="en-US" sz="1400" dirty="0"/>
              <a:t>and </a:t>
            </a:r>
            <a:r>
              <a:rPr lang="en-US" sz="1400" i="1" dirty="0">
                <a:solidFill>
                  <a:srgbClr val="FF0000"/>
                </a:solidFill>
              </a:rPr>
              <a:t>strawberry hemangioma</a:t>
            </a:r>
            <a:r>
              <a:rPr lang="en-US" sz="1400" i="1" dirty="0"/>
              <a:t>: </a:t>
            </a:r>
            <a:r>
              <a:rPr lang="en-US" sz="1400" dirty="0"/>
              <a:t>The 2018-19 edition of the BCSC </a:t>
            </a:r>
            <a:r>
              <a:rPr lang="en-US" sz="1400" i="1" dirty="0"/>
              <a:t>Peds</a:t>
            </a:r>
            <a:r>
              <a:rPr lang="en-US" sz="1400" dirty="0"/>
              <a:t> book indicates they are outdated, and such lesions should be referred to simply as ‘hemangiomas.’ However, it also acknowledges that these terms persist in the ophthalmic literature, so they will be included in this slide-set. </a:t>
            </a:r>
          </a:p>
        </p:txBody>
      </p:sp>
      <p:sp>
        <p:nvSpPr>
          <p:cNvPr id="72" name="Text Box 6">
            <a:extLst>
              <a:ext uri="{FF2B5EF4-FFF2-40B4-BE49-F238E27FC236}">
                <a16:creationId xmlns:a16="http://schemas.microsoft.com/office/drawing/2014/main" id="{C89A8AD2-D358-4B2E-82D6-D7206C571254}"/>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73" name="Text Box 7">
            <a:extLst>
              <a:ext uri="{FF2B5EF4-FFF2-40B4-BE49-F238E27FC236}">
                <a16:creationId xmlns:a16="http://schemas.microsoft.com/office/drawing/2014/main" id="{4AB36222-8BFB-4F92-8029-03D17D520E31}"/>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75" name="Line 17">
            <a:extLst>
              <a:ext uri="{FF2B5EF4-FFF2-40B4-BE49-F238E27FC236}">
                <a16:creationId xmlns:a16="http://schemas.microsoft.com/office/drawing/2014/main" id="{FB7693A7-3E85-44F4-93AA-57ADD4534B74}"/>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 name="Text Box 31">
            <a:extLst>
              <a:ext uri="{FF2B5EF4-FFF2-40B4-BE49-F238E27FC236}">
                <a16:creationId xmlns:a16="http://schemas.microsoft.com/office/drawing/2014/main" id="{BB04763C-13A5-4D1D-A6CC-6CE645C21E5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C93FDD02-70AC-495E-93F6-5C49D8F55E5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83" name="Line 22">
            <a:extLst>
              <a:ext uri="{FF2B5EF4-FFF2-40B4-BE49-F238E27FC236}">
                <a16:creationId xmlns:a16="http://schemas.microsoft.com/office/drawing/2014/main" id="{1568BB25-7E81-4504-A305-438B57A727E5}"/>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4" name="Line 18">
            <a:extLst>
              <a:ext uri="{FF2B5EF4-FFF2-40B4-BE49-F238E27FC236}">
                <a16:creationId xmlns:a16="http://schemas.microsoft.com/office/drawing/2014/main" id="{5FFD4DE2-9703-4AB2-9481-B1F6353B354B}"/>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6" name="Line 18">
            <a:extLst>
              <a:ext uri="{FF2B5EF4-FFF2-40B4-BE49-F238E27FC236}">
                <a16:creationId xmlns:a16="http://schemas.microsoft.com/office/drawing/2014/main" id="{6E13D009-6340-4BEA-9CA4-1DFFD3614D62}"/>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7" name="Line 18">
            <a:extLst>
              <a:ext uri="{FF2B5EF4-FFF2-40B4-BE49-F238E27FC236}">
                <a16:creationId xmlns:a16="http://schemas.microsoft.com/office/drawing/2014/main" id="{29213484-E318-4E65-B01F-E31DCE3040BF}"/>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8" name="Line 18">
            <a:extLst>
              <a:ext uri="{FF2B5EF4-FFF2-40B4-BE49-F238E27FC236}">
                <a16:creationId xmlns:a16="http://schemas.microsoft.com/office/drawing/2014/main" id="{B9146CC1-811B-4BA6-A9F4-85B883C55B8F}"/>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9" name="Line 18">
            <a:extLst>
              <a:ext uri="{FF2B5EF4-FFF2-40B4-BE49-F238E27FC236}">
                <a16:creationId xmlns:a16="http://schemas.microsoft.com/office/drawing/2014/main" id="{EBAFEF44-7894-4042-B349-078E2C14D9DE}"/>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90" name="Line 18">
            <a:extLst>
              <a:ext uri="{FF2B5EF4-FFF2-40B4-BE49-F238E27FC236}">
                <a16:creationId xmlns:a16="http://schemas.microsoft.com/office/drawing/2014/main" id="{34386871-899E-4C20-8061-CF7A5661F6D0}"/>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91" name="Text Box 27">
            <a:extLst>
              <a:ext uri="{FF2B5EF4-FFF2-40B4-BE49-F238E27FC236}">
                <a16:creationId xmlns:a16="http://schemas.microsoft.com/office/drawing/2014/main" id="{FF8B8096-B646-4CA3-BAC8-26E47B726285}"/>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92" name="Text Box 28">
            <a:extLst>
              <a:ext uri="{FF2B5EF4-FFF2-40B4-BE49-F238E27FC236}">
                <a16:creationId xmlns:a16="http://schemas.microsoft.com/office/drawing/2014/main" id="{06276260-5153-480D-80DD-944373ECA8FA}"/>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93" name="Text Box 29">
            <a:extLst>
              <a:ext uri="{FF2B5EF4-FFF2-40B4-BE49-F238E27FC236}">
                <a16:creationId xmlns:a16="http://schemas.microsoft.com/office/drawing/2014/main" id="{5974D64F-DC3A-4EF5-BC22-54E0FA64CC9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94" name="Text Box 30">
            <a:extLst>
              <a:ext uri="{FF2B5EF4-FFF2-40B4-BE49-F238E27FC236}">
                <a16:creationId xmlns:a16="http://schemas.microsoft.com/office/drawing/2014/main" id="{50EF5B00-28BE-40B2-B6DA-208FA9596FED}"/>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100" name="Arrow: Right 99">
            <a:extLst>
              <a:ext uri="{FF2B5EF4-FFF2-40B4-BE49-F238E27FC236}">
                <a16:creationId xmlns:a16="http://schemas.microsoft.com/office/drawing/2014/main" id="{BC0B6FAB-C53D-4D49-A993-B6D4373F5915}"/>
              </a:ext>
            </a:extLst>
          </p:cNvPr>
          <p:cNvSpPr/>
          <p:nvPr/>
        </p:nvSpPr>
        <p:spPr>
          <a:xfrm>
            <a:off x="711321" y="4825771"/>
            <a:ext cx="1705303" cy="905621"/>
          </a:xfrm>
          <a:prstGeom prst="rightArrow">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400"/>
              </a:lnSpc>
            </a:pPr>
            <a:r>
              <a:rPr lang="en-US" sz="1600" dirty="0">
                <a:solidFill>
                  <a:schemeClr val="bg1">
                    <a:lumMod val="75000"/>
                  </a:schemeClr>
                </a:solidFill>
              </a:rPr>
              <a:t>Cavernous hemangioma</a:t>
            </a:r>
          </a:p>
        </p:txBody>
      </p:sp>
      <p:sp>
        <p:nvSpPr>
          <p:cNvPr id="95" name="Line 18">
            <a:extLst>
              <a:ext uri="{FF2B5EF4-FFF2-40B4-BE49-F238E27FC236}">
                <a16:creationId xmlns:a16="http://schemas.microsoft.com/office/drawing/2014/main" id="{23C6637B-65CD-47E0-962A-EA4E1AEE35FF}"/>
              </a:ext>
            </a:extLst>
          </p:cNvPr>
          <p:cNvSpPr>
            <a:spLocks noChangeShapeType="1"/>
          </p:cNvSpPr>
          <p:nvPr/>
        </p:nvSpPr>
        <p:spPr bwMode="auto">
          <a:xfrm>
            <a:off x="507379" y="5256762"/>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02" name="TextBox 101">
            <a:extLst>
              <a:ext uri="{FF2B5EF4-FFF2-40B4-BE49-F238E27FC236}">
                <a16:creationId xmlns:a16="http://schemas.microsoft.com/office/drawing/2014/main" id="{B403BC40-A135-49ED-8734-ADB8B9456324}"/>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103" name="&quot;No&quot; Symbol 6">
            <a:extLst>
              <a:ext uri="{FF2B5EF4-FFF2-40B4-BE49-F238E27FC236}">
                <a16:creationId xmlns:a16="http://schemas.microsoft.com/office/drawing/2014/main" id="{1A53DFCA-EF93-408B-85E4-CF8B7C8DB3A0}"/>
              </a:ext>
            </a:extLst>
          </p:cNvPr>
          <p:cNvSpPr/>
          <p:nvPr/>
        </p:nvSpPr>
        <p:spPr>
          <a:xfrm>
            <a:off x="990777" y="4643359"/>
            <a:ext cx="351735" cy="357344"/>
          </a:xfrm>
          <a:prstGeom prst="noSmoking">
            <a:avLst>
              <a:gd name="adj" fmla="val 1668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7098093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86" name="Line 18">
            <a:extLst>
              <a:ext uri="{FF2B5EF4-FFF2-40B4-BE49-F238E27FC236}">
                <a16:creationId xmlns:a16="http://schemas.microsoft.com/office/drawing/2014/main" id="{7116E447-85FC-4B56-8CC7-6FF5D3E9A8EC}"/>
              </a:ext>
            </a:extLst>
          </p:cNvPr>
          <p:cNvSpPr>
            <a:spLocks noChangeShapeType="1"/>
          </p:cNvSpPr>
          <p:nvPr/>
        </p:nvSpPr>
        <p:spPr bwMode="auto">
          <a:xfrm>
            <a:off x="507379" y="5256762"/>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119</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a:ln>
            <a:noFill/>
          </a:ln>
        </p:spPr>
        <p:txBody>
          <a:bodyPr wrap="none" rtlCol="0">
            <a:spAutoFit/>
          </a:bodyPr>
          <a:lstStyle/>
          <a:p>
            <a:pPr algn="ctr"/>
            <a:r>
              <a:rPr lang="en-US" dirty="0"/>
              <a:t>Malformations</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565126" cy="338554"/>
          </a:xfrm>
          <a:prstGeom prst="rect">
            <a:avLst/>
          </a:prstGeom>
          <a:noFill/>
        </p:spPr>
        <p:txBody>
          <a:bodyPr wrap="none" rtlCol="0">
            <a:spAutoFit/>
          </a:bodyPr>
          <a:lstStyle/>
          <a:p>
            <a:r>
              <a:rPr lang="en-US" sz="1600" b="1" dirty="0"/>
              <a:t>Cavernous hemangioma</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 name="Arrow: Right 6">
            <a:extLst>
              <a:ext uri="{FF2B5EF4-FFF2-40B4-BE49-F238E27FC236}">
                <a16:creationId xmlns:a16="http://schemas.microsoft.com/office/drawing/2014/main" id="{DDE8C82B-B002-4E7D-A364-A5487C89D74F}"/>
              </a:ext>
            </a:extLst>
          </p:cNvPr>
          <p:cNvSpPr/>
          <p:nvPr/>
        </p:nvSpPr>
        <p:spPr>
          <a:xfrm>
            <a:off x="711321" y="4825771"/>
            <a:ext cx="1705303" cy="905621"/>
          </a:xfrm>
          <a:prstGeom prst="rightArrow">
            <a:avLst/>
          </a:pr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400"/>
              </a:lnSpc>
            </a:pPr>
            <a:r>
              <a:rPr lang="en-US" sz="1600" b="1" dirty="0">
                <a:solidFill>
                  <a:srgbClr val="0000FF"/>
                </a:solidFill>
              </a:rPr>
              <a:t>Cavernous hemangioma</a:t>
            </a:r>
          </a:p>
        </p:txBody>
      </p:sp>
      <p:sp>
        <p:nvSpPr>
          <p:cNvPr id="70" name="TextBox 69">
            <a:extLst>
              <a:ext uri="{FF2B5EF4-FFF2-40B4-BE49-F238E27FC236}">
                <a16:creationId xmlns:a16="http://schemas.microsoft.com/office/drawing/2014/main" id="{0D1175FB-8B66-4AF9-9CB1-349C5F55B596}"/>
              </a:ext>
            </a:extLst>
          </p:cNvPr>
          <p:cNvSpPr txBox="1"/>
          <p:nvPr/>
        </p:nvSpPr>
        <p:spPr>
          <a:xfrm>
            <a:off x="304800" y="5638800"/>
            <a:ext cx="8381995" cy="1169551"/>
          </a:xfrm>
          <a:prstGeom prst="rect">
            <a:avLst/>
          </a:prstGeom>
          <a:noFill/>
        </p:spPr>
        <p:txBody>
          <a:bodyPr wrap="square" rtlCol="0">
            <a:spAutoFit/>
          </a:bodyPr>
          <a:lstStyle/>
          <a:p>
            <a:r>
              <a:rPr lang="en-US" sz="1400" dirty="0"/>
              <a:t>Re the terms </a:t>
            </a:r>
            <a:r>
              <a:rPr lang="en-US" sz="1400" i="1" dirty="0">
                <a:solidFill>
                  <a:srgbClr val="0000FF"/>
                </a:solidFill>
              </a:rPr>
              <a:t>capillary</a:t>
            </a:r>
            <a:r>
              <a:rPr lang="en-US" sz="1400" dirty="0">
                <a:solidFill>
                  <a:srgbClr val="0000FF"/>
                </a:solidFill>
              </a:rPr>
              <a:t> </a:t>
            </a:r>
            <a:r>
              <a:rPr lang="en-US" sz="1400" i="1" dirty="0">
                <a:solidFill>
                  <a:srgbClr val="0000FF"/>
                </a:solidFill>
              </a:rPr>
              <a:t>hemangioma </a:t>
            </a:r>
            <a:r>
              <a:rPr lang="en-US" sz="1400" dirty="0"/>
              <a:t>and </a:t>
            </a:r>
            <a:r>
              <a:rPr lang="en-US" sz="1400" i="1" dirty="0">
                <a:solidFill>
                  <a:srgbClr val="FF0000"/>
                </a:solidFill>
              </a:rPr>
              <a:t>strawberry hemangioma</a:t>
            </a:r>
            <a:r>
              <a:rPr lang="en-US" sz="1400" i="1" dirty="0"/>
              <a:t>: </a:t>
            </a:r>
            <a:r>
              <a:rPr lang="en-US" sz="1400" dirty="0"/>
              <a:t>The 2018-19 edition of the BCSC </a:t>
            </a:r>
            <a:r>
              <a:rPr lang="en-US" sz="1400" i="1" dirty="0"/>
              <a:t>Peds</a:t>
            </a:r>
            <a:r>
              <a:rPr lang="en-US" sz="1400" dirty="0"/>
              <a:t> book indicates they are outdated, and such lesions should be referred to simply as ‘hemangiomas.’ However, it also acknowledges that these terms persist in the ophthalmic literature, so they will be included in this slide-set. </a:t>
            </a:r>
            <a:r>
              <a:rPr lang="en-US" sz="1400" b="1" dirty="0">
                <a:solidFill>
                  <a:srgbClr val="0000FF"/>
                </a:solidFill>
              </a:rPr>
              <a:t>Also per the </a:t>
            </a:r>
            <a:r>
              <a:rPr lang="en-US" sz="1400" b="1" i="1" dirty="0">
                <a:solidFill>
                  <a:srgbClr val="0000FF"/>
                </a:solidFill>
              </a:rPr>
              <a:t>Peds</a:t>
            </a:r>
            <a:r>
              <a:rPr lang="en-US" sz="1400" b="1" dirty="0">
                <a:solidFill>
                  <a:srgbClr val="0000FF"/>
                </a:solidFill>
              </a:rPr>
              <a:t> book, and despite its name, the </a:t>
            </a:r>
            <a:r>
              <a:rPr lang="en-US" sz="1400" b="1" i="1" dirty="0">
                <a:solidFill>
                  <a:srgbClr val="0000FF"/>
                </a:solidFill>
              </a:rPr>
              <a:t>cavernous hemangioma </a:t>
            </a:r>
            <a:r>
              <a:rPr lang="en-US" sz="1400" b="1" dirty="0">
                <a:solidFill>
                  <a:srgbClr val="0000FF"/>
                </a:solidFill>
              </a:rPr>
              <a:t>is classified as a ‘vascular malformation,’ not a hemangioma.</a:t>
            </a:r>
          </a:p>
        </p:txBody>
      </p:sp>
      <p:sp>
        <p:nvSpPr>
          <p:cNvPr id="71" name="Text Box 6">
            <a:extLst>
              <a:ext uri="{FF2B5EF4-FFF2-40B4-BE49-F238E27FC236}">
                <a16:creationId xmlns:a16="http://schemas.microsoft.com/office/drawing/2014/main" id="{E57E399C-29C7-437A-9CDC-32861F41E020}"/>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72" name="Text Box 7">
            <a:extLst>
              <a:ext uri="{FF2B5EF4-FFF2-40B4-BE49-F238E27FC236}">
                <a16:creationId xmlns:a16="http://schemas.microsoft.com/office/drawing/2014/main" id="{02336901-15DA-4BAB-9C33-E0398FD32162}"/>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73" name="Line 17">
            <a:extLst>
              <a:ext uri="{FF2B5EF4-FFF2-40B4-BE49-F238E27FC236}">
                <a16:creationId xmlns:a16="http://schemas.microsoft.com/office/drawing/2014/main" id="{D59E7640-1A20-44B2-AA60-AF2D84AC4CB7}"/>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 name="Text Box 31">
            <a:extLst>
              <a:ext uri="{FF2B5EF4-FFF2-40B4-BE49-F238E27FC236}">
                <a16:creationId xmlns:a16="http://schemas.microsoft.com/office/drawing/2014/main" id="{8D11530D-617C-4EF3-ADB0-C7676CCA513E}"/>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77" name="Text Box 32">
            <a:extLst>
              <a:ext uri="{FF2B5EF4-FFF2-40B4-BE49-F238E27FC236}">
                <a16:creationId xmlns:a16="http://schemas.microsoft.com/office/drawing/2014/main" id="{2784BEE2-F58E-4FEE-8266-AB08A7610112}"/>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81" name="Line 22">
            <a:extLst>
              <a:ext uri="{FF2B5EF4-FFF2-40B4-BE49-F238E27FC236}">
                <a16:creationId xmlns:a16="http://schemas.microsoft.com/office/drawing/2014/main" id="{5DB660DE-8CD6-4E20-A93D-535865B191C1}"/>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3" name="Line 18">
            <a:extLst>
              <a:ext uri="{FF2B5EF4-FFF2-40B4-BE49-F238E27FC236}">
                <a16:creationId xmlns:a16="http://schemas.microsoft.com/office/drawing/2014/main" id="{1BA9F2F6-43AA-46DB-9C5D-825C7D584072}"/>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4" name="Line 18">
            <a:extLst>
              <a:ext uri="{FF2B5EF4-FFF2-40B4-BE49-F238E27FC236}">
                <a16:creationId xmlns:a16="http://schemas.microsoft.com/office/drawing/2014/main" id="{BDE9D16E-C8C3-45CC-B833-8B641E4257ED}"/>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7" name="Line 18">
            <a:extLst>
              <a:ext uri="{FF2B5EF4-FFF2-40B4-BE49-F238E27FC236}">
                <a16:creationId xmlns:a16="http://schemas.microsoft.com/office/drawing/2014/main" id="{37623D7B-7BB7-414E-AE9C-A3C877B2DD62}"/>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8" name="Line 18">
            <a:extLst>
              <a:ext uri="{FF2B5EF4-FFF2-40B4-BE49-F238E27FC236}">
                <a16:creationId xmlns:a16="http://schemas.microsoft.com/office/drawing/2014/main" id="{6CA0C64E-1675-4FAC-9709-9261C3D11C26}"/>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89" name="Line 18">
            <a:extLst>
              <a:ext uri="{FF2B5EF4-FFF2-40B4-BE49-F238E27FC236}">
                <a16:creationId xmlns:a16="http://schemas.microsoft.com/office/drawing/2014/main" id="{8FD6FCD7-2C72-4403-BFE3-D4A415265B76}"/>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90" name="Line 18">
            <a:extLst>
              <a:ext uri="{FF2B5EF4-FFF2-40B4-BE49-F238E27FC236}">
                <a16:creationId xmlns:a16="http://schemas.microsoft.com/office/drawing/2014/main" id="{87BD1147-E6DB-4F2C-B668-634DE531A0B6}"/>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91" name="Text Box 27">
            <a:extLst>
              <a:ext uri="{FF2B5EF4-FFF2-40B4-BE49-F238E27FC236}">
                <a16:creationId xmlns:a16="http://schemas.microsoft.com/office/drawing/2014/main" id="{9CF2A6EA-EFCC-48F5-8ACB-DACB90C5C3C7}"/>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92" name="Text Box 28">
            <a:extLst>
              <a:ext uri="{FF2B5EF4-FFF2-40B4-BE49-F238E27FC236}">
                <a16:creationId xmlns:a16="http://schemas.microsoft.com/office/drawing/2014/main" id="{A0D79D0E-53EE-4A55-A273-815ED202A6DA}"/>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93" name="Text Box 29">
            <a:extLst>
              <a:ext uri="{FF2B5EF4-FFF2-40B4-BE49-F238E27FC236}">
                <a16:creationId xmlns:a16="http://schemas.microsoft.com/office/drawing/2014/main" id="{2FC7D241-5365-44A3-B7C2-DB2C516ED867}"/>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94" name="Text Box 30">
            <a:extLst>
              <a:ext uri="{FF2B5EF4-FFF2-40B4-BE49-F238E27FC236}">
                <a16:creationId xmlns:a16="http://schemas.microsoft.com/office/drawing/2014/main" id="{825090A3-53C1-4EFD-A555-B00DA89D233E}"/>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95" name="&quot;No&quot; Symbol 6">
            <a:extLst>
              <a:ext uri="{FF2B5EF4-FFF2-40B4-BE49-F238E27FC236}">
                <a16:creationId xmlns:a16="http://schemas.microsoft.com/office/drawing/2014/main" id="{98ABAE5B-8EE4-4E2C-BCBF-BD5C3CC71F93}"/>
              </a:ext>
            </a:extLst>
          </p:cNvPr>
          <p:cNvSpPr/>
          <p:nvPr/>
        </p:nvSpPr>
        <p:spPr>
          <a:xfrm>
            <a:off x="990778" y="4178278"/>
            <a:ext cx="351735" cy="357344"/>
          </a:xfrm>
          <a:prstGeom prst="noSmoking">
            <a:avLst>
              <a:gd name="adj" fmla="val 1668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0" name="&quot;No&quot; Symbol 6">
            <a:extLst>
              <a:ext uri="{FF2B5EF4-FFF2-40B4-BE49-F238E27FC236}">
                <a16:creationId xmlns:a16="http://schemas.microsoft.com/office/drawing/2014/main" id="{3F39B2CE-8F04-4402-BFA3-31EB9FD1DA38}"/>
              </a:ext>
            </a:extLst>
          </p:cNvPr>
          <p:cNvSpPr/>
          <p:nvPr/>
        </p:nvSpPr>
        <p:spPr>
          <a:xfrm>
            <a:off x="990777" y="4643359"/>
            <a:ext cx="351735" cy="357344"/>
          </a:xfrm>
          <a:prstGeom prst="noSmoking">
            <a:avLst>
              <a:gd name="adj" fmla="val 1668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72462518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556428" cy="3416320"/>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What is the typical presentation of an orbital tumor?</a:t>
            </a:r>
          </a:p>
          <a:p>
            <a:pPr eaLnBrk="1" hangingPunct="1">
              <a:spcBef>
                <a:spcPct val="0"/>
              </a:spcBef>
              <a:buClrTx/>
              <a:buSzTx/>
              <a:buFontTx/>
              <a:buNone/>
            </a:pPr>
            <a:r>
              <a:rPr lang="en-US" altLang="en-US" sz="1800" dirty="0">
                <a:solidFill>
                  <a:srgbClr val="0000FF"/>
                </a:solidFill>
              </a:rPr>
              <a:t>Rapid unilateral proptosis +/- lid edema</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With what non-neoplastic process is tumor presentation often confused?</a:t>
            </a:r>
          </a:p>
          <a:p>
            <a:pPr eaLnBrk="1" hangingPunct="1">
              <a:spcBef>
                <a:spcPct val="0"/>
              </a:spcBef>
              <a:buClrTx/>
              <a:buSzTx/>
              <a:buFontTx/>
              <a:buNone/>
            </a:pPr>
            <a:r>
              <a:rPr lang="en-US" altLang="en-US" sz="1800" dirty="0">
                <a:solidFill>
                  <a:srgbClr val="0000FF"/>
                </a:solidFill>
              </a:rPr>
              <a:t>Orbital cellulitis</a:t>
            </a:r>
          </a:p>
          <a:p>
            <a:pPr eaLnBrk="1" hangingPunct="1">
              <a:spcBef>
                <a:spcPct val="0"/>
              </a:spcBef>
              <a:buClrTx/>
              <a:buSzTx/>
              <a:buFontTx/>
              <a:buNone/>
            </a:pPr>
            <a:endParaRPr lang="en-US" altLang="en-US" sz="1800" i="1" dirty="0">
              <a:solidFill>
                <a:srgbClr val="0000FF"/>
              </a:solidFill>
            </a:endParaRPr>
          </a:p>
          <a:p>
            <a:pPr eaLnBrk="1" hangingPunct="1">
              <a:spcBef>
                <a:spcPct val="0"/>
              </a:spcBef>
              <a:buClrTx/>
              <a:buSzTx/>
              <a:buFontTx/>
              <a:buNone/>
            </a:pPr>
            <a:r>
              <a:rPr lang="en-US" altLang="en-US" sz="1800" i="1" dirty="0">
                <a:solidFill>
                  <a:srgbClr val="0000FF"/>
                </a:solidFill>
              </a:rPr>
              <a:t>What signs should make you consider a malignant orbital process?</a:t>
            </a:r>
          </a:p>
          <a:p>
            <a:pPr eaLnBrk="1" hangingPunct="1">
              <a:spcBef>
                <a:spcPct val="0"/>
              </a:spcBef>
              <a:buClrTx/>
              <a:buSzTx/>
              <a:buFontTx/>
              <a:buNone/>
            </a:pPr>
            <a:r>
              <a:rPr lang="en-US" altLang="en-US" sz="1800" dirty="0">
                <a:solidFill>
                  <a:srgbClr val="0000FF"/>
                </a:solidFill>
              </a:rPr>
              <a:t>1) A ‘cellulitis’ that is…not</a:t>
            </a:r>
            <a:r>
              <a:rPr lang="en-US" altLang="en-US" sz="1800" b="1" dirty="0">
                <a:solidFill>
                  <a:srgbClr val="0000FF"/>
                </a:solidFill>
              </a:rPr>
              <a:t> </a:t>
            </a:r>
            <a:r>
              <a:rPr lang="en-US" altLang="en-US" sz="1800" dirty="0">
                <a:solidFill>
                  <a:srgbClr val="0000FF"/>
                </a:solidFill>
              </a:rPr>
              <a:t>accompanied by erythema and warmth</a:t>
            </a:r>
          </a:p>
          <a:p>
            <a:pPr eaLnBrk="1" hangingPunct="1">
              <a:spcBef>
                <a:spcPct val="0"/>
              </a:spcBef>
              <a:buClrTx/>
              <a:buSzTx/>
              <a:buFontTx/>
              <a:buNone/>
            </a:pPr>
            <a:r>
              <a:rPr lang="en-US" altLang="en-US" sz="1800" dirty="0">
                <a:solidFill>
                  <a:srgbClr val="0000FF"/>
                </a:solidFill>
              </a:rPr>
              <a:t>2) Periorbital ecchymosis and/or hematoma absent…</a:t>
            </a:r>
          </a:p>
        </p:txBody>
      </p:sp>
    </p:spTree>
    <p:extLst>
      <p:ext uri="{BB962C8B-B14F-4D97-AF65-F5344CB8AC3E}">
        <p14:creationId xmlns:p14="http://schemas.microsoft.com/office/powerpoint/2010/main" val="424730974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EDCB3A39-0A3E-443C-BDE1-4CAE839767E1}"/>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endParaRPr lang="en-US" sz="1400" i="1" dirty="0">
              <a:solidFill>
                <a:srgbClr val="CCFFCC"/>
              </a:solidFill>
            </a:endParaRPr>
          </a:p>
          <a:p>
            <a:r>
              <a:rPr lang="en-US" sz="1400" dirty="0">
                <a:solidFill>
                  <a:srgbClr val="CCFFCC"/>
                </a:solidFill>
              </a:rPr>
              <a:t>It is the  most  common</a:t>
            </a:r>
          </a:p>
          <a:p>
            <a:endParaRPr lang="en-US" sz="1400" dirty="0">
              <a:solidFill>
                <a:srgbClr val="CCFFCC"/>
              </a:solidFill>
            </a:endParaRPr>
          </a:p>
          <a:p>
            <a:r>
              <a:rPr lang="en-US" sz="1400" i="1" dirty="0">
                <a:solidFill>
                  <a:srgbClr val="CCFFCC"/>
                </a:solidFill>
              </a:rPr>
              <a:t>Is there a gender predilection?</a:t>
            </a:r>
          </a:p>
          <a:p>
            <a:r>
              <a:rPr lang="en-US" sz="1400" dirty="0">
                <a:solidFill>
                  <a:srgbClr val="CCFFCC"/>
                </a:solidFill>
              </a:rPr>
              <a:t>Yes, it is more common in  girls</a:t>
            </a:r>
          </a:p>
          <a:p>
            <a:endParaRPr lang="en-US" sz="1400" dirty="0">
              <a:solidFill>
                <a:srgbClr val="CCFFCC"/>
              </a:solidFill>
            </a:endParaRPr>
          </a:p>
          <a:p>
            <a:r>
              <a:rPr lang="en-US" sz="1400" i="1" dirty="0">
                <a:solidFill>
                  <a:srgbClr val="CCFFCC"/>
                </a:solidFill>
              </a:rPr>
              <a:t>At what age do orbital capillary hemangiomas present?</a:t>
            </a:r>
          </a:p>
          <a:p>
            <a:r>
              <a:rPr lang="en-US" sz="1400" dirty="0">
                <a:solidFill>
                  <a:srgbClr val="CCFFCC"/>
                </a:solidFill>
              </a:rPr>
              <a:t>About  1/3  are present at birth; almost all have ‘declared’ by age  6 months</a:t>
            </a:r>
          </a:p>
          <a:p>
            <a:endParaRPr lang="en-US" sz="1400" dirty="0">
              <a:solidFill>
                <a:srgbClr val="CCFFCC"/>
              </a:solidFill>
            </a:endParaRPr>
          </a:p>
          <a:p>
            <a:pPr eaLnBrk="1" hangingPunct="1"/>
            <a:r>
              <a:rPr lang="en-US" altLang="en-US" sz="1400" i="1" dirty="0">
                <a:solidFill>
                  <a:srgbClr val="CCFFCC"/>
                </a:solidFill>
              </a:rPr>
              <a:t>What is the origin of these lesions?</a:t>
            </a: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0145858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31">
            <a:extLst>
              <a:ext uri="{FF2B5EF4-FFF2-40B4-BE49-F238E27FC236}">
                <a16:creationId xmlns:a16="http://schemas.microsoft.com/office/drawing/2014/main" id="{35C65A58-C759-49EC-8B44-569DE0F55BCB}"/>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endParaRPr lang="en-US" sz="1400" dirty="0">
              <a:solidFill>
                <a:srgbClr val="CCFFCC"/>
              </a:solidFill>
            </a:endParaRPr>
          </a:p>
          <a:p>
            <a:endParaRPr lang="en-US" sz="1400" dirty="0">
              <a:solidFill>
                <a:srgbClr val="CCFFCC"/>
              </a:solidFill>
            </a:endParaRPr>
          </a:p>
          <a:p>
            <a:r>
              <a:rPr lang="en-US" sz="1400" i="1" dirty="0">
                <a:solidFill>
                  <a:srgbClr val="CCFFCC"/>
                </a:solidFill>
              </a:rPr>
              <a:t>Is there a gender predilection?</a:t>
            </a:r>
          </a:p>
          <a:p>
            <a:r>
              <a:rPr lang="en-US" sz="1400" dirty="0">
                <a:solidFill>
                  <a:srgbClr val="CCFFCC"/>
                </a:solidFill>
              </a:rPr>
              <a:t>Yes, it is more common in  girls</a:t>
            </a:r>
          </a:p>
          <a:p>
            <a:endParaRPr lang="en-US" sz="1400" dirty="0">
              <a:solidFill>
                <a:srgbClr val="CCFFCC"/>
              </a:solidFill>
            </a:endParaRPr>
          </a:p>
          <a:p>
            <a:r>
              <a:rPr lang="en-US" sz="1400" i="1" dirty="0">
                <a:solidFill>
                  <a:srgbClr val="CCFFCC"/>
                </a:solidFill>
              </a:rPr>
              <a:t>At what age do orbital capillary hemangiomas present?</a:t>
            </a:r>
          </a:p>
          <a:p>
            <a:r>
              <a:rPr lang="en-US" sz="1400" dirty="0">
                <a:solidFill>
                  <a:srgbClr val="CCFFCC"/>
                </a:solidFill>
              </a:rPr>
              <a:t>About  1/3  are present at birth; almost all have ‘declared’ by age  6 months</a:t>
            </a:r>
          </a:p>
          <a:p>
            <a:endParaRPr lang="en-US" sz="1400" dirty="0">
              <a:solidFill>
                <a:srgbClr val="CCFFCC"/>
              </a:solidFill>
            </a:endParaRPr>
          </a:p>
          <a:p>
            <a:pPr eaLnBrk="1" hangingPunct="1"/>
            <a:r>
              <a:rPr lang="en-US" altLang="en-US" sz="1400" i="1" dirty="0">
                <a:solidFill>
                  <a:srgbClr val="CCFFCC"/>
                </a:solidFill>
              </a:rPr>
              <a:t>What is the origin of these lesions?</a:t>
            </a: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11DC4147-99D8-49CF-B5B4-0EE41257C252}"/>
              </a:ext>
            </a:extLst>
          </p:cNvPr>
          <p:cNvSpPr/>
          <p:nvPr/>
        </p:nvSpPr>
        <p:spPr>
          <a:xfrm>
            <a:off x="2971800" y="3091864"/>
            <a:ext cx="531139" cy="23139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most v least</a:t>
            </a:r>
          </a:p>
        </p:txBody>
      </p:sp>
    </p:spTree>
    <p:extLst>
      <p:ext uri="{BB962C8B-B14F-4D97-AF65-F5344CB8AC3E}">
        <p14:creationId xmlns:p14="http://schemas.microsoft.com/office/powerpoint/2010/main" val="350251016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2C2D8125-7E4D-4C4E-A01C-8560DEE9A0C1}"/>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endParaRPr lang="en-US" sz="1400" dirty="0">
              <a:solidFill>
                <a:srgbClr val="CCFFCC"/>
              </a:solidFill>
            </a:endParaRPr>
          </a:p>
          <a:p>
            <a:endParaRPr lang="en-US" sz="1400" dirty="0">
              <a:solidFill>
                <a:srgbClr val="CCFFCC"/>
              </a:solidFill>
            </a:endParaRPr>
          </a:p>
          <a:p>
            <a:r>
              <a:rPr lang="en-US" sz="1400" i="1" dirty="0">
                <a:solidFill>
                  <a:srgbClr val="CCFFCC"/>
                </a:solidFill>
              </a:rPr>
              <a:t>Is there a gender predilection?</a:t>
            </a:r>
          </a:p>
          <a:p>
            <a:r>
              <a:rPr lang="en-US" sz="1400" dirty="0">
                <a:solidFill>
                  <a:srgbClr val="CCFFCC"/>
                </a:solidFill>
              </a:rPr>
              <a:t>Yes, it is more common in  girls</a:t>
            </a:r>
          </a:p>
          <a:p>
            <a:endParaRPr lang="en-US" sz="1400" dirty="0">
              <a:solidFill>
                <a:srgbClr val="CCFFCC"/>
              </a:solidFill>
            </a:endParaRPr>
          </a:p>
          <a:p>
            <a:r>
              <a:rPr lang="en-US" sz="1400" i="1" dirty="0">
                <a:solidFill>
                  <a:srgbClr val="CCFFCC"/>
                </a:solidFill>
              </a:rPr>
              <a:t>At what age do orbital capillary hemangiomas present?</a:t>
            </a:r>
          </a:p>
          <a:p>
            <a:r>
              <a:rPr lang="en-US" sz="1400" dirty="0">
                <a:solidFill>
                  <a:srgbClr val="CCFFCC"/>
                </a:solidFill>
              </a:rPr>
              <a:t>About  1/3  are present at birth; almost all have ‘declared’ by age  6 months</a:t>
            </a:r>
          </a:p>
          <a:p>
            <a:endParaRPr lang="en-US" sz="1400" dirty="0">
              <a:solidFill>
                <a:srgbClr val="CCFFCC"/>
              </a:solidFill>
            </a:endParaRPr>
          </a:p>
          <a:p>
            <a:pPr eaLnBrk="1" hangingPunct="1"/>
            <a:r>
              <a:rPr lang="en-US" altLang="en-US" sz="1400" i="1" dirty="0">
                <a:solidFill>
                  <a:srgbClr val="CCFFCC"/>
                </a:solidFill>
              </a:rPr>
              <a:t>What is the origin of these lesions?</a:t>
            </a: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2542245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1A21B864-22AD-4BEF-85A6-F0898E94A086}"/>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endParaRPr lang="en-US" sz="1400" i="1" dirty="0">
              <a:solidFill>
                <a:srgbClr val="CCFFCC"/>
              </a:solidFill>
            </a:endParaRPr>
          </a:p>
          <a:p>
            <a:r>
              <a:rPr lang="en-US" sz="1400" dirty="0">
                <a:solidFill>
                  <a:srgbClr val="CCFFCC"/>
                </a:solidFill>
              </a:rPr>
              <a:t>Yes, it is more common in  girls</a:t>
            </a:r>
          </a:p>
          <a:p>
            <a:endParaRPr lang="en-US" sz="1400" dirty="0">
              <a:solidFill>
                <a:srgbClr val="CCFFCC"/>
              </a:solidFill>
            </a:endParaRPr>
          </a:p>
          <a:p>
            <a:r>
              <a:rPr lang="en-US" sz="1400" i="1" dirty="0">
                <a:solidFill>
                  <a:srgbClr val="CCFFCC"/>
                </a:solidFill>
              </a:rPr>
              <a:t>At what age do orbital capillary hemangiomas present?</a:t>
            </a:r>
          </a:p>
          <a:p>
            <a:r>
              <a:rPr lang="en-US" sz="1400" dirty="0">
                <a:solidFill>
                  <a:srgbClr val="CCFFCC"/>
                </a:solidFill>
              </a:rPr>
              <a:t>About  1/3  are present at birth; almost all have ‘declared’ by age  6 months</a:t>
            </a:r>
          </a:p>
          <a:p>
            <a:endParaRPr lang="en-US" sz="1400" dirty="0">
              <a:solidFill>
                <a:srgbClr val="CCFFCC"/>
              </a:solidFill>
            </a:endParaRPr>
          </a:p>
          <a:p>
            <a:pPr eaLnBrk="1" hangingPunct="1"/>
            <a:r>
              <a:rPr lang="en-US" altLang="en-US" sz="1400" i="1" dirty="0">
                <a:solidFill>
                  <a:srgbClr val="CCFFCC"/>
                </a:solidFill>
              </a:rPr>
              <a:t>What is the origin of these lesions?</a:t>
            </a: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1711580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31">
            <a:extLst>
              <a:ext uri="{FF2B5EF4-FFF2-40B4-BE49-F238E27FC236}">
                <a16:creationId xmlns:a16="http://schemas.microsoft.com/office/drawing/2014/main" id="{882A13E2-A91B-4982-998E-5044C8C4E9E1}"/>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endParaRPr lang="en-US" sz="1400" dirty="0">
              <a:solidFill>
                <a:srgbClr val="CCFFCC"/>
              </a:solidFill>
            </a:endParaRPr>
          </a:p>
          <a:p>
            <a:endParaRPr lang="en-US" sz="1400" dirty="0">
              <a:solidFill>
                <a:srgbClr val="CCFFCC"/>
              </a:solidFill>
            </a:endParaRPr>
          </a:p>
          <a:p>
            <a:r>
              <a:rPr lang="en-US" sz="1400" i="1" dirty="0">
                <a:solidFill>
                  <a:srgbClr val="CCFFCC"/>
                </a:solidFill>
              </a:rPr>
              <a:t>At what age do orbital capillary hemangiomas present?</a:t>
            </a:r>
          </a:p>
          <a:p>
            <a:r>
              <a:rPr lang="en-US" sz="1400" dirty="0">
                <a:solidFill>
                  <a:srgbClr val="CCFFCC"/>
                </a:solidFill>
              </a:rPr>
              <a:t>About  1/3  are present at birth; almost all have ‘declared’ by age  6 months</a:t>
            </a:r>
          </a:p>
          <a:p>
            <a:endParaRPr lang="en-US" sz="1400" dirty="0">
              <a:solidFill>
                <a:srgbClr val="CCFFCC"/>
              </a:solidFill>
            </a:endParaRPr>
          </a:p>
          <a:p>
            <a:pPr eaLnBrk="1" hangingPunct="1"/>
            <a:r>
              <a:rPr lang="en-US" altLang="en-US" sz="1400" i="1" dirty="0">
                <a:solidFill>
                  <a:srgbClr val="CCFFCC"/>
                </a:solidFill>
              </a:rPr>
              <a:t>What is the origin of these lesions?</a:t>
            </a: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D9074FBA-99FD-4914-95B0-E68F552999C0}"/>
              </a:ext>
            </a:extLst>
          </p:cNvPr>
          <p:cNvSpPr/>
          <p:nvPr/>
        </p:nvSpPr>
        <p:spPr>
          <a:xfrm>
            <a:off x="4486353" y="3741123"/>
            <a:ext cx="469958" cy="26008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M v F</a:t>
            </a:r>
          </a:p>
        </p:txBody>
      </p:sp>
    </p:spTree>
    <p:extLst>
      <p:ext uri="{BB962C8B-B14F-4D97-AF65-F5344CB8AC3E}">
        <p14:creationId xmlns:p14="http://schemas.microsoft.com/office/powerpoint/2010/main" val="112674836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F50EA150-FD1F-4F5D-AC9E-2ABA6A7599A8}"/>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endParaRPr lang="en-US" sz="1400" dirty="0">
              <a:solidFill>
                <a:srgbClr val="CCFFCC"/>
              </a:solidFill>
            </a:endParaRPr>
          </a:p>
          <a:p>
            <a:endParaRPr lang="en-US" sz="1400" dirty="0">
              <a:solidFill>
                <a:srgbClr val="CCFFCC"/>
              </a:solidFill>
            </a:endParaRPr>
          </a:p>
          <a:p>
            <a:r>
              <a:rPr lang="en-US" sz="1400" i="1" dirty="0">
                <a:solidFill>
                  <a:srgbClr val="CCFFCC"/>
                </a:solidFill>
              </a:rPr>
              <a:t>At what age do orbital capillary hemangiomas present?</a:t>
            </a:r>
          </a:p>
          <a:p>
            <a:r>
              <a:rPr lang="en-US" sz="1400" dirty="0">
                <a:solidFill>
                  <a:srgbClr val="CCFFCC"/>
                </a:solidFill>
              </a:rPr>
              <a:t>About  1/3  are present at birth; almost all have ‘declared’ by age  6 months</a:t>
            </a:r>
          </a:p>
          <a:p>
            <a:endParaRPr lang="en-US" sz="1400" dirty="0">
              <a:solidFill>
                <a:srgbClr val="CCFFCC"/>
              </a:solidFill>
            </a:endParaRPr>
          </a:p>
          <a:p>
            <a:pPr eaLnBrk="1" hangingPunct="1"/>
            <a:r>
              <a:rPr lang="en-US" altLang="en-US" sz="1400" i="1" dirty="0">
                <a:solidFill>
                  <a:srgbClr val="CCFFCC"/>
                </a:solidFill>
              </a:rPr>
              <a:t>What is the origin of these lesions?</a:t>
            </a: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6227270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C798C272-60B0-4CB9-B5F6-231F5437D3CB}"/>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endParaRPr lang="en-US" sz="1400" i="1" dirty="0">
              <a:solidFill>
                <a:srgbClr val="CCFFCC"/>
              </a:solidFill>
            </a:endParaRPr>
          </a:p>
          <a:p>
            <a:r>
              <a:rPr lang="en-US" sz="1400" dirty="0">
                <a:solidFill>
                  <a:srgbClr val="CCFFCC"/>
                </a:solidFill>
              </a:rPr>
              <a:t>About  1/3  are present at birth; almost all have ‘declared’ by age  6 months</a:t>
            </a:r>
          </a:p>
          <a:p>
            <a:endParaRPr lang="en-US" sz="1400" dirty="0">
              <a:solidFill>
                <a:srgbClr val="CCFFCC"/>
              </a:solidFill>
            </a:endParaRPr>
          </a:p>
          <a:p>
            <a:pPr eaLnBrk="1" hangingPunct="1"/>
            <a:r>
              <a:rPr lang="en-US" altLang="en-US" sz="1400" i="1" dirty="0">
                <a:solidFill>
                  <a:srgbClr val="CCFFCC"/>
                </a:solidFill>
              </a:rPr>
              <a:t>What is the origin of these lesions?</a:t>
            </a: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8727653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31">
            <a:extLst>
              <a:ext uri="{FF2B5EF4-FFF2-40B4-BE49-F238E27FC236}">
                <a16:creationId xmlns:a16="http://schemas.microsoft.com/office/drawing/2014/main" id="{015110C2-AA6F-40C0-8F93-39447F806BB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CCFFCC"/>
              </a:solidFill>
            </a:endParaRPr>
          </a:p>
          <a:p>
            <a:pPr eaLnBrk="1" hangingPunct="1"/>
            <a:r>
              <a:rPr lang="en-US" altLang="en-US" sz="1400" i="1" dirty="0">
                <a:solidFill>
                  <a:srgbClr val="CCFFCC"/>
                </a:solidFill>
              </a:rPr>
              <a:t>What is the origin of these lesions?</a:t>
            </a: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63210E23-D17B-4503-89AB-562617B0EEB6}"/>
              </a:ext>
            </a:extLst>
          </p:cNvPr>
          <p:cNvSpPr/>
          <p:nvPr/>
        </p:nvSpPr>
        <p:spPr>
          <a:xfrm>
            <a:off x="2904486" y="4417937"/>
            <a:ext cx="344747" cy="22487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
        <p:nvSpPr>
          <p:cNvPr id="71" name="Rectangle 70">
            <a:extLst>
              <a:ext uri="{FF2B5EF4-FFF2-40B4-BE49-F238E27FC236}">
                <a16:creationId xmlns:a16="http://schemas.microsoft.com/office/drawing/2014/main" id="{CD2E17FE-3A82-4391-8E07-AFF06315E384}"/>
              </a:ext>
            </a:extLst>
          </p:cNvPr>
          <p:cNvSpPr/>
          <p:nvPr/>
        </p:nvSpPr>
        <p:spPr>
          <a:xfrm>
            <a:off x="7513740" y="4411083"/>
            <a:ext cx="881785" cy="23172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Tree>
    <p:extLst>
      <p:ext uri="{BB962C8B-B14F-4D97-AF65-F5344CB8AC3E}">
        <p14:creationId xmlns:p14="http://schemas.microsoft.com/office/powerpoint/2010/main" val="282633648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DB7B2D86-5FCF-4A75-B819-E8DA8CCED6F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CCFFCC"/>
              </a:solidFill>
            </a:endParaRPr>
          </a:p>
          <a:p>
            <a:pPr eaLnBrk="1" hangingPunct="1"/>
            <a:r>
              <a:rPr lang="en-US" altLang="en-US" sz="1400" i="1" dirty="0">
                <a:solidFill>
                  <a:srgbClr val="CCFFCC"/>
                </a:solidFill>
              </a:rPr>
              <a:t>What is the origin of these lesions?</a:t>
            </a: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7091450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8A5EA84E-A68A-469F-9E5F-E8AD053E6A0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129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0000FF"/>
              </a:solidFill>
            </a:endParaRPr>
          </a:p>
          <a:p>
            <a:pPr eaLnBrk="1" hangingPunct="1"/>
            <a:r>
              <a:rPr lang="en-US" altLang="en-US" sz="1400" i="1" dirty="0">
                <a:solidFill>
                  <a:srgbClr val="0000FF"/>
                </a:solidFill>
              </a:rPr>
              <a:t>What is the origin of these lesions?</a:t>
            </a:r>
            <a:endParaRPr lang="en-US" altLang="en-US" sz="1400" i="1" dirty="0">
              <a:solidFill>
                <a:srgbClr val="CCFFCC"/>
              </a:solidFill>
            </a:endParaRPr>
          </a:p>
          <a:p>
            <a:pPr eaLnBrk="1" hangingPunct="1"/>
            <a:r>
              <a:rPr lang="en-US" altLang="en-US" sz="1400" dirty="0">
                <a:solidFill>
                  <a:srgbClr val="CCFFCC"/>
                </a:solidFill>
              </a:rPr>
              <a:t>It’s not known for certain, but some experts believe they originate as nests of placental cells that ‘metastasized’ to the fetus</a:t>
            </a: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29831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556428" cy="3416320"/>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What is the typical presentation of an orbital tumor?</a:t>
            </a:r>
          </a:p>
          <a:p>
            <a:pPr eaLnBrk="1" hangingPunct="1">
              <a:spcBef>
                <a:spcPct val="0"/>
              </a:spcBef>
              <a:buClrTx/>
              <a:buSzTx/>
              <a:buFontTx/>
              <a:buNone/>
            </a:pPr>
            <a:r>
              <a:rPr lang="en-US" altLang="en-US" sz="1800" dirty="0">
                <a:solidFill>
                  <a:srgbClr val="0000FF"/>
                </a:solidFill>
              </a:rPr>
              <a:t>Rapid unilateral proptosis +/- lid edema</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With what non-neoplastic process is tumor presentation often confused?</a:t>
            </a:r>
          </a:p>
          <a:p>
            <a:pPr eaLnBrk="1" hangingPunct="1">
              <a:spcBef>
                <a:spcPct val="0"/>
              </a:spcBef>
              <a:buClrTx/>
              <a:buSzTx/>
              <a:buFontTx/>
              <a:buNone/>
            </a:pPr>
            <a:r>
              <a:rPr lang="en-US" altLang="en-US" sz="1800" dirty="0">
                <a:solidFill>
                  <a:srgbClr val="0000FF"/>
                </a:solidFill>
              </a:rPr>
              <a:t>Orbital cellulitis</a:t>
            </a:r>
          </a:p>
          <a:p>
            <a:pPr eaLnBrk="1" hangingPunct="1">
              <a:spcBef>
                <a:spcPct val="0"/>
              </a:spcBef>
              <a:buClrTx/>
              <a:buSzTx/>
              <a:buFontTx/>
              <a:buNone/>
            </a:pPr>
            <a:endParaRPr lang="en-US" altLang="en-US" sz="1800" i="1" dirty="0">
              <a:solidFill>
                <a:srgbClr val="0000FF"/>
              </a:solidFill>
            </a:endParaRPr>
          </a:p>
          <a:p>
            <a:pPr eaLnBrk="1" hangingPunct="1">
              <a:spcBef>
                <a:spcPct val="0"/>
              </a:spcBef>
              <a:buClrTx/>
              <a:buSzTx/>
              <a:buFontTx/>
              <a:buNone/>
            </a:pPr>
            <a:r>
              <a:rPr lang="en-US" altLang="en-US" sz="1800" i="1" dirty="0">
                <a:solidFill>
                  <a:srgbClr val="0000FF"/>
                </a:solidFill>
              </a:rPr>
              <a:t>What signs should make you consider a malignant orbital process?</a:t>
            </a:r>
          </a:p>
          <a:p>
            <a:pPr eaLnBrk="1" hangingPunct="1">
              <a:spcBef>
                <a:spcPct val="0"/>
              </a:spcBef>
              <a:buClrTx/>
              <a:buSzTx/>
              <a:buFontTx/>
              <a:buNone/>
            </a:pPr>
            <a:r>
              <a:rPr lang="en-US" altLang="en-US" sz="1800" dirty="0">
                <a:solidFill>
                  <a:srgbClr val="0000FF"/>
                </a:solidFill>
              </a:rPr>
              <a:t>1) A ‘cellulitis’ that is…not</a:t>
            </a:r>
            <a:r>
              <a:rPr lang="en-US" altLang="en-US" sz="1800" b="1" dirty="0">
                <a:solidFill>
                  <a:srgbClr val="0000FF"/>
                </a:solidFill>
              </a:rPr>
              <a:t> </a:t>
            </a:r>
            <a:r>
              <a:rPr lang="en-US" altLang="en-US" sz="1800" dirty="0">
                <a:solidFill>
                  <a:srgbClr val="0000FF"/>
                </a:solidFill>
              </a:rPr>
              <a:t>accompanied by erythema and warmth</a:t>
            </a:r>
          </a:p>
          <a:p>
            <a:pPr eaLnBrk="1" hangingPunct="1">
              <a:spcBef>
                <a:spcPct val="0"/>
              </a:spcBef>
              <a:buClrTx/>
              <a:buSzTx/>
              <a:buFontTx/>
              <a:buNone/>
            </a:pPr>
            <a:r>
              <a:rPr lang="en-US" altLang="en-US" sz="1800" dirty="0">
                <a:solidFill>
                  <a:srgbClr val="0000FF"/>
                </a:solidFill>
              </a:rPr>
              <a:t>2) Periorbital ecchymosis and/or hematoma absent…a history of trauma</a:t>
            </a:r>
          </a:p>
        </p:txBody>
      </p:sp>
    </p:spTree>
    <p:extLst>
      <p:ext uri="{BB962C8B-B14F-4D97-AF65-F5344CB8AC3E}">
        <p14:creationId xmlns:p14="http://schemas.microsoft.com/office/powerpoint/2010/main" val="297101186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C20B2DD7-B475-44C7-8454-FCF0AEB14C57}"/>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0000FF"/>
              </a:solidFill>
            </a:endParaRPr>
          </a:p>
          <a:p>
            <a:pPr eaLnBrk="1" hangingPunct="1"/>
            <a:r>
              <a:rPr lang="en-US" altLang="en-US" sz="1400" i="1" dirty="0">
                <a:solidFill>
                  <a:srgbClr val="0000FF"/>
                </a:solidFill>
              </a:rPr>
              <a:t>What is the origin of these lesions?</a:t>
            </a:r>
          </a:p>
          <a:p>
            <a:pPr eaLnBrk="1" hangingPunct="1"/>
            <a:r>
              <a:rPr lang="en-US" altLang="en-US" sz="1400" dirty="0">
                <a:solidFill>
                  <a:srgbClr val="0000FF"/>
                </a:solidFill>
              </a:rPr>
              <a:t>It’s not known for certain, but some experts believe they originate as nests of placental cells that ‘metastasized’ to the fetus</a:t>
            </a:r>
            <a:endParaRPr lang="en-US" altLang="en-US" sz="1400" dirty="0">
              <a:solidFill>
                <a:srgbClr val="CCFFCC"/>
              </a:solidFill>
            </a:endParaRPr>
          </a:p>
          <a:p>
            <a:pPr eaLnBrk="1" hangingPunct="1"/>
            <a:endParaRPr lang="en-US" altLang="en-US" sz="1400" dirty="0">
              <a:solidFill>
                <a:srgbClr val="CCFFCC"/>
              </a:solidFill>
            </a:endParaRPr>
          </a:p>
          <a:p>
            <a:pPr eaLnBrk="1" hangingPunct="1"/>
            <a:r>
              <a:rPr lang="en-US" altLang="en-US" sz="1400" i="1" dirty="0">
                <a:solidFill>
                  <a:srgbClr val="CCFFCC"/>
                </a:solidFill>
              </a:rPr>
              <a:t>What is the ‘life cycle’ of capillary hemangiomas?</a:t>
            </a: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127317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34703F62-CEF1-4EC7-9DC3-E2DF4EBCF005}"/>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0000FF"/>
              </a:solidFill>
            </a:endParaRPr>
          </a:p>
          <a:p>
            <a:pPr eaLnBrk="1" hangingPunct="1"/>
            <a:r>
              <a:rPr lang="en-US" altLang="en-US" sz="1400" i="1" dirty="0">
                <a:solidFill>
                  <a:srgbClr val="0000FF"/>
                </a:solidFill>
              </a:rPr>
              <a:t>What is the origin of these lesions?</a:t>
            </a:r>
          </a:p>
          <a:p>
            <a:pPr eaLnBrk="1" hangingPunct="1"/>
            <a:r>
              <a:rPr lang="en-US" altLang="en-US" sz="1400" dirty="0">
                <a:solidFill>
                  <a:srgbClr val="0000FF"/>
                </a:solidFill>
              </a:rPr>
              <a:t>It’s not known for certain, but some experts believe they originate as nests of placental cells that ‘metastasized’ to the fetus</a:t>
            </a:r>
          </a:p>
          <a:p>
            <a:pPr eaLnBrk="1" hangingPunct="1"/>
            <a:endParaRPr lang="en-US" altLang="en-US" sz="1400" dirty="0">
              <a:solidFill>
                <a:srgbClr val="0000FF"/>
              </a:solidFill>
            </a:endParaRPr>
          </a:p>
          <a:p>
            <a:pPr eaLnBrk="1" hangingPunct="1"/>
            <a:r>
              <a:rPr lang="en-US" altLang="en-US" sz="1400" i="1" dirty="0">
                <a:solidFill>
                  <a:srgbClr val="0000FF"/>
                </a:solidFill>
              </a:rPr>
              <a:t>What is the ‘life cycle’ of capillary hemangiomas?</a:t>
            </a:r>
            <a:endParaRPr lang="en-US" altLang="en-US" sz="1400" i="1" dirty="0">
              <a:solidFill>
                <a:srgbClr val="CCFFCC"/>
              </a:solidFill>
            </a:endParaRPr>
          </a:p>
          <a:p>
            <a:pPr eaLnBrk="1" hangingPunct="1"/>
            <a:r>
              <a:rPr lang="en-US" altLang="en-US" sz="1400" dirty="0">
                <a:solidFill>
                  <a:srgbClr val="CCFFCC"/>
                </a:solidFill>
              </a:rPr>
              <a:t>--Initially they grow, reaching maximum size by around age  12 months</a:t>
            </a:r>
          </a:p>
          <a:p>
            <a:pPr eaLnBrk="1" hangingPunct="1"/>
            <a:r>
              <a:rPr lang="en-US" altLang="en-US" sz="1400" dirty="0">
                <a:solidFill>
                  <a:srgbClr val="CCFFCC"/>
                </a:solidFill>
              </a:rPr>
              <a:t>--Then they involute beginning at about age  2 years</a:t>
            </a:r>
          </a:p>
          <a:p>
            <a:pPr eaLnBrk="1" hangingPunct="1"/>
            <a:r>
              <a:rPr lang="en-US" altLang="en-US" sz="1400" dirty="0">
                <a:solidFill>
                  <a:srgbClr val="CCFFCC"/>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4828194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31">
            <a:extLst>
              <a:ext uri="{FF2B5EF4-FFF2-40B4-BE49-F238E27FC236}">
                <a16:creationId xmlns:a16="http://schemas.microsoft.com/office/drawing/2014/main" id="{A67789F5-0B3F-4997-AFE8-087448A2A0C6}"/>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0000FF"/>
              </a:solidFill>
            </a:endParaRPr>
          </a:p>
          <a:p>
            <a:pPr eaLnBrk="1" hangingPunct="1"/>
            <a:r>
              <a:rPr lang="en-US" altLang="en-US" sz="1400" i="1" dirty="0">
                <a:solidFill>
                  <a:srgbClr val="0000FF"/>
                </a:solidFill>
              </a:rPr>
              <a:t>What is the origin of these lesions?</a:t>
            </a:r>
          </a:p>
          <a:p>
            <a:pPr eaLnBrk="1" hangingPunct="1"/>
            <a:r>
              <a:rPr lang="en-US" altLang="en-US" sz="1400" dirty="0">
                <a:solidFill>
                  <a:srgbClr val="0000FF"/>
                </a:solidFill>
              </a:rPr>
              <a:t>It’s not known for certain, but some experts believe they originate as nests of placental cells that ‘metastasized’ to the fetus</a:t>
            </a:r>
          </a:p>
          <a:p>
            <a:pPr eaLnBrk="1" hangingPunct="1"/>
            <a:endParaRPr lang="en-US" altLang="en-US" sz="1400" dirty="0">
              <a:solidFill>
                <a:srgbClr val="0000FF"/>
              </a:solidFill>
            </a:endParaRPr>
          </a:p>
          <a:p>
            <a:pPr eaLnBrk="1" hangingPunct="1"/>
            <a:r>
              <a:rPr lang="en-US" altLang="en-US" sz="1400" i="1" dirty="0">
                <a:solidFill>
                  <a:srgbClr val="0000FF"/>
                </a:solidFill>
              </a:rPr>
              <a:t>What is the ‘life cycle’ of capillary hemangiomas?</a:t>
            </a:r>
          </a:p>
          <a:p>
            <a:pPr eaLnBrk="1" hangingPunct="1"/>
            <a:r>
              <a:rPr lang="en-US" altLang="en-US" sz="1400" dirty="0">
                <a:solidFill>
                  <a:srgbClr val="0000FF"/>
                </a:solidFill>
              </a:rPr>
              <a:t>--Initially they grow, reaching maximum size by around age  12 months</a:t>
            </a:r>
          </a:p>
          <a:p>
            <a:pPr eaLnBrk="1" hangingPunct="1"/>
            <a:r>
              <a:rPr lang="en-US" altLang="en-US" sz="1400" dirty="0">
                <a:solidFill>
                  <a:srgbClr val="0000FF"/>
                </a:solidFill>
              </a:rPr>
              <a:t>--</a:t>
            </a:r>
          </a:p>
          <a:p>
            <a:pPr eaLnBrk="1" hangingPunct="1"/>
            <a:r>
              <a:rPr lang="en-US" altLang="en-US" sz="1400" dirty="0">
                <a:solidFill>
                  <a:srgbClr val="0000FF"/>
                </a:solidFill>
              </a:rPr>
              <a:t>--</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BE4F79-B6D6-4CEA-8051-64F79A3F7323}"/>
              </a:ext>
            </a:extLst>
          </p:cNvPr>
          <p:cNvSpPr/>
          <p:nvPr/>
        </p:nvSpPr>
        <p:spPr>
          <a:xfrm>
            <a:off x="7083081" y="5867400"/>
            <a:ext cx="917919" cy="2769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255171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9A3D2455-1B7E-47F3-9AFA-2B60A66FEB7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0000FF"/>
              </a:solidFill>
            </a:endParaRPr>
          </a:p>
          <a:p>
            <a:pPr eaLnBrk="1" hangingPunct="1"/>
            <a:r>
              <a:rPr lang="en-US" altLang="en-US" sz="1400" i="1" dirty="0">
                <a:solidFill>
                  <a:srgbClr val="0000FF"/>
                </a:solidFill>
              </a:rPr>
              <a:t>What is the origin of these lesions?</a:t>
            </a:r>
          </a:p>
          <a:p>
            <a:pPr eaLnBrk="1" hangingPunct="1"/>
            <a:r>
              <a:rPr lang="en-US" altLang="en-US" sz="1400" dirty="0">
                <a:solidFill>
                  <a:srgbClr val="0000FF"/>
                </a:solidFill>
              </a:rPr>
              <a:t>It’s not known for certain, but some experts believe they originate as nests of placental cells that ‘metastasized’ to the fetus</a:t>
            </a:r>
          </a:p>
          <a:p>
            <a:pPr eaLnBrk="1" hangingPunct="1"/>
            <a:endParaRPr lang="en-US" altLang="en-US" sz="1400" dirty="0">
              <a:solidFill>
                <a:srgbClr val="0000FF"/>
              </a:solidFill>
            </a:endParaRPr>
          </a:p>
          <a:p>
            <a:pPr eaLnBrk="1" hangingPunct="1"/>
            <a:r>
              <a:rPr lang="en-US" altLang="en-US" sz="1400" i="1" dirty="0">
                <a:solidFill>
                  <a:srgbClr val="0000FF"/>
                </a:solidFill>
              </a:rPr>
              <a:t>What is the ‘life cycle’ of capillary hemangiomas?</a:t>
            </a:r>
          </a:p>
          <a:p>
            <a:pPr eaLnBrk="1" hangingPunct="1"/>
            <a:r>
              <a:rPr lang="en-US" altLang="en-US" sz="1400" dirty="0">
                <a:solidFill>
                  <a:srgbClr val="0000FF"/>
                </a:solidFill>
              </a:rPr>
              <a:t>--Initially they grow, reaching maximum size by around age  12 months</a:t>
            </a:r>
          </a:p>
          <a:p>
            <a:pPr eaLnBrk="1" hangingPunct="1"/>
            <a:r>
              <a:rPr lang="en-US" altLang="en-US" sz="1400" dirty="0">
                <a:solidFill>
                  <a:srgbClr val="0000FF"/>
                </a:solidFill>
              </a:rPr>
              <a:t>--</a:t>
            </a:r>
          </a:p>
          <a:p>
            <a:pPr eaLnBrk="1" hangingPunct="1"/>
            <a:r>
              <a:rPr lang="en-US" altLang="en-US" sz="1400" dirty="0">
                <a:solidFill>
                  <a:srgbClr val="0000FF"/>
                </a:solidFill>
              </a:rPr>
              <a:t>--</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2127165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31">
            <a:extLst>
              <a:ext uri="{FF2B5EF4-FFF2-40B4-BE49-F238E27FC236}">
                <a16:creationId xmlns:a16="http://schemas.microsoft.com/office/drawing/2014/main" id="{61E87BEC-63AD-4832-AD6E-53CFD9F150CD}"/>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0000FF"/>
              </a:solidFill>
            </a:endParaRPr>
          </a:p>
          <a:p>
            <a:pPr eaLnBrk="1" hangingPunct="1"/>
            <a:r>
              <a:rPr lang="en-US" altLang="en-US" sz="1400" i="1" dirty="0">
                <a:solidFill>
                  <a:srgbClr val="0000FF"/>
                </a:solidFill>
              </a:rPr>
              <a:t>What is the origin of these lesions?</a:t>
            </a:r>
          </a:p>
          <a:p>
            <a:pPr eaLnBrk="1" hangingPunct="1"/>
            <a:r>
              <a:rPr lang="en-US" altLang="en-US" sz="1400" dirty="0">
                <a:solidFill>
                  <a:srgbClr val="0000FF"/>
                </a:solidFill>
              </a:rPr>
              <a:t>It’s not known for certain, but some experts believe they originate as nests of placental cells that ‘metastasized’ to the fetus</a:t>
            </a:r>
          </a:p>
          <a:p>
            <a:pPr eaLnBrk="1" hangingPunct="1"/>
            <a:endParaRPr lang="en-US" altLang="en-US" sz="1400" dirty="0">
              <a:solidFill>
                <a:srgbClr val="0000FF"/>
              </a:solidFill>
            </a:endParaRPr>
          </a:p>
          <a:p>
            <a:pPr eaLnBrk="1" hangingPunct="1"/>
            <a:r>
              <a:rPr lang="en-US" altLang="en-US" sz="1400" i="1" dirty="0">
                <a:solidFill>
                  <a:srgbClr val="0000FF"/>
                </a:solidFill>
              </a:rPr>
              <a:t>What is the ‘life cycle’ of capillary hemangiomas?</a:t>
            </a:r>
          </a:p>
          <a:p>
            <a:pPr eaLnBrk="1" hangingPunct="1"/>
            <a:r>
              <a:rPr lang="en-US" altLang="en-US" sz="1400" dirty="0">
                <a:solidFill>
                  <a:srgbClr val="0000FF"/>
                </a:solidFill>
              </a:rPr>
              <a:t>--Initially they grow, reaching maximum size by around age  12 months</a:t>
            </a:r>
          </a:p>
          <a:p>
            <a:pPr eaLnBrk="1" hangingPunct="1"/>
            <a:r>
              <a:rPr lang="en-US" altLang="en-US" sz="1400" dirty="0">
                <a:solidFill>
                  <a:srgbClr val="0000FF"/>
                </a:solidFill>
              </a:rPr>
              <a:t>--Then they involute beginning at about age  2 years</a:t>
            </a:r>
          </a:p>
          <a:p>
            <a:pPr eaLnBrk="1" hangingPunct="1"/>
            <a:r>
              <a:rPr lang="en-US" altLang="en-US" sz="1400" dirty="0">
                <a:solidFill>
                  <a:srgbClr val="0000FF"/>
                </a:solidFill>
              </a:rPr>
              <a:t>--</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30D3A00B-95EB-470B-9AB9-856039FD8950}"/>
              </a:ext>
            </a:extLst>
          </p:cNvPr>
          <p:cNvSpPr/>
          <p:nvPr/>
        </p:nvSpPr>
        <p:spPr>
          <a:xfrm>
            <a:off x="5867400" y="6096000"/>
            <a:ext cx="685800" cy="2769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2071506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064683C3-19F7-4964-9404-8BDEB00DC154}"/>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0000FF"/>
              </a:solidFill>
            </a:endParaRPr>
          </a:p>
          <a:p>
            <a:pPr eaLnBrk="1" hangingPunct="1"/>
            <a:r>
              <a:rPr lang="en-US" altLang="en-US" sz="1400" i="1" dirty="0">
                <a:solidFill>
                  <a:srgbClr val="0000FF"/>
                </a:solidFill>
              </a:rPr>
              <a:t>What is the origin of these lesions?</a:t>
            </a:r>
          </a:p>
          <a:p>
            <a:pPr eaLnBrk="1" hangingPunct="1"/>
            <a:r>
              <a:rPr lang="en-US" altLang="en-US" sz="1400" dirty="0">
                <a:solidFill>
                  <a:srgbClr val="0000FF"/>
                </a:solidFill>
              </a:rPr>
              <a:t>It’s not known for certain, but some experts believe they originate as nests of placental cells that ‘metastasized’ to the fetus</a:t>
            </a:r>
          </a:p>
          <a:p>
            <a:pPr eaLnBrk="1" hangingPunct="1"/>
            <a:endParaRPr lang="en-US" altLang="en-US" sz="1400" dirty="0">
              <a:solidFill>
                <a:srgbClr val="0000FF"/>
              </a:solidFill>
            </a:endParaRPr>
          </a:p>
          <a:p>
            <a:pPr eaLnBrk="1" hangingPunct="1"/>
            <a:r>
              <a:rPr lang="en-US" altLang="en-US" sz="1400" i="1" dirty="0">
                <a:solidFill>
                  <a:srgbClr val="0000FF"/>
                </a:solidFill>
              </a:rPr>
              <a:t>What is the ‘life cycle’ of capillary hemangiomas?</a:t>
            </a:r>
          </a:p>
          <a:p>
            <a:pPr eaLnBrk="1" hangingPunct="1"/>
            <a:r>
              <a:rPr lang="en-US" altLang="en-US" sz="1400" dirty="0">
                <a:solidFill>
                  <a:srgbClr val="0000FF"/>
                </a:solidFill>
              </a:rPr>
              <a:t>--Initially they grow, reaching maximum size by around age  12 months</a:t>
            </a:r>
          </a:p>
          <a:p>
            <a:pPr eaLnBrk="1" hangingPunct="1"/>
            <a:r>
              <a:rPr lang="en-US" altLang="en-US" sz="1400" dirty="0">
                <a:solidFill>
                  <a:srgbClr val="0000FF"/>
                </a:solidFill>
              </a:rPr>
              <a:t>--Then they involute beginning at about age  2 years</a:t>
            </a:r>
          </a:p>
          <a:p>
            <a:pPr eaLnBrk="1" hangingPunct="1"/>
            <a:r>
              <a:rPr lang="en-US" altLang="en-US" sz="1400" dirty="0">
                <a:solidFill>
                  <a:srgbClr val="0000FF"/>
                </a:solidFill>
              </a:rPr>
              <a:t>--</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984534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31">
            <a:extLst>
              <a:ext uri="{FF2B5EF4-FFF2-40B4-BE49-F238E27FC236}">
                <a16:creationId xmlns:a16="http://schemas.microsoft.com/office/drawing/2014/main" id="{3217C121-BA9A-4EA8-B3D2-9CD173B9A185}"/>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0000FF"/>
              </a:solidFill>
            </a:endParaRPr>
          </a:p>
          <a:p>
            <a:pPr eaLnBrk="1" hangingPunct="1"/>
            <a:r>
              <a:rPr lang="en-US" altLang="en-US" sz="1400" i="1" dirty="0">
                <a:solidFill>
                  <a:srgbClr val="0000FF"/>
                </a:solidFill>
              </a:rPr>
              <a:t>What is the origin of these lesions?</a:t>
            </a:r>
          </a:p>
          <a:p>
            <a:pPr eaLnBrk="1" hangingPunct="1"/>
            <a:r>
              <a:rPr lang="en-US" altLang="en-US" sz="1400" dirty="0">
                <a:solidFill>
                  <a:srgbClr val="0000FF"/>
                </a:solidFill>
              </a:rPr>
              <a:t>It’s not known for certain, but some experts believe they originate as nests of placental cells that ‘metastasized’ to the fetus</a:t>
            </a:r>
          </a:p>
          <a:p>
            <a:pPr eaLnBrk="1" hangingPunct="1"/>
            <a:endParaRPr lang="en-US" altLang="en-US" sz="1400" dirty="0">
              <a:solidFill>
                <a:srgbClr val="0000FF"/>
              </a:solidFill>
            </a:endParaRPr>
          </a:p>
          <a:p>
            <a:pPr eaLnBrk="1" hangingPunct="1"/>
            <a:r>
              <a:rPr lang="en-US" altLang="en-US" sz="1400" i="1" dirty="0">
                <a:solidFill>
                  <a:srgbClr val="0000FF"/>
                </a:solidFill>
              </a:rPr>
              <a:t>What is the ‘life cycle’ of capillary hemangiomas?</a:t>
            </a:r>
          </a:p>
          <a:p>
            <a:pPr eaLnBrk="1" hangingPunct="1"/>
            <a:r>
              <a:rPr lang="en-US" altLang="en-US" sz="1400" dirty="0">
                <a:solidFill>
                  <a:srgbClr val="0000FF"/>
                </a:solidFill>
              </a:rPr>
              <a:t>--Initially they grow, reaching maximum size by around age  12 months</a:t>
            </a:r>
          </a:p>
          <a:p>
            <a:pPr eaLnBrk="1" hangingPunct="1"/>
            <a:r>
              <a:rPr lang="en-US" altLang="en-US" sz="1400" dirty="0">
                <a:solidFill>
                  <a:srgbClr val="0000FF"/>
                </a:solidFill>
              </a:rPr>
              <a:t>--Then they involute beginning at about age  2 years</a:t>
            </a:r>
          </a:p>
          <a:p>
            <a:pPr eaLnBrk="1" hangingPunct="1"/>
            <a:r>
              <a:rPr lang="en-US" altLang="en-US" sz="1400" dirty="0">
                <a:solidFill>
                  <a:srgbClr val="0000FF"/>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96E3123-4EA3-457B-81F9-09B387C665DE}"/>
              </a:ext>
            </a:extLst>
          </p:cNvPr>
          <p:cNvSpPr/>
          <p:nvPr/>
        </p:nvSpPr>
        <p:spPr>
          <a:xfrm>
            <a:off x="4419600" y="6324601"/>
            <a:ext cx="866304" cy="28317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62486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 Box 31">
            <a:extLst>
              <a:ext uri="{FF2B5EF4-FFF2-40B4-BE49-F238E27FC236}">
                <a16:creationId xmlns:a16="http://schemas.microsoft.com/office/drawing/2014/main" id="{8F2FC899-A8FA-475F-B6F6-884335F3AE36}"/>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rgbClr val="0000FF"/>
                </a:solidFill>
              </a:rPr>
              <a:t>Among the orbital vascular lesions, where does the capillary hemangioma rank in terms of prevalence?</a:t>
            </a:r>
          </a:p>
          <a:p>
            <a:r>
              <a:rPr lang="en-US" sz="1400" dirty="0">
                <a:solidFill>
                  <a:srgbClr val="0000FF"/>
                </a:solidFill>
              </a:rPr>
              <a:t>It is the  most  common</a:t>
            </a:r>
          </a:p>
          <a:p>
            <a:endParaRPr lang="en-US" sz="1400" dirty="0">
              <a:solidFill>
                <a:srgbClr val="0000FF"/>
              </a:solidFill>
            </a:endParaRPr>
          </a:p>
          <a:p>
            <a:r>
              <a:rPr lang="en-US" sz="1400" i="1" dirty="0">
                <a:solidFill>
                  <a:srgbClr val="0000FF"/>
                </a:solidFill>
              </a:rPr>
              <a:t>Is there a gender predilection?</a:t>
            </a:r>
          </a:p>
          <a:p>
            <a:r>
              <a:rPr lang="en-US" sz="1400" dirty="0">
                <a:solidFill>
                  <a:srgbClr val="0000FF"/>
                </a:solidFill>
              </a:rPr>
              <a:t>Yes, it is more common in  girls</a:t>
            </a:r>
          </a:p>
          <a:p>
            <a:endParaRPr lang="en-US" sz="1400" dirty="0">
              <a:solidFill>
                <a:srgbClr val="0000FF"/>
              </a:solidFill>
            </a:endParaRPr>
          </a:p>
          <a:p>
            <a:r>
              <a:rPr lang="en-US" sz="1400" i="1" dirty="0">
                <a:solidFill>
                  <a:srgbClr val="0000FF"/>
                </a:solidFill>
              </a:rPr>
              <a:t>At what age do orbital capillary hemangiomas present?</a:t>
            </a:r>
          </a:p>
          <a:p>
            <a:r>
              <a:rPr lang="en-US" sz="1400" dirty="0">
                <a:solidFill>
                  <a:srgbClr val="0000FF"/>
                </a:solidFill>
              </a:rPr>
              <a:t>About  1/3  are present at birth; almost all have ‘declared’ by age  6 months</a:t>
            </a:r>
          </a:p>
          <a:p>
            <a:endParaRPr lang="en-US" sz="1400" dirty="0">
              <a:solidFill>
                <a:srgbClr val="0000FF"/>
              </a:solidFill>
            </a:endParaRPr>
          </a:p>
          <a:p>
            <a:pPr eaLnBrk="1" hangingPunct="1"/>
            <a:r>
              <a:rPr lang="en-US" altLang="en-US" sz="1400" i="1" dirty="0">
                <a:solidFill>
                  <a:srgbClr val="0000FF"/>
                </a:solidFill>
              </a:rPr>
              <a:t>What is the origin of these lesions?</a:t>
            </a:r>
          </a:p>
          <a:p>
            <a:pPr eaLnBrk="1" hangingPunct="1"/>
            <a:r>
              <a:rPr lang="en-US" altLang="en-US" sz="1400" dirty="0">
                <a:solidFill>
                  <a:srgbClr val="0000FF"/>
                </a:solidFill>
              </a:rPr>
              <a:t>It’s not known for certain, but some experts believe they originate as nests of placental cells that ‘metastasized’ to the fetus</a:t>
            </a:r>
          </a:p>
          <a:p>
            <a:pPr eaLnBrk="1" hangingPunct="1"/>
            <a:endParaRPr lang="en-US" altLang="en-US" sz="1400" dirty="0">
              <a:solidFill>
                <a:srgbClr val="0000FF"/>
              </a:solidFill>
            </a:endParaRPr>
          </a:p>
          <a:p>
            <a:pPr eaLnBrk="1" hangingPunct="1"/>
            <a:r>
              <a:rPr lang="en-US" altLang="en-US" sz="1400" i="1" dirty="0">
                <a:solidFill>
                  <a:srgbClr val="0000FF"/>
                </a:solidFill>
              </a:rPr>
              <a:t>What is the ‘life cycle’ of capillary hemangiomas?</a:t>
            </a:r>
          </a:p>
          <a:p>
            <a:pPr eaLnBrk="1" hangingPunct="1"/>
            <a:r>
              <a:rPr lang="en-US" altLang="en-US" sz="1400" dirty="0">
                <a:solidFill>
                  <a:srgbClr val="0000FF"/>
                </a:solidFill>
              </a:rPr>
              <a:t>--Initially they grow, reaching maximum size by around age  12 months</a:t>
            </a:r>
          </a:p>
          <a:p>
            <a:pPr eaLnBrk="1" hangingPunct="1"/>
            <a:r>
              <a:rPr lang="en-US" altLang="en-US" sz="1400" dirty="0">
                <a:solidFill>
                  <a:srgbClr val="0000FF"/>
                </a:solidFill>
              </a:rPr>
              <a:t>--Then they involute beginning at about age  2 years</a:t>
            </a:r>
          </a:p>
          <a:p>
            <a:pPr eaLnBrk="1" hangingPunct="1"/>
            <a:r>
              <a:rPr lang="en-US" altLang="en-US" sz="1400" dirty="0">
                <a:solidFill>
                  <a:srgbClr val="0000FF"/>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7111518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31">
            <a:extLst>
              <a:ext uri="{FF2B5EF4-FFF2-40B4-BE49-F238E27FC236}">
                <a16:creationId xmlns:a16="http://schemas.microsoft.com/office/drawing/2014/main" id="{31D74BF9-1A0B-4E9E-BB91-90C80EA2988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endParaRPr lang="en-US" altLang="en-US" sz="1400" i="1" dirty="0">
              <a:solidFill>
                <a:srgbClr val="FFCC99"/>
              </a:solidFill>
            </a:endParaRPr>
          </a:p>
          <a:p>
            <a:pPr eaLnBrk="1" hangingPunct="1">
              <a:spcBef>
                <a:spcPct val="0"/>
              </a:spcBef>
              <a:buClrTx/>
              <a:buSzTx/>
              <a:buFontTx/>
              <a:buNone/>
            </a:pPr>
            <a:r>
              <a:rPr lang="en-US" altLang="en-US" sz="1400" dirty="0">
                <a:solidFill>
                  <a:srgbClr val="FFCC99"/>
                </a:solidFill>
              </a:rPr>
              <a:t>As a  </a:t>
            </a:r>
            <a:r>
              <a:rPr lang="en-US" altLang="en-US" sz="1400" b="1" dirty="0">
                <a:solidFill>
                  <a:srgbClr val="FFCC99"/>
                </a:solidFill>
              </a:rPr>
              <a:t>bluish</a:t>
            </a:r>
            <a:r>
              <a:rPr lang="en-US" altLang="en-US" sz="1400" dirty="0">
                <a:solidFill>
                  <a:srgbClr val="FFCC99"/>
                </a:solidFill>
              </a:rPr>
              <a:t>  (if deep) or  </a:t>
            </a:r>
            <a:r>
              <a:rPr lang="en-US" altLang="en-US" sz="1400" b="1" dirty="0">
                <a:solidFill>
                  <a:srgbClr val="FFCC99"/>
                </a:solidFill>
              </a:rPr>
              <a:t>strawberry-like</a:t>
            </a:r>
            <a:r>
              <a:rPr lang="en-US" altLang="en-US" sz="1400" dirty="0">
                <a:solidFill>
                  <a:srgbClr val="FFCC99"/>
                </a:solidFill>
              </a:rPr>
              <a:t>  (if superficial) lesion of the periorbital skin</a:t>
            </a:r>
          </a:p>
        </p:txBody>
      </p:sp>
    </p:spTree>
    <p:extLst>
      <p:ext uri="{BB962C8B-B14F-4D97-AF65-F5344CB8AC3E}">
        <p14:creationId xmlns:p14="http://schemas.microsoft.com/office/powerpoint/2010/main" val="101206213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31">
            <a:extLst>
              <a:ext uri="{FF2B5EF4-FFF2-40B4-BE49-F238E27FC236}">
                <a16:creationId xmlns:a16="http://schemas.microsoft.com/office/drawing/2014/main" id="{C476C557-C86F-42DA-9AD2-C01991B1952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139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
        <p:nvSpPr>
          <p:cNvPr id="2" name="Rectangle 1">
            <a:extLst>
              <a:ext uri="{FF2B5EF4-FFF2-40B4-BE49-F238E27FC236}">
                <a16:creationId xmlns:a16="http://schemas.microsoft.com/office/drawing/2014/main" id="{5A0BFD29-13DC-406B-AD33-584B7B33AC55}"/>
              </a:ext>
            </a:extLst>
          </p:cNvPr>
          <p:cNvSpPr/>
          <p:nvPr/>
        </p:nvSpPr>
        <p:spPr>
          <a:xfrm>
            <a:off x="3449799" y="3727737"/>
            <a:ext cx="628717" cy="22141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color-</a:t>
            </a:r>
            <a:r>
              <a:rPr lang="en-US" sz="800" dirty="0" err="1">
                <a:solidFill>
                  <a:schemeClr val="tx1"/>
                </a:solidFill>
              </a:rPr>
              <a:t>ish</a:t>
            </a:r>
            <a:endParaRPr lang="en-US" sz="800" dirty="0">
              <a:solidFill>
                <a:schemeClr val="tx1"/>
              </a:solidFill>
            </a:endParaRPr>
          </a:p>
        </p:txBody>
      </p:sp>
      <p:sp>
        <p:nvSpPr>
          <p:cNvPr id="71" name="Rectangle 70">
            <a:extLst>
              <a:ext uri="{FF2B5EF4-FFF2-40B4-BE49-F238E27FC236}">
                <a16:creationId xmlns:a16="http://schemas.microsoft.com/office/drawing/2014/main" id="{489C66CE-2CDE-4D3D-81EC-85885F4E6F47}"/>
              </a:ext>
            </a:extLst>
          </p:cNvPr>
          <p:cNvSpPr/>
          <p:nvPr/>
        </p:nvSpPr>
        <p:spPr>
          <a:xfrm>
            <a:off x="5061707" y="3746079"/>
            <a:ext cx="1339093" cy="2134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color-like</a:t>
            </a:r>
          </a:p>
        </p:txBody>
      </p:sp>
    </p:spTree>
    <p:extLst>
      <p:ext uri="{BB962C8B-B14F-4D97-AF65-F5344CB8AC3E}">
        <p14:creationId xmlns:p14="http://schemas.microsoft.com/office/powerpoint/2010/main" val="151359443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334000" y="3206821"/>
            <a:ext cx="3417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3417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dirty="0"/>
              <a: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a:t>
            </a:fld>
            <a:endParaRPr lang="en-US" altLang="en-US" sz="1000"/>
          </a:p>
        </p:txBody>
      </p:sp>
      <p:sp>
        <p:nvSpPr>
          <p:cNvPr id="13" name="TextBox 12">
            <a:extLst>
              <a:ext uri="{FF2B5EF4-FFF2-40B4-BE49-F238E27FC236}">
                <a16:creationId xmlns:a16="http://schemas.microsoft.com/office/drawing/2014/main" id="{2FBA9660-5697-4C4C-83B6-6541CA90A2E5}"/>
              </a:ext>
            </a:extLst>
          </p:cNvPr>
          <p:cNvSpPr txBox="1"/>
          <p:nvPr/>
        </p:nvSpPr>
        <p:spPr>
          <a:xfrm>
            <a:off x="5817231" y="2055384"/>
            <a:ext cx="806631" cy="553998"/>
          </a:xfrm>
          <a:prstGeom prst="rect">
            <a:avLst/>
          </a:prstGeom>
          <a:noFill/>
        </p:spPr>
        <p:txBody>
          <a:bodyPr wrap="none" rtlCol="0">
            <a:spAutoFit/>
          </a:bodyPr>
          <a:lstStyle/>
          <a:p>
            <a:pPr algn="ctr">
              <a:lnSpc>
                <a:spcPts val="1200"/>
              </a:lnSpc>
            </a:pPr>
            <a:r>
              <a:rPr lang="en-US" sz="1200" i="1" dirty="0"/>
              <a:t>basic/</a:t>
            </a:r>
          </a:p>
          <a:p>
            <a:pPr algn="ctr">
              <a:lnSpc>
                <a:spcPts val="1200"/>
              </a:lnSpc>
            </a:pPr>
            <a:r>
              <a:rPr lang="en-US" sz="1200" i="1" dirty="0"/>
              <a:t>obvious</a:t>
            </a:r>
          </a:p>
          <a:p>
            <a:pPr algn="ctr">
              <a:lnSpc>
                <a:spcPts val="1200"/>
              </a:lnSpc>
            </a:pPr>
            <a:r>
              <a:rPr lang="en-US" sz="1200" i="1" dirty="0"/>
              <a:t>yet again</a:t>
            </a:r>
          </a:p>
        </p:txBody>
      </p:sp>
    </p:spTree>
    <p:extLst>
      <p:ext uri="{BB962C8B-B14F-4D97-AF65-F5344CB8AC3E}">
        <p14:creationId xmlns:p14="http://schemas.microsoft.com/office/powerpoint/2010/main" val="184285541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31">
            <a:extLst>
              <a:ext uri="{FF2B5EF4-FFF2-40B4-BE49-F238E27FC236}">
                <a16:creationId xmlns:a16="http://schemas.microsoft.com/office/drawing/2014/main" id="{912130CE-C884-4505-B9AA-C34B032D1C04}"/>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Tree>
    <p:extLst>
      <p:ext uri="{BB962C8B-B14F-4D97-AF65-F5344CB8AC3E}">
        <p14:creationId xmlns:p14="http://schemas.microsoft.com/office/powerpoint/2010/main" val="4039244233"/>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31">
            <a:extLst>
              <a:ext uri="{FF2B5EF4-FFF2-40B4-BE49-F238E27FC236}">
                <a16:creationId xmlns:a16="http://schemas.microsoft.com/office/drawing/2014/main" id="{67B99C9F-0AC4-4834-8BC9-C0C26EF8DD4B}"/>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
        <p:nvSpPr>
          <p:cNvPr id="71" name="TextBox 70">
            <a:extLst>
              <a:ext uri="{FF2B5EF4-FFF2-40B4-BE49-F238E27FC236}">
                <a16:creationId xmlns:a16="http://schemas.microsoft.com/office/drawing/2014/main" id="{279D4FF9-C184-455E-8FC1-BDA6C69206EF}"/>
              </a:ext>
            </a:extLst>
          </p:cNvPr>
          <p:cNvSpPr txBox="1"/>
          <p:nvPr/>
        </p:nvSpPr>
        <p:spPr>
          <a:xfrm>
            <a:off x="2422073" y="4630375"/>
            <a:ext cx="6200736" cy="1169551"/>
          </a:xfrm>
          <a:prstGeom prst="rect">
            <a:avLst/>
          </a:prstGeom>
          <a:solidFill>
            <a:schemeClr val="bg2">
              <a:lumMod val="40000"/>
              <a:lumOff val="60000"/>
            </a:schemeClr>
          </a:solidFill>
        </p:spPr>
        <p:txBody>
          <a:bodyPr wrap="none" rtlCol="0">
            <a:spAutoFit/>
          </a:bodyPr>
          <a:lstStyle/>
          <a:p>
            <a:r>
              <a:rPr lang="en-US" sz="1400" i="1" dirty="0">
                <a:solidFill>
                  <a:srgbClr val="0000FF"/>
                </a:solidFill>
              </a:rPr>
              <a:t>What are the options for managing orbital capillary hemangiomas?</a:t>
            </a:r>
          </a:p>
          <a:p>
            <a:r>
              <a:rPr lang="en-US" sz="1400" dirty="0">
                <a:solidFill>
                  <a:srgbClr val="0000FF"/>
                </a:solidFill>
              </a:rPr>
              <a:t>--</a:t>
            </a:r>
            <a:r>
              <a:rPr lang="en-US" sz="1400" b="1" dirty="0">
                <a:solidFill>
                  <a:srgbClr val="0000FF"/>
                </a:solidFill>
              </a:rPr>
              <a:t>Observation</a:t>
            </a:r>
            <a:r>
              <a:rPr lang="en-US" sz="1400" dirty="0">
                <a:solidFill>
                  <a:srgbClr val="0000FF"/>
                </a:solidFill>
              </a:rPr>
              <a:t>  is reasonable for small, </a:t>
            </a:r>
            <a:r>
              <a:rPr lang="en-US" sz="1400" dirty="0" err="1">
                <a:solidFill>
                  <a:srgbClr val="0000FF"/>
                </a:solidFill>
              </a:rPr>
              <a:t>nonamblyogenic</a:t>
            </a:r>
            <a:r>
              <a:rPr lang="en-US" sz="1400" dirty="0">
                <a:solidFill>
                  <a:srgbClr val="0000FF"/>
                </a:solidFill>
              </a:rPr>
              <a:t> lesions</a:t>
            </a:r>
          </a:p>
          <a:p>
            <a:r>
              <a:rPr lang="en-US" sz="1400" dirty="0">
                <a:solidFill>
                  <a:srgbClr val="0000FF"/>
                </a:solidFill>
              </a:rPr>
              <a:t>--</a:t>
            </a:r>
            <a:r>
              <a:rPr lang="en-US" sz="1400" dirty="0">
                <a:solidFill>
                  <a:schemeClr val="bg2">
                    <a:lumMod val="40000"/>
                    <a:lumOff val="60000"/>
                  </a:schemeClr>
                </a:solidFill>
              </a:rPr>
              <a:t>For lesions requiring treatment, systemic  </a:t>
            </a:r>
            <a:r>
              <a:rPr lang="en-US" sz="1400" b="1" dirty="0">
                <a:solidFill>
                  <a:schemeClr val="bg2">
                    <a:lumMod val="40000"/>
                    <a:lumOff val="60000"/>
                  </a:schemeClr>
                </a:solidFill>
              </a:rPr>
              <a:t>propranolol</a:t>
            </a:r>
            <a:r>
              <a:rPr lang="en-US" sz="1400" dirty="0">
                <a:solidFill>
                  <a:schemeClr val="bg2">
                    <a:lumMod val="40000"/>
                    <a:lumOff val="60000"/>
                  </a:schemeClr>
                </a:solidFill>
              </a:rPr>
              <a:t>  is probably first-line</a:t>
            </a:r>
          </a:p>
          <a:p>
            <a:r>
              <a:rPr lang="en-US" sz="1400" dirty="0">
                <a:solidFill>
                  <a:srgbClr val="0000FF"/>
                </a:solidFill>
              </a:rPr>
              <a:t>--</a:t>
            </a:r>
            <a:r>
              <a:rPr lang="en-US" sz="1400" dirty="0">
                <a:solidFill>
                  <a:schemeClr val="bg2">
                    <a:lumMod val="40000"/>
                    <a:lumOff val="60000"/>
                  </a:schemeClr>
                </a:solidFill>
              </a:rPr>
              <a:t>Superficial lesions can be treated with topical  </a:t>
            </a:r>
            <a:r>
              <a:rPr lang="en-US" sz="1400" b="1" dirty="0" err="1">
                <a:solidFill>
                  <a:schemeClr val="bg2">
                    <a:lumMod val="40000"/>
                    <a:lumOff val="60000"/>
                  </a:schemeClr>
                </a:solidFill>
              </a:rPr>
              <a:t>timolol</a:t>
            </a:r>
            <a:r>
              <a:rPr lang="en-US" sz="1400" dirty="0">
                <a:solidFill>
                  <a:schemeClr val="bg2">
                    <a:lumMod val="40000"/>
                    <a:lumOff val="60000"/>
                  </a:schemeClr>
                </a:solidFill>
              </a:rPr>
              <a:t>  , or  </a:t>
            </a:r>
            <a:r>
              <a:rPr lang="en-US" sz="1400" b="1" dirty="0">
                <a:solidFill>
                  <a:schemeClr val="bg2">
                    <a:lumMod val="40000"/>
                    <a:lumOff val="60000"/>
                  </a:schemeClr>
                </a:solidFill>
              </a:rPr>
              <a:t>laser</a:t>
            </a:r>
          </a:p>
          <a:p>
            <a:r>
              <a:rPr lang="en-US" sz="1400" dirty="0">
                <a:solidFill>
                  <a:srgbClr val="0000FF"/>
                </a:solidFill>
              </a:rPr>
              <a:t>--</a:t>
            </a:r>
            <a:r>
              <a:rPr lang="en-US" sz="1400" dirty="0">
                <a:solidFill>
                  <a:schemeClr val="bg2">
                    <a:lumMod val="40000"/>
                    <a:lumOff val="60000"/>
                  </a:schemeClr>
                </a:solidFill>
              </a:rPr>
              <a:t>Treatment-resistant lesions may require  </a:t>
            </a:r>
            <a:r>
              <a:rPr lang="en-US" sz="1400" b="1" dirty="0">
                <a:solidFill>
                  <a:schemeClr val="bg2">
                    <a:lumMod val="40000"/>
                    <a:lumOff val="60000"/>
                  </a:schemeClr>
                </a:solidFill>
              </a:rPr>
              <a:t>surgical excision</a:t>
            </a:r>
          </a:p>
        </p:txBody>
      </p:sp>
      <p:sp>
        <p:nvSpPr>
          <p:cNvPr id="2" name="Rectangle 1">
            <a:extLst>
              <a:ext uri="{FF2B5EF4-FFF2-40B4-BE49-F238E27FC236}">
                <a16:creationId xmlns:a16="http://schemas.microsoft.com/office/drawing/2014/main" id="{7E9BF2A7-F444-4622-8D66-0861EECF70FE}"/>
              </a:ext>
            </a:extLst>
          </p:cNvPr>
          <p:cNvSpPr/>
          <p:nvPr/>
        </p:nvSpPr>
        <p:spPr>
          <a:xfrm>
            <a:off x="2590800" y="4899789"/>
            <a:ext cx="1115832" cy="2019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684661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31">
            <a:extLst>
              <a:ext uri="{FF2B5EF4-FFF2-40B4-BE49-F238E27FC236}">
                <a16:creationId xmlns:a16="http://schemas.microsoft.com/office/drawing/2014/main" id="{BE79579C-9D8D-4789-BB24-F9AFF2091D5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
        <p:nvSpPr>
          <p:cNvPr id="71" name="TextBox 70">
            <a:extLst>
              <a:ext uri="{FF2B5EF4-FFF2-40B4-BE49-F238E27FC236}">
                <a16:creationId xmlns:a16="http://schemas.microsoft.com/office/drawing/2014/main" id="{279D4FF9-C184-455E-8FC1-BDA6C69206EF}"/>
              </a:ext>
            </a:extLst>
          </p:cNvPr>
          <p:cNvSpPr txBox="1"/>
          <p:nvPr/>
        </p:nvSpPr>
        <p:spPr>
          <a:xfrm>
            <a:off x="2422073" y="4630375"/>
            <a:ext cx="6200736" cy="1169551"/>
          </a:xfrm>
          <a:prstGeom prst="rect">
            <a:avLst/>
          </a:prstGeom>
          <a:solidFill>
            <a:schemeClr val="bg2">
              <a:lumMod val="40000"/>
              <a:lumOff val="60000"/>
            </a:schemeClr>
          </a:solidFill>
        </p:spPr>
        <p:txBody>
          <a:bodyPr wrap="none" rtlCol="0">
            <a:spAutoFit/>
          </a:bodyPr>
          <a:lstStyle/>
          <a:p>
            <a:r>
              <a:rPr lang="en-US" sz="1400" i="1" dirty="0">
                <a:solidFill>
                  <a:srgbClr val="0000FF"/>
                </a:solidFill>
              </a:rPr>
              <a:t>What are the options for managing orbital capillary hemangiomas?</a:t>
            </a:r>
          </a:p>
          <a:p>
            <a:r>
              <a:rPr lang="en-US" sz="1400" dirty="0">
                <a:solidFill>
                  <a:srgbClr val="0000FF"/>
                </a:solidFill>
              </a:rPr>
              <a:t>--</a:t>
            </a:r>
            <a:r>
              <a:rPr lang="en-US" sz="1400" b="1" dirty="0">
                <a:solidFill>
                  <a:srgbClr val="0000FF"/>
                </a:solidFill>
              </a:rPr>
              <a:t>Observation</a:t>
            </a:r>
            <a:r>
              <a:rPr lang="en-US" sz="1400" dirty="0">
                <a:solidFill>
                  <a:srgbClr val="0000FF"/>
                </a:solidFill>
              </a:rPr>
              <a:t>  is reasonable for small, </a:t>
            </a:r>
            <a:r>
              <a:rPr lang="en-US" sz="1400" dirty="0" err="1">
                <a:solidFill>
                  <a:srgbClr val="0000FF"/>
                </a:solidFill>
              </a:rPr>
              <a:t>nonamblyogenic</a:t>
            </a:r>
            <a:r>
              <a:rPr lang="en-US" sz="1400" dirty="0">
                <a:solidFill>
                  <a:srgbClr val="0000FF"/>
                </a:solidFill>
              </a:rPr>
              <a:t> lesions</a:t>
            </a:r>
          </a:p>
          <a:p>
            <a:r>
              <a:rPr lang="en-US" sz="1400" dirty="0">
                <a:solidFill>
                  <a:srgbClr val="0000FF"/>
                </a:solidFill>
              </a:rPr>
              <a:t>--</a:t>
            </a:r>
            <a:r>
              <a:rPr lang="en-US" sz="1400" dirty="0">
                <a:solidFill>
                  <a:schemeClr val="bg2">
                    <a:lumMod val="40000"/>
                    <a:lumOff val="60000"/>
                  </a:schemeClr>
                </a:solidFill>
              </a:rPr>
              <a:t>For lesions requiring treatment, systemic  </a:t>
            </a:r>
            <a:r>
              <a:rPr lang="en-US" sz="1400" b="1" dirty="0">
                <a:solidFill>
                  <a:schemeClr val="bg2">
                    <a:lumMod val="40000"/>
                    <a:lumOff val="60000"/>
                  </a:schemeClr>
                </a:solidFill>
              </a:rPr>
              <a:t>propranolol</a:t>
            </a:r>
            <a:r>
              <a:rPr lang="en-US" sz="1400" dirty="0">
                <a:solidFill>
                  <a:schemeClr val="bg2">
                    <a:lumMod val="40000"/>
                    <a:lumOff val="60000"/>
                  </a:schemeClr>
                </a:solidFill>
              </a:rPr>
              <a:t>  is probably first-line</a:t>
            </a:r>
          </a:p>
          <a:p>
            <a:r>
              <a:rPr lang="en-US" sz="1400" dirty="0">
                <a:solidFill>
                  <a:srgbClr val="0000FF"/>
                </a:solidFill>
              </a:rPr>
              <a:t>--</a:t>
            </a:r>
            <a:r>
              <a:rPr lang="en-US" sz="1400" dirty="0">
                <a:solidFill>
                  <a:schemeClr val="bg2">
                    <a:lumMod val="40000"/>
                    <a:lumOff val="60000"/>
                  </a:schemeClr>
                </a:solidFill>
              </a:rPr>
              <a:t>Superficial lesions can be treated with topical  </a:t>
            </a:r>
            <a:r>
              <a:rPr lang="en-US" sz="1400" b="1" dirty="0" err="1">
                <a:solidFill>
                  <a:schemeClr val="bg2">
                    <a:lumMod val="40000"/>
                    <a:lumOff val="60000"/>
                  </a:schemeClr>
                </a:solidFill>
              </a:rPr>
              <a:t>timolol</a:t>
            </a:r>
            <a:r>
              <a:rPr lang="en-US" sz="1400" dirty="0">
                <a:solidFill>
                  <a:schemeClr val="bg2">
                    <a:lumMod val="40000"/>
                    <a:lumOff val="60000"/>
                  </a:schemeClr>
                </a:solidFill>
              </a:rPr>
              <a:t>  , or  </a:t>
            </a:r>
            <a:r>
              <a:rPr lang="en-US" sz="1400" b="1" dirty="0">
                <a:solidFill>
                  <a:schemeClr val="bg2">
                    <a:lumMod val="40000"/>
                    <a:lumOff val="60000"/>
                  </a:schemeClr>
                </a:solidFill>
              </a:rPr>
              <a:t>laser</a:t>
            </a:r>
          </a:p>
          <a:p>
            <a:r>
              <a:rPr lang="en-US" sz="1400" dirty="0">
                <a:solidFill>
                  <a:srgbClr val="0000FF"/>
                </a:solidFill>
              </a:rPr>
              <a:t>--</a:t>
            </a:r>
            <a:r>
              <a:rPr lang="en-US" sz="1400" dirty="0">
                <a:solidFill>
                  <a:schemeClr val="bg2">
                    <a:lumMod val="40000"/>
                    <a:lumOff val="60000"/>
                  </a:schemeClr>
                </a:solidFill>
              </a:rPr>
              <a:t>Treatment-resistant lesions may require  </a:t>
            </a:r>
            <a:r>
              <a:rPr lang="en-US" sz="1400" b="1" dirty="0">
                <a:solidFill>
                  <a:schemeClr val="bg2">
                    <a:lumMod val="40000"/>
                    <a:lumOff val="60000"/>
                  </a:schemeClr>
                </a:solidFill>
              </a:rPr>
              <a:t>surgical excision</a:t>
            </a:r>
          </a:p>
        </p:txBody>
      </p:sp>
    </p:spTree>
    <p:extLst>
      <p:ext uri="{BB962C8B-B14F-4D97-AF65-F5344CB8AC3E}">
        <p14:creationId xmlns:p14="http://schemas.microsoft.com/office/powerpoint/2010/main" val="32300272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31">
            <a:extLst>
              <a:ext uri="{FF2B5EF4-FFF2-40B4-BE49-F238E27FC236}">
                <a16:creationId xmlns:a16="http://schemas.microsoft.com/office/drawing/2014/main" id="{E35C52C5-DE5D-4496-92E5-EA6663B3396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
        <p:nvSpPr>
          <p:cNvPr id="71" name="TextBox 70">
            <a:extLst>
              <a:ext uri="{FF2B5EF4-FFF2-40B4-BE49-F238E27FC236}">
                <a16:creationId xmlns:a16="http://schemas.microsoft.com/office/drawing/2014/main" id="{279D4FF9-C184-455E-8FC1-BDA6C69206EF}"/>
              </a:ext>
            </a:extLst>
          </p:cNvPr>
          <p:cNvSpPr txBox="1"/>
          <p:nvPr/>
        </p:nvSpPr>
        <p:spPr>
          <a:xfrm>
            <a:off x="2422073" y="4630375"/>
            <a:ext cx="6200736" cy="1169551"/>
          </a:xfrm>
          <a:prstGeom prst="rect">
            <a:avLst/>
          </a:prstGeom>
          <a:solidFill>
            <a:schemeClr val="bg2">
              <a:lumMod val="40000"/>
              <a:lumOff val="60000"/>
            </a:schemeClr>
          </a:solidFill>
        </p:spPr>
        <p:txBody>
          <a:bodyPr wrap="none" rtlCol="0">
            <a:spAutoFit/>
          </a:bodyPr>
          <a:lstStyle/>
          <a:p>
            <a:r>
              <a:rPr lang="en-US" sz="1400" i="1" dirty="0">
                <a:solidFill>
                  <a:srgbClr val="0000FF"/>
                </a:solidFill>
              </a:rPr>
              <a:t>What are the options for managing orbital capillary hemangiomas?</a:t>
            </a:r>
          </a:p>
          <a:p>
            <a:r>
              <a:rPr lang="en-US" sz="1400" dirty="0">
                <a:solidFill>
                  <a:srgbClr val="0000FF"/>
                </a:solidFill>
              </a:rPr>
              <a:t>--</a:t>
            </a:r>
            <a:r>
              <a:rPr lang="en-US" sz="1400" b="1" dirty="0">
                <a:solidFill>
                  <a:srgbClr val="0000FF"/>
                </a:solidFill>
              </a:rPr>
              <a:t>Observation</a:t>
            </a:r>
            <a:r>
              <a:rPr lang="en-US" sz="1400" dirty="0">
                <a:solidFill>
                  <a:srgbClr val="0000FF"/>
                </a:solidFill>
              </a:rPr>
              <a:t>  is reasonable for small, </a:t>
            </a:r>
            <a:r>
              <a:rPr lang="en-US" sz="1400" dirty="0" err="1">
                <a:solidFill>
                  <a:srgbClr val="0000FF"/>
                </a:solidFill>
              </a:rPr>
              <a:t>nonamblyogenic</a:t>
            </a:r>
            <a:r>
              <a:rPr lang="en-US" sz="1400" dirty="0">
                <a:solidFill>
                  <a:srgbClr val="0000FF"/>
                </a:solidFill>
              </a:rPr>
              <a:t> lesions</a:t>
            </a:r>
          </a:p>
          <a:p>
            <a:r>
              <a:rPr lang="en-US" sz="1400" dirty="0">
                <a:solidFill>
                  <a:srgbClr val="0000FF"/>
                </a:solidFill>
              </a:rPr>
              <a:t>--For lesions requiring treatment, systemic  </a:t>
            </a:r>
            <a:r>
              <a:rPr lang="en-US" sz="1400" b="1" dirty="0">
                <a:solidFill>
                  <a:srgbClr val="0000FF"/>
                </a:solidFill>
              </a:rPr>
              <a:t>propranolol</a:t>
            </a:r>
            <a:r>
              <a:rPr lang="en-US" sz="1400" dirty="0">
                <a:solidFill>
                  <a:srgbClr val="0000FF"/>
                </a:solidFill>
              </a:rPr>
              <a:t>  is probably first-line</a:t>
            </a:r>
          </a:p>
          <a:p>
            <a:r>
              <a:rPr lang="en-US" sz="1400" dirty="0">
                <a:solidFill>
                  <a:srgbClr val="0000FF"/>
                </a:solidFill>
              </a:rPr>
              <a:t>--</a:t>
            </a:r>
            <a:r>
              <a:rPr lang="en-US" sz="1400" dirty="0">
                <a:solidFill>
                  <a:schemeClr val="bg2">
                    <a:lumMod val="40000"/>
                    <a:lumOff val="60000"/>
                  </a:schemeClr>
                </a:solidFill>
              </a:rPr>
              <a:t>Superficial lesions can be treated with topical  </a:t>
            </a:r>
            <a:r>
              <a:rPr lang="en-US" sz="1400" b="1" dirty="0" err="1">
                <a:solidFill>
                  <a:schemeClr val="bg2">
                    <a:lumMod val="40000"/>
                    <a:lumOff val="60000"/>
                  </a:schemeClr>
                </a:solidFill>
              </a:rPr>
              <a:t>timolol</a:t>
            </a:r>
            <a:r>
              <a:rPr lang="en-US" sz="1400" dirty="0">
                <a:solidFill>
                  <a:schemeClr val="bg2">
                    <a:lumMod val="40000"/>
                    <a:lumOff val="60000"/>
                  </a:schemeClr>
                </a:solidFill>
              </a:rPr>
              <a:t>  , or  </a:t>
            </a:r>
            <a:r>
              <a:rPr lang="en-US" sz="1400" b="1" dirty="0">
                <a:solidFill>
                  <a:schemeClr val="bg2">
                    <a:lumMod val="40000"/>
                    <a:lumOff val="60000"/>
                  </a:schemeClr>
                </a:solidFill>
              </a:rPr>
              <a:t>laser</a:t>
            </a:r>
          </a:p>
          <a:p>
            <a:r>
              <a:rPr lang="en-US" sz="1400" dirty="0">
                <a:solidFill>
                  <a:srgbClr val="0000FF"/>
                </a:solidFill>
              </a:rPr>
              <a:t>--</a:t>
            </a:r>
            <a:endParaRPr lang="en-US" sz="1400" b="1" dirty="0">
              <a:solidFill>
                <a:srgbClr val="0000FF"/>
              </a:solidFill>
            </a:endParaRPr>
          </a:p>
        </p:txBody>
      </p:sp>
      <p:sp>
        <p:nvSpPr>
          <p:cNvPr id="2" name="Rectangle 1">
            <a:extLst>
              <a:ext uri="{FF2B5EF4-FFF2-40B4-BE49-F238E27FC236}">
                <a16:creationId xmlns:a16="http://schemas.microsoft.com/office/drawing/2014/main" id="{08A9BCDC-5AAC-43F8-8472-04A39906BA09}"/>
              </a:ext>
            </a:extLst>
          </p:cNvPr>
          <p:cNvSpPr/>
          <p:nvPr/>
        </p:nvSpPr>
        <p:spPr>
          <a:xfrm>
            <a:off x="5867400" y="5129643"/>
            <a:ext cx="1122423" cy="1977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drug</a:t>
            </a:r>
          </a:p>
        </p:txBody>
      </p:sp>
    </p:spTree>
    <p:extLst>
      <p:ext uri="{BB962C8B-B14F-4D97-AF65-F5344CB8AC3E}">
        <p14:creationId xmlns:p14="http://schemas.microsoft.com/office/powerpoint/2010/main" val="79146108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31">
            <a:extLst>
              <a:ext uri="{FF2B5EF4-FFF2-40B4-BE49-F238E27FC236}">
                <a16:creationId xmlns:a16="http://schemas.microsoft.com/office/drawing/2014/main" id="{BC662783-59A5-46D1-B90C-F0D590254EF3}"/>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
        <p:nvSpPr>
          <p:cNvPr id="71" name="TextBox 70">
            <a:extLst>
              <a:ext uri="{FF2B5EF4-FFF2-40B4-BE49-F238E27FC236}">
                <a16:creationId xmlns:a16="http://schemas.microsoft.com/office/drawing/2014/main" id="{279D4FF9-C184-455E-8FC1-BDA6C69206EF}"/>
              </a:ext>
            </a:extLst>
          </p:cNvPr>
          <p:cNvSpPr txBox="1"/>
          <p:nvPr/>
        </p:nvSpPr>
        <p:spPr>
          <a:xfrm>
            <a:off x="2422073" y="4630375"/>
            <a:ext cx="6200736" cy="1169551"/>
          </a:xfrm>
          <a:prstGeom prst="rect">
            <a:avLst/>
          </a:prstGeom>
          <a:solidFill>
            <a:schemeClr val="bg2">
              <a:lumMod val="40000"/>
              <a:lumOff val="60000"/>
            </a:schemeClr>
          </a:solidFill>
        </p:spPr>
        <p:txBody>
          <a:bodyPr wrap="none" rtlCol="0">
            <a:spAutoFit/>
          </a:bodyPr>
          <a:lstStyle/>
          <a:p>
            <a:r>
              <a:rPr lang="en-US" sz="1400" i="1" dirty="0">
                <a:solidFill>
                  <a:srgbClr val="0000FF"/>
                </a:solidFill>
              </a:rPr>
              <a:t>What are the options for managing orbital capillary hemangiomas?</a:t>
            </a:r>
          </a:p>
          <a:p>
            <a:r>
              <a:rPr lang="en-US" sz="1400" dirty="0">
                <a:solidFill>
                  <a:srgbClr val="0000FF"/>
                </a:solidFill>
              </a:rPr>
              <a:t>--</a:t>
            </a:r>
            <a:r>
              <a:rPr lang="en-US" sz="1400" b="1" dirty="0">
                <a:solidFill>
                  <a:srgbClr val="0000FF"/>
                </a:solidFill>
              </a:rPr>
              <a:t>Observation</a:t>
            </a:r>
            <a:r>
              <a:rPr lang="en-US" sz="1400" dirty="0">
                <a:solidFill>
                  <a:srgbClr val="0000FF"/>
                </a:solidFill>
              </a:rPr>
              <a:t>  is reasonable for small, </a:t>
            </a:r>
            <a:r>
              <a:rPr lang="en-US" sz="1400" dirty="0" err="1">
                <a:solidFill>
                  <a:srgbClr val="0000FF"/>
                </a:solidFill>
              </a:rPr>
              <a:t>nonamblyogenic</a:t>
            </a:r>
            <a:r>
              <a:rPr lang="en-US" sz="1400" dirty="0">
                <a:solidFill>
                  <a:srgbClr val="0000FF"/>
                </a:solidFill>
              </a:rPr>
              <a:t> lesions</a:t>
            </a:r>
          </a:p>
          <a:p>
            <a:r>
              <a:rPr lang="en-US" sz="1400" dirty="0">
                <a:solidFill>
                  <a:srgbClr val="0000FF"/>
                </a:solidFill>
              </a:rPr>
              <a:t>--For lesions requiring treatment, systemic  </a:t>
            </a:r>
            <a:r>
              <a:rPr lang="en-US" sz="1400" b="1" dirty="0">
                <a:solidFill>
                  <a:srgbClr val="0000FF"/>
                </a:solidFill>
              </a:rPr>
              <a:t>propranolol</a:t>
            </a:r>
            <a:r>
              <a:rPr lang="en-US" sz="1400" dirty="0">
                <a:solidFill>
                  <a:srgbClr val="0000FF"/>
                </a:solidFill>
              </a:rPr>
              <a:t>  is probably first-line</a:t>
            </a:r>
          </a:p>
          <a:p>
            <a:r>
              <a:rPr lang="en-US" sz="1400" dirty="0">
                <a:solidFill>
                  <a:srgbClr val="0000FF"/>
                </a:solidFill>
              </a:rPr>
              <a:t>--</a:t>
            </a:r>
            <a:r>
              <a:rPr lang="en-US" sz="1400" dirty="0">
                <a:solidFill>
                  <a:schemeClr val="bg2">
                    <a:lumMod val="40000"/>
                    <a:lumOff val="60000"/>
                  </a:schemeClr>
                </a:solidFill>
              </a:rPr>
              <a:t>Superficial lesions can be treated with topical  </a:t>
            </a:r>
            <a:r>
              <a:rPr lang="en-US" sz="1400" b="1" dirty="0" err="1">
                <a:solidFill>
                  <a:schemeClr val="bg2">
                    <a:lumMod val="40000"/>
                    <a:lumOff val="60000"/>
                  </a:schemeClr>
                </a:solidFill>
              </a:rPr>
              <a:t>timolol</a:t>
            </a:r>
            <a:r>
              <a:rPr lang="en-US" sz="1400" dirty="0">
                <a:solidFill>
                  <a:schemeClr val="bg2">
                    <a:lumMod val="40000"/>
                    <a:lumOff val="60000"/>
                  </a:schemeClr>
                </a:solidFill>
              </a:rPr>
              <a:t>  , or  </a:t>
            </a:r>
            <a:r>
              <a:rPr lang="en-US" sz="1400" b="1" dirty="0">
                <a:solidFill>
                  <a:schemeClr val="bg2">
                    <a:lumMod val="40000"/>
                    <a:lumOff val="60000"/>
                  </a:schemeClr>
                </a:solidFill>
              </a:rPr>
              <a:t>laser</a:t>
            </a:r>
          </a:p>
          <a:p>
            <a:r>
              <a:rPr lang="en-US" sz="1400" dirty="0">
                <a:solidFill>
                  <a:srgbClr val="0000FF"/>
                </a:solidFill>
              </a:rPr>
              <a:t>--</a:t>
            </a:r>
            <a:endParaRPr lang="en-US" sz="1400" b="1" dirty="0">
              <a:solidFill>
                <a:srgbClr val="0000FF"/>
              </a:solidFill>
            </a:endParaRPr>
          </a:p>
        </p:txBody>
      </p:sp>
    </p:spTree>
    <p:extLst>
      <p:ext uri="{BB962C8B-B14F-4D97-AF65-F5344CB8AC3E}">
        <p14:creationId xmlns:p14="http://schemas.microsoft.com/office/powerpoint/2010/main" val="2694819196"/>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31">
            <a:extLst>
              <a:ext uri="{FF2B5EF4-FFF2-40B4-BE49-F238E27FC236}">
                <a16:creationId xmlns:a16="http://schemas.microsoft.com/office/drawing/2014/main" id="{5465EB24-DE8C-42F2-A1C1-947ADA3FF79B}"/>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
        <p:nvSpPr>
          <p:cNvPr id="71" name="TextBox 70">
            <a:extLst>
              <a:ext uri="{FF2B5EF4-FFF2-40B4-BE49-F238E27FC236}">
                <a16:creationId xmlns:a16="http://schemas.microsoft.com/office/drawing/2014/main" id="{279D4FF9-C184-455E-8FC1-BDA6C69206EF}"/>
              </a:ext>
            </a:extLst>
          </p:cNvPr>
          <p:cNvSpPr txBox="1"/>
          <p:nvPr/>
        </p:nvSpPr>
        <p:spPr>
          <a:xfrm>
            <a:off x="2422073" y="4630375"/>
            <a:ext cx="6200736" cy="1169551"/>
          </a:xfrm>
          <a:prstGeom prst="rect">
            <a:avLst/>
          </a:prstGeom>
          <a:solidFill>
            <a:schemeClr val="bg2">
              <a:lumMod val="40000"/>
              <a:lumOff val="60000"/>
            </a:schemeClr>
          </a:solidFill>
        </p:spPr>
        <p:txBody>
          <a:bodyPr wrap="none" rtlCol="0">
            <a:spAutoFit/>
          </a:bodyPr>
          <a:lstStyle/>
          <a:p>
            <a:r>
              <a:rPr lang="en-US" sz="1400" i="1" dirty="0">
                <a:solidFill>
                  <a:srgbClr val="0000FF"/>
                </a:solidFill>
              </a:rPr>
              <a:t>What are the options for managing orbital capillary hemangiomas?</a:t>
            </a:r>
          </a:p>
          <a:p>
            <a:r>
              <a:rPr lang="en-US" sz="1400" dirty="0">
                <a:solidFill>
                  <a:srgbClr val="0000FF"/>
                </a:solidFill>
              </a:rPr>
              <a:t>--</a:t>
            </a:r>
            <a:r>
              <a:rPr lang="en-US" sz="1400" b="1" dirty="0">
                <a:solidFill>
                  <a:srgbClr val="0000FF"/>
                </a:solidFill>
              </a:rPr>
              <a:t>Observation</a:t>
            </a:r>
            <a:r>
              <a:rPr lang="en-US" sz="1400" dirty="0">
                <a:solidFill>
                  <a:srgbClr val="0000FF"/>
                </a:solidFill>
              </a:rPr>
              <a:t>  is reasonable for small, </a:t>
            </a:r>
            <a:r>
              <a:rPr lang="en-US" sz="1400" dirty="0" err="1">
                <a:solidFill>
                  <a:srgbClr val="0000FF"/>
                </a:solidFill>
              </a:rPr>
              <a:t>nonamblyogenic</a:t>
            </a:r>
            <a:r>
              <a:rPr lang="en-US" sz="1400" dirty="0">
                <a:solidFill>
                  <a:srgbClr val="0000FF"/>
                </a:solidFill>
              </a:rPr>
              <a:t> lesions</a:t>
            </a:r>
          </a:p>
          <a:p>
            <a:r>
              <a:rPr lang="en-US" sz="1400" dirty="0">
                <a:solidFill>
                  <a:srgbClr val="0000FF"/>
                </a:solidFill>
              </a:rPr>
              <a:t>--For lesions requiring treatment, systemic  </a:t>
            </a:r>
            <a:r>
              <a:rPr lang="en-US" sz="1400" b="1" dirty="0">
                <a:solidFill>
                  <a:srgbClr val="0000FF"/>
                </a:solidFill>
              </a:rPr>
              <a:t>propranolol</a:t>
            </a:r>
            <a:r>
              <a:rPr lang="en-US" sz="1400" dirty="0">
                <a:solidFill>
                  <a:srgbClr val="0000FF"/>
                </a:solidFill>
              </a:rPr>
              <a:t>  is probably first-line</a:t>
            </a:r>
          </a:p>
          <a:p>
            <a:r>
              <a:rPr lang="en-US" sz="1400" dirty="0">
                <a:solidFill>
                  <a:srgbClr val="0000FF"/>
                </a:solidFill>
              </a:rPr>
              <a:t>--Superficial lesions can be treated with topical  </a:t>
            </a:r>
            <a:r>
              <a:rPr lang="en-US" sz="1400" b="1" dirty="0" err="1">
                <a:solidFill>
                  <a:srgbClr val="0000FF"/>
                </a:solidFill>
              </a:rPr>
              <a:t>timolol</a:t>
            </a:r>
            <a:r>
              <a:rPr lang="en-US" sz="1400" dirty="0">
                <a:solidFill>
                  <a:srgbClr val="0000FF"/>
                </a:solidFill>
              </a:rPr>
              <a:t>  , or  </a:t>
            </a:r>
            <a:r>
              <a:rPr lang="en-US" sz="1400" b="1" dirty="0">
                <a:solidFill>
                  <a:srgbClr val="0000FF"/>
                </a:solidFill>
              </a:rPr>
              <a:t>laser</a:t>
            </a:r>
          </a:p>
          <a:p>
            <a:r>
              <a:rPr lang="en-US" sz="1400" dirty="0">
                <a:solidFill>
                  <a:srgbClr val="0000FF"/>
                </a:solidFill>
              </a:rPr>
              <a:t>--</a:t>
            </a:r>
            <a:endParaRPr lang="en-US" sz="1400" b="1" dirty="0">
              <a:solidFill>
                <a:srgbClr val="0000FF"/>
              </a:solidFill>
            </a:endParaRPr>
          </a:p>
        </p:txBody>
      </p:sp>
      <p:sp>
        <p:nvSpPr>
          <p:cNvPr id="2" name="Rectangle 1">
            <a:extLst>
              <a:ext uri="{FF2B5EF4-FFF2-40B4-BE49-F238E27FC236}">
                <a16:creationId xmlns:a16="http://schemas.microsoft.com/office/drawing/2014/main" id="{A5928A7F-0AF0-48CF-A9A7-274DBBD6EB56}"/>
              </a:ext>
            </a:extLst>
          </p:cNvPr>
          <p:cNvSpPr/>
          <p:nvPr/>
        </p:nvSpPr>
        <p:spPr>
          <a:xfrm>
            <a:off x="6252930" y="5351135"/>
            <a:ext cx="589195" cy="21013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drug</a:t>
            </a:r>
          </a:p>
        </p:txBody>
      </p:sp>
      <p:sp>
        <p:nvSpPr>
          <p:cNvPr id="72" name="Rectangle 71">
            <a:extLst>
              <a:ext uri="{FF2B5EF4-FFF2-40B4-BE49-F238E27FC236}">
                <a16:creationId xmlns:a16="http://schemas.microsoft.com/office/drawing/2014/main" id="{EC2B27ED-1CA1-4464-A278-619F7B6169D9}"/>
              </a:ext>
            </a:extLst>
          </p:cNvPr>
          <p:cNvSpPr/>
          <p:nvPr/>
        </p:nvSpPr>
        <p:spPr>
          <a:xfrm>
            <a:off x="7277319" y="5330150"/>
            <a:ext cx="589195" cy="21013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not drug</a:t>
            </a:r>
          </a:p>
        </p:txBody>
      </p:sp>
    </p:spTree>
    <p:extLst>
      <p:ext uri="{BB962C8B-B14F-4D97-AF65-F5344CB8AC3E}">
        <p14:creationId xmlns:p14="http://schemas.microsoft.com/office/powerpoint/2010/main" val="178079353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31">
            <a:extLst>
              <a:ext uri="{FF2B5EF4-FFF2-40B4-BE49-F238E27FC236}">
                <a16:creationId xmlns:a16="http://schemas.microsoft.com/office/drawing/2014/main" id="{EB67FE4F-44B1-493D-A515-897613EB412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
        <p:nvSpPr>
          <p:cNvPr id="71" name="TextBox 70">
            <a:extLst>
              <a:ext uri="{FF2B5EF4-FFF2-40B4-BE49-F238E27FC236}">
                <a16:creationId xmlns:a16="http://schemas.microsoft.com/office/drawing/2014/main" id="{279D4FF9-C184-455E-8FC1-BDA6C69206EF}"/>
              </a:ext>
            </a:extLst>
          </p:cNvPr>
          <p:cNvSpPr txBox="1"/>
          <p:nvPr/>
        </p:nvSpPr>
        <p:spPr>
          <a:xfrm>
            <a:off x="2422073" y="4630375"/>
            <a:ext cx="6200736" cy="1169551"/>
          </a:xfrm>
          <a:prstGeom prst="rect">
            <a:avLst/>
          </a:prstGeom>
          <a:solidFill>
            <a:schemeClr val="bg2">
              <a:lumMod val="40000"/>
              <a:lumOff val="60000"/>
            </a:schemeClr>
          </a:solidFill>
        </p:spPr>
        <p:txBody>
          <a:bodyPr wrap="none" rtlCol="0">
            <a:spAutoFit/>
          </a:bodyPr>
          <a:lstStyle/>
          <a:p>
            <a:r>
              <a:rPr lang="en-US" sz="1400" i="1" dirty="0">
                <a:solidFill>
                  <a:srgbClr val="0000FF"/>
                </a:solidFill>
              </a:rPr>
              <a:t>What are the options for managing orbital capillary hemangiomas?</a:t>
            </a:r>
          </a:p>
          <a:p>
            <a:r>
              <a:rPr lang="en-US" sz="1400" dirty="0">
                <a:solidFill>
                  <a:srgbClr val="0000FF"/>
                </a:solidFill>
              </a:rPr>
              <a:t>--</a:t>
            </a:r>
            <a:r>
              <a:rPr lang="en-US" sz="1400" b="1" dirty="0">
                <a:solidFill>
                  <a:srgbClr val="0000FF"/>
                </a:solidFill>
              </a:rPr>
              <a:t>Observation</a:t>
            </a:r>
            <a:r>
              <a:rPr lang="en-US" sz="1400" dirty="0">
                <a:solidFill>
                  <a:srgbClr val="0000FF"/>
                </a:solidFill>
              </a:rPr>
              <a:t>  is reasonable for small, </a:t>
            </a:r>
            <a:r>
              <a:rPr lang="en-US" sz="1400" dirty="0" err="1">
                <a:solidFill>
                  <a:srgbClr val="0000FF"/>
                </a:solidFill>
              </a:rPr>
              <a:t>nonamblyogenic</a:t>
            </a:r>
            <a:r>
              <a:rPr lang="en-US" sz="1400" dirty="0">
                <a:solidFill>
                  <a:srgbClr val="0000FF"/>
                </a:solidFill>
              </a:rPr>
              <a:t> lesions</a:t>
            </a:r>
          </a:p>
          <a:p>
            <a:r>
              <a:rPr lang="en-US" sz="1400" dirty="0">
                <a:solidFill>
                  <a:srgbClr val="0000FF"/>
                </a:solidFill>
              </a:rPr>
              <a:t>--For lesions requiring treatment, systemic  </a:t>
            </a:r>
            <a:r>
              <a:rPr lang="en-US" sz="1400" b="1" dirty="0">
                <a:solidFill>
                  <a:srgbClr val="0000FF"/>
                </a:solidFill>
              </a:rPr>
              <a:t>propranolol</a:t>
            </a:r>
            <a:r>
              <a:rPr lang="en-US" sz="1400" dirty="0">
                <a:solidFill>
                  <a:srgbClr val="0000FF"/>
                </a:solidFill>
              </a:rPr>
              <a:t>  is probably first-line</a:t>
            </a:r>
          </a:p>
          <a:p>
            <a:r>
              <a:rPr lang="en-US" sz="1400" dirty="0">
                <a:solidFill>
                  <a:srgbClr val="0000FF"/>
                </a:solidFill>
              </a:rPr>
              <a:t>--Superficial lesions can be treated with topical  </a:t>
            </a:r>
            <a:r>
              <a:rPr lang="en-US" sz="1400" b="1" dirty="0" err="1">
                <a:solidFill>
                  <a:srgbClr val="0000FF"/>
                </a:solidFill>
              </a:rPr>
              <a:t>timolol</a:t>
            </a:r>
            <a:r>
              <a:rPr lang="en-US" sz="1400" dirty="0">
                <a:solidFill>
                  <a:srgbClr val="0000FF"/>
                </a:solidFill>
              </a:rPr>
              <a:t>  , or  </a:t>
            </a:r>
            <a:r>
              <a:rPr lang="en-US" sz="1400" b="1" dirty="0">
                <a:solidFill>
                  <a:srgbClr val="0000FF"/>
                </a:solidFill>
              </a:rPr>
              <a:t>laser</a:t>
            </a:r>
          </a:p>
          <a:p>
            <a:r>
              <a:rPr lang="en-US" sz="1400" dirty="0">
                <a:solidFill>
                  <a:srgbClr val="0000FF"/>
                </a:solidFill>
              </a:rPr>
              <a:t>--</a:t>
            </a:r>
            <a:endParaRPr lang="en-US" sz="1400" b="1" dirty="0">
              <a:solidFill>
                <a:srgbClr val="0000FF"/>
              </a:solidFill>
            </a:endParaRPr>
          </a:p>
        </p:txBody>
      </p:sp>
    </p:spTree>
    <p:extLst>
      <p:ext uri="{BB962C8B-B14F-4D97-AF65-F5344CB8AC3E}">
        <p14:creationId xmlns:p14="http://schemas.microsoft.com/office/powerpoint/2010/main" val="258347204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31">
            <a:extLst>
              <a:ext uri="{FF2B5EF4-FFF2-40B4-BE49-F238E27FC236}">
                <a16:creationId xmlns:a16="http://schemas.microsoft.com/office/drawing/2014/main" id="{BF2A4640-A440-4F73-B65C-D86724F02A2A}"/>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
        <p:nvSpPr>
          <p:cNvPr id="71" name="TextBox 70">
            <a:extLst>
              <a:ext uri="{FF2B5EF4-FFF2-40B4-BE49-F238E27FC236}">
                <a16:creationId xmlns:a16="http://schemas.microsoft.com/office/drawing/2014/main" id="{279D4FF9-C184-455E-8FC1-BDA6C69206EF}"/>
              </a:ext>
            </a:extLst>
          </p:cNvPr>
          <p:cNvSpPr txBox="1"/>
          <p:nvPr/>
        </p:nvSpPr>
        <p:spPr>
          <a:xfrm>
            <a:off x="2422073" y="4630375"/>
            <a:ext cx="6200736" cy="1169551"/>
          </a:xfrm>
          <a:prstGeom prst="rect">
            <a:avLst/>
          </a:prstGeom>
          <a:solidFill>
            <a:schemeClr val="bg2">
              <a:lumMod val="40000"/>
              <a:lumOff val="60000"/>
            </a:schemeClr>
          </a:solidFill>
        </p:spPr>
        <p:txBody>
          <a:bodyPr wrap="none" rtlCol="0">
            <a:spAutoFit/>
          </a:bodyPr>
          <a:lstStyle/>
          <a:p>
            <a:r>
              <a:rPr lang="en-US" sz="1400" i="1" dirty="0">
                <a:solidFill>
                  <a:srgbClr val="0000FF"/>
                </a:solidFill>
              </a:rPr>
              <a:t>What are the options for managing orbital capillary hemangiomas?</a:t>
            </a:r>
          </a:p>
          <a:p>
            <a:r>
              <a:rPr lang="en-US" sz="1400" dirty="0">
                <a:solidFill>
                  <a:srgbClr val="0000FF"/>
                </a:solidFill>
              </a:rPr>
              <a:t>--</a:t>
            </a:r>
            <a:r>
              <a:rPr lang="en-US" sz="1400" b="1" dirty="0">
                <a:solidFill>
                  <a:srgbClr val="0000FF"/>
                </a:solidFill>
              </a:rPr>
              <a:t>Observation</a:t>
            </a:r>
            <a:r>
              <a:rPr lang="en-US" sz="1400" dirty="0">
                <a:solidFill>
                  <a:srgbClr val="0000FF"/>
                </a:solidFill>
              </a:rPr>
              <a:t>  is reasonable for small, </a:t>
            </a:r>
            <a:r>
              <a:rPr lang="en-US" sz="1400" dirty="0" err="1">
                <a:solidFill>
                  <a:srgbClr val="0000FF"/>
                </a:solidFill>
              </a:rPr>
              <a:t>nonamblyogenic</a:t>
            </a:r>
            <a:r>
              <a:rPr lang="en-US" sz="1400" dirty="0">
                <a:solidFill>
                  <a:srgbClr val="0000FF"/>
                </a:solidFill>
              </a:rPr>
              <a:t> lesions</a:t>
            </a:r>
          </a:p>
          <a:p>
            <a:r>
              <a:rPr lang="en-US" sz="1400" dirty="0">
                <a:solidFill>
                  <a:srgbClr val="0000FF"/>
                </a:solidFill>
              </a:rPr>
              <a:t>--For lesions requiring treatment, systemic  </a:t>
            </a:r>
            <a:r>
              <a:rPr lang="en-US" sz="1400" b="1" dirty="0">
                <a:solidFill>
                  <a:srgbClr val="0000FF"/>
                </a:solidFill>
              </a:rPr>
              <a:t>propranolol</a:t>
            </a:r>
            <a:r>
              <a:rPr lang="en-US" sz="1400" dirty="0">
                <a:solidFill>
                  <a:srgbClr val="0000FF"/>
                </a:solidFill>
              </a:rPr>
              <a:t>  is probably first-line</a:t>
            </a:r>
          </a:p>
          <a:p>
            <a:r>
              <a:rPr lang="en-US" sz="1400" dirty="0">
                <a:solidFill>
                  <a:srgbClr val="0000FF"/>
                </a:solidFill>
              </a:rPr>
              <a:t>--Superficial lesions can be treated with topical  </a:t>
            </a:r>
            <a:r>
              <a:rPr lang="en-US" sz="1400" b="1" dirty="0" err="1">
                <a:solidFill>
                  <a:srgbClr val="0000FF"/>
                </a:solidFill>
              </a:rPr>
              <a:t>timolol</a:t>
            </a:r>
            <a:r>
              <a:rPr lang="en-US" sz="1400" dirty="0">
                <a:solidFill>
                  <a:srgbClr val="0000FF"/>
                </a:solidFill>
              </a:rPr>
              <a:t>  , or  </a:t>
            </a:r>
            <a:r>
              <a:rPr lang="en-US" sz="1400" b="1" dirty="0">
                <a:solidFill>
                  <a:srgbClr val="0000FF"/>
                </a:solidFill>
              </a:rPr>
              <a:t>laser</a:t>
            </a:r>
          </a:p>
          <a:p>
            <a:r>
              <a:rPr lang="en-US" sz="1400" dirty="0">
                <a:solidFill>
                  <a:srgbClr val="0000FF"/>
                </a:solidFill>
              </a:rPr>
              <a:t>--Treatment-resistant lesions may require  </a:t>
            </a:r>
            <a:r>
              <a:rPr lang="en-US" sz="1400" b="1" dirty="0">
                <a:solidFill>
                  <a:srgbClr val="0000FF"/>
                </a:solidFill>
              </a:rPr>
              <a:t>surgical excision</a:t>
            </a:r>
          </a:p>
        </p:txBody>
      </p:sp>
      <p:sp>
        <p:nvSpPr>
          <p:cNvPr id="2" name="Rectangle 1">
            <a:extLst>
              <a:ext uri="{FF2B5EF4-FFF2-40B4-BE49-F238E27FC236}">
                <a16:creationId xmlns:a16="http://schemas.microsoft.com/office/drawing/2014/main" id="{61B01C03-11D1-4B81-8253-46B0A4433CEF}"/>
              </a:ext>
            </a:extLst>
          </p:cNvPr>
          <p:cNvSpPr/>
          <p:nvPr/>
        </p:nvSpPr>
        <p:spPr>
          <a:xfrm>
            <a:off x="5791200" y="5561272"/>
            <a:ext cx="1528414" cy="2021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5248153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31">
            <a:extLst>
              <a:ext uri="{FF2B5EF4-FFF2-40B4-BE49-F238E27FC236}">
                <a16:creationId xmlns:a16="http://schemas.microsoft.com/office/drawing/2014/main" id="{F783BDFE-15E7-4380-8431-B7AF8FFD9A8A}"/>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85" name="Line 17">
            <a:extLst>
              <a:ext uri="{FF2B5EF4-FFF2-40B4-BE49-F238E27FC236}">
                <a16:creationId xmlns:a16="http://schemas.microsoft.com/office/drawing/2014/main" id="{048A2B3B-FC84-41FA-82C3-9F02FAD5B9E1}"/>
              </a:ext>
            </a:extLst>
          </p:cNvPr>
          <p:cNvSpPr>
            <a:spLocks noChangeShapeType="1"/>
          </p:cNvSpPr>
          <p:nvPr/>
        </p:nvSpPr>
        <p:spPr bwMode="auto">
          <a:xfrm>
            <a:off x="510974" y="4113762"/>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3" name="Text Box 27">
            <a:extLst>
              <a:ext uri="{FF2B5EF4-FFF2-40B4-BE49-F238E27FC236}">
                <a16:creationId xmlns:a16="http://schemas.microsoft.com/office/drawing/2014/main" id="{192A3275-9EDB-4F49-A5CE-A1BC1DF2FD88}"/>
              </a:ext>
            </a:extLst>
          </p:cNvPr>
          <p:cNvSpPr txBox="1">
            <a:spLocks noChangeArrowheads="1"/>
          </p:cNvSpPr>
          <p:nvPr/>
        </p:nvSpPr>
        <p:spPr bwMode="auto">
          <a:xfrm>
            <a:off x="5458946" y="3595758"/>
            <a:ext cx="23134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Rhabdomyosarcoma</a:t>
            </a:r>
          </a:p>
        </p:txBody>
      </p:sp>
      <p:sp>
        <p:nvSpPr>
          <p:cNvPr id="60444" name="Text Box 28">
            <a:extLst>
              <a:ext uri="{FF2B5EF4-FFF2-40B4-BE49-F238E27FC236}">
                <a16:creationId xmlns:a16="http://schemas.microsoft.com/office/drawing/2014/main" id="{FF8C0062-E679-450C-9344-CE27D60814F7}"/>
              </a:ext>
            </a:extLst>
          </p:cNvPr>
          <p:cNvSpPr txBox="1">
            <a:spLocks noChangeArrowheads="1"/>
          </p:cNvSpPr>
          <p:nvPr/>
        </p:nvSpPr>
        <p:spPr bwMode="auto">
          <a:xfrm>
            <a:off x="5487036" y="3967785"/>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Osteosarcoma</a:t>
            </a:r>
          </a:p>
        </p:txBody>
      </p:sp>
      <p:sp>
        <p:nvSpPr>
          <p:cNvPr id="60445" name="Text Box 29">
            <a:extLst>
              <a:ext uri="{FF2B5EF4-FFF2-40B4-BE49-F238E27FC236}">
                <a16:creationId xmlns:a16="http://schemas.microsoft.com/office/drawing/2014/main" id="{B64569BA-F861-417E-A6C2-235B237C7A24}"/>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60446" name="Text Box 30">
            <a:extLst>
              <a:ext uri="{FF2B5EF4-FFF2-40B4-BE49-F238E27FC236}">
                <a16:creationId xmlns:a16="http://schemas.microsoft.com/office/drawing/2014/main" id="{7C5560C5-EC56-41DB-8CB2-DC5DDF14042C}"/>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36888"/>
            <a:ext cx="12330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191869" y="3754582"/>
            <a:ext cx="1762022" cy="369332"/>
          </a:xfrm>
          <a:prstGeom prst="rect">
            <a:avLst/>
          </a:prstGeom>
          <a:noFill/>
        </p:spPr>
        <p:txBody>
          <a:bodyPr wrap="none" rtlCol="0">
            <a:spAutoFit/>
          </a:bodyPr>
          <a:lstStyle/>
          <a:p>
            <a:pPr algn="ctr"/>
            <a:r>
              <a:rPr lang="en-US" b="1" dirty="0">
                <a:solidFill>
                  <a:srgbClr val="0000FF"/>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Box 56">
            <a:extLst>
              <a:ext uri="{FF2B5EF4-FFF2-40B4-BE49-F238E27FC236}">
                <a16:creationId xmlns:a16="http://schemas.microsoft.com/office/drawing/2014/main" id="{3B2D11BF-5FE6-4C15-B510-CAE5E98A4712}"/>
              </a:ext>
            </a:extLst>
          </p:cNvPr>
          <p:cNvSpPr txBox="1"/>
          <p:nvPr/>
        </p:nvSpPr>
        <p:spPr>
          <a:xfrm>
            <a:off x="2297042" y="2637459"/>
            <a:ext cx="6335984" cy="3970318"/>
          </a:xfrm>
          <a:prstGeom prst="rect">
            <a:avLst/>
          </a:prstGeom>
          <a:solidFill>
            <a:srgbClr val="CCFFCC"/>
          </a:solidFill>
        </p:spPr>
        <p:txBody>
          <a:bodyPr wrap="square" rtlCol="0">
            <a:spAutoFit/>
          </a:bodyPr>
          <a:lstStyle/>
          <a:p>
            <a:r>
              <a:rPr lang="en-US" sz="1400" i="1" dirty="0">
                <a:solidFill>
                  <a:schemeClr val="bg1">
                    <a:lumMod val="65000"/>
                  </a:schemeClr>
                </a:solidFill>
              </a:rPr>
              <a:t>Among the orbital vascular lesions, where does the capillary hemangioma rank in terms of prevalence?</a:t>
            </a:r>
          </a:p>
          <a:p>
            <a:r>
              <a:rPr lang="en-US" sz="1400" dirty="0">
                <a:solidFill>
                  <a:schemeClr val="bg1">
                    <a:lumMod val="65000"/>
                  </a:schemeClr>
                </a:solidFill>
              </a:rPr>
              <a:t>It is the  most  common</a:t>
            </a:r>
          </a:p>
          <a:p>
            <a:endParaRPr lang="en-US" sz="1400"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it is more common in  girls</a:t>
            </a:r>
          </a:p>
          <a:p>
            <a:endParaRPr lang="en-US" sz="1400" dirty="0">
              <a:solidFill>
                <a:schemeClr val="bg1">
                  <a:lumMod val="65000"/>
                </a:schemeClr>
              </a:solidFill>
            </a:endParaRPr>
          </a:p>
          <a:p>
            <a:r>
              <a:rPr lang="en-US" sz="1400" i="1" dirty="0">
                <a:solidFill>
                  <a:schemeClr val="bg1">
                    <a:lumMod val="65000"/>
                  </a:schemeClr>
                </a:solidFill>
              </a:rPr>
              <a:t>At what age do orbital capillary hemangiomas present?</a:t>
            </a:r>
          </a:p>
          <a:p>
            <a:r>
              <a:rPr lang="en-US" sz="1400" dirty="0">
                <a:solidFill>
                  <a:schemeClr val="bg1">
                    <a:lumMod val="65000"/>
                  </a:schemeClr>
                </a:solidFill>
              </a:rPr>
              <a:t>About  1/3  are present at birth; almost all have ‘declared’ by age  6 months</a:t>
            </a:r>
          </a:p>
          <a:p>
            <a:endParaRPr lang="en-US" sz="1400" dirty="0">
              <a:solidFill>
                <a:schemeClr val="bg1">
                  <a:lumMod val="65000"/>
                </a:schemeClr>
              </a:solidFill>
            </a:endParaRPr>
          </a:p>
          <a:p>
            <a:pPr eaLnBrk="1" hangingPunct="1"/>
            <a:r>
              <a:rPr lang="en-US" altLang="en-US" sz="1400" i="1" dirty="0">
                <a:solidFill>
                  <a:schemeClr val="bg1">
                    <a:lumMod val="65000"/>
                  </a:schemeClr>
                </a:solidFill>
              </a:rPr>
              <a:t>What is the origin of these lesions?</a:t>
            </a:r>
          </a:p>
          <a:p>
            <a:pPr eaLnBrk="1" hangingPunct="1"/>
            <a:r>
              <a:rPr lang="en-US" altLang="en-US" sz="1400" dirty="0">
                <a:solidFill>
                  <a:schemeClr val="bg1">
                    <a:lumMod val="65000"/>
                  </a:schemeClr>
                </a:solidFill>
              </a:rPr>
              <a:t>It’s not known for certain, but some experts believe they originate as nests of placental cells that ‘metastasized’ to the fetus</a:t>
            </a:r>
          </a:p>
          <a:p>
            <a:pPr eaLnBrk="1" hangingPunct="1"/>
            <a:endParaRPr lang="en-US" altLang="en-US" sz="1400" dirty="0">
              <a:solidFill>
                <a:schemeClr val="bg1">
                  <a:lumMod val="65000"/>
                </a:schemeClr>
              </a:solidFill>
            </a:endParaRPr>
          </a:p>
          <a:p>
            <a:pPr eaLnBrk="1" hangingPunct="1"/>
            <a:r>
              <a:rPr lang="en-US" altLang="en-US" sz="1400" i="1" dirty="0">
                <a:solidFill>
                  <a:schemeClr val="bg1">
                    <a:lumMod val="65000"/>
                  </a:schemeClr>
                </a:solidFill>
              </a:rPr>
              <a:t>What is the ‘life cycle’ of capillary hemangiomas?</a:t>
            </a:r>
          </a:p>
          <a:p>
            <a:pPr eaLnBrk="1" hangingPunct="1"/>
            <a:r>
              <a:rPr lang="en-US" altLang="en-US" sz="1400" dirty="0">
                <a:solidFill>
                  <a:schemeClr val="bg1">
                    <a:lumMod val="65000"/>
                  </a:schemeClr>
                </a:solidFill>
              </a:rPr>
              <a:t>--Initially they grow, reaching maximum size by around age  12 months</a:t>
            </a:r>
          </a:p>
          <a:p>
            <a:pPr eaLnBrk="1" hangingPunct="1"/>
            <a:r>
              <a:rPr lang="en-US" altLang="en-US" sz="1400" dirty="0">
                <a:solidFill>
                  <a:schemeClr val="bg1">
                    <a:lumMod val="65000"/>
                  </a:schemeClr>
                </a:solidFill>
              </a:rPr>
              <a:t>--Then they involute beginning at about age  2 years</a:t>
            </a:r>
          </a:p>
          <a:p>
            <a:pPr eaLnBrk="1" hangingPunct="1"/>
            <a:r>
              <a:rPr lang="en-US" altLang="en-US" sz="1400" dirty="0">
                <a:solidFill>
                  <a:schemeClr val="bg1">
                    <a:lumMod val="65000"/>
                  </a:schemeClr>
                </a:solidFill>
              </a:rPr>
              <a:t>--75% will resolve by age  4-5 years</a:t>
            </a:r>
          </a:p>
        </p:txBody>
      </p:sp>
      <p:sp>
        <p:nvSpPr>
          <p:cNvPr id="74" name="TextBox 73">
            <a:extLst>
              <a:ext uri="{FF2B5EF4-FFF2-40B4-BE49-F238E27FC236}">
                <a16:creationId xmlns:a16="http://schemas.microsoft.com/office/drawing/2014/main" id="{1F53245C-BEE8-435E-AC0A-E3016474037D}"/>
              </a:ext>
            </a:extLst>
          </p:cNvPr>
          <p:cNvSpPr txBox="1"/>
          <p:nvPr/>
        </p:nvSpPr>
        <p:spPr>
          <a:xfrm>
            <a:off x="679265" y="4169200"/>
            <a:ext cx="979755" cy="338554"/>
          </a:xfrm>
          <a:prstGeom prst="rect">
            <a:avLst/>
          </a:prstGeom>
          <a:noFill/>
        </p:spPr>
        <p:txBody>
          <a:bodyPr wrap="none" rtlCol="0">
            <a:spAutoFit/>
          </a:bodyPr>
          <a:lstStyle/>
          <a:p>
            <a:r>
              <a:rPr lang="en-US" sz="1600" dirty="0">
                <a:solidFill>
                  <a:srgbClr val="0000FF"/>
                </a:solidFill>
              </a:rPr>
              <a:t>Capillary</a:t>
            </a:r>
          </a:p>
        </p:txBody>
      </p:sp>
      <p:sp>
        <p:nvSpPr>
          <p:cNvPr id="76" name="TextBox 75">
            <a:extLst>
              <a:ext uri="{FF2B5EF4-FFF2-40B4-BE49-F238E27FC236}">
                <a16:creationId xmlns:a16="http://schemas.microsoft.com/office/drawing/2014/main" id="{4A1264F5-5A5C-40A1-B957-C5393C7CC544}"/>
              </a:ext>
            </a:extLst>
          </p:cNvPr>
          <p:cNvSpPr txBox="1"/>
          <p:nvPr/>
        </p:nvSpPr>
        <p:spPr>
          <a:xfrm>
            <a:off x="691679" y="4602129"/>
            <a:ext cx="1176925" cy="338554"/>
          </a:xfrm>
          <a:prstGeom prst="rect">
            <a:avLst/>
          </a:prstGeom>
          <a:noFill/>
        </p:spPr>
        <p:txBody>
          <a:bodyPr wrap="none" rtlCol="0">
            <a:spAutoFit/>
          </a:bodyPr>
          <a:lstStyle/>
          <a:p>
            <a:r>
              <a:rPr lang="en-US" sz="1600" dirty="0">
                <a:solidFill>
                  <a:srgbClr val="FF0000"/>
                </a:solidFill>
              </a:rPr>
              <a:t>Strawberry</a:t>
            </a:r>
          </a:p>
        </p:txBody>
      </p:sp>
      <p:sp>
        <p:nvSpPr>
          <p:cNvPr id="78" name="Line 18">
            <a:extLst>
              <a:ext uri="{FF2B5EF4-FFF2-40B4-BE49-F238E27FC236}">
                <a16:creationId xmlns:a16="http://schemas.microsoft.com/office/drawing/2014/main" id="{E14FD580-B223-434A-AC54-B4D7C607B494}"/>
              </a:ext>
            </a:extLst>
          </p:cNvPr>
          <p:cNvSpPr>
            <a:spLocks noChangeShapeType="1"/>
          </p:cNvSpPr>
          <p:nvPr/>
        </p:nvSpPr>
        <p:spPr bwMode="auto">
          <a:xfrm>
            <a:off x="517708" y="4376908"/>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 name="Line 18">
            <a:extLst>
              <a:ext uri="{FF2B5EF4-FFF2-40B4-BE49-F238E27FC236}">
                <a16:creationId xmlns:a16="http://schemas.microsoft.com/office/drawing/2014/main" id="{9FBE6C59-B951-47C8-8DEE-1362EA60C30D}"/>
              </a:ext>
            </a:extLst>
          </p:cNvPr>
          <p:cNvSpPr>
            <a:spLocks noChangeShapeType="1"/>
          </p:cNvSpPr>
          <p:nvPr/>
        </p:nvSpPr>
        <p:spPr bwMode="auto">
          <a:xfrm>
            <a:off x="514113" y="4771406"/>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Rectangle 69">
            <a:extLst>
              <a:ext uri="{FF2B5EF4-FFF2-40B4-BE49-F238E27FC236}">
                <a16:creationId xmlns:a16="http://schemas.microsoft.com/office/drawing/2014/main" id="{404A88FE-448D-4545-86B5-1CF9272C26C5}"/>
              </a:ext>
            </a:extLst>
          </p:cNvPr>
          <p:cNvSpPr/>
          <p:nvPr/>
        </p:nvSpPr>
        <p:spPr>
          <a:xfrm>
            <a:off x="304800" y="4799775"/>
            <a:ext cx="386879" cy="5513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1">
            <a:extLst>
              <a:ext uri="{FF2B5EF4-FFF2-40B4-BE49-F238E27FC236}">
                <a16:creationId xmlns:a16="http://schemas.microsoft.com/office/drawing/2014/main" id="{A5F3F241-047D-4B5B-A3C5-518B1EE913B4}"/>
              </a:ext>
            </a:extLst>
          </p:cNvPr>
          <p:cNvSpPr txBox="1">
            <a:spLocks noChangeArrowheads="1"/>
          </p:cNvSpPr>
          <p:nvPr/>
        </p:nvSpPr>
        <p:spPr bwMode="auto">
          <a:xfrm>
            <a:off x="2971800" y="3475283"/>
            <a:ext cx="4660839" cy="738664"/>
          </a:xfrm>
          <a:prstGeom prst="rect">
            <a:avLst/>
          </a:prstGeom>
          <a:solidFill>
            <a:srgbClr val="FFCC99"/>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How does capillary hemangioma present?</a:t>
            </a:r>
          </a:p>
          <a:p>
            <a:pPr eaLnBrk="1" hangingPunct="1">
              <a:spcBef>
                <a:spcPct val="0"/>
              </a:spcBef>
              <a:buClrTx/>
              <a:buSzTx/>
              <a:buFontTx/>
              <a:buNone/>
            </a:pPr>
            <a:r>
              <a:rPr lang="en-US" altLang="en-US" sz="1400" dirty="0"/>
              <a:t>As a  </a:t>
            </a:r>
            <a:r>
              <a:rPr lang="en-US" altLang="en-US" sz="1400" b="1" dirty="0">
                <a:solidFill>
                  <a:srgbClr val="0000FF"/>
                </a:solidFill>
              </a:rPr>
              <a:t>bluish</a:t>
            </a:r>
            <a:r>
              <a:rPr lang="en-US" altLang="en-US" sz="1400" dirty="0">
                <a:solidFill>
                  <a:srgbClr val="0000FF"/>
                </a:solidFill>
              </a:rPr>
              <a:t> </a:t>
            </a:r>
            <a:r>
              <a:rPr lang="en-US" altLang="en-US" sz="1400" dirty="0"/>
              <a:t> (if deep) or  </a:t>
            </a:r>
            <a:r>
              <a:rPr lang="en-US" altLang="en-US" sz="1400" b="1" dirty="0">
                <a:solidFill>
                  <a:srgbClr val="FF0000"/>
                </a:solidFill>
              </a:rPr>
              <a:t>strawberry-like</a:t>
            </a:r>
            <a:r>
              <a:rPr lang="en-US" altLang="en-US" sz="1400" dirty="0"/>
              <a:t>  (if superficial) lesion of the periorbital skin</a:t>
            </a:r>
          </a:p>
        </p:txBody>
      </p:sp>
      <p:sp>
        <p:nvSpPr>
          <p:cNvPr id="71" name="TextBox 70">
            <a:extLst>
              <a:ext uri="{FF2B5EF4-FFF2-40B4-BE49-F238E27FC236}">
                <a16:creationId xmlns:a16="http://schemas.microsoft.com/office/drawing/2014/main" id="{279D4FF9-C184-455E-8FC1-BDA6C69206EF}"/>
              </a:ext>
            </a:extLst>
          </p:cNvPr>
          <p:cNvSpPr txBox="1"/>
          <p:nvPr/>
        </p:nvSpPr>
        <p:spPr>
          <a:xfrm>
            <a:off x="2422073" y="4630375"/>
            <a:ext cx="6200736" cy="1169551"/>
          </a:xfrm>
          <a:prstGeom prst="rect">
            <a:avLst/>
          </a:prstGeom>
          <a:solidFill>
            <a:schemeClr val="bg2">
              <a:lumMod val="40000"/>
              <a:lumOff val="60000"/>
            </a:schemeClr>
          </a:solidFill>
        </p:spPr>
        <p:txBody>
          <a:bodyPr wrap="none" rtlCol="0">
            <a:spAutoFit/>
          </a:bodyPr>
          <a:lstStyle/>
          <a:p>
            <a:r>
              <a:rPr lang="en-US" sz="1400" i="1" dirty="0">
                <a:solidFill>
                  <a:srgbClr val="0000FF"/>
                </a:solidFill>
              </a:rPr>
              <a:t>What are the options for managing orbital capillary hemangiomas?</a:t>
            </a:r>
          </a:p>
          <a:p>
            <a:r>
              <a:rPr lang="en-US" sz="1400" dirty="0">
                <a:solidFill>
                  <a:srgbClr val="0000FF"/>
                </a:solidFill>
              </a:rPr>
              <a:t>--</a:t>
            </a:r>
            <a:r>
              <a:rPr lang="en-US" sz="1400" b="1" dirty="0">
                <a:solidFill>
                  <a:srgbClr val="0000FF"/>
                </a:solidFill>
              </a:rPr>
              <a:t>Observation</a:t>
            </a:r>
            <a:r>
              <a:rPr lang="en-US" sz="1400" dirty="0">
                <a:solidFill>
                  <a:srgbClr val="0000FF"/>
                </a:solidFill>
              </a:rPr>
              <a:t>  is reasonable for small, </a:t>
            </a:r>
            <a:r>
              <a:rPr lang="en-US" sz="1400" dirty="0" err="1">
                <a:solidFill>
                  <a:srgbClr val="0000FF"/>
                </a:solidFill>
              </a:rPr>
              <a:t>nonamblyogenic</a:t>
            </a:r>
            <a:r>
              <a:rPr lang="en-US" sz="1400" dirty="0">
                <a:solidFill>
                  <a:srgbClr val="0000FF"/>
                </a:solidFill>
              </a:rPr>
              <a:t> lesions</a:t>
            </a:r>
          </a:p>
          <a:p>
            <a:r>
              <a:rPr lang="en-US" sz="1400" dirty="0">
                <a:solidFill>
                  <a:srgbClr val="0000FF"/>
                </a:solidFill>
              </a:rPr>
              <a:t>--For lesions requiring treatment, systemic  </a:t>
            </a:r>
            <a:r>
              <a:rPr lang="en-US" sz="1400" b="1" dirty="0">
                <a:solidFill>
                  <a:srgbClr val="0000FF"/>
                </a:solidFill>
              </a:rPr>
              <a:t>propranolol</a:t>
            </a:r>
            <a:r>
              <a:rPr lang="en-US" sz="1400" dirty="0">
                <a:solidFill>
                  <a:srgbClr val="0000FF"/>
                </a:solidFill>
              </a:rPr>
              <a:t>  is probably first-line</a:t>
            </a:r>
          </a:p>
          <a:p>
            <a:r>
              <a:rPr lang="en-US" sz="1400" dirty="0">
                <a:solidFill>
                  <a:srgbClr val="0000FF"/>
                </a:solidFill>
              </a:rPr>
              <a:t>--Superficial lesions can be treated with topical  </a:t>
            </a:r>
            <a:r>
              <a:rPr lang="en-US" sz="1400" b="1" dirty="0" err="1">
                <a:solidFill>
                  <a:srgbClr val="0000FF"/>
                </a:solidFill>
              </a:rPr>
              <a:t>timolol</a:t>
            </a:r>
            <a:r>
              <a:rPr lang="en-US" sz="1400" dirty="0">
                <a:solidFill>
                  <a:srgbClr val="0000FF"/>
                </a:solidFill>
              </a:rPr>
              <a:t>  , or  </a:t>
            </a:r>
            <a:r>
              <a:rPr lang="en-US" sz="1400" b="1" dirty="0">
                <a:solidFill>
                  <a:srgbClr val="0000FF"/>
                </a:solidFill>
              </a:rPr>
              <a:t>laser</a:t>
            </a:r>
          </a:p>
          <a:p>
            <a:r>
              <a:rPr lang="en-US" sz="1400" dirty="0">
                <a:solidFill>
                  <a:srgbClr val="0000FF"/>
                </a:solidFill>
              </a:rPr>
              <a:t>--Treatment-resistant lesions may require  </a:t>
            </a:r>
            <a:r>
              <a:rPr lang="en-US" sz="1400" b="1" dirty="0">
                <a:solidFill>
                  <a:srgbClr val="0000FF"/>
                </a:solidFill>
              </a:rPr>
              <a:t>surgical excision</a:t>
            </a:r>
          </a:p>
        </p:txBody>
      </p:sp>
    </p:spTree>
    <p:extLst>
      <p:ext uri="{BB962C8B-B14F-4D97-AF65-F5344CB8AC3E}">
        <p14:creationId xmlns:p14="http://schemas.microsoft.com/office/powerpoint/2010/main" val="10197286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149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309700" cy="338554"/>
          </a:xfrm>
          <a:prstGeom prst="rect">
            <a:avLst/>
          </a:prstGeom>
          <a:noFill/>
        </p:spPr>
        <p:txBody>
          <a:bodyPr wrap="none" rtlCol="0">
            <a:spAutoFit/>
          </a:bodyPr>
          <a:lstStyle/>
          <a:p>
            <a:r>
              <a:rPr lang="en-US" sz="1600" b="1" i="1" dirty="0"/>
              <a:t>?</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309700" cy="338554"/>
          </a:xfrm>
          <a:prstGeom prst="rect">
            <a:avLst/>
          </a:prstGeom>
          <a:noFill/>
        </p:spPr>
        <p:txBody>
          <a:bodyPr wrap="none" rtlCol="0">
            <a:spAutoFit/>
          </a:bodyPr>
          <a:lstStyle/>
          <a:p>
            <a:r>
              <a:rPr lang="en-US" sz="1600" b="1" i="1" dirty="0"/>
              <a:t>?</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309700" cy="338554"/>
          </a:xfrm>
          <a:prstGeom prst="rect">
            <a:avLst/>
          </a:prstGeom>
          <a:noFill/>
        </p:spPr>
        <p:txBody>
          <a:bodyPr wrap="none" rtlCol="0">
            <a:spAutoFit/>
          </a:bodyPr>
          <a:lstStyle/>
          <a:p>
            <a:r>
              <a:rPr lang="en-US" sz="1600" b="1" i="1" dirty="0"/>
              <a:t>?</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79" name="Text Box 31">
            <a:extLst>
              <a:ext uri="{FF2B5EF4-FFF2-40B4-BE49-F238E27FC236}">
                <a16:creationId xmlns:a16="http://schemas.microsoft.com/office/drawing/2014/main" id="{2B48579C-E3EA-45F9-8CF5-C947061CB82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B2650CAF-3DC2-4321-9E3A-1AC733A56F09}"/>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2" name="Arrow: Left 1">
            <a:extLst>
              <a:ext uri="{FF2B5EF4-FFF2-40B4-BE49-F238E27FC236}">
                <a16:creationId xmlns:a16="http://schemas.microsoft.com/office/drawing/2014/main" id="{982E522F-41C7-49ED-BC6E-3F3C69F7B9A2}"/>
              </a:ext>
            </a:extLst>
          </p:cNvPr>
          <p:cNvSpPr/>
          <p:nvPr/>
        </p:nvSpPr>
        <p:spPr>
          <a:xfrm>
            <a:off x="3646263" y="4252501"/>
            <a:ext cx="2270121" cy="1046361"/>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Now these three</a:t>
            </a:r>
          </a:p>
        </p:txBody>
      </p:sp>
    </p:spTree>
    <p:extLst>
      <p:ext uri="{BB962C8B-B14F-4D97-AF65-F5344CB8AC3E}">
        <p14:creationId xmlns:p14="http://schemas.microsoft.com/office/powerpoint/2010/main" val="199031152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a:t>
            </a:fld>
            <a:endParaRPr lang="en-US" altLang="en-US" sz="1000"/>
          </a:p>
        </p:txBody>
      </p:sp>
      <p:sp>
        <p:nvSpPr>
          <p:cNvPr id="13" name="TextBox 12">
            <a:extLst>
              <a:ext uri="{FF2B5EF4-FFF2-40B4-BE49-F238E27FC236}">
                <a16:creationId xmlns:a16="http://schemas.microsoft.com/office/drawing/2014/main" id="{87D03A0E-8945-4C88-8797-220D1AA61A53}"/>
              </a:ext>
            </a:extLst>
          </p:cNvPr>
          <p:cNvSpPr txBox="1"/>
          <p:nvPr/>
        </p:nvSpPr>
        <p:spPr>
          <a:xfrm>
            <a:off x="5817231" y="2055384"/>
            <a:ext cx="806631" cy="553998"/>
          </a:xfrm>
          <a:prstGeom prst="rect">
            <a:avLst/>
          </a:prstGeom>
          <a:noFill/>
        </p:spPr>
        <p:txBody>
          <a:bodyPr wrap="none" rtlCol="0">
            <a:spAutoFit/>
          </a:bodyPr>
          <a:lstStyle/>
          <a:p>
            <a:pPr algn="ctr">
              <a:lnSpc>
                <a:spcPts val="1200"/>
              </a:lnSpc>
            </a:pPr>
            <a:r>
              <a:rPr lang="en-US" sz="1200" i="1" dirty="0"/>
              <a:t>basic/</a:t>
            </a:r>
          </a:p>
          <a:p>
            <a:pPr algn="ctr">
              <a:lnSpc>
                <a:spcPts val="1200"/>
              </a:lnSpc>
            </a:pPr>
            <a:r>
              <a:rPr lang="en-US" sz="1200" i="1" dirty="0"/>
              <a:t>obvious</a:t>
            </a:r>
          </a:p>
          <a:p>
            <a:pPr algn="ctr">
              <a:lnSpc>
                <a:spcPts val="1200"/>
              </a:lnSpc>
            </a:pPr>
            <a:r>
              <a:rPr lang="en-US" sz="1200" i="1" dirty="0"/>
              <a:t>yet again</a:t>
            </a:r>
          </a:p>
        </p:txBody>
      </p:sp>
    </p:spTree>
    <p:extLst>
      <p:ext uri="{BB962C8B-B14F-4D97-AF65-F5344CB8AC3E}">
        <p14:creationId xmlns:p14="http://schemas.microsoft.com/office/powerpoint/2010/main" val="57555539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t>Lymphangioma</a:t>
            </a:r>
            <a:endParaRPr lang="en-US" sz="1600" dirty="0"/>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79" name="Text Box 31">
            <a:extLst>
              <a:ext uri="{FF2B5EF4-FFF2-40B4-BE49-F238E27FC236}">
                <a16:creationId xmlns:a16="http://schemas.microsoft.com/office/drawing/2014/main" id="{2B48579C-E3EA-45F9-8CF5-C947061CB829}"/>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81" name="Text Box 32">
            <a:extLst>
              <a:ext uri="{FF2B5EF4-FFF2-40B4-BE49-F238E27FC236}">
                <a16:creationId xmlns:a16="http://schemas.microsoft.com/office/drawing/2014/main" id="{B2650CAF-3DC2-4321-9E3A-1AC733A56F09}"/>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Tree>
    <p:extLst>
      <p:ext uri="{BB962C8B-B14F-4D97-AF65-F5344CB8AC3E}">
        <p14:creationId xmlns:p14="http://schemas.microsoft.com/office/powerpoint/2010/main" val="1718054254"/>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151</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749582" cy="338554"/>
          </a:xfrm>
          <a:prstGeom prst="rect">
            <a:avLst/>
          </a:prstGeom>
          <a:noFill/>
        </p:spPr>
        <p:txBody>
          <a:bodyPr wrap="none" rtlCol="0">
            <a:spAutoFit/>
          </a:bodyPr>
          <a:lstStyle/>
          <a:p>
            <a:r>
              <a:rPr lang="en-US" sz="1600" b="1" dirty="0">
                <a:solidFill>
                  <a:srgbClr val="0000FF"/>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9" name="TextBox 58">
            <a:extLst>
              <a:ext uri="{FF2B5EF4-FFF2-40B4-BE49-F238E27FC236}">
                <a16:creationId xmlns:a16="http://schemas.microsoft.com/office/drawing/2014/main" id="{80F81C2B-DBB4-473F-A7ED-5F1584F400AE}"/>
              </a:ext>
            </a:extLst>
          </p:cNvPr>
          <p:cNvSpPr txBox="1"/>
          <p:nvPr/>
        </p:nvSpPr>
        <p:spPr>
          <a:xfrm>
            <a:off x="2474106" y="4424797"/>
            <a:ext cx="3390977" cy="307777"/>
          </a:xfrm>
          <a:prstGeom prst="rect">
            <a:avLst/>
          </a:prstGeom>
          <a:noFill/>
        </p:spPr>
        <p:txBody>
          <a:bodyPr wrap="square" rtlCol="0">
            <a:spAutoFit/>
          </a:bodyPr>
          <a:lstStyle/>
          <a:p>
            <a:r>
              <a:rPr lang="en-US" sz="1400" b="1" dirty="0">
                <a:solidFill>
                  <a:srgbClr val="0000FF"/>
                </a:solidFill>
                <a:latin typeface="Segoe Script" panose="020B0504020000000003" pitchFamily="34" charset="0"/>
              </a:rPr>
              <a:t>Orbital lymphatic malformation</a:t>
            </a:r>
          </a:p>
        </p:txBody>
      </p:sp>
      <p:sp>
        <p:nvSpPr>
          <p:cNvPr id="58" name="TextBox 57">
            <a:extLst>
              <a:ext uri="{FF2B5EF4-FFF2-40B4-BE49-F238E27FC236}">
                <a16:creationId xmlns:a16="http://schemas.microsoft.com/office/drawing/2014/main" id="{774F7807-FF7E-4C7D-A300-D6ABF86A5A08}"/>
              </a:ext>
            </a:extLst>
          </p:cNvPr>
          <p:cNvSpPr txBox="1"/>
          <p:nvPr/>
        </p:nvSpPr>
        <p:spPr>
          <a:xfrm rot="10800000" flipV="1">
            <a:off x="1975891" y="4700371"/>
            <a:ext cx="4384503" cy="830997"/>
          </a:xfrm>
          <a:prstGeom prst="rect">
            <a:avLst/>
          </a:prstGeom>
          <a:solidFill>
            <a:schemeClr val="bg1"/>
          </a:solidFill>
          <a:ln>
            <a:solidFill>
              <a:schemeClr val="tx1"/>
            </a:solidFill>
          </a:ln>
        </p:spPr>
        <p:txBody>
          <a:bodyPr wrap="square" rtlCol="0">
            <a:spAutoFit/>
          </a:bodyPr>
          <a:lstStyle/>
          <a:p>
            <a:r>
              <a:rPr lang="en-US" sz="1600" dirty="0"/>
              <a:t>Be aware that, per the </a:t>
            </a:r>
            <a:r>
              <a:rPr lang="en-US" sz="1600" i="1" dirty="0"/>
              <a:t>Peds</a:t>
            </a:r>
            <a:r>
              <a:rPr lang="en-US" sz="1600" dirty="0"/>
              <a:t> and </a:t>
            </a:r>
            <a:r>
              <a:rPr lang="en-US" sz="1600" i="1" dirty="0"/>
              <a:t>Orbit</a:t>
            </a:r>
            <a:r>
              <a:rPr lang="en-US" sz="1600" dirty="0"/>
              <a:t> books, the term </a:t>
            </a:r>
            <a:r>
              <a:rPr lang="en-US" sz="1600" i="1" dirty="0"/>
              <a:t>lymphangioma</a:t>
            </a:r>
            <a:r>
              <a:rPr lang="en-US" sz="1600" dirty="0"/>
              <a:t> has given way to </a:t>
            </a:r>
            <a:r>
              <a:rPr lang="en-US" sz="1600" b="1" i="1" dirty="0"/>
              <a:t>orbital lymphatic malformation</a:t>
            </a:r>
            <a:endParaRPr lang="en-US" sz="1600" dirty="0"/>
          </a:p>
        </p:txBody>
      </p:sp>
    </p:spTree>
    <p:extLst>
      <p:ext uri="{BB962C8B-B14F-4D97-AF65-F5344CB8AC3E}">
        <p14:creationId xmlns:p14="http://schemas.microsoft.com/office/powerpoint/2010/main" val="17608817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152</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clinical presentation of an orbital </a:t>
            </a:r>
            <a:r>
              <a:rPr lang="en-US" sz="1400" i="1" dirty="0" err="1">
                <a:solidFill>
                  <a:srgbClr val="0000FF"/>
                </a:solidFill>
              </a:rPr>
              <a:t>lymphangioma</a:t>
            </a:r>
            <a:r>
              <a:rPr lang="en-US" sz="1400" i="1" dirty="0">
                <a:solidFill>
                  <a:srgbClr val="0000FF"/>
                </a:solidFill>
              </a:rPr>
              <a:t>?</a:t>
            </a:r>
          </a:p>
          <a:p>
            <a:r>
              <a:rPr lang="en-US" sz="1400" dirty="0">
                <a:solidFill>
                  <a:schemeClr val="accent1">
                    <a:lumMod val="40000"/>
                    <a:lumOff val="60000"/>
                  </a:schemeClr>
                </a:solidFill>
              </a:rPr>
              <a:t>Rapid-onset proptosis</a:t>
            </a: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What does histologic examination of a </a:t>
            </a:r>
            <a:r>
              <a:rPr lang="en-US" sz="1400" i="1" dirty="0" err="1">
                <a:solidFill>
                  <a:schemeClr val="accent1">
                    <a:lumMod val="40000"/>
                    <a:lumOff val="60000"/>
                  </a:schemeClr>
                </a:solidFill>
              </a:rPr>
              <a:t>lymphangioma</a:t>
            </a:r>
            <a:r>
              <a:rPr lang="en-US" sz="1400" i="1" dirty="0">
                <a:solidFill>
                  <a:schemeClr val="accent1">
                    <a:lumMod val="40000"/>
                    <a:lumOff val="60000"/>
                  </a:schemeClr>
                </a:solidFill>
              </a:rPr>
              <a:t> reveal?</a:t>
            </a:r>
          </a:p>
          <a:p>
            <a:r>
              <a:rPr lang="en-US" sz="1400" dirty="0">
                <a:solidFill>
                  <a:schemeClr val="accent1">
                    <a:lumMod val="40000"/>
                    <a:lumOff val="60000"/>
                  </a:schemeClr>
                </a:solidFill>
              </a:rPr>
              <a:t>Lymphatic-type endothelial cells lining lymph-filled spaces</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Two distinct sorts of events can cause the rapid lesion enlargement that leads to rapid-onset proptosis. What are these events?</a:t>
            </a:r>
          </a:p>
          <a:p>
            <a:r>
              <a:rPr lang="en-US" sz="1400" dirty="0">
                <a:solidFill>
                  <a:schemeClr val="accent1">
                    <a:lumMod val="40000"/>
                    <a:lumOff val="60000"/>
                  </a:schemeClr>
                </a:solidFill>
              </a:rPr>
              <a:t>--Lymphoid hyperplasia</a:t>
            </a:r>
          </a:p>
          <a:p>
            <a:r>
              <a:rPr lang="en-US" sz="1400" dirty="0">
                <a:solidFill>
                  <a:schemeClr val="accent1">
                    <a:lumMod val="40000"/>
                    <a:lumOff val="60000"/>
                  </a:schemeClr>
                </a:solidFill>
              </a:rPr>
              <a:t>--</a:t>
            </a:r>
            <a:r>
              <a:rPr lang="en-US" sz="1400" dirty="0" err="1">
                <a:solidFill>
                  <a:schemeClr val="accent1">
                    <a:lumMod val="40000"/>
                    <a:lumOff val="60000"/>
                  </a:schemeClr>
                </a:solidFill>
              </a:rPr>
              <a:t>Intralesional</a:t>
            </a:r>
            <a:r>
              <a:rPr lang="en-US" sz="1400" dirty="0">
                <a:solidFill>
                  <a:schemeClr val="accent1">
                    <a:lumMod val="40000"/>
                    <a:lumOff val="60000"/>
                  </a:schemeClr>
                </a:solidFill>
              </a:rPr>
              <a:t> hemorrhage</a:t>
            </a:r>
          </a:p>
        </p:txBody>
      </p:sp>
    </p:spTree>
    <p:extLst>
      <p:ext uri="{BB962C8B-B14F-4D97-AF65-F5344CB8AC3E}">
        <p14:creationId xmlns:p14="http://schemas.microsoft.com/office/powerpoint/2010/main" val="418145164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153</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clinical presentation of an orbital </a:t>
            </a:r>
            <a:r>
              <a:rPr lang="en-US" sz="1400" i="1" dirty="0" err="1">
                <a:solidFill>
                  <a:srgbClr val="0000FF"/>
                </a:solidFill>
              </a:rPr>
              <a:t>lymphangioma</a:t>
            </a:r>
            <a:r>
              <a:rPr lang="en-US" sz="1400" i="1" dirty="0">
                <a:solidFill>
                  <a:srgbClr val="0000FF"/>
                </a:solidFill>
              </a:rPr>
              <a:t>?</a:t>
            </a:r>
          </a:p>
          <a:p>
            <a:r>
              <a:rPr lang="en-US" sz="1400" dirty="0">
                <a:solidFill>
                  <a:srgbClr val="0000FF"/>
                </a:solidFill>
              </a:rPr>
              <a:t>Rapid-onset proptosis</a:t>
            </a: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What does histologic examination of a </a:t>
            </a:r>
            <a:r>
              <a:rPr lang="en-US" sz="1400" i="1" dirty="0" err="1">
                <a:solidFill>
                  <a:schemeClr val="accent1">
                    <a:lumMod val="40000"/>
                    <a:lumOff val="60000"/>
                  </a:schemeClr>
                </a:solidFill>
              </a:rPr>
              <a:t>lymphangioma</a:t>
            </a:r>
            <a:r>
              <a:rPr lang="en-US" sz="1400" i="1" dirty="0">
                <a:solidFill>
                  <a:schemeClr val="accent1">
                    <a:lumMod val="40000"/>
                    <a:lumOff val="60000"/>
                  </a:schemeClr>
                </a:solidFill>
              </a:rPr>
              <a:t> reveal?</a:t>
            </a:r>
          </a:p>
          <a:p>
            <a:r>
              <a:rPr lang="en-US" sz="1400" dirty="0">
                <a:solidFill>
                  <a:schemeClr val="accent1">
                    <a:lumMod val="40000"/>
                    <a:lumOff val="60000"/>
                  </a:schemeClr>
                </a:solidFill>
              </a:rPr>
              <a:t>Lymphatic-type endothelial cells lining lymph-filled spaces</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Two distinct sorts of events can cause the rapid lesion enlargement that leads to rapid-onset proptosis. What are these events?</a:t>
            </a:r>
          </a:p>
          <a:p>
            <a:r>
              <a:rPr lang="en-US" sz="1400" dirty="0">
                <a:solidFill>
                  <a:schemeClr val="accent1">
                    <a:lumMod val="40000"/>
                    <a:lumOff val="60000"/>
                  </a:schemeClr>
                </a:solidFill>
              </a:rPr>
              <a:t>--Lymphoid hyperplasia</a:t>
            </a:r>
          </a:p>
          <a:p>
            <a:r>
              <a:rPr lang="en-US" sz="1400" dirty="0">
                <a:solidFill>
                  <a:schemeClr val="accent1">
                    <a:lumMod val="40000"/>
                    <a:lumOff val="60000"/>
                  </a:schemeClr>
                </a:solidFill>
              </a:rPr>
              <a:t>--</a:t>
            </a:r>
            <a:r>
              <a:rPr lang="en-US" sz="1400" dirty="0" err="1">
                <a:solidFill>
                  <a:schemeClr val="accent1">
                    <a:lumMod val="40000"/>
                    <a:lumOff val="60000"/>
                  </a:schemeClr>
                </a:solidFill>
              </a:rPr>
              <a:t>Intralesional</a:t>
            </a:r>
            <a:r>
              <a:rPr lang="en-US" sz="1400" dirty="0">
                <a:solidFill>
                  <a:schemeClr val="accent1">
                    <a:lumMod val="40000"/>
                    <a:lumOff val="60000"/>
                  </a:schemeClr>
                </a:solidFill>
              </a:rPr>
              <a:t> hemorrhage</a:t>
            </a:r>
          </a:p>
        </p:txBody>
      </p:sp>
    </p:spTree>
    <p:extLst>
      <p:ext uri="{BB962C8B-B14F-4D97-AF65-F5344CB8AC3E}">
        <p14:creationId xmlns:p14="http://schemas.microsoft.com/office/powerpoint/2010/main" val="87099970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154</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clinical presentation of an orbital </a:t>
            </a:r>
            <a:r>
              <a:rPr lang="en-US" sz="1400" i="1" dirty="0" err="1">
                <a:solidFill>
                  <a:srgbClr val="0000FF"/>
                </a:solidFill>
              </a:rPr>
              <a:t>lymphangioma</a:t>
            </a:r>
            <a:r>
              <a:rPr lang="en-US" sz="1400" i="1" dirty="0">
                <a:solidFill>
                  <a:srgbClr val="0000FF"/>
                </a:solidFill>
              </a:rPr>
              <a:t>?</a:t>
            </a:r>
          </a:p>
          <a:p>
            <a:r>
              <a:rPr lang="en-US" sz="1400" dirty="0">
                <a:solidFill>
                  <a:srgbClr val="0000FF"/>
                </a:solidFill>
              </a:rPr>
              <a:t>Rapid-onset proptosis</a:t>
            </a:r>
          </a:p>
          <a:p>
            <a:endParaRPr lang="en-US" sz="1400" i="1" dirty="0">
              <a:solidFill>
                <a:srgbClr val="0000FF"/>
              </a:solidFill>
            </a:endParaRPr>
          </a:p>
          <a:p>
            <a:r>
              <a:rPr lang="en-US" sz="1400" i="1" dirty="0">
                <a:solidFill>
                  <a:srgbClr val="0000FF"/>
                </a:solidFill>
              </a:rPr>
              <a:t>What does histologic examination of a </a:t>
            </a:r>
            <a:r>
              <a:rPr lang="en-US" sz="1400" i="1" dirty="0" err="1">
                <a:solidFill>
                  <a:srgbClr val="0000FF"/>
                </a:solidFill>
              </a:rPr>
              <a:t>lymphangioma</a:t>
            </a:r>
            <a:r>
              <a:rPr lang="en-US" sz="1400" i="1" dirty="0">
                <a:solidFill>
                  <a:srgbClr val="0000FF"/>
                </a:solidFill>
              </a:rPr>
              <a:t> reveal?</a:t>
            </a:r>
            <a:endParaRPr lang="en-US" sz="1400" i="1" dirty="0">
              <a:solidFill>
                <a:schemeClr val="accent1">
                  <a:lumMod val="40000"/>
                  <a:lumOff val="60000"/>
                </a:schemeClr>
              </a:solidFill>
            </a:endParaRPr>
          </a:p>
          <a:p>
            <a:r>
              <a:rPr lang="en-US" sz="1400" dirty="0">
                <a:solidFill>
                  <a:schemeClr val="accent1">
                    <a:lumMod val="40000"/>
                    <a:lumOff val="60000"/>
                  </a:schemeClr>
                </a:solidFill>
              </a:rPr>
              <a:t>Lymphatic-type endothelial cells lining lymph-filled spaces</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Two distinct sorts of events can cause the rapid lesion enlargement that leads to rapid-onset proptosis. What are these events?</a:t>
            </a:r>
          </a:p>
          <a:p>
            <a:r>
              <a:rPr lang="en-US" sz="1400" dirty="0">
                <a:solidFill>
                  <a:schemeClr val="accent1">
                    <a:lumMod val="40000"/>
                    <a:lumOff val="60000"/>
                  </a:schemeClr>
                </a:solidFill>
              </a:rPr>
              <a:t>--Lymphoid hyperplasia</a:t>
            </a:r>
          </a:p>
          <a:p>
            <a:r>
              <a:rPr lang="en-US" sz="1400" dirty="0">
                <a:solidFill>
                  <a:schemeClr val="accent1">
                    <a:lumMod val="40000"/>
                    <a:lumOff val="60000"/>
                  </a:schemeClr>
                </a:solidFill>
              </a:rPr>
              <a:t>--</a:t>
            </a:r>
            <a:r>
              <a:rPr lang="en-US" sz="1400" dirty="0" err="1">
                <a:solidFill>
                  <a:schemeClr val="accent1">
                    <a:lumMod val="40000"/>
                    <a:lumOff val="60000"/>
                  </a:schemeClr>
                </a:solidFill>
              </a:rPr>
              <a:t>Intralesional</a:t>
            </a:r>
            <a:r>
              <a:rPr lang="en-US" sz="1400" dirty="0">
                <a:solidFill>
                  <a:schemeClr val="accent1">
                    <a:lumMod val="40000"/>
                    <a:lumOff val="60000"/>
                  </a:schemeClr>
                </a:solidFill>
              </a:rPr>
              <a:t> hemorrhage</a:t>
            </a:r>
          </a:p>
        </p:txBody>
      </p:sp>
    </p:spTree>
    <p:extLst>
      <p:ext uri="{BB962C8B-B14F-4D97-AF65-F5344CB8AC3E}">
        <p14:creationId xmlns:p14="http://schemas.microsoft.com/office/powerpoint/2010/main" val="408655015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155</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clinical presentation of an orbital </a:t>
            </a:r>
            <a:r>
              <a:rPr lang="en-US" sz="1400" i="1" dirty="0" err="1">
                <a:solidFill>
                  <a:srgbClr val="0000FF"/>
                </a:solidFill>
              </a:rPr>
              <a:t>lymphangioma</a:t>
            </a:r>
            <a:r>
              <a:rPr lang="en-US" sz="1400" i="1" dirty="0">
                <a:solidFill>
                  <a:srgbClr val="0000FF"/>
                </a:solidFill>
              </a:rPr>
              <a:t>?</a:t>
            </a:r>
          </a:p>
          <a:p>
            <a:r>
              <a:rPr lang="en-US" sz="1400" dirty="0">
                <a:solidFill>
                  <a:srgbClr val="0000FF"/>
                </a:solidFill>
              </a:rPr>
              <a:t>Rapid-onset proptosis</a:t>
            </a:r>
          </a:p>
          <a:p>
            <a:endParaRPr lang="en-US" sz="1400" i="1" dirty="0">
              <a:solidFill>
                <a:srgbClr val="0000FF"/>
              </a:solidFill>
            </a:endParaRPr>
          </a:p>
          <a:p>
            <a:r>
              <a:rPr lang="en-US" sz="1400" i="1" dirty="0">
                <a:solidFill>
                  <a:srgbClr val="0000FF"/>
                </a:solidFill>
              </a:rPr>
              <a:t>What does histologic examination of a </a:t>
            </a:r>
            <a:r>
              <a:rPr lang="en-US" sz="1400" i="1" dirty="0" err="1">
                <a:solidFill>
                  <a:srgbClr val="0000FF"/>
                </a:solidFill>
              </a:rPr>
              <a:t>lymphangioma</a:t>
            </a:r>
            <a:r>
              <a:rPr lang="en-US" sz="1400" i="1" dirty="0">
                <a:solidFill>
                  <a:srgbClr val="0000FF"/>
                </a:solidFill>
              </a:rPr>
              <a:t> reveal?</a:t>
            </a:r>
          </a:p>
          <a:p>
            <a:r>
              <a:rPr lang="en-US" sz="1400" dirty="0">
                <a:solidFill>
                  <a:srgbClr val="0000FF"/>
                </a:solidFill>
              </a:rPr>
              <a:t>Lymphatic-type endothelial cells lining lymph-filled spaces</a:t>
            </a:r>
            <a:endParaRPr lang="en-US" sz="1400" dirty="0">
              <a:solidFill>
                <a:schemeClr val="accent1">
                  <a:lumMod val="40000"/>
                  <a:lumOff val="60000"/>
                </a:schemeClr>
              </a:solidFill>
            </a:endParaRP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Two distinct sorts of events can cause the rapid lesion enlargement that leads to rapid-onset proptosis. What are these events?</a:t>
            </a:r>
          </a:p>
          <a:p>
            <a:r>
              <a:rPr lang="en-US" sz="1400" dirty="0">
                <a:solidFill>
                  <a:schemeClr val="accent1">
                    <a:lumMod val="40000"/>
                    <a:lumOff val="60000"/>
                  </a:schemeClr>
                </a:solidFill>
              </a:rPr>
              <a:t>--Lymphoid hyperplasia</a:t>
            </a:r>
          </a:p>
          <a:p>
            <a:r>
              <a:rPr lang="en-US" sz="1400" dirty="0">
                <a:solidFill>
                  <a:schemeClr val="accent1">
                    <a:lumMod val="40000"/>
                    <a:lumOff val="60000"/>
                  </a:schemeClr>
                </a:solidFill>
              </a:rPr>
              <a:t>--</a:t>
            </a:r>
            <a:r>
              <a:rPr lang="en-US" sz="1400" dirty="0" err="1">
                <a:solidFill>
                  <a:schemeClr val="accent1">
                    <a:lumMod val="40000"/>
                    <a:lumOff val="60000"/>
                  </a:schemeClr>
                </a:solidFill>
              </a:rPr>
              <a:t>Intralesional</a:t>
            </a:r>
            <a:r>
              <a:rPr lang="en-US" sz="1400" dirty="0">
                <a:solidFill>
                  <a:schemeClr val="accent1">
                    <a:lumMod val="40000"/>
                    <a:lumOff val="60000"/>
                  </a:schemeClr>
                </a:solidFill>
              </a:rPr>
              <a:t> hemorrhage</a:t>
            </a:r>
          </a:p>
        </p:txBody>
      </p:sp>
    </p:spTree>
    <p:extLst>
      <p:ext uri="{BB962C8B-B14F-4D97-AF65-F5344CB8AC3E}">
        <p14:creationId xmlns:p14="http://schemas.microsoft.com/office/powerpoint/2010/main" val="231235272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156</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clinical presentation of an orbital </a:t>
            </a:r>
            <a:r>
              <a:rPr lang="en-US" sz="1400" i="1" dirty="0" err="1">
                <a:solidFill>
                  <a:srgbClr val="0000FF"/>
                </a:solidFill>
              </a:rPr>
              <a:t>lymphangioma</a:t>
            </a:r>
            <a:r>
              <a:rPr lang="en-US" sz="1400" i="1" dirty="0">
                <a:solidFill>
                  <a:srgbClr val="0000FF"/>
                </a:solidFill>
              </a:rPr>
              <a:t>?</a:t>
            </a:r>
          </a:p>
          <a:p>
            <a:r>
              <a:rPr lang="en-US" sz="1400" dirty="0">
                <a:solidFill>
                  <a:srgbClr val="0000FF"/>
                </a:solidFill>
              </a:rPr>
              <a:t>Rapid-onset proptosis</a:t>
            </a:r>
          </a:p>
          <a:p>
            <a:endParaRPr lang="en-US" sz="1400" i="1" dirty="0">
              <a:solidFill>
                <a:srgbClr val="0000FF"/>
              </a:solidFill>
            </a:endParaRPr>
          </a:p>
          <a:p>
            <a:r>
              <a:rPr lang="en-US" sz="1400" i="1" dirty="0">
                <a:solidFill>
                  <a:srgbClr val="0000FF"/>
                </a:solidFill>
              </a:rPr>
              <a:t>What does histologic examination of a </a:t>
            </a:r>
            <a:r>
              <a:rPr lang="en-US" sz="1400" i="1" dirty="0" err="1">
                <a:solidFill>
                  <a:srgbClr val="0000FF"/>
                </a:solidFill>
              </a:rPr>
              <a:t>lymphangioma</a:t>
            </a:r>
            <a:r>
              <a:rPr lang="en-US" sz="1400" i="1" dirty="0">
                <a:solidFill>
                  <a:srgbClr val="0000FF"/>
                </a:solidFill>
              </a:rPr>
              <a:t> reveal?</a:t>
            </a:r>
          </a:p>
          <a:p>
            <a:r>
              <a:rPr lang="en-US" sz="1400" dirty="0">
                <a:solidFill>
                  <a:srgbClr val="0000FF"/>
                </a:solidFill>
              </a:rPr>
              <a:t>Lymphatic-type endothelial cells lining lymph-filled spaces</a:t>
            </a:r>
          </a:p>
          <a:p>
            <a:endParaRPr lang="en-US" sz="1400" dirty="0">
              <a:solidFill>
                <a:srgbClr val="0000FF"/>
              </a:solidFill>
            </a:endParaRPr>
          </a:p>
          <a:p>
            <a:r>
              <a:rPr lang="en-US" sz="1400" i="1" dirty="0">
                <a:solidFill>
                  <a:srgbClr val="0000FF"/>
                </a:solidFill>
              </a:rPr>
              <a:t>Two distinct sorts of events can cause the rapid lesion enlargement that leads to rapid-onset proptosis. What are these events?</a:t>
            </a:r>
          </a:p>
          <a:p>
            <a:r>
              <a:rPr lang="en-US" sz="1400" dirty="0">
                <a:solidFill>
                  <a:srgbClr val="0000FF"/>
                </a:solidFill>
              </a:rPr>
              <a:t>--</a:t>
            </a:r>
          </a:p>
          <a:p>
            <a:r>
              <a:rPr lang="en-US" sz="1400" dirty="0">
                <a:solidFill>
                  <a:srgbClr val="0000FF"/>
                </a:solidFill>
              </a:rPr>
              <a:t>--</a:t>
            </a:r>
          </a:p>
        </p:txBody>
      </p:sp>
    </p:spTree>
    <p:extLst>
      <p:ext uri="{BB962C8B-B14F-4D97-AF65-F5344CB8AC3E}">
        <p14:creationId xmlns:p14="http://schemas.microsoft.com/office/powerpoint/2010/main" val="66617588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157</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clinical presentation of an orbital </a:t>
            </a:r>
            <a:r>
              <a:rPr lang="en-US" sz="1400" i="1" dirty="0" err="1">
                <a:solidFill>
                  <a:srgbClr val="0000FF"/>
                </a:solidFill>
              </a:rPr>
              <a:t>lymphangioma</a:t>
            </a:r>
            <a:r>
              <a:rPr lang="en-US" sz="1400" i="1" dirty="0">
                <a:solidFill>
                  <a:srgbClr val="0000FF"/>
                </a:solidFill>
              </a:rPr>
              <a:t>?</a:t>
            </a:r>
          </a:p>
          <a:p>
            <a:r>
              <a:rPr lang="en-US" sz="1400" dirty="0">
                <a:solidFill>
                  <a:srgbClr val="0000FF"/>
                </a:solidFill>
              </a:rPr>
              <a:t>Rapid-onset proptosis</a:t>
            </a:r>
          </a:p>
          <a:p>
            <a:endParaRPr lang="en-US" sz="1400" i="1" dirty="0">
              <a:solidFill>
                <a:srgbClr val="0000FF"/>
              </a:solidFill>
            </a:endParaRPr>
          </a:p>
          <a:p>
            <a:r>
              <a:rPr lang="en-US" sz="1400" i="1" dirty="0">
                <a:solidFill>
                  <a:srgbClr val="0000FF"/>
                </a:solidFill>
              </a:rPr>
              <a:t>What does histologic examination of a </a:t>
            </a:r>
            <a:r>
              <a:rPr lang="en-US" sz="1400" i="1" dirty="0" err="1">
                <a:solidFill>
                  <a:srgbClr val="0000FF"/>
                </a:solidFill>
              </a:rPr>
              <a:t>lymphangioma</a:t>
            </a:r>
            <a:r>
              <a:rPr lang="en-US" sz="1400" i="1" dirty="0">
                <a:solidFill>
                  <a:srgbClr val="0000FF"/>
                </a:solidFill>
              </a:rPr>
              <a:t> reveal?</a:t>
            </a:r>
          </a:p>
          <a:p>
            <a:r>
              <a:rPr lang="en-US" sz="1400" dirty="0">
                <a:solidFill>
                  <a:srgbClr val="0000FF"/>
                </a:solidFill>
              </a:rPr>
              <a:t>Lymphatic-type endothelial cells lining lymph-filled spaces</a:t>
            </a:r>
          </a:p>
          <a:p>
            <a:endParaRPr lang="en-US" sz="1400" dirty="0">
              <a:solidFill>
                <a:srgbClr val="0000FF"/>
              </a:solidFill>
            </a:endParaRPr>
          </a:p>
          <a:p>
            <a:r>
              <a:rPr lang="en-US" sz="1400" i="1" dirty="0">
                <a:solidFill>
                  <a:srgbClr val="0000FF"/>
                </a:solidFill>
              </a:rPr>
              <a:t>Two distinct sorts of events can cause the rapid lesion enlargement that leads to rapid-onset proptosis. What are these events?</a:t>
            </a:r>
          </a:p>
          <a:p>
            <a:r>
              <a:rPr lang="en-US" sz="1400" dirty="0">
                <a:solidFill>
                  <a:srgbClr val="0000FF"/>
                </a:solidFill>
              </a:rPr>
              <a:t>--Lymphoid hyperplasia</a:t>
            </a:r>
          </a:p>
          <a:p>
            <a:r>
              <a:rPr lang="en-US" sz="1400" dirty="0">
                <a:solidFill>
                  <a:srgbClr val="0000FF"/>
                </a:solidFill>
              </a:rPr>
              <a:t>--</a:t>
            </a:r>
            <a:r>
              <a:rPr lang="en-US" sz="1400" dirty="0" err="1">
                <a:solidFill>
                  <a:srgbClr val="0000FF"/>
                </a:solidFill>
              </a:rPr>
              <a:t>Intralesional</a:t>
            </a:r>
            <a:r>
              <a:rPr lang="en-US" sz="1400" dirty="0">
                <a:solidFill>
                  <a:srgbClr val="0000FF"/>
                </a:solidFill>
              </a:rPr>
              <a:t> hemorrhage</a:t>
            </a:r>
          </a:p>
        </p:txBody>
      </p:sp>
    </p:spTree>
    <p:extLst>
      <p:ext uri="{BB962C8B-B14F-4D97-AF65-F5344CB8AC3E}">
        <p14:creationId xmlns:p14="http://schemas.microsoft.com/office/powerpoint/2010/main" val="62580096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158</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clinical presentation of an orbital </a:t>
            </a:r>
            <a:r>
              <a:rPr lang="en-US" sz="1400" i="1" dirty="0" err="1">
                <a:solidFill>
                  <a:schemeClr val="bg1">
                    <a:lumMod val="65000"/>
                  </a:schemeClr>
                </a:solidFill>
              </a:rPr>
              <a:t>lymphangioma</a:t>
            </a:r>
            <a:r>
              <a:rPr lang="en-US" sz="1400" i="1" dirty="0">
                <a:solidFill>
                  <a:schemeClr val="bg1">
                    <a:lumMod val="65000"/>
                  </a:schemeClr>
                </a:solidFill>
              </a:rPr>
              <a:t>?</a:t>
            </a:r>
          </a:p>
          <a:p>
            <a:r>
              <a:rPr lang="en-US" sz="1400" dirty="0">
                <a:solidFill>
                  <a:schemeClr val="bg1">
                    <a:lumMod val="65000"/>
                  </a:schemeClr>
                </a:solidFill>
              </a:rPr>
              <a:t>Rapid-onset proptosis</a:t>
            </a:r>
          </a:p>
          <a:p>
            <a:endParaRPr lang="en-US" sz="1400" i="1" dirty="0">
              <a:solidFill>
                <a:schemeClr val="bg1">
                  <a:lumMod val="65000"/>
                </a:schemeClr>
              </a:solidFill>
            </a:endParaRPr>
          </a:p>
          <a:p>
            <a:r>
              <a:rPr lang="en-US" sz="1400" i="1" dirty="0">
                <a:solidFill>
                  <a:schemeClr val="bg1">
                    <a:lumMod val="65000"/>
                  </a:schemeClr>
                </a:solidFill>
              </a:rPr>
              <a:t>What does histologic examination of a </a:t>
            </a:r>
            <a:r>
              <a:rPr lang="en-US" sz="1400" i="1" dirty="0" err="1">
                <a:solidFill>
                  <a:schemeClr val="bg1">
                    <a:lumMod val="65000"/>
                  </a:schemeClr>
                </a:solidFill>
              </a:rPr>
              <a:t>lymphangioma</a:t>
            </a:r>
            <a:r>
              <a:rPr lang="en-US" sz="1400" i="1" dirty="0">
                <a:solidFill>
                  <a:schemeClr val="bg1">
                    <a:lumMod val="65000"/>
                  </a:schemeClr>
                </a:solidFill>
              </a:rPr>
              <a:t> reveal?</a:t>
            </a:r>
          </a:p>
          <a:p>
            <a:r>
              <a:rPr lang="en-US" sz="1400" dirty="0">
                <a:solidFill>
                  <a:schemeClr val="bg1">
                    <a:lumMod val="65000"/>
                  </a:schemeClr>
                </a:solidFill>
              </a:rPr>
              <a:t>Lymphatic-type endothelial cells lining lymph-filled spaces</a:t>
            </a:r>
          </a:p>
          <a:p>
            <a:endParaRPr lang="en-US" sz="1400" dirty="0">
              <a:solidFill>
                <a:schemeClr val="bg1">
                  <a:lumMod val="65000"/>
                </a:schemeClr>
              </a:solidFill>
            </a:endParaRPr>
          </a:p>
          <a:p>
            <a:r>
              <a:rPr lang="en-US" sz="1400" i="1" dirty="0">
                <a:solidFill>
                  <a:schemeClr val="bg1">
                    <a:lumMod val="65000"/>
                  </a:schemeClr>
                </a:solidFill>
              </a:rPr>
              <a:t>Two distinct sorts of events can cause the rapid lesion enlargement that leads to rapid-onset proptosis. What are these events?</a:t>
            </a:r>
          </a:p>
          <a:p>
            <a:r>
              <a:rPr lang="en-US" sz="1400" dirty="0">
                <a:solidFill>
                  <a:schemeClr val="bg1">
                    <a:lumMod val="65000"/>
                  </a:schemeClr>
                </a:solidFill>
              </a:rPr>
              <a:t>--</a:t>
            </a:r>
            <a:r>
              <a:rPr lang="en-US" sz="1400" b="1" dirty="0">
                <a:solidFill>
                  <a:srgbClr val="0000FF"/>
                </a:solidFill>
              </a:rPr>
              <a:t>Lymphoid hyperplasia</a:t>
            </a:r>
          </a:p>
          <a:p>
            <a:r>
              <a:rPr lang="en-US" sz="1400" dirty="0">
                <a:solidFill>
                  <a:schemeClr val="bg1">
                    <a:lumMod val="65000"/>
                  </a:schemeClr>
                </a:solidFill>
              </a:rPr>
              <a:t>--</a:t>
            </a:r>
            <a:r>
              <a:rPr lang="en-US" sz="1400" dirty="0" err="1">
                <a:solidFill>
                  <a:schemeClr val="bg1">
                    <a:lumMod val="65000"/>
                  </a:schemeClr>
                </a:solidFill>
              </a:rPr>
              <a:t>Intralesional</a:t>
            </a:r>
            <a:r>
              <a:rPr lang="en-US" sz="1400" dirty="0">
                <a:solidFill>
                  <a:schemeClr val="bg1">
                    <a:lumMod val="65000"/>
                  </a:schemeClr>
                </a:solidFill>
              </a:rPr>
              <a:t> hemorrhage</a:t>
            </a:r>
          </a:p>
        </p:txBody>
      </p:sp>
      <p:sp>
        <p:nvSpPr>
          <p:cNvPr id="57" name="Text Box 9">
            <a:extLst>
              <a:ext uri="{FF2B5EF4-FFF2-40B4-BE49-F238E27FC236}">
                <a16:creationId xmlns:a16="http://schemas.microsoft.com/office/drawing/2014/main" id="{C1833855-2665-4568-8044-ADCD6DE42B76}"/>
              </a:ext>
            </a:extLst>
          </p:cNvPr>
          <p:cNvSpPr txBox="1">
            <a:spLocks noChangeArrowheads="1"/>
          </p:cNvSpPr>
          <p:nvPr/>
        </p:nvSpPr>
        <p:spPr bwMode="auto">
          <a:xfrm>
            <a:off x="215909" y="5712277"/>
            <a:ext cx="7149714" cy="523220"/>
          </a:xfrm>
          <a:prstGeom prst="rect">
            <a:avLst/>
          </a:prstGeom>
          <a:solidFill>
            <a:schemeClr val="bg1">
              <a:lumMod val="85000"/>
            </a:schemeClr>
          </a:solidFill>
          <a:ln>
            <a:noFill/>
          </a:ln>
          <a:effectLs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What is the classic health event for precipitating lymphoid hyperplasia in these patients?</a:t>
            </a:r>
          </a:p>
          <a:p>
            <a:pPr eaLnBrk="1" hangingPunct="1"/>
            <a:r>
              <a:rPr lang="en-US" altLang="en-US" sz="1400" b="1" dirty="0">
                <a:solidFill>
                  <a:schemeClr val="bg1">
                    <a:lumMod val="85000"/>
                  </a:schemeClr>
                </a:solidFill>
              </a:rPr>
              <a:t>Upper respiratory tract infection</a:t>
            </a:r>
          </a:p>
        </p:txBody>
      </p:sp>
    </p:spTree>
    <p:extLst>
      <p:ext uri="{BB962C8B-B14F-4D97-AF65-F5344CB8AC3E}">
        <p14:creationId xmlns:p14="http://schemas.microsoft.com/office/powerpoint/2010/main" val="311911887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159</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clinical presentation of an orbital </a:t>
            </a:r>
            <a:r>
              <a:rPr lang="en-US" sz="1400" i="1" dirty="0" err="1">
                <a:solidFill>
                  <a:schemeClr val="bg1">
                    <a:lumMod val="65000"/>
                  </a:schemeClr>
                </a:solidFill>
              </a:rPr>
              <a:t>lymphangioma</a:t>
            </a:r>
            <a:r>
              <a:rPr lang="en-US" sz="1400" i="1" dirty="0">
                <a:solidFill>
                  <a:schemeClr val="bg1">
                    <a:lumMod val="65000"/>
                  </a:schemeClr>
                </a:solidFill>
              </a:rPr>
              <a:t>?</a:t>
            </a:r>
          </a:p>
          <a:p>
            <a:r>
              <a:rPr lang="en-US" sz="1400" dirty="0">
                <a:solidFill>
                  <a:schemeClr val="bg1">
                    <a:lumMod val="65000"/>
                  </a:schemeClr>
                </a:solidFill>
              </a:rPr>
              <a:t>Rapid-onset proptosis</a:t>
            </a:r>
          </a:p>
          <a:p>
            <a:endParaRPr lang="en-US" sz="1400" i="1" dirty="0">
              <a:solidFill>
                <a:schemeClr val="bg1">
                  <a:lumMod val="65000"/>
                </a:schemeClr>
              </a:solidFill>
            </a:endParaRPr>
          </a:p>
          <a:p>
            <a:r>
              <a:rPr lang="en-US" sz="1400" i="1" dirty="0">
                <a:solidFill>
                  <a:schemeClr val="bg1">
                    <a:lumMod val="65000"/>
                  </a:schemeClr>
                </a:solidFill>
              </a:rPr>
              <a:t>What does histologic examination of a </a:t>
            </a:r>
            <a:r>
              <a:rPr lang="en-US" sz="1400" i="1" dirty="0" err="1">
                <a:solidFill>
                  <a:schemeClr val="bg1">
                    <a:lumMod val="65000"/>
                  </a:schemeClr>
                </a:solidFill>
              </a:rPr>
              <a:t>lymphangioma</a:t>
            </a:r>
            <a:r>
              <a:rPr lang="en-US" sz="1400" i="1" dirty="0">
                <a:solidFill>
                  <a:schemeClr val="bg1">
                    <a:lumMod val="65000"/>
                  </a:schemeClr>
                </a:solidFill>
              </a:rPr>
              <a:t> reveal?</a:t>
            </a:r>
          </a:p>
          <a:p>
            <a:r>
              <a:rPr lang="en-US" sz="1400" dirty="0">
                <a:solidFill>
                  <a:schemeClr val="bg1">
                    <a:lumMod val="65000"/>
                  </a:schemeClr>
                </a:solidFill>
              </a:rPr>
              <a:t>Lymphatic-type endothelial cells lining lymph-filled spaces</a:t>
            </a:r>
          </a:p>
          <a:p>
            <a:endParaRPr lang="en-US" sz="1400" dirty="0">
              <a:solidFill>
                <a:schemeClr val="bg1">
                  <a:lumMod val="65000"/>
                </a:schemeClr>
              </a:solidFill>
            </a:endParaRPr>
          </a:p>
          <a:p>
            <a:r>
              <a:rPr lang="en-US" sz="1400" i="1" dirty="0">
                <a:solidFill>
                  <a:schemeClr val="bg1">
                    <a:lumMod val="65000"/>
                  </a:schemeClr>
                </a:solidFill>
              </a:rPr>
              <a:t>Two distinct sorts of events can cause the rapid lesion enlargement that leads to rapid-onset proptosis. What are these events?</a:t>
            </a:r>
          </a:p>
          <a:p>
            <a:r>
              <a:rPr lang="en-US" sz="1400" dirty="0">
                <a:solidFill>
                  <a:schemeClr val="bg1">
                    <a:lumMod val="65000"/>
                  </a:schemeClr>
                </a:solidFill>
              </a:rPr>
              <a:t>--</a:t>
            </a:r>
            <a:r>
              <a:rPr lang="en-US" sz="1400" b="1" dirty="0">
                <a:solidFill>
                  <a:srgbClr val="0000FF"/>
                </a:solidFill>
              </a:rPr>
              <a:t>Lymphoid hyperplasia</a:t>
            </a:r>
          </a:p>
          <a:p>
            <a:r>
              <a:rPr lang="en-US" sz="1400" dirty="0">
                <a:solidFill>
                  <a:schemeClr val="bg1">
                    <a:lumMod val="65000"/>
                  </a:schemeClr>
                </a:solidFill>
              </a:rPr>
              <a:t>--</a:t>
            </a:r>
            <a:r>
              <a:rPr lang="en-US" sz="1400" dirty="0" err="1">
                <a:solidFill>
                  <a:schemeClr val="bg1">
                    <a:lumMod val="65000"/>
                  </a:schemeClr>
                </a:solidFill>
              </a:rPr>
              <a:t>Intralesional</a:t>
            </a:r>
            <a:r>
              <a:rPr lang="en-US" sz="1400" dirty="0">
                <a:solidFill>
                  <a:schemeClr val="bg1">
                    <a:lumMod val="65000"/>
                  </a:schemeClr>
                </a:solidFill>
              </a:rPr>
              <a:t> hemorrhage</a:t>
            </a:r>
          </a:p>
        </p:txBody>
      </p:sp>
      <p:sp>
        <p:nvSpPr>
          <p:cNvPr id="57" name="Text Box 9">
            <a:extLst>
              <a:ext uri="{FF2B5EF4-FFF2-40B4-BE49-F238E27FC236}">
                <a16:creationId xmlns:a16="http://schemas.microsoft.com/office/drawing/2014/main" id="{C1833855-2665-4568-8044-ADCD6DE42B76}"/>
              </a:ext>
            </a:extLst>
          </p:cNvPr>
          <p:cNvSpPr txBox="1">
            <a:spLocks noChangeArrowheads="1"/>
          </p:cNvSpPr>
          <p:nvPr/>
        </p:nvSpPr>
        <p:spPr bwMode="auto">
          <a:xfrm>
            <a:off x="215909" y="5712277"/>
            <a:ext cx="7149714" cy="523220"/>
          </a:xfrm>
          <a:prstGeom prst="rect">
            <a:avLst/>
          </a:prstGeom>
          <a:solidFill>
            <a:schemeClr val="bg1">
              <a:lumMod val="85000"/>
            </a:schemeClr>
          </a:solidFill>
          <a:ln>
            <a:noFill/>
          </a:ln>
          <a:effectLs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What is the classic health event for precipitating lymphoid hyperplasia in these patients?</a:t>
            </a:r>
          </a:p>
          <a:p>
            <a:pPr eaLnBrk="1" hangingPunct="1"/>
            <a:r>
              <a:rPr lang="en-US" altLang="en-US" sz="1400" b="1" dirty="0">
                <a:solidFill>
                  <a:srgbClr val="0000FF"/>
                </a:solidFill>
              </a:rPr>
              <a:t>Upper respiratory tract infection</a:t>
            </a:r>
          </a:p>
        </p:txBody>
      </p:sp>
    </p:spTree>
    <p:extLst>
      <p:ext uri="{BB962C8B-B14F-4D97-AF65-F5344CB8AC3E}">
        <p14:creationId xmlns:p14="http://schemas.microsoft.com/office/powerpoint/2010/main" val="346758886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a:t>
            </a:fld>
            <a:endParaRPr lang="en-US" altLang="en-US" sz="1000"/>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Tree>
    <p:extLst>
      <p:ext uri="{BB962C8B-B14F-4D97-AF65-F5344CB8AC3E}">
        <p14:creationId xmlns:p14="http://schemas.microsoft.com/office/powerpoint/2010/main" val="28588777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160</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clinical presentation of an orbital </a:t>
            </a:r>
            <a:r>
              <a:rPr lang="en-US" sz="1400" i="1" dirty="0" err="1">
                <a:solidFill>
                  <a:schemeClr val="bg1">
                    <a:lumMod val="65000"/>
                  </a:schemeClr>
                </a:solidFill>
              </a:rPr>
              <a:t>lymphangioma</a:t>
            </a:r>
            <a:r>
              <a:rPr lang="en-US" sz="1400" i="1" dirty="0">
                <a:solidFill>
                  <a:schemeClr val="bg1">
                    <a:lumMod val="65000"/>
                  </a:schemeClr>
                </a:solidFill>
              </a:rPr>
              <a:t>?</a:t>
            </a:r>
          </a:p>
          <a:p>
            <a:r>
              <a:rPr lang="en-US" sz="1400" dirty="0">
                <a:solidFill>
                  <a:schemeClr val="bg1">
                    <a:lumMod val="65000"/>
                  </a:schemeClr>
                </a:solidFill>
              </a:rPr>
              <a:t>Rapid-onset proptosis</a:t>
            </a:r>
          </a:p>
          <a:p>
            <a:endParaRPr lang="en-US" sz="1400" i="1" dirty="0">
              <a:solidFill>
                <a:schemeClr val="bg1">
                  <a:lumMod val="65000"/>
                </a:schemeClr>
              </a:solidFill>
            </a:endParaRPr>
          </a:p>
          <a:p>
            <a:r>
              <a:rPr lang="en-US" sz="1400" i="1" dirty="0">
                <a:solidFill>
                  <a:schemeClr val="bg1">
                    <a:lumMod val="65000"/>
                  </a:schemeClr>
                </a:solidFill>
              </a:rPr>
              <a:t>What does histologic examination of a </a:t>
            </a:r>
            <a:r>
              <a:rPr lang="en-US" sz="1400" i="1" dirty="0" err="1">
                <a:solidFill>
                  <a:schemeClr val="bg1">
                    <a:lumMod val="65000"/>
                  </a:schemeClr>
                </a:solidFill>
              </a:rPr>
              <a:t>lymphangioma</a:t>
            </a:r>
            <a:r>
              <a:rPr lang="en-US" sz="1400" i="1" dirty="0">
                <a:solidFill>
                  <a:schemeClr val="bg1">
                    <a:lumMod val="65000"/>
                  </a:schemeClr>
                </a:solidFill>
              </a:rPr>
              <a:t> reveal?</a:t>
            </a:r>
          </a:p>
          <a:p>
            <a:r>
              <a:rPr lang="en-US" sz="1400" dirty="0">
                <a:solidFill>
                  <a:schemeClr val="bg1">
                    <a:lumMod val="65000"/>
                  </a:schemeClr>
                </a:solidFill>
              </a:rPr>
              <a:t>Lymphatic-type endothelial cells lining lymph-filled spaces</a:t>
            </a:r>
          </a:p>
          <a:p>
            <a:endParaRPr lang="en-US" sz="1400" dirty="0">
              <a:solidFill>
                <a:schemeClr val="bg1">
                  <a:lumMod val="65000"/>
                </a:schemeClr>
              </a:solidFill>
            </a:endParaRPr>
          </a:p>
          <a:p>
            <a:r>
              <a:rPr lang="en-US" sz="1400" i="1" dirty="0">
                <a:solidFill>
                  <a:schemeClr val="bg1">
                    <a:lumMod val="65000"/>
                  </a:schemeClr>
                </a:solidFill>
              </a:rPr>
              <a:t>Two distinct sorts of events can cause the rapid lesion enlargement that leads to rapid-onset proptosis. What are these events?</a:t>
            </a:r>
          </a:p>
          <a:p>
            <a:r>
              <a:rPr lang="en-US" sz="1400" dirty="0">
                <a:solidFill>
                  <a:schemeClr val="bg1">
                    <a:lumMod val="65000"/>
                  </a:schemeClr>
                </a:solidFill>
              </a:rPr>
              <a:t>--Lymphoid hyperplasia</a:t>
            </a:r>
          </a:p>
          <a:p>
            <a:r>
              <a:rPr lang="en-US" sz="1400" dirty="0">
                <a:solidFill>
                  <a:schemeClr val="bg1">
                    <a:lumMod val="65000"/>
                  </a:schemeClr>
                </a:solidFill>
              </a:rPr>
              <a:t>--</a:t>
            </a:r>
            <a:r>
              <a:rPr lang="en-US" sz="1400" dirty="0" err="1">
                <a:solidFill>
                  <a:schemeClr val="bg1">
                    <a:lumMod val="65000"/>
                  </a:schemeClr>
                </a:solidFill>
              </a:rPr>
              <a:t>Intralesional</a:t>
            </a:r>
            <a:r>
              <a:rPr lang="en-US" sz="1400" dirty="0">
                <a:solidFill>
                  <a:schemeClr val="bg1">
                    <a:lumMod val="65000"/>
                  </a:schemeClr>
                </a:solidFill>
              </a:rPr>
              <a:t> hemorrhage</a:t>
            </a:r>
          </a:p>
        </p:txBody>
      </p:sp>
      <p:sp>
        <p:nvSpPr>
          <p:cNvPr id="57" name="TextBox 56">
            <a:extLst>
              <a:ext uri="{FF2B5EF4-FFF2-40B4-BE49-F238E27FC236}">
                <a16:creationId xmlns:a16="http://schemas.microsoft.com/office/drawing/2014/main" id="{FBA751FF-97C3-4024-9A64-A730623F5820}"/>
              </a:ext>
            </a:extLst>
          </p:cNvPr>
          <p:cNvSpPr txBox="1"/>
          <p:nvPr/>
        </p:nvSpPr>
        <p:spPr>
          <a:xfrm>
            <a:off x="1342539" y="4691068"/>
            <a:ext cx="5654112" cy="738664"/>
          </a:xfrm>
          <a:prstGeom prst="rect">
            <a:avLst/>
          </a:prstGeom>
          <a:solidFill>
            <a:srgbClr val="99CCFF"/>
          </a:solidFill>
        </p:spPr>
        <p:txBody>
          <a:bodyPr wrap="none" rtlCol="0">
            <a:spAutoFit/>
          </a:bodyPr>
          <a:lstStyle/>
          <a:p>
            <a:r>
              <a:rPr lang="en-US" sz="1400" i="1" dirty="0">
                <a:solidFill>
                  <a:srgbClr val="0000FF"/>
                </a:solidFill>
              </a:rPr>
              <a:t>How are </a:t>
            </a:r>
            <a:r>
              <a:rPr lang="en-US" sz="1400" i="1" dirty="0" err="1">
                <a:solidFill>
                  <a:srgbClr val="0000FF"/>
                </a:solidFill>
              </a:rPr>
              <a:t>lymphangiomas</a:t>
            </a:r>
            <a:r>
              <a:rPr lang="en-US" sz="1400" i="1" dirty="0">
                <a:solidFill>
                  <a:srgbClr val="0000FF"/>
                </a:solidFill>
              </a:rPr>
              <a:t> managed?</a:t>
            </a:r>
            <a:endParaRPr lang="en-US" sz="1400" i="1" dirty="0">
              <a:solidFill>
                <a:srgbClr val="99CCFF"/>
              </a:solidFill>
            </a:endParaRPr>
          </a:p>
          <a:p>
            <a:r>
              <a:rPr lang="en-US" sz="1400" dirty="0">
                <a:solidFill>
                  <a:srgbClr val="99CCFF"/>
                </a:solidFill>
              </a:rPr>
              <a:t>If threatening vision, </a:t>
            </a:r>
            <a:r>
              <a:rPr lang="en-US" sz="1400" i="1" dirty="0">
                <a:solidFill>
                  <a:srgbClr val="99CCFF"/>
                </a:solidFill>
              </a:rPr>
              <a:t>or</a:t>
            </a:r>
            <a:r>
              <a:rPr lang="en-US" sz="1400" dirty="0">
                <a:solidFill>
                  <a:srgbClr val="99CCFF"/>
                </a:solidFill>
              </a:rPr>
              <a:t> producing unacceptable cosmesis--resection.</a:t>
            </a:r>
          </a:p>
          <a:p>
            <a:r>
              <a:rPr lang="en-US" sz="1400" dirty="0">
                <a:solidFill>
                  <a:srgbClr val="99CCFF"/>
                </a:solidFill>
              </a:rPr>
              <a:t>Otherwise, conservatively.</a:t>
            </a:r>
          </a:p>
        </p:txBody>
      </p:sp>
    </p:spTree>
    <p:extLst>
      <p:ext uri="{BB962C8B-B14F-4D97-AF65-F5344CB8AC3E}">
        <p14:creationId xmlns:p14="http://schemas.microsoft.com/office/powerpoint/2010/main" val="409389036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161</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691873" cy="338554"/>
          </a:xfrm>
          <a:prstGeom prst="rect">
            <a:avLst/>
          </a:prstGeom>
          <a:noFill/>
        </p:spPr>
        <p:txBody>
          <a:bodyPr wrap="none" rtlCol="0">
            <a:spAutoFit/>
          </a:bodyPr>
          <a:lstStyle/>
          <a:p>
            <a:r>
              <a:rPr lang="en-US" sz="1600" b="1" dirty="0" err="1">
                <a:solidFill>
                  <a:srgbClr val="0000FF"/>
                </a:solidFill>
              </a:rPr>
              <a:t>Lymphangioma</a:t>
            </a:r>
            <a:endParaRPr lang="en-US" sz="1600" b="1" dirty="0">
              <a:solidFill>
                <a:srgbClr val="0000FF"/>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0" name="TextBox 69">
            <a:extLst>
              <a:ext uri="{FF2B5EF4-FFF2-40B4-BE49-F238E27FC236}">
                <a16:creationId xmlns:a16="http://schemas.microsoft.com/office/drawing/2014/main" id="{CD6E0589-D0CB-48FB-88EE-327DAC6D93AD}"/>
              </a:ext>
            </a:extLst>
          </p:cNvPr>
          <p:cNvSpPr txBox="1"/>
          <p:nvPr/>
        </p:nvSpPr>
        <p:spPr>
          <a:xfrm>
            <a:off x="520128" y="4537693"/>
            <a:ext cx="5567934" cy="2246769"/>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clinical presentation of an orbital </a:t>
            </a:r>
            <a:r>
              <a:rPr lang="en-US" sz="1400" i="1" dirty="0" err="1">
                <a:solidFill>
                  <a:schemeClr val="bg1">
                    <a:lumMod val="65000"/>
                  </a:schemeClr>
                </a:solidFill>
              </a:rPr>
              <a:t>lymphangioma</a:t>
            </a:r>
            <a:r>
              <a:rPr lang="en-US" sz="1400" i="1" dirty="0">
                <a:solidFill>
                  <a:schemeClr val="bg1">
                    <a:lumMod val="65000"/>
                  </a:schemeClr>
                </a:solidFill>
              </a:rPr>
              <a:t>?</a:t>
            </a:r>
          </a:p>
          <a:p>
            <a:r>
              <a:rPr lang="en-US" sz="1400" dirty="0">
                <a:solidFill>
                  <a:schemeClr val="bg1">
                    <a:lumMod val="65000"/>
                  </a:schemeClr>
                </a:solidFill>
              </a:rPr>
              <a:t>Rapid-onset proptosis</a:t>
            </a:r>
          </a:p>
          <a:p>
            <a:endParaRPr lang="en-US" sz="1400" i="1" dirty="0">
              <a:solidFill>
                <a:schemeClr val="bg1">
                  <a:lumMod val="65000"/>
                </a:schemeClr>
              </a:solidFill>
            </a:endParaRPr>
          </a:p>
          <a:p>
            <a:r>
              <a:rPr lang="en-US" sz="1400" i="1" dirty="0">
                <a:solidFill>
                  <a:schemeClr val="bg1">
                    <a:lumMod val="65000"/>
                  </a:schemeClr>
                </a:solidFill>
              </a:rPr>
              <a:t>What does histologic examination of a </a:t>
            </a:r>
            <a:r>
              <a:rPr lang="en-US" sz="1400" i="1" dirty="0" err="1">
                <a:solidFill>
                  <a:schemeClr val="bg1">
                    <a:lumMod val="65000"/>
                  </a:schemeClr>
                </a:solidFill>
              </a:rPr>
              <a:t>lymphangioma</a:t>
            </a:r>
            <a:r>
              <a:rPr lang="en-US" sz="1400" i="1" dirty="0">
                <a:solidFill>
                  <a:schemeClr val="bg1">
                    <a:lumMod val="65000"/>
                  </a:schemeClr>
                </a:solidFill>
              </a:rPr>
              <a:t> reveal?</a:t>
            </a:r>
          </a:p>
          <a:p>
            <a:r>
              <a:rPr lang="en-US" sz="1400" dirty="0">
                <a:solidFill>
                  <a:schemeClr val="bg1">
                    <a:lumMod val="65000"/>
                  </a:schemeClr>
                </a:solidFill>
              </a:rPr>
              <a:t>Lymphatic-type endothelial cells lining lymph-filled spaces</a:t>
            </a:r>
          </a:p>
          <a:p>
            <a:endParaRPr lang="en-US" sz="1400" dirty="0">
              <a:solidFill>
                <a:schemeClr val="bg1">
                  <a:lumMod val="65000"/>
                </a:schemeClr>
              </a:solidFill>
            </a:endParaRPr>
          </a:p>
          <a:p>
            <a:r>
              <a:rPr lang="en-US" sz="1400" i="1" dirty="0">
                <a:solidFill>
                  <a:schemeClr val="bg1">
                    <a:lumMod val="65000"/>
                  </a:schemeClr>
                </a:solidFill>
              </a:rPr>
              <a:t>Two distinct sorts of events can cause the rapid lesion enlargement that leads to rapid-onset proptosis. What are these events?</a:t>
            </a:r>
          </a:p>
          <a:p>
            <a:r>
              <a:rPr lang="en-US" sz="1400" dirty="0">
                <a:solidFill>
                  <a:schemeClr val="bg1">
                    <a:lumMod val="65000"/>
                  </a:schemeClr>
                </a:solidFill>
              </a:rPr>
              <a:t>--Lymphoid hyperplasia</a:t>
            </a:r>
          </a:p>
          <a:p>
            <a:r>
              <a:rPr lang="en-US" sz="1400" dirty="0">
                <a:solidFill>
                  <a:schemeClr val="bg1">
                    <a:lumMod val="65000"/>
                  </a:schemeClr>
                </a:solidFill>
              </a:rPr>
              <a:t>--</a:t>
            </a:r>
            <a:r>
              <a:rPr lang="en-US" sz="1400" dirty="0" err="1">
                <a:solidFill>
                  <a:schemeClr val="bg1">
                    <a:lumMod val="65000"/>
                  </a:schemeClr>
                </a:solidFill>
              </a:rPr>
              <a:t>Intralesional</a:t>
            </a:r>
            <a:r>
              <a:rPr lang="en-US" sz="1400" dirty="0">
                <a:solidFill>
                  <a:schemeClr val="bg1">
                    <a:lumMod val="65000"/>
                  </a:schemeClr>
                </a:solidFill>
              </a:rPr>
              <a:t> hemorrhage</a:t>
            </a:r>
          </a:p>
        </p:txBody>
      </p:sp>
      <p:sp>
        <p:nvSpPr>
          <p:cNvPr id="57" name="TextBox 56">
            <a:extLst>
              <a:ext uri="{FF2B5EF4-FFF2-40B4-BE49-F238E27FC236}">
                <a16:creationId xmlns:a16="http://schemas.microsoft.com/office/drawing/2014/main" id="{FBA751FF-97C3-4024-9A64-A730623F5820}"/>
              </a:ext>
            </a:extLst>
          </p:cNvPr>
          <p:cNvSpPr txBox="1"/>
          <p:nvPr/>
        </p:nvSpPr>
        <p:spPr>
          <a:xfrm>
            <a:off x="1342539" y="4691068"/>
            <a:ext cx="5654112" cy="738664"/>
          </a:xfrm>
          <a:prstGeom prst="rect">
            <a:avLst/>
          </a:prstGeom>
          <a:solidFill>
            <a:srgbClr val="99CCFF"/>
          </a:solidFill>
        </p:spPr>
        <p:txBody>
          <a:bodyPr wrap="none" rtlCol="0">
            <a:spAutoFit/>
          </a:bodyPr>
          <a:lstStyle/>
          <a:p>
            <a:r>
              <a:rPr lang="en-US" sz="1400" i="1" dirty="0">
                <a:solidFill>
                  <a:srgbClr val="0000FF"/>
                </a:solidFill>
              </a:rPr>
              <a:t>How are </a:t>
            </a:r>
            <a:r>
              <a:rPr lang="en-US" sz="1400" i="1" dirty="0" err="1">
                <a:solidFill>
                  <a:srgbClr val="0000FF"/>
                </a:solidFill>
              </a:rPr>
              <a:t>lymphangiomas</a:t>
            </a:r>
            <a:r>
              <a:rPr lang="en-US" sz="1400" i="1" dirty="0">
                <a:solidFill>
                  <a:srgbClr val="0000FF"/>
                </a:solidFill>
              </a:rPr>
              <a:t> managed?</a:t>
            </a:r>
          </a:p>
          <a:p>
            <a:r>
              <a:rPr lang="en-US" sz="1400" dirty="0">
                <a:solidFill>
                  <a:srgbClr val="0000FF"/>
                </a:solidFill>
              </a:rPr>
              <a:t>If threatening vision, </a:t>
            </a:r>
            <a:r>
              <a:rPr lang="en-US" sz="1400" i="1" dirty="0">
                <a:solidFill>
                  <a:srgbClr val="0000FF"/>
                </a:solidFill>
              </a:rPr>
              <a:t>or</a:t>
            </a:r>
            <a:r>
              <a:rPr lang="en-US" sz="1400" dirty="0">
                <a:solidFill>
                  <a:srgbClr val="0000FF"/>
                </a:solidFill>
              </a:rPr>
              <a:t> producing unacceptable cosmesis--resection.</a:t>
            </a:r>
          </a:p>
          <a:p>
            <a:r>
              <a:rPr lang="en-US" sz="1400" dirty="0">
                <a:solidFill>
                  <a:srgbClr val="0000FF"/>
                </a:solidFill>
              </a:rPr>
              <a:t>Otherwise, conservatively.</a:t>
            </a:r>
          </a:p>
        </p:txBody>
      </p:sp>
    </p:spTree>
    <p:extLst>
      <p:ext uri="{BB962C8B-B14F-4D97-AF65-F5344CB8AC3E}">
        <p14:creationId xmlns:p14="http://schemas.microsoft.com/office/powerpoint/2010/main" val="48533207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162</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93366"/>
                </a:solidFill>
              </a:rPr>
              <a:t>In one word, what sort of lesion is the PWS?</a:t>
            </a:r>
            <a:endParaRPr lang="en-US" altLang="en-US" sz="1400" i="1" dirty="0">
              <a:solidFill>
                <a:srgbClr val="FFCCFF"/>
              </a:solidFill>
            </a:endParaRPr>
          </a:p>
          <a:p>
            <a:pPr eaLnBrk="1" hangingPunct="1">
              <a:spcBef>
                <a:spcPct val="0"/>
              </a:spcBef>
              <a:buClrTx/>
              <a:buSzTx/>
              <a:buFontTx/>
              <a:buNone/>
            </a:pPr>
            <a:r>
              <a:rPr lang="en-US" altLang="en-US" sz="1400" dirty="0">
                <a:solidFill>
                  <a:srgbClr val="FFCCFF"/>
                </a:solidFill>
              </a:rPr>
              <a:t>An angioma</a:t>
            </a:r>
          </a:p>
          <a:p>
            <a:pPr eaLnBrk="1" hangingPunct="1">
              <a:spcBef>
                <a:spcPct val="0"/>
              </a:spcBef>
              <a:buClrTx/>
              <a:buSzTx/>
              <a:buFontTx/>
              <a:buNone/>
            </a:pPr>
            <a:endParaRPr lang="en-US" altLang="en-US" sz="1400" dirty="0">
              <a:solidFill>
                <a:srgbClr val="FFCCFF"/>
              </a:solidFill>
            </a:endParaRPr>
          </a:p>
          <a:p>
            <a:pPr eaLnBrk="1" hangingPunct="1">
              <a:spcBef>
                <a:spcPct val="0"/>
              </a:spcBef>
              <a:buClrTx/>
              <a:buSzTx/>
              <a:buFontTx/>
              <a:buNone/>
            </a:pPr>
            <a:r>
              <a:rPr lang="en-US" altLang="en-US" sz="1400" i="1" dirty="0">
                <a:solidFill>
                  <a:srgbClr val="FFCCFF"/>
                </a:solidFill>
              </a:rPr>
              <a:t>By what ‘official’ name is it known?</a:t>
            </a:r>
          </a:p>
          <a:p>
            <a:pPr eaLnBrk="1" hangingPunct="1">
              <a:spcBef>
                <a:spcPct val="0"/>
              </a:spcBef>
              <a:buClrTx/>
              <a:buSzTx/>
              <a:buFontTx/>
              <a:buNone/>
            </a:pPr>
            <a:r>
              <a:rPr lang="en-US" altLang="en-US" sz="1400" b="1" dirty="0">
                <a:solidFill>
                  <a:srgbClr val="FFCCFF"/>
                </a:solidFill>
              </a:rPr>
              <a:t>Nevus </a:t>
            </a:r>
            <a:r>
              <a:rPr lang="en-US" altLang="en-US" sz="1400" b="1" dirty="0" err="1">
                <a:solidFill>
                  <a:srgbClr val="FFCCFF"/>
                </a:solidFill>
              </a:rPr>
              <a:t>flammeus</a:t>
            </a:r>
            <a:endParaRPr lang="en-US" altLang="en-US" sz="1400" b="1" dirty="0">
              <a:solidFill>
                <a:srgbClr val="FFCCFF"/>
              </a:solidFill>
            </a:endParaRP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When does it present?</a:t>
            </a:r>
          </a:p>
          <a:p>
            <a:pPr eaLnBrk="1" hangingPunct="1">
              <a:spcBef>
                <a:spcPct val="0"/>
              </a:spcBef>
              <a:buClrTx/>
              <a:buSzTx/>
              <a:buFontTx/>
              <a:buNone/>
            </a:pPr>
            <a:r>
              <a:rPr lang="en-US" altLang="en-US" sz="1400" dirty="0">
                <a:solidFill>
                  <a:srgbClr val="FFCCFF"/>
                </a:solidFill>
              </a:rPr>
              <a:t>At birth</a:t>
            </a: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What is the typical pattern of distribution?</a:t>
            </a:r>
          </a:p>
          <a:p>
            <a:pPr eaLnBrk="1" hangingPunct="1">
              <a:spcBef>
                <a:spcPct val="0"/>
              </a:spcBef>
              <a:buClrTx/>
              <a:buSzTx/>
              <a:buFontTx/>
              <a:buNone/>
            </a:pPr>
            <a:r>
              <a:rPr lang="en-US" altLang="en-US" sz="1400" dirty="0">
                <a:solidFill>
                  <a:srgbClr val="FFCCFF"/>
                </a:solidFill>
              </a:rPr>
              <a:t>It comports to the distribution of one or more divisions of CN5</a:t>
            </a:r>
          </a:p>
        </p:txBody>
      </p:sp>
    </p:spTree>
    <p:extLst>
      <p:ext uri="{BB962C8B-B14F-4D97-AF65-F5344CB8AC3E}">
        <p14:creationId xmlns:p14="http://schemas.microsoft.com/office/powerpoint/2010/main" val="1457245231"/>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163</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93366"/>
                </a:solidFill>
              </a:rPr>
              <a:t>In one word, what sort of lesion is the PWS?</a:t>
            </a:r>
          </a:p>
          <a:p>
            <a:pPr eaLnBrk="1" hangingPunct="1">
              <a:spcBef>
                <a:spcPct val="0"/>
              </a:spcBef>
              <a:buClrTx/>
              <a:buSzTx/>
              <a:buFontTx/>
              <a:buNone/>
            </a:pPr>
            <a:r>
              <a:rPr lang="en-US" altLang="en-US" sz="1400" dirty="0">
                <a:solidFill>
                  <a:srgbClr val="993366"/>
                </a:solidFill>
              </a:rPr>
              <a:t>An angioma</a:t>
            </a:r>
            <a:endParaRPr lang="en-US" altLang="en-US" sz="1400" dirty="0">
              <a:solidFill>
                <a:srgbClr val="FFCCFF"/>
              </a:solidFill>
            </a:endParaRPr>
          </a:p>
          <a:p>
            <a:pPr eaLnBrk="1" hangingPunct="1">
              <a:spcBef>
                <a:spcPct val="0"/>
              </a:spcBef>
              <a:buClrTx/>
              <a:buSzTx/>
              <a:buFontTx/>
              <a:buNone/>
            </a:pPr>
            <a:endParaRPr lang="en-US" altLang="en-US" sz="1400" dirty="0">
              <a:solidFill>
                <a:srgbClr val="FFCCFF"/>
              </a:solidFill>
            </a:endParaRPr>
          </a:p>
          <a:p>
            <a:pPr eaLnBrk="1" hangingPunct="1">
              <a:spcBef>
                <a:spcPct val="0"/>
              </a:spcBef>
              <a:buClrTx/>
              <a:buSzTx/>
              <a:buFontTx/>
              <a:buNone/>
            </a:pPr>
            <a:r>
              <a:rPr lang="en-US" altLang="en-US" sz="1400" i="1" dirty="0">
                <a:solidFill>
                  <a:srgbClr val="FFCCFF"/>
                </a:solidFill>
              </a:rPr>
              <a:t>By what ‘official’ name is it known?</a:t>
            </a:r>
          </a:p>
          <a:p>
            <a:pPr eaLnBrk="1" hangingPunct="1">
              <a:spcBef>
                <a:spcPct val="0"/>
              </a:spcBef>
              <a:buClrTx/>
              <a:buSzTx/>
              <a:buFontTx/>
              <a:buNone/>
            </a:pPr>
            <a:r>
              <a:rPr lang="en-US" altLang="en-US" sz="1400" b="1" dirty="0">
                <a:solidFill>
                  <a:srgbClr val="FFCCFF"/>
                </a:solidFill>
              </a:rPr>
              <a:t>Nevus </a:t>
            </a:r>
            <a:r>
              <a:rPr lang="en-US" altLang="en-US" sz="1400" b="1" dirty="0" err="1">
                <a:solidFill>
                  <a:srgbClr val="FFCCFF"/>
                </a:solidFill>
              </a:rPr>
              <a:t>flammeus</a:t>
            </a:r>
            <a:endParaRPr lang="en-US" altLang="en-US" sz="1400" b="1" dirty="0">
              <a:solidFill>
                <a:srgbClr val="FFCCFF"/>
              </a:solidFill>
            </a:endParaRP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When does it present?</a:t>
            </a:r>
          </a:p>
          <a:p>
            <a:pPr eaLnBrk="1" hangingPunct="1">
              <a:spcBef>
                <a:spcPct val="0"/>
              </a:spcBef>
              <a:buClrTx/>
              <a:buSzTx/>
              <a:buFontTx/>
              <a:buNone/>
            </a:pPr>
            <a:r>
              <a:rPr lang="en-US" altLang="en-US" sz="1400" dirty="0">
                <a:solidFill>
                  <a:srgbClr val="FFCCFF"/>
                </a:solidFill>
              </a:rPr>
              <a:t>At birth</a:t>
            </a: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What is the typical pattern of distribution?</a:t>
            </a:r>
          </a:p>
          <a:p>
            <a:pPr eaLnBrk="1" hangingPunct="1">
              <a:spcBef>
                <a:spcPct val="0"/>
              </a:spcBef>
              <a:buClrTx/>
              <a:buSzTx/>
              <a:buFontTx/>
              <a:buNone/>
            </a:pPr>
            <a:r>
              <a:rPr lang="en-US" altLang="en-US" sz="1400" dirty="0">
                <a:solidFill>
                  <a:srgbClr val="FFCCFF"/>
                </a:solidFill>
              </a:rPr>
              <a:t>It comports to the distribution of one or more divisions of CN5</a:t>
            </a:r>
          </a:p>
        </p:txBody>
      </p:sp>
    </p:spTree>
    <p:extLst>
      <p:ext uri="{BB962C8B-B14F-4D97-AF65-F5344CB8AC3E}">
        <p14:creationId xmlns:p14="http://schemas.microsoft.com/office/powerpoint/2010/main" val="295006645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164</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93366"/>
                </a:solidFill>
              </a:rPr>
              <a:t>In one word, what sort of lesion is the PWS?</a:t>
            </a:r>
          </a:p>
          <a:p>
            <a:pPr eaLnBrk="1" hangingPunct="1">
              <a:spcBef>
                <a:spcPct val="0"/>
              </a:spcBef>
              <a:buClrTx/>
              <a:buSzTx/>
              <a:buFontTx/>
              <a:buNone/>
            </a:pPr>
            <a:r>
              <a:rPr lang="en-US" altLang="en-US" sz="1400" dirty="0">
                <a:solidFill>
                  <a:srgbClr val="993366"/>
                </a:solidFill>
              </a:rPr>
              <a:t>An angioma</a:t>
            </a:r>
          </a:p>
          <a:p>
            <a:pPr eaLnBrk="1" hangingPunct="1">
              <a:spcBef>
                <a:spcPct val="0"/>
              </a:spcBef>
              <a:buClrTx/>
              <a:buSzTx/>
              <a:buFontTx/>
              <a:buNone/>
            </a:pPr>
            <a:endParaRPr lang="en-US" altLang="en-US" sz="1400" dirty="0">
              <a:solidFill>
                <a:srgbClr val="993366"/>
              </a:solidFill>
            </a:endParaRPr>
          </a:p>
          <a:p>
            <a:pPr eaLnBrk="1" hangingPunct="1">
              <a:spcBef>
                <a:spcPct val="0"/>
              </a:spcBef>
              <a:buClrTx/>
              <a:buSzTx/>
              <a:buFontTx/>
              <a:buNone/>
            </a:pPr>
            <a:r>
              <a:rPr lang="en-US" altLang="en-US" sz="1400" i="1" dirty="0">
                <a:solidFill>
                  <a:srgbClr val="993366"/>
                </a:solidFill>
              </a:rPr>
              <a:t>By what ‘official’ name is it known?</a:t>
            </a:r>
            <a:endParaRPr lang="en-US" altLang="en-US" sz="1400" i="1" dirty="0">
              <a:solidFill>
                <a:srgbClr val="FFCCFF"/>
              </a:solidFill>
            </a:endParaRPr>
          </a:p>
          <a:p>
            <a:pPr eaLnBrk="1" hangingPunct="1">
              <a:spcBef>
                <a:spcPct val="0"/>
              </a:spcBef>
              <a:buClrTx/>
              <a:buSzTx/>
              <a:buFontTx/>
              <a:buNone/>
            </a:pPr>
            <a:r>
              <a:rPr lang="en-US" altLang="en-US" sz="1400" b="1" dirty="0">
                <a:solidFill>
                  <a:srgbClr val="FFCCFF"/>
                </a:solidFill>
              </a:rPr>
              <a:t>Nevus </a:t>
            </a:r>
            <a:r>
              <a:rPr lang="en-US" altLang="en-US" sz="1400" b="1" dirty="0" err="1">
                <a:solidFill>
                  <a:srgbClr val="FFCCFF"/>
                </a:solidFill>
              </a:rPr>
              <a:t>flammeus</a:t>
            </a:r>
            <a:endParaRPr lang="en-US" altLang="en-US" sz="1400" b="1" dirty="0">
              <a:solidFill>
                <a:srgbClr val="FFCCFF"/>
              </a:solidFill>
            </a:endParaRP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When does it present?</a:t>
            </a:r>
          </a:p>
          <a:p>
            <a:pPr eaLnBrk="1" hangingPunct="1">
              <a:spcBef>
                <a:spcPct val="0"/>
              </a:spcBef>
              <a:buClrTx/>
              <a:buSzTx/>
              <a:buFontTx/>
              <a:buNone/>
            </a:pPr>
            <a:r>
              <a:rPr lang="en-US" altLang="en-US" sz="1400" dirty="0">
                <a:solidFill>
                  <a:srgbClr val="FFCCFF"/>
                </a:solidFill>
              </a:rPr>
              <a:t>At birth</a:t>
            </a: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What is the typical pattern of distribution?</a:t>
            </a:r>
          </a:p>
          <a:p>
            <a:pPr eaLnBrk="1" hangingPunct="1">
              <a:spcBef>
                <a:spcPct val="0"/>
              </a:spcBef>
              <a:buClrTx/>
              <a:buSzTx/>
              <a:buFontTx/>
              <a:buNone/>
            </a:pPr>
            <a:r>
              <a:rPr lang="en-US" altLang="en-US" sz="1400" dirty="0">
                <a:solidFill>
                  <a:srgbClr val="FFCCFF"/>
                </a:solidFill>
              </a:rPr>
              <a:t>It comports to the distribution of one or more divisions of CN5</a:t>
            </a:r>
          </a:p>
        </p:txBody>
      </p:sp>
    </p:spTree>
    <p:extLst>
      <p:ext uri="{BB962C8B-B14F-4D97-AF65-F5344CB8AC3E}">
        <p14:creationId xmlns:p14="http://schemas.microsoft.com/office/powerpoint/2010/main" val="288210275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165</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93366"/>
                </a:solidFill>
              </a:rPr>
              <a:t>In one word, what sort of lesion is the PWS?</a:t>
            </a:r>
          </a:p>
          <a:p>
            <a:pPr eaLnBrk="1" hangingPunct="1">
              <a:spcBef>
                <a:spcPct val="0"/>
              </a:spcBef>
              <a:buClrTx/>
              <a:buSzTx/>
              <a:buFontTx/>
              <a:buNone/>
            </a:pPr>
            <a:r>
              <a:rPr lang="en-US" altLang="en-US" sz="1400" dirty="0">
                <a:solidFill>
                  <a:srgbClr val="993366"/>
                </a:solidFill>
              </a:rPr>
              <a:t>An angioma</a:t>
            </a:r>
          </a:p>
          <a:p>
            <a:pPr eaLnBrk="1" hangingPunct="1">
              <a:spcBef>
                <a:spcPct val="0"/>
              </a:spcBef>
              <a:buClrTx/>
              <a:buSzTx/>
              <a:buFontTx/>
              <a:buNone/>
            </a:pPr>
            <a:endParaRPr lang="en-US" altLang="en-US" sz="1400" dirty="0">
              <a:solidFill>
                <a:srgbClr val="993366"/>
              </a:solidFill>
            </a:endParaRPr>
          </a:p>
          <a:p>
            <a:pPr eaLnBrk="1" hangingPunct="1">
              <a:spcBef>
                <a:spcPct val="0"/>
              </a:spcBef>
              <a:buClrTx/>
              <a:buSzTx/>
              <a:buFontTx/>
              <a:buNone/>
            </a:pPr>
            <a:r>
              <a:rPr lang="en-US" altLang="en-US" sz="1400" i="1" dirty="0">
                <a:solidFill>
                  <a:srgbClr val="993366"/>
                </a:solidFill>
              </a:rPr>
              <a:t>By what ‘official’ name is it known?</a:t>
            </a:r>
          </a:p>
          <a:p>
            <a:pPr eaLnBrk="1" hangingPunct="1">
              <a:spcBef>
                <a:spcPct val="0"/>
              </a:spcBef>
              <a:buClrTx/>
              <a:buSzTx/>
              <a:buFontTx/>
              <a:buNone/>
            </a:pPr>
            <a:r>
              <a:rPr lang="en-US" altLang="en-US" sz="1400" b="1" dirty="0">
                <a:solidFill>
                  <a:srgbClr val="993366"/>
                </a:solidFill>
              </a:rPr>
              <a:t>Nevus </a:t>
            </a:r>
            <a:r>
              <a:rPr lang="en-US" altLang="en-US" sz="1400" b="1" dirty="0" err="1">
                <a:solidFill>
                  <a:srgbClr val="993366"/>
                </a:solidFill>
              </a:rPr>
              <a:t>flammeus</a:t>
            </a:r>
            <a:endParaRPr lang="en-US" altLang="en-US" sz="1400" b="1" dirty="0">
              <a:solidFill>
                <a:srgbClr val="FFCCFF"/>
              </a:solidFill>
            </a:endParaRP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When does it present?</a:t>
            </a:r>
          </a:p>
          <a:p>
            <a:pPr eaLnBrk="1" hangingPunct="1">
              <a:spcBef>
                <a:spcPct val="0"/>
              </a:spcBef>
              <a:buClrTx/>
              <a:buSzTx/>
              <a:buFontTx/>
              <a:buNone/>
            </a:pPr>
            <a:r>
              <a:rPr lang="en-US" altLang="en-US" sz="1400" dirty="0">
                <a:solidFill>
                  <a:srgbClr val="FFCCFF"/>
                </a:solidFill>
              </a:rPr>
              <a:t>At birth</a:t>
            </a: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What is the typical pattern of distribution?</a:t>
            </a:r>
          </a:p>
          <a:p>
            <a:pPr eaLnBrk="1" hangingPunct="1">
              <a:spcBef>
                <a:spcPct val="0"/>
              </a:spcBef>
              <a:buClrTx/>
              <a:buSzTx/>
              <a:buFontTx/>
              <a:buNone/>
            </a:pPr>
            <a:r>
              <a:rPr lang="en-US" altLang="en-US" sz="1400" dirty="0">
                <a:solidFill>
                  <a:srgbClr val="FFCCFF"/>
                </a:solidFill>
              </a:rPr>
              <a:t>It comports to the distribution of one or more divisions of CN5</a:t>
            </a:r>
          </a:p>
        </p:txBody>
      </p:sp>
    </p:spTree>
    <p:extLst>
      <p:ext uri="{BB962C8B-B14F-4D97-AF65-F5344CB8AC3E}">
        <p14:creationId xmlns:p14="http://schemas.microsoft.com/office/powerpoint/2010/main" val="357020382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166</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93366"/>
                </a:solidFill>
              </a:rPr>
              <a:t>In one word, what sort of lesion is the PWS?</a:t>
            </a:r>
          </a:p>
          <a:p>
            <a:pPr eaLnBrk="1" hangingPunct="1">
              <a:spcBef>
                <a:spcPct val="0"/>
              </a:spcBef>
              <a:buClrTx/>
              <a:buSzTx/>
              <a:buFontTx/>
              <a:buNone/>
            </a:pPr>
            <a:r>
              <a:rPr lang="en-US" altLang="en-US" sz="1400" dirty="0">
                <a:solidFill>
                  <a:srgbClr val="993366"/>
                </a:solidFill>
              </a:rPr>
              <a:t>An angioma</a:t>
            </a:r>
          </a:p>
          <a:p>
            <a:pPr eaLnBrk="1" hangingPunct="1">
              <a:spcBef>
                <a:spcPct val="0"/>
              </a:spcBef>
              <a:buClrTx/>
              <a:buSzTx/>
              <a:buFontTx/>
              <a:buNone/>
            </a:pPr>
            <a:endParaRPr lang="en-US" altLang="en-US" sz="1400" dirty="0">
              <a:solidFill>
                <a:srgbClr val="993366"/>
              </a:solidFill>
            </a:endParaRPr>
          </a:p>
          <a:p>
            <a:pPr eaLnBrk="1" hangingPunct="1">
              <a:spcBef>
                <a:spcPct val="0"/>
              </a:spcBef>
              <a:buClrTx/>
              <a:buSzTx/>
              <a:buFontTx/>
              <a:buNone/>
            </a:pPr>
            <a:r>
              <a:rPr lang="en-US" altLang="en-US" sz="1400" i="1" dirty="0">
                <a:solidFill>
                  <a:srgbClr val="993366"/>
                </a:solidFill>
              </a:rPr>
              <a:t>By what ‘official’ name is it known?</a:t>
            </a:r>
          </a:p>
          <a:p>
            <a:pPr eaLnBrk="1" hangingPunct="1">
              <a:spcBef>
                <a:spcPct val="0"/>
              </a:spcBef>
              <a:buClrTx/>
              <a:buSzTx/>
              <a:buFontTx/>
              <a:buNone/>
            </a:pPr>
            <a:r>
              <a:rPr lang="en-US" altLang="en-US" sz="1400" b="1" dirty="0">
                <a:solidFill>
                  <a:srgbClr val="993366"/>
                </a:solidFill>
              </a:rPr>
              <a:t>Nevus </a:t>
            </a:r>
            <a:r>
              <a:rPr lang="en-US" altLang="en-US" sz="1400" b="1" dirty="0" err="1">
                <a:solidFill>
                  <a:srgbClr val="993366"/>
                </a:solidFill>
              </a:rPr>
              <a:t>flammeus</a:t>
            </a:r>
            <a:endParaRPr lang="en-US" altLang="en-US" sz="1400" b="1" dirty="0">
              <a:solidFill>
                <a:srgbClr val="993366"/>
              </a:solidFill>
            </a:endParaRPr>
          </a:p>
          <a:p>
            <a:pPr eaLnBrk="1" hangingPunct="1">
              <a:spcBef>
                <a:spcPct val="0"/>
              </a:spcBef>
              <a:buClrTx/>
              <a:buSzTx/>
              <a:buFontTx/>
              <a:buNone/>
            </a:pPr>
            <a:endParaRPr lang="en-US" altLang="en-US" sz="1400" i="1" dirty="0">
              <a:solidFill>
                <a:srgbClr val="993366"/>
              </a:solidFill>
            </a:endParaRPr>
          </a:p>
          <a:p>
            <a:pPr eaLnBrk="1" hangingPunct="1">
              <a:spcBef>
                <a:spcPct val="0"/>
              </a:spcBef>
              <a:buClrTx/>
              <a:buSzTx/>
              <a:buFontTx/>
              <a:buNone/>
            </a:pPr>
            <a:r>
              <a:rPr lang="en-US" altLang="en-US" sz="1400" i="1" dirty="0">
                <a:solidFill>
                  <a:srgbClr val="993366"/>
                </a:solidFill>
              </a:rPr>
              <a:t>When does it present?</a:t>
            </a:r>
            <a:endParaRPr lang="en-US" altLang="en-US" sz="1400" i="1" dirty="0">
              <a:solidFill>
                <a:srgbClr val="FFCCFF"/>
              </a:solidFill>
            </a:endParaRPr>
          </a:p>
          <a:p>
            <a:pPr eaLnBrk="1" hangingPunct="1">
              <a:spcBef>
                <a:spcPct val="0"/>
              </a:spcBef>
              <a:buClrTx/>
              <a:buSzTx/>
              <a:buFontTx/>
              <a:buNone/>
            </a:pPr>
            <a:r>
              <a:rPr lang="en-US" altLang="en-US" sz="1400" dirty="0">
                <a:solidFill>
                  <a:srgbClr val="FFCCFF"/>
                </a:solidFill>
              </a:rPr>
              <a:t>At birth</a:t>
            </a: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What is the typical pattern of distribution?</a:t>
            </a:r>
          </a:p>
          <a:p>
            <a:pPr eaLnBrk="1" hangingPunct="1">
              <a:spcBef>
                <a:spcPct val="0"/>
              </a:spcBef>
              <a:buClrTx/>
              <a:buSzTx/>
              <a:buFontTx/>
              <a:buNone/>
            </a:pPr>
            <a:r>
              <a:rPr lang="en-US" altLang="en-US" sz="1400" dirty="0">
                <a:solidFill>
                  <a:srgbClr val="FFCCFF"/>
                </a:solidFill>
              </a:rPr>
              <a:t>It comports to the distribution of one or more divisions of CN5</a:t>
            </a:r>
          </a:p>
        </p:txBody>
      </p:sp>
    </p:spTree>
    <p:extLst>
      <p:ext uri="{BB962C8B-B14F-4D97-AF65-F5344CB8AC3E}">
        <p14:creationId xmlns:p14="http://schemas.microsoft.com/office/powerpoint/2010/main" val="197736478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167</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93366"/>
                </a:solidFill>
              </a:rPr>
              <a:t>In one word, what sort of lesion is the PWS?</a:t>
            </a:r>
          </a:p>
          <a:p>
            <a:pPr eaLnBrk="1" hangingPunct="1">
              <a:spcBef>
                <a:spcPct val="0"/>
              </a:spcBef>
              <a:buClrTx/>
              <a:buSzTx/>
              <a:buFontTx/>
              <a:buNone/>
            </a:pPr>
            <a:r>
              <a:rPr lang="en-US" altLang="en-US" sz="1400" dirty="0">
                <a:solidFill>
                  <a:srgbClr val="993366"/>
                </a:solidFill>
              </a:rPr>
              <a:t>An angioma</a:t>
            </a:r>
          </a:p>
          <a:p>
            <a:pPr eaLnBrk="1" hangingPunct="1">
              <a:spcBef>
                <a:spcPct val="0"/>
              </a:spcBef>
              <a:buClrTx/>
              <a:buSzTx/>
              <a:buFontTx/>
              <a:buNone/>
            </a:pPr>
            <a:endParaRPr lang="en-US" altLang="en-US" sz="1400" dirty="0">
              <a:solidFill>
                <a:srgbClr val="993366"/>
              </a:solidFill>
            </a:endParaRPr>
          </a:p>
          <a:p>
            <a:pPr eaLnBrk="1" hangingPunct="1">
              <a:spcBef>
                <a:spcPct val="0"/>
              </a:spcBef>
              <a:buClrTx/>
              <a:buSzTx/>
              <a:buFontTx/>
              <a:buNone/>
            </a:pPr>
            <a:r>
              <a:rPr lang="en-US" altLang="en-US" sz="1400" i="1" dirty="0">
                <a:solidFill>
                  <a:srgbClr val="993366"/>
                </a:solidFill>
              </a:rPr>
              <a:t>By what ‘official’ name is it known?</a:t>
            </a:r>
          </a:p>
          <a:p>
            <a:pPr eaLnBrk="1" hangingPunct="1">
              <a:spcBef>
                <a:spcPct val="0"/>
              </a:spcBef>
              <a:buClrTx/>
              <a:buSzTx/>
              <a:buFontTx/>
              <a:buNone/>
            </a:pPr>
            <a:r>
              <a:rPr lang="en-US" altLang="en-US" sz="1400" b="1" dirty="0">
                <a:solidFill>
                  <a:srgbClr val="993366"/>
                </a:solidFill>
              </a:rPr>
              <a:t>Nevus </a:t>
            </a:r>
            <a:r>
              <a:rPr lang="en-US" altLang="en-US" sz="1400" b="1" dirty="0" err="1">
                <a:solidFill>
                  <a:srgbClr val="993366"/>
                </a:solidFill>
              </a:rPr>
              <a:t>flammeus</a:t>
            </a:r>
            <a:endParaRPr lang="en-US" altLang="en-US" sz="1400" b="1" dirty="0">
              <a:solidFill>
                <a:srgbClr val="993366"/>
              </a:solidFill>
            </a:endParaRPr>
          </a:p>
          <a:p>
            <a:pPr eaLnBrk="1" hangingPunct="1">
              <a:spcBef>
                <a:spcPct val="0"/>
              </a:spcBef>
              <a:buClrTx/>
              <a:buSzTx/>
              <a:buFontTx/>
              <a:buNone/>
            </a:pPr>
            <a:endParaRPr lang="en-US" altLang="en-US" sz="1400" i="1" dirty="0">
              <a:solidFill>
                <a:srgbClr val="993366"/>
              </a:solidFill>
            </a:endParaRPr>
          </a:p>
          <a:p>
            <a:pPr eaLnBrk="1" hangingPunct="1">
              <a:spcBef>
                <a:spcPct val="0"/>
              </a:spcBef>
              <a:buClrTx/>
              <a:buSzTx/>
              <a:buFontTx/>
              <a:buNone/>
            </a:pPr>
            <a:r>
              <a:rPr lang="en-US" altLang="en-US" sz="1400" i="1" dirty="0">
                <a:solidFill>
                  <a:srgbClr val="993366"/>
                </a:solidFill>
              </a:rPr>
              <a:t>When does it present?</a:t>
            </a:r>
          </a:p>
          <a:p>
            <a:pPr eaLnBrk="1" hangingPunct="1">
              <a:spcBef>
                <a:spcPct val="0"/>
              </a:spcBef>
              <a:buClrTx/>
              <a:buSzTx/>
              <a:buFontTx/>
              <a:buNone/>
            </a:pPr>
            <a:r>
              <a:rPr lang="en-US" altLang="en-US" sz="1400" dirty="0">
                <a:solidFill>
                  <a:srgbClr val="993366"/>
                </a:solidFill>
              </a:rPr>
              <a:t>At birth</a:t>
            </a:r>
            <a:endParaRPr lang="en-US" altLang="en-US" sz="1400" dirty="0">
              <a:solidFill>
                <a:srgbClr val="FFCCFF"/>
              </a:solidFill>
            </a:endParaRPr>
          </a:p>
          <a:p>
            <a:pPr eaLnBrk="1" hangingPunct="1">
              <a:spcBef>
                <a:spcPct val="0"/>
              </a:spcBef>
              <a:buClrTx/>
              <a:buSzTx/>
              <a:buFontTx/>
              <a:buNone/>
            </a:pPr>
            <a:endParaRPr lang="en-US" altLang="en-US" sz="1400" i="1" dirty="0">
              <a:solidFill>
                <a:srgbClr val="FFCCFF"/>
              </a:solidFill>
            </a:endParaRPr>
          </a:p>
          <a:p>
            <a:pPr eaLnBrk="1" hangingPunct="1">
              <a:spcBef>
                <a:spcPct val="0"/>
              </a:spcBef>
              <a:buClrTx/>
              <a:buSzTx/>
              <a:buFontTx/>
              <a:buNone/>
            </a:pPr>
            <a:r>
              <a:rPr lang="en-US" altLang="en-US" sz="1400" i="1" dirty="0">
                <a:solidFill>
                  <a:srgbClr val="FFCCFF"/>
                </a:solidFill>
              </a:rPr>
              <a:t>What is the typical pattern of distribution?</a:t>
            </a:r>
          </a:p>
          <a:p>
            <a:pPr eaLnBrk="1" hangingPunct="1">
              <a:spcBef>
                <a:spcPct val="0"/>
              </a:spcBef>
              <a:buClrTx/>
              <a:buSzTx/>
              <a:buFontTx/>
              <a:buNone/>
            </a:pPr>
            <a:r>
              <a:rPr lang="en-US" altLang="en-US" sz="1400" dirty="0">
                <a:solidFill>
                  <a:srgbClr val="FFCCFF"/>
                </a:solidFill>
              </a:rPr>
              <a:t>It comports to the distribution of one or more divisions of CN5</a:t>
            </a:r>
          </a:p>
        </p:txBody>
      </p:sp>
    </p:spTree>
    <p:extLst>
      <p:ext uri="{BB962C8B-B14F-4D97-AF65-F5344CB8AC3E}">
        <p14:creationId xmlns:p14="http://schemas.microsoft.com/office/powerpoint/2010/main" val="413422364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168</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93366"/>
                </a:solidFill>
              </a:rPr>
              <a:t>In one word, what sort of lesion is the PWS?</a:t>
            </a:r>
          </a:p>
          <a:p>
            <a:pPr eaLnBrk="1" hangingPunct="1">
              <a:spcBef>
                <a:spcPct val="0"/>
              </a:spcBef>
              <a:buClrTx/>
              <a:buSzTx/>
              <a:buFontTx/>
              <a:buNone/>
            </a:pPr>
            <a:r>
              <a:rPr lang="en-US" altLang="en-US" sz="1400" dirty="0">
                <a:solidFill>
                  <a:srgbClr val="993366"/>
                </a:solidFill>
              </a:rPr>
              <a:t>An angioma</a:t>
            </a:r>
          </a:p>
          <a:p>
            <a:pPr eaLnBrk="1" hangingPunct="1">
              <a:spcBef>
                <a:spcPct val="0"/>
              </a:spcBef>
              <a:buClrTx/>
              <a:buSzTx/>
              <a:buFontTx/>
              <a:buNone/>
            </a:pPr>
            <a:endParaRPr lang="en-US" altLang="en-US" sz="1400" dirty="0">
              <a:solidFill>
                <a:srgbClr val="993366"/>
              </a:solidFill>
            </a:endParaRPr>
          </a:p>
          <a:p>
            <a:pPr eaLnBrk="1" hangingPunct="1">
              <a:spcBef>
                <a:spcPct val="0"/>
              </a:spcBef>
              <a:buClrTx/>
              <a:buSzTx/>
              <a:buFontTx/>
              <a:buNone/>
            </a:pPr>
            <a:r>
              <a:rPr lang="en-US" altLang="en-US" sz="1400" i="1" dirty="0">
                <a:solidFill>
                  <a:srgbClr val="993366"/>
                </a:solidFill>
              </a:rPr>
              <a:t>By what ‘official’ name is it known?</a:t>
            </a:r>
          </a:p>
          <a:p>
            <a:pPr eaLnBrk="1" hangingPunct="1">
              <a:spcBef>
                <a:spcPct val="0"/>
              </a:spcBef>
              <a:buClrTx/>
              <a:buSzTx/>
              <a:buFontTx/>
              <a:buNone/>
            </a:pPr>
            <a:r>
              <a:rPr lang="en-US" altLang="en-US" sz="1400" b="1" dirty="0">
                <a:solidFill>
                  <a:srgbClr val="993366"/>
                </a:solidFill>
              </a:rPr>
              <a:t>Nevus </a:t>
            </a:r>
            <a:r>
              <a:rPr lang="en-US" altLang="en-US" sz="1400" b="1" dirty="0" err="1">
                <a:solidFill>
                  <a:srgbClr val="993366"/>
                </a:solidFill>
              </a:rPr>
              <a:t>flammeus</a:t>
            </a:r>
            <a:endParaRPr lang="en-US" altLang="en-US" sz="1400" b="1" dirty="0">
              <a:solidFill>
                <a:srgbClr val="993366"/>
              </a:solidFill>
            </a:endParaRPr>
          </a:p>
          <a:p>
            <a:pPr eaLnBrk="1" hangingPunct="1">
              <a:spcBef>
                <a:spcPct val="0"/>
              </a:spcBef>
              <a:buClrTx/>
              <a:buSzTx/>
              <a:buFontTx/>
              <a:buNone/>
            </a:pPr>
            <a:endParaRPr lang="en-US" altLang="en-US" sz="1400" i="1" dirty="0">
              <a:solidFill>
                <a:srgbClr val="993366"/>
              </a:solidFill>
            </a:endParaRPr>
          </a:p>
          <a:p>
            <a:pPr eaLnBrk="1" hangingPunct="1">
              <a:spcBef>
                <a:spcPct val="0"/>
              </a:spcBef>
              <a:buClrTx/>
              <a:buSzTx/>
              <a:buFontTx/>
              <a:buNone/>
            </a:pPr>
            <a:r>
              <a:rPr lang="en-US" altLang="en-US" sz="1400" i="1" dirty="0">
                <a:solidFill>
                  <a:srgbClr val="993366"/>
                </a:solidFill>
              </a:rPr>
              <a:t>When does it present?</a:t>
            </a:r>
          </a:p>
          <a:p>
            <a:pPr eaLnBrk="1" hangingPunct="1">
              <a:spcBef>
                <a:spcPct val="0"/>
              </a:spcBef>
              <a:buClrTx/>
              <a:buSzTx/>
              <a:buFontTx/>
              <a:buNone/>
            </a:pPr>
            <a:r>
              <a:rPr lang="en-US" altLang="en-US" sz="1400" dirty="0">
                <a:solidFill>
                  <a:srgbClr val="993366"/>
                </a:solidFill>
              </a:rPr>
              <a:t>At birth</a:t>
            </a:r>
          </a:p>
          <a:p>
            <a:pPr eaLnBrk="1" hangingPunct="1">
              <a:spcBef>
                <a:spcPct val="0"/>
              </a:spcBef>
              <a:buClrTx/>
              <a:buSzTx/>
              <a:buFontTx/>
              <a:buNone/>
            </a:pPr>
            <a:endParaRPr lang="en-US" altLang="en-US" sz="1400" i="1" dirty="0">
              <a:solidFill>
                <a:srgbClr val="993366"/>
              </a:solidFill>
            </a:endParaRPr>
          </a:p>
          <a:p>
            <a:pPr eaLnBrk="1" hangingPunct="1">
              <a:spcBef>
                <a:spcPct val="0"/>
              </a:spcBef>
              <a:buClrTx/>
              <a:buSzTx/>
              <a:buFontTx/>
              <a:buNone/>
            </a:pPr>
            <a:r>
              <a:rPr lang="en-US" altLang="en-US" sz="1400" i="1" dirty="0">
                <a:solidFill>
                  <a:srgbClr val="993366"/>
                </a:solidFill>
              </a:rPr>
              <a:t>What is the typical pattern of distribution?</a:t>
            </a:r>
            <a:endParaRPr lang="en-US" altLang="en-US" sz="1400" i="1" dirty="0">
              <a:solidFill>
                <a:srgbClr val="FFCCFF"/>
              </a:solidFill>
            </a:endParaRPr>
          </a:p>
          <a:p>
            <a:pPr eaLnBrk="1" hangingPunct="1">
              <a:spcBef>
                <a:spcPct val="0"/>
              </a:spcBef>
              <a:buClrTx/>
              <a:buSzTx/>
              <a:buFontTx/>
              <a:buNone/>
            </a:pPr>
            <a:r>
              <a:rPr lang="en-US" altLang="en-US" sz="1400" dirty="0">
                <a:solidFill>
                  <a:srgbClr val="FFCCFF"/>
                </a:solidFill>
              </a:rPr>
              <a:t>It comports to the distribution of one or more divisions of CN5</a:t>
            </a:r>
          </a:p>
        </p:txBody>
      </p:sp>
    </p:spTree>
    <p:extLst>
      <p:ext uri="{BB962C8B-B14F-4D97-AF65-F5344CB8AC3E}">
        <p14:creationId xmlns:p14="http://schemas.microsoft.com/office/powerpoint/2010/main" val="18943367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169</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93366"/>
                </a:solidFill>
              </a:rPr>
              <a:t>In one word, what sort of lesion is the PWS?</a:t>
            </a:r>
          </a:p>
          <a:p>
            <a:pPr eaLnBrk="1" hangingPunct="1">
              <a:spcBef>
                <a:spcPct val="0"/>
              </a:spcBef>
              <a:buClrTx/>
              <a:buSzTx/>
              <a:buFontTx/>
              <a:buNone/>
            </a:pPr>
            <a:r>
              <a:rPr lang="en-US" altLang="en-US" sz="1400" dirty="0">
                <a:solidFill>
                  <a:srgbClr val="993366"/>
                </a:solidFill>
              </a:rPr>
              <a:t>An angioma</a:t>
            </a:r>
          </a:p>
          <a:p>
            <a:pPr eaLnBrk="1" hangingPunct="1">
              <a:spcBef>
                <a:spcPct val="0"/>
              </a:spcBef>
              <a:buClrTx/>
              <a:buSzTx/>
              <a:buFontTx/>
              <a:buNone/>
            </a:pPr>
            <a:endParaRPr lang="en-US" altLang="en-US" sz="1400" dirty="0">
              <a:solidFill>
                <a:srgbClr val="993366"/>
              </a:solidFill>
            </a:endParaRPr>
          </a:p>
          <a:p>
            <a:pPr eaLnBrk="1" hangingPunct="1">
              <a:spcBef>
                <a:spcPct val="0"/>
              </a:spcBef>
              <a:buClrTx/>
              <a:buSzTx/>
              <a:buFontTx/>
              <a:buNone/>
            </a:pPr>
            <a:r>
              <a:rPr lang="en-US" altLang="en-US" sz="1400" i="1" dirty="0">
                <a:solidFill>
                  <a:srgbClr val="993366"/>
                </a:solidFill>
              </a:rPr>
              <a:t>By what ‘official’ name is it known?</a:t>
            </a:r>
          </a:p>
          <a:p>
            <a:pPr eaLnBrk="1" hangingPunct="1">
              <a:spcBef>
                <a:spcPct val="0"/>
              </a:spcBef>
              <a:buClrTx/>
              <a:buSzTx/>
              <a:buFontTx/>
              <a:buNone/>
            </a:pPr>
            <a:r>
              <a:rPr lang="en-US" altLang="en-US" sz="1400" b="1" dirty="0">
                <a:solidFill>
                  <a:srgbClr val="993366"/>
                </a:solidFill>
              </a:rPr>
              <a:t>Nevus </a:t>
            </a:r>
            <a:r>
              <a:rPr lang="en-US" altLang="en-US" sz="1400" b="1" dirty="0" err="1">
                <a:solidFill>
                  <a:srgbClr val="993366"/>
                </a:solidFill>
              </a:rPr>
              <a:t>flammeus</a:t>
            </a:r>
            <a:endParaRPr lang="en-US" altLang="en-US" sz="1400" b="1" dirty="0">
              <a:solidFill>
                <a:srgbClr val="993366"/>
              </a:solidFill>
            </a:endParaRPr>
          </a:p>
          <a:p>
            <a:pPr eaLnBrk="1" hangingPunct="1">
              <a:spcBef>
                <a:spcPct val="0"/>
              </a:spcBef>
              <a:buClrTx/>
              <a:buSzTx/>
              <a:buFontTx/>
              <a:buNone/>
            </a:pPr>
            <a:endParaRPr lang="en-US" altLang="en-US" sz="1400" i="1" dirty="0">
              <a:solidFill>
                <a:srgbClr val="993366"/>
              </a:solidFill>
            </a:endParaRPr>
          </a:p>
          <a:p>
            <a:pPr eaLnBrk="1" hangingPunct="1">
              <a:spcBef>
                <a:spcPct val="0"/>
              </a:spcBef>
              <a:buClrTx/>
              <a:buSzTx/>
              <a:buFontTx/>
              <a:buNone/>
            </a:pPr>
            <a:r>
              <a:rPr lang="en-US" altLang="en-US" sz="1400" i="1" dirty="0">
                <a:solidFill>
                  <a:srgbClr val="993366"/>
                </a:solidFill>
              </a:rPr>
              <a:t>When does it present?</a:t>
            </a:r>
          </a:p>
          <a:p>
            <a:pPr eaLnBrk="1" hangingPunct="1">
              <a:spcBef>
                <a:spcPct val="0"/>
              </a:spcBef>
              <a:buClrTx/>
              <a:buSzTx/>
              <a:buFontTx/>
              <a:buNone/>
            </a:pPr>
            <a:r>
              <a:rPr lang="en-US" altLang="en-US" sz="1400" dirty="0">
                <a:solidFill>
                  <a:srgbClr val="993366"/>
                </a:solidFill>
              </a:rPr>
              <a:t>At birth</a:t>
            </a:r>
          </a:p>
          <a:p>
            <a:pPr eaLnBrk="1" hangingPunct="1">
              <a:spcBef>
                <a:spcPct val="0"/>
              </a:spcBef>
              <a:buClrTx/>
              <a:buSzTx/>
              <a:buFontTx/>
              <a:buNone/>
            </a:pPr>
            <a:endParaRPr lang="en-US" altLang="en-US" sz="1400" i="1" dirty="0">
              <a:solidFill>
                <a:srgbClr val="993366"/>
              </a:solidFill>
            </a:endParaRPr>
          </a:p>
          <a:p>
            <a:pPr eaLnBrk="1" hangingPunct="1">
              <a:spcBef>
                <a:spcPct val="0"/>
              </a:spcBef>
              <a:buClrTx/>
              <a:buSzTx/>
              <a:buFontTx/>
              <a:buNone/>
            </a:pPr>
            <a:r>
              <a:rPr lang="en-US" altLang="en-US" sz="1400" i="1" dirty="0">
                <a:solidFill>
                  <a:srgbClr val="993366"/>
                </a:solidFill>
              </a:rPr>
              <a:t>What is the typical pattern of distribution?</a:t>
            </a:r>
          </a:p>
          <a:p>
            <a:pPr eaLnBrk="1" hangingPunct="1">
              <a:spcBef>
                <a:spcPct val="0"/>
              </a:spcBef>
              <a:buClrTx/>
              <a:buSzTx/>
              <a:buFontTx/>
              <a:buNone/>
            </a:pPr>
            <a:r>
              <a:rPr lang="en-US" altLang="en-US" sz="1400" dirty="0">
                <a:solidFill>
                  <a:srgbClr val="993366"/>
                </a:solidFill>
              </a:rPr>
              <a:t>It comports to the distribution of one or more divisions of CN5</a:t>
            </a:r>
          </a:p>
        </p:txBody>
      </p:sp>
    </p:spTree>
    <p:extLst>
      <p:ext uri="{BB962C8B-B14F-4D97-AF65-F5344CB8AC3E}">
        <p14:creationId xmlns:p14="http://schemas.microsoft.com/office/powerpoint/2010/main" val="53143463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a:t>
            </a:fld>
            <a:endParaRPr lang="en-US" altLang="en-US" sz="1000"/>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Tree>
    <p:extLst>
      <p:ext uri="{BB962C8B-B14F-4D97-AF65-F5344CB8AC3E}">
        <p14:creationId xmlns:p14="http://schemas.microsoft.com/office/powerpoint/2010/main" val="2676518760"/>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170</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solidFill>
              </a:rPr>
              <a:t>With what condition is the port wine stain (PWS) closely associated?</a:t>
            </a:r>
            <a:endParaRPr lang="en-US" sz="1400" i="1" dirty="0">
              <a:solidFill>
                <a:srgbClr val="FF0066"/>
              </a:solidFill>
            </a:endParaRPr>
          </a:p>
          <a:p>
            <a:r>
              <a:rPr lang="en-US" sz="1400" dirty="0">
                <a:solidFill>
                  <a:srgbClr val="FF0066"/>
                </a:solidFill>
              </a:rPr>
              <a:t>Sturge-Weber syndrome</a:t>
            </a: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a:p>
            <a:endParaRPr lang="en-US" sz="1400" dirty="0">
              <a:solidFill>
                <a:srgbClr val="FF0066"/>
              </a:solidFill>
            </a:endParaRPr>
          </a:p>
          <a:p>
            <a:r>
              <a:rPr lang="en-US" sz="1400" i="1" dirty="0">
                <a:solidFill>
                  <a:srgbClr val="FF0066"/>
                </a:solidFill>
              </a:rPr>
              <a:t>In one word, what sort of condition is Sturge-Weber?</a:t>
            </a:r>
          </a:p>
          <a:p>
            <a:r>
              <a:rPr lang="en-US" sz="1400" dirty="0">
                <a:solidFill>
                  <a:srgbClr val="FF0066"/>
                </a:solidFill>
              </a:rPr>
              <a:t>A </a:t>
            </a:r>
            <a:r>
              <a:rPr lang="en-US" sz="1400" dirty="0" err="1">
                <a:solidFill>
                  <a:srgbClr val="FF0066"/>
                </a:solidFill>
              </a:rPr>
              <a:t>phakomatosis</a:t>
            </a:r>
            <a:endParaRPr lang="en-US" sz="1400"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Tree>
    <p:extLst>
      <p:ext uri="{BB962C8B-B14F-4D97-AF65-F5344CB8AC3E}">
        <p14:creationId xmlns:p14="http://schemas.microsoft.com/office/powerpoint/2010/main" val="393316753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171</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solidFill>
              </a:rPr>
              <a:t>With what condition is the port wine stain (PWS) closely associated?</a:t>
            </a:r>
          </a:p>
          <a:p>
            <a:r>
              <a:rPr lang="en-US" sz="1400" dirty="0">
                <a:solidFill>
                  <a:schemeClr val="bg1"/>
                </a:solidFill>
              </a:rPr>
              <a:t>Sturge-Weber syndrome</a:t>
            </a:r>
            <a:endParaRPr lang="en-US" sz="1400"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a:p>
            <a:endParaRPr lang="en-US" sz="1400" dirty="0">
              <a:solidFill>
                <a:srgbClr val="FF0066"/>
              </a:solidFill>
            </a:endParaRPr>
          </a:p>
          <a:p>
            <a:r>
              <a:rPr lang="en-US" sz="1400" i="1" dirty="0">
                <a:solidFill>
                  <a:srgbClr val="FF0066"/>
                </a:solidFill>
              </a:rPr>
              <a:t>In one word, what sort of condition is Sturge-Weber?</a:t>
            </a:r>
          </a:p>
          <a:p>
            <a:r>
              <a:rPr lang="en-US" sz="1400" dirty="0">
                <a:solidFill>
                  <a:srgbClr val="FF0066"/>
                </a:solidFill>
              </a:rPr>
              <a:t>A </a:t>
            </a:r>
            <a:r>
              <a:rPr lang="en-US" sz="1400" dirty="0" err="1">
                <a:solidFill>
                  <a:srgbClr val="FF0066"/>
                </a:solidFill>
              </a:rPr>
              <a:t>phakomatosis</a:t>
            </a:r>
            <a:endParaRPr lang="en-US" sz="1400"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Tree>
    <p:extLst>
      <p:ext uri="{BB962C8B-B14F-4D97-AF65-F5344CB8AC3E}">
        <p14:creationId xmlns:p14="http://schemas.microsoft.com/office/powerpoint/2010/main" val="167218632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172</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solidFill>
              </a:rPr>
              <a:t>With what condition is the port wine stain (PWS) closely associated?</a:t>
            </a:r>
          </a:p>
          <a:p>
            <a:r>
              <a:rPr lang="en-US" sz="1400" dirty="0">
                <a:solidFill>
                  <a:schemeClr val="bg1"/>
                </a:solidFill>
              </a:rPr>
              <a:t>Sturge-Weber syndrome</a:t>
            </a:r>
          </a:p>
          <a:p>
            <a:endParaRPr lang="en-US" sz="1400" dirty="0">
              <a:solidFill>
                <a:schemeClr val="bg1"/>
              </a:solidFill>
            </a:endParaRPr>
          </a:p>
          <a:p>
            <a:r>
              <a:rPr lang="en-US" sz="1400" i="1" dirty="0">
                <a:solidFill>
                  <a:schemeClr val="bg1"/>
                </a:solidFill>
              </a:rPr>
              <a:t>By what </a:t>
            </a:r>
            <a:r>
              <a:rPr lang="en-US" sz="1400" i="1" dirty="0" err="1">
                <a:solidFill>
                  <a:schemeClr val="bg1"/>
                </a:solidFill>
              </a:rPr>
              <a:t>noneponymous</a:t>
            </a:r>
            <a:r>
              <a:rPr lang="en-US" sz="1400" i="1" dirty="0">
                <a:solidFill>
                  <a:schemeClr val="bg1"/>
                </a:solidFill>
              </a:rPr>
              <a:t> name is Sturge-Weber known?</a:t>
            </a:r>
            <a:endParaRPr lang="en-US" sz="1400" i="1" dirty="0">
              <a:solidFill>
                <a:srgbClr val="FF0066"/>
              </a:solidFill>
            </a:endParaRPr>
          </a:p>
          <a:p>
            <a:r>
              <a:rPr lang="en-US" altLang="en-US" sz="1400" dirty="0">
                <a:solidFill>
                  <a:srgbClr val="FF0066"/>
                </a:solidFill>
              </a:rPr>
              <a:t>Encephalotrigeminal angiomatosis</a:t>
            </a:r>
          </a:p>
          <a:p>
            <a:endParaRPr lang="en-US" sz="1400" dirty="0">
              <a:solidFill>
                <a:srgbClr val="FF0066"/>
              </a:solidFill>
            </a:endParaRPr>
          </a:p>
          <a:p>
            <a:r>
              <a:rPr lang="en-US" sz="1400" i="1" dirty="0">
                <a:solidFill>
                  <a:srgbClr val="FF0066"/>
                </a:solidFill>
              </a:rPr>
              <a:t>In one word, what sort of condition is Sturge-Weber?</a:t>
            </a:r>
          </a:p>
          <a:p>
            <a:r>
              <a:rPr lang="en-US" sz="1400" dirty="0">
                <a:solidFill>
                  <a:srgbClr val="FF0066"/>
                </a:solidFill>
              </a:rPr>
              <a:t>A </a:t>
            </a:r>
            <a:r>
              <a:rPr lang="en-US" sz="1400" dirty="0" err="1">
                <a:solidFill>
                  <a:srgbClr val="FF0066"/>
                </a:solidFill>
              </a:rPr>
              <a:t>phakomatosis</a:t>
            </a:r>
            <a:endParaRPr lang="en-US" sz="1400"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Tree>
    <p:extLst>
      <p:ext uri="{BB962C8B-B14F-4D97-AF65-F5344CB8AC3E}">
        <p14:creationId xmlns:p14="http://schemas.microsoft.com/office/powerpoint/2010/main" val="293232541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173</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solidFill>
              </a:rPr>
              <a:t>With what condition is the port wine stain (PWS) closely associated?</a:t>
            </a:r>
          </a:p>
          <a:p>
            <a:r>
              <a:rPr lang="en-US" sz="1400" dirty="0">
                <a:solidFill>
                  <a:schemeClr val="bg1"/>
                </a:solidFill>
              </a:rPr>
              <a:t>Sturge-Weber syndrome</a:t>
            </a:r>
          </a:p>
          <a:p>
            <a:endParaRPr lang="en-US" sz="1400" dirty="0">
              <a:solidFill>
                <a:schemeClr val="bg1"/>
              </a:solidFill>
            </a:endParaRPr>
          </a:p>
          <a:p>
            <a:r>
              <a:rPr lang="en-US" sz="1400" i="1" dirty="0">
                <a:solidFill>
                  <a:schemeClr val="bg1"/>
                </a:solidFill>
              </a:rPr>
              <a:t>By what </a:t>
            </a:r>
            <a:r>
              <a:rPr lang="en-US" sz="1400" i="1" dirty="0" err="1">
                <a:solidFill>
                  <a:schemeClr val="bg1"/>
                </a:solidFill>
              </a:rPr>
              <a:t>noneponymous</a:t>
            </a:r>
            <a:r>
              <a:rPr lang="en-US" sz="1400" i="1" dirty="0">
                <a:solidFill>
                  <a:schemeClr val="bg1"/>
                </a:solidFill>
              </a:rPr>
              <a:t> name is Sturge-Weber known?</a:t>
            </a:r>
          </a:p>
          <a:p>
            <a:r>
              <a:rPr lang="en-US" altLang="en-US" sz="1400" dirty="0">
                <a:solidFill>
                  <a:schemeClr val="bg1"/>
                </a:solidFill>
              </a:rPr>
              <a:t>Encephalotrigeminal angiomatosis</a:t>
            </a:r>
            <a:endParaRPr lang="en-US" altLang="en-US" sz="1400" dirty="0">
              <a:solidFill>
                <a:srgbClr val="FF0066"/>
              </a:solidFill>
            </a:endParaRPr>
          </a:p>
          <a:p>
            <a:endParaRPr lang="en-US" sz="1400" dirty="0">
              <a:solidFill>
                <a:srgbClr val="FF0066"/>
              </a:solidFill>
            </a:endParaRPr>
          </a:p>
          <a:p>
            <a:r>
              <a:rPr lang="en-US" sz="1400" i="1" dirty="0">
                <a:solidFill>
                  <a:srgbClr val="FF0066"/>
                </a:solidFill>
              </a:rPr>
              <a:t>In one word, what sort of condition is Sturge-Weber?</a:t>
            </a:r>
          </a:p>
          <a:p>
            <a:r>
              <a:rPr lang="en-US" sz="1400" dirty="0">
                <a:solidFill>
                  <a:srgbClr val="FF0066"/>
                </a:solidFill>
              </a:rPr>
              <a:t>A </a:t>
            </a:r>
            <a:r>
              <a:rPr lang="en-US" sz="1400" dirty="0" err="1">
                <a:solidFill>
                  <a:srgbClr val="FF0066"/>
                </a:solidFill>
              </a:rPr>
              <a:t>phakomatosis</a:t>
            </a:r>
            <a:endParaRPr lang="en-US" sz="1400"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Tree>
    <p:extLst>
      <p:ext uri="{BB962C8B-B14F-4D97-AF65-F5344CB8AC3E}">
        <p14:creationId xmlns:p14="http://schemas.microsoft.com/office/powerpoint/2010/main" val="419690423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174</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solidFill>
              </a:rPr>
              <a:t>With what condition is the port wine stain (PWS) closely associated?</a:t>
            </a:r>
          </a:p>
          <a:p>
            <a:r>
              <a:rPr lang="en-US" sz="1400" dirty="0">
                <a:solidFill>
                  <a:schemeClr val="bg1"/>
                </a:solidFill>
              </a:rPr>
              <a:t>Sturge-Weber syndrome</a:t>
            </a:r>
          </a:p>
          <a:p>
            <a:endParaRPr lang="en-US" sz="1400" dirty="0">
              <a:solidFill>
                <a:schemeClr val="bg1"/>
              </a:solidFill>
            </a:endParaRPr>
          </a:p>
          <a:p>
            <a:r>
              <a:rPr lang="en-US" sz="1400" i="1" dirty="0">
                <a:solidFill>
                  <a:schemeClr val="bg1"/>
                </a:solidFill>
              </a:rPr>
              <a:t>By what </a:t>
            </a:r>
            <a:r>
              <a:rPr lang="en-US" sz="1400" i="1" dirty="0" err="1">
                <a:solidFill>
                  <a:schemeClr val="bg1"/>
                </a:solidFill>
              </a:rPr>
              <a:t>noneponymous</a:t>
            </a:r>
            <a:r>
              <a:rPr lang="en-US" sz="1400" i="1" dirty="0">
                <a:solidFill>
                  <a:schemeClr val="bg1"/>
                </a:solidFill>
              </a:rPr>
              <a:t> name is Sturge-Weber known?</a:t>
            </a:r>
          </a:p>
          <a:p>
            <a:r>
              <a:rPr lang="en-US" altLang="en-US" sz="1400" dirty="0">
                <a:solidFill>
                  <a:schemeClr val="bg1"/>
                </a:solidFill>
              </a:rPr>
              <a:t>Encephalotrigeminal angiomatosis</a:t>
            </a:r>
          </a:p>
          <a:p>
            <a:endParaRPr lang="en-US" sz="1400" dirty="0">
              <a:solidFill>
                <a:schemeClr val="bg1"/>
              </a:solidFill>
            </a:endParaRPr>
          </a:p>
          <a:p>
            <a:r>
              <a:rPr lang="en-US" sz="1400" i="1" dirty="0">
                <a:solidFill>
                  <a:schemeClr val="bg1"/>
                </a:solidFill>
              </a:rPr>
              <a:t>In one word, what sort of condition is Sturge-Weber?</a:t>
            </a:r>
            <a:endParaRPr lang="en-US" sz="1400" i="1" dirty="0">
              <a:solidFill>
                <a:srgbClr val="FF0066"/>
              </a:solidFill>
            </a:endParaRPr>
          </a:p>
          <a:p>
            <a:r>
              <a:rPr lang="en-US" sz="1400" dirty="0">
                <a:solidFill>
                  <a:srgbClr val="FF0066"/>
                </a:solidFill>
              </a:rPr>
              <a:t>A </a:t>
            </a:r>
            <a:r>
              <a:rPr lang="en-US" sz="1400" dirty="0" err="1">
                <a:solidFill>
                  <a:srgbClr val="FF0066"/>
                </a:solidFill>
              </a:rPr>
              <a:t>phakomatosis</a:t>
            </a:r>
            <a:endParaRPr lang="en-US" sz="1400"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Tree>
    <p:extLst>
      <p:ext uri="{BB962C8B-B14F-4D97-AF65-F5344CB8AC3E}">
        <p14:creationId xmlns:p14="http://schemas.microsoft.com/office/powerpoint/2010/main" val="226293247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175</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solidFill>
              </a:rPr>
              <a:t>With what condition is the port wine stain (PWS) closely associated?</a:t>
            </a:r>
          </a:p>
          <a:p>
            <a:r>
              <a:rPr lang="en-US" sz="1400" dirty="0">
                <a:solidFill>
                  <a:schemeClr val="bg1"/>
                </a:solidFill>
              </a:rPr>
              <a:t>Sturge-Weber syndrome</a:t>
            </a:r>
          </a:p>
          <a:p>
            <a:endParaRPr lang="en-US" sz="1400" dirty="0">
              <a:solidFill>
                <a:schemeClr val="bg1"/>
              </a:solidFill>
            </a:endParaRPr>
          </a:p>
          <a:p>
            <a:r>
              <a:rPr lang="en-US" sz="1400" i="1" dirty="0">
                <a:solidFill>
                  <a:schemeClr val="bg1"/>
                </a:solidFill>
              </a:rPr>
              <a:t>By what </a:t>
            </a:r>
            <a:r>
              <a:rPr lang="en-US" sz="1400" i="1" dirty="0" err="1">
                <a:solidFill>
                  <a:schemeClr val="bg1"/>
                </a:solidFill>
              </a:rPr>
              <a:t>noneponymous</a:t>
            </a:r>
            <a:r>
              <a:rPr lang="en-US" sz="1400" i="1" dirty="0">
                <a:solidFill>
                  <a:schemeClr val="bg1"/>
                </a:solidFill>
              </a:rPr>
              <a:t> name is Sturge-Weber known?</a:t>
            </a:r>
          </a:p>
          <a:p>
            <a:r>
              <a:rPr lang="en-US" altLang="en-US" sz="1400" dirty="0">
                <a:solidFill>
                  <a:schemeClr val="bg1"/>
                </a:solidFill>
              </a:rPr>
              <a:t>Encephalotrigeminal angiomatosis</a:t>
            </a:r>
          </a:p>
          <a:p>
            <a:endParaRPr lang="en-US" sz="1400" dirty="0">
              <a:solidFill>
                <a:schemeClr val="bg1"/>
              </a:solidFill>
            </a:endParaRPr>
          </a:p>
          <a:p>
            <a:r>
              <a:rPr lang="en-US" sz="1400" i="1" dirty="0">
                <a:solidFill>
                  <a:schemeClr val="bg1"/>
                </a:solidFill>
              </a:rPr>
              <a:t>In one word, what sort of condition is Sturge-Weber?</a:t>
            </a:r>
          </a:p>
          <a:p>
            <a:r>
              <a:rPr lang="en-US" sz="1400" dirty="0">
                <a:solidFill>
                  <a:schemeClr val="bg1"/>
                </a:solidFill>
              </a:rPr>
              <a:t>A </a:t>
            </a:r>
            <a:r>
              <a:rPr lang="en-US" sz="1400" dirty="0" err="1">
                <a:solidFill>
                  <a:schemeClr val="bg1"/>
                </a:solidFill>
              </a:rPr>
              <a:t>phakomatosis</a:t>
            </a:r>
            <a:endParaRPr lang="en-US" sz="1400"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Tree>
    <p:extLst>
      <p:ext uri="{BB962C8B-B14F-4D97-AF65-F5344CB8AC3E}">
        <p14:creationId xmlns:p14="http://schemas.microsoft.com/office/powerpoint/2010/main" val="361913844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176</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solidFill>
              </a:rPr>
              <a:t>phakomatosis</a:t>
            </a:r>
            <a:endParaRPr lang="en-US" sz="1400" b="1"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
        <p:nvSpPr>
          <p:cNvPr id="58" name="Oval 57">
            <a:extLst>
              <a:ext uri="{FF2B5EF4-FFF2-40B4-BE49-F238E27FC236}">
                <a16:creationId xmlns:a16="http://schemas.microsoft.com/office/drawing/2014/main" id="{1A934690-DC93-4F7E-ACAA-3BF1FBD00BDC}"/>
              </a:ext>
            </a:extLst>
          </p:cNvPr>
          <p:cNvSpPr/>
          <p:nvPr/>
        </p:nvSpPr>
        <p:spPr>
          <a:xfrm>
            <a:off x="838199" y="3482957"/>
            <a:ext cx="1494181" cy="504233"/>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B705CDCA-A1F0-4328-909A-0E7EE067AB53}"/>
              </a:ext>
            </a:extLst>
          </p:cNvPr>
          <p:cNvSpPr txBox="1"/>
          <p:nvPr/>
        </p:nvSpPr>
        <p:spPr>
          <a:xfrm>
            <a:off x="2415452" y="3034605"/>
            <a:ext cx="6638677" cy="1384995"/>
          </a:xfrm>
          <a:prstGeom prst="rect">
            <a:avLst/>
          </a:prstGeom>
          <a:solidFill>
            <a:srgbClr val="FFCC99"/>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endParaRPr lang="en-US" sz="1400" i="1" dirty="0">
              <a:solidFill>
                <a:srgbClr val="FFCC99"/>
              </a:solidFill>
            </a:endParaRPr>
          </a:p>
          <a:p>
            <a:r>
              <a:rPr lang="en-US" sz="1400" dirty="0">
                <a:solidFill>
                  <a:srgbClr val="FFCC99"/>
                </a:solidFill>
              </a:rPr>
              <a:t>A congenital condition involving </a:t>
            </a:r>
            <a:r>
              <a:rPr lang="en-US" sz="1400" dirty="0" err="1">
                <a:solidFill>
                  <a:srgbClr val="FFCC99"/>
                </a:solidFill>
              </a:rPr>
              <a:t>hamartomatous</a:t>
            </a:r>
            <a:r>
              <a:rPr lang="en-US" sz="1400" dirty="0">
                <a:solidFill>
                  <a:srgbClr val="FFCC99"/>
                </a:solidFill>
              </a:rPr>
              <a:t> lesions of multiple organ systems, usually including the  CNS ,  eyes  and  skin</a:t>
            </a:r>
          </a:p>
          <a:p>
            <a:endParaRPr lang="en-US" sz="1400" dirty="0">
              <a:solidFill>
                <a:srgbClr val="FFCC99"/>
              </a:solidFill>
            </a:endParaRPr>
          </a:p>
          <a:p>
            <a:r>
              <a:rPr lang="en-US" sz="1400" i="1" dirty="0">
                <a:solidFill>
                  <a:srgbClr val="FFCC99"/>
                </a:solidFill>
              </a:rPr>
              <a:t>By what more-descriptive name does the BCSC </a:t>
            </a:r>
            <a:r>
              <a:rPr lang="en-US" sz="1400" dirty="0">
                <a:solidFill>
                  <a:srgbClr val="FFCC99"/>
                </a:solidFill>
              </a:rPr>
              <a:t>Peds</a:t>
            </a:r>
            <a:r>
              <a:rPr lang="en-US" sz="1400" i="1" dirty="0">
                <a:solidFill>
                  <a:srgbClr val="FFCC99"/>
                </a:solidFill>
              </a:rPr>
              <a:t> book refer to them?</a:t>
            </a:r>
          </a:p>
          <a:p>
            <a:r>
              <a:rPr lang="en-US" sz="1400" dirty="0">
                <a:solidFill>
                  <a:srgbClr val="FFCC99"/>
                </a:solidFill>
              </a:rPr>
              <a:t>As </a:t>
            </a:r>
            <a:r>
              <a:rPr lang="en-US" sz="1400" b="1" dirty="0">
                <a:solidFill>
                  <a:srgbClr val="FFCC99"/>
                </a:solidFill>
              </a:rPr>
              <a:t>neuro-oculocutaneous </a:t>
            </a:r>
            <a:r>
              <a:rPr lang="en-US" sz="1400" dirty="0">
                <a:solidFill>
                  <a:srgbClr val="FFCC99"/>
                </a:solidFill>
              </a:rPr>
              <a:t>syndromes</a:t>
            </a:r>
          </a:p>
        </p:txBody>
      </p:sp>
    </p:spTree>
    <p:extLst>
      <p:ext uri="{BB962C8B-B14F-4D97-AF65-F5344CB8AC3E}">
        <p14:creationId xmlns:p14="http://schemas.microsoft.com/office/powerpoint/2010/main" val="374225138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177</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solidFill>
              </a:rPr>
              <a:t>phakomatosis</a:t>
            </a:r>
            <a:endParaRPr lang="en-US" sz="1400" b="1"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
        <p:nvSpPr>
          <p:cNvPr id="58" name="Oval 57">
            <a:extLst>
              <a:ext uri="{FF2B5EF4-FFF2-40B4-BE49-F238E27FC236}">
                <a16:creationId xmlns:a16="http://schemas.microsoft.com/office/drawing/2014/main" id="{1A934690-DC93-4F7E-ACAA-3BF1FBD00BDC}"/>
              </a:ext>
            </a:extLst>
          </p:cNvPr>
          <p:cNvSpPr/>
          <p:nvPr/>
        </p:nvSpPr>
        <p:spPr>
          <a:xfrm>
            <a:off x="838199" y="3482957"/>
            <a:ext cx="1494181" cy="504233"/>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B705CDCA-A1F0-4328-909A-0E7EE067AB53}"/>
              </a:ext>
            </a:extLst>
          </p:cNvPr>
          <p:cNvSpPr txBox="1"/>
          <p:nvPr/>
        </p:nvSpPr>
        <p:spPr>
          <a:xfrm>
            <a:off x="2415452" y="3034605"/>
            <a:ext cx="6638677" cy="1384995"/>
          </a:xfrm>
          <a:prstGeom prst="rect">
            <a:avLst/>
          </a:prstGeom>
          <a:solidFill>
            <a:srgbClr val="FFCC99"/>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CNS ,  eyes  and  skin</a:t>
            </a:r>
            <a:endParaRPr lang="en-US" sz="1400" dirty="0">
              <a:solidFill>
                <a:srgbClr val="FFCC99"/>
              </a:solidFill>
            </a:endParaRPr>
          </a:p>
          <a:p>
            <a:endParaRPr lang="en-US" sz="1400" dirty="0">
              <a:solidFill>
                <a:srgbClr val="FFCC99"/>
              </a:solidFill>
            </a:endParaRPr>
          </a:p>
          <a:p>
            <a:r>
              <a:rPr lang="en-US" sz="1400" i="1" dirty="0">
                <a:solidFill>
                  <a:srgbClr val="FFCC99"/>
                </a:solidFill>
              </a:rPr>
              <a:t>By what more-descriptive name does the BCSC </a:t>
            </a:r>
            <a:r>
              <a:rPr lang="en-US" sz="1400" dirty="0">
                <a:solidFill>
                  <a:srgbClr val="FFCC99"/>
                </a:solidFill>
              </a:rPr>
              <a:t>Peds</a:t>
            </a:r>
            <a:r>
              <a:rPr lang="en-US" sz="1400" i="1" dirty="0">
                <a:solidFill>
                  <a:srgbClr val="FFCC99"/>
                </a:solidFill>
              </a:rPr>
              <a:t> book refer to them?</a:t>
            </a:r>
          </a:p>
          <a:p>
            <a:r>
              <a:rPr lang="en-US" sz="1400" dirty="0">
                <a:solidFill>
                  <a:srgbClr val="FFCC99"/>
                </a:solidFill>
              </a:rPr>
              <a:t>As </a:t>
            </a:r>
            <a:r>
              <a:rPr lang="en-US" sz="1400" b="1" dirty="0">
                <a:solidFill>
                  <a:srgbClr val="FFCC99"/>
                </a:solidFill>
              </a:rPr>
              <a:t>neuro-oculocutaneous </a:t>
            </a:r>
            <a:r>
              <a:rPr lang="en-US" sz="1400" dirty="0">
                <a:solidFill>
                  <a:srgbClr val="FFCC99"/>
                </a:solidFill>
              </a:rPr>
              <a:t>syndromes</a:t>
            </a:r>
          </a:p>
        </p:txBody>
      </p:sp>
      <p:sp>
        <p:nvSpPr>
          <p:cNvPr id="62" name="Rectangle 61">
            <a:extLst>
              <a:ext uri="{FF2B5EF4-FFF2-40B4-BE49-F238E27FC236}">
                <a16:creationId xmlns:a16="http://schemas.microsoft.com/office/drawing/2014/main" id="{5897FC81-EE71-46A4-9097-D8E1B918477F}"/>
              </a:ext>
            </a:extLst>
          </p:cNvPr>
          <p:cNvSpPr/>
          <p:nvPr/>
        </p:nvSpPr>
        <p:spPr>
          <a:xfrm>
            <a:off x="4139520" y="3515108"/>
            <a:ext cx="459515"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abb.</a:t>
            </a:r>
          </a:p>
        </p:txBody>
      </p:sp>
      <p:sp>
        <p:nvSpPr>
          <p:cNvPr id="63" name="Rectangle 62">
            <a:extLst>
              <a:ext uri="{FF2B5EF4-FFF2-40B4-BE49-F238E27FC236}">
                <a16:creationId xmlns:a16="http://schemas.microsoft.com/office/drawing/2014/main" id="{70EA763B-B5CA-4EE6-B2BB-FFCB29816AFB}"/>
              </a:ext>
            </a:extLst>
          </p:cNvPr>
          <p:cNvSpPr/>
          <p:nvPr/>
        </p:nvSpPr>
        <p:spPr>
          <a:xfrm>
            <a:off x="4738956" y="3515108"/>
            <a:ext cx="459515"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
        <p:nvSpPr>
          <p:cNvPr id="64" name="Rectangle 63">
            <a:extLst>
              <a:ext uri="{FF2B5EF4-FFF2-40B4-BE49-F238E27FC236}">
                <a16:creationId xmlns:a16="http://schemas.microsoft.com/office/drawing/2014/main" id="{D1FB16CA-6544-4845-A933-1E51330D8A21}"/>
              </a:ext>
            </a:extLst>
          </p:cNvPr>
          <p:cNvSpPr/>
          <p:nvPr/>
        </p:nvSpPr>
        <p:spPr>
          <a:xfrm>
            <a:off x="5587320" y="3515108"/>
            <a:ext cx="459515"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Tree>
    <p:extLst>
      <p:ext uri="{BB962C8B-B14F-4D97-AF65-F5344CB8AC3E}">
        <p14:creationId xmlns:p14="http://schemas.microsoft.com/office/powerpoint/2010/main" val="156760027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178</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solidFill>
              </a:rPr>
              <a:t>phakomatosis</a:t>
            </a:r>
            <a:endParaRPr lang="en-US" sz="1400" b="1"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
        <p:nvSpPr>
          <p:cNvPr id="58" name="Oval 57">
            <a:extLst>
              <a:ext uri="{FF2B5EF4-FFF2-40B4-BE49-F238E27FC236}">
                <a16:creationId xmlns:a16="http://schemas.microsoft.com/office/drawing/2014/main" id="{1A934690-DC93-4F7E-ACAA-3BF1FBD00BDC}"/>
              </a:ext>
            </a:extLst>
          </p:cNvPr>
          <p:cNvSpPr/>
          <p:nvPr/>
        </p:nvSpPr>
        <p:spPr>
          <a:xfrm>
            <a:off x="838199" y="3482957"/>
            <a:ext cx="1494181" cy="504233"/>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B705CDCA-A1F0-4328-909A-0E7EE067AB53}"/>
              </a:ext>
            </a:extLst>
          </p:cNvPr>
          <p:cNvSpPr txBox="1"/>
          <p:nvPr/>
        </p:nvSpPr>
        <p:spPr>
          <a:xfrm>
            <a:off x="2415452" y="3034605"/>
            <a:ext cx="6638677" cy="1384995"/>
          </a:xfrm>
          <a:prstGeom prst="rect">
            <a:avLst/>
          </a:prstGeom>
          <a:solidFill>
            <a:srgbClr val="FFCC99"/>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CNS ,  eyes  and  skin</a:t>
            </a:r>
            <a:endParaRPr lang="en-US" sz="1400" dirty="0">
              <a:solidFill>
                <a:srgbClr val="FFCC99"/>
              </a:solidFill>
            </a:endParaRPr>
          </a:p>
          <a:p>
            <a:endParaRPr lang="en-US" sz="1400" dirty="0">
              <a:solidFill>
                <a:srgbClr val="FFCC99"/>
              </a:solidFill>
            </a:endParaRPr>
          </a:p>
          <a:p>
            <a:r>
              <a:rPr lang="en-US" sz="1400" i="1" dirty="0">
                <a:solidFill>
                  <a:srgbClr val="FFCC99"/>
                </a:solidFill>
              </a:rPr>
              <a:t>By what more-descriptive name does the BCSC </a:t>
            </a:r>
            <a:r>
              <a:rPr lang="en-US" sz="1400" dirty="0">
                <a:solidFill>
                  <a:srgbClr val="FFCC99"/>
                </a:solidFill>
              </a:rPr>
              <a:t>Peds</a:t>
            </a:r>
            <a:r>
              <a:rPr lang="en-US" sz="1400" i="1" dirty="0">
                <a:solidFill>
                  <a:srgbClr val="FFCC99"/>
                </a:solidFill>
              </a:rPr>
              <a:t> book refer to them?</a:t>
            </a:r>
          </a:p>
          <a:p>
            <a:r>
              <a:rPr lang="en-US" sz="1400" dirty="0">
                <a:solidFill>
                  <a:srgbClr val="FFCC99"/>
                </a:solidFill>
              </a:rPr>
              <a:t>As </a:t>
            </a:r>
            <a:r>
              <a:rPr lang="en-US" sz="1400" b="1" dirty="0">
                <a:solidFill>
                  <a:srgbClr val="FFCC99"/>
                </a:solidFill>
              </a:rPr>
              <a:t>neuro-oculocutaneous </a:t>
            </a:r>
            <a:r>
              <a:rPr lang="en-US" sz="1400" dirty="0">
                <a:solidFill>
                  <a:srgbClr val="FFCC99"/>
                </a:solidFill>
              </a:rPr>
              <a:t>syndromes</a:t>
            </a:r>
          </a:p>
        </p:txBody>
      </p:sp>
    </p:spTree>
    <p:extLst>
      <p:ext uri="{BB962C8B-B14F-4D97-AF65-F5344CB8AC3E}">
        <p14:creationId xmlns:p14="http://schemas.microsoft.com/office/powerpoint/2010/main" val="303595241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179</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solidFill>
              </a:rPr>
              <a:t>phakomatosis</a:t>
            </a:r>
            <a:endParaRPr lang="en-US" sz="1400" b="1"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
        <p:nvSpPr>
          <p:cNvPr id="58" name="Oval 57">
            <a:extLst>
              <a:ext uri="{FF2B5EF4-FFF2-40B4-BE49-F238E27FC236}">
                <a16:creationId xmlns:a16="http://schemas.microsoft.com/office/drawing/2014/main" id="{1A934690-DC93-4F7E-ACAA-3BF1FBD00BDC}"/>
              </a:ext>
            </a:extLst>
          </p:cNvPr>
          <p:cNvSpPr/>
          <p:nvPr/>
        </p:nvSpPr>
        <p:spPr>
          <a:xfrm>
            <a:off x="838199" y="3482957"/>
            <a:ext cx="1494181" cy="504233"/>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B705CDCA-A1F0-4328-909A-0E7EE067AB53}"/>
              </a:ext>
            </a:extLst>
          </p:cNvPr>
          <p:cNvSpPr txBox="1"/>
          <p:nvPr/>
        </p:nvSpPr>
        <p:spPr>
          <a:xfrm>
            <a:off x="2415452" y="3034605"/>
            <a:ext cx="6638677" cy="1384995"/>
          </a:xfrm>
          <a:prstGeom prst="rect">
            <a:avLst/>
          </a:prstGeom>
          <a:solidFill>
            <a:srgbClr val="FFCC99"/>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CNS ,  eyes  and  skin</a:t>
            </a:r>
          </a:p>
          <a:p>
            <a:endParaRPr lang="en-US" sz="1400" dirty="0">
              <a:solidFill>
                <a:srgbClr val="0000FF"/>
              </a:solidFill>
            </a:endParaRPr>
          </a:p>
          <a:p>
            <a:r>
              <a:rPr lang="en-US" sz="1400" i="1" dirty="0">
                <a:solidFill>
                  <a:srgbClr val="0000FF"/>
                </a:solidFill>
              </a:rPr>
              <a:t>By what more-descriptive name does the BCSC </a:t>
            </a:r>
            <a:r>
              <a:rPr lang="en-US" sz="1400" dirty="0">
                <a:solidFill>
                  <a:srgbClr val="0000FF"/>
                </a:solidFill>
              </a:rPr>
              <a:t>Peds</a:t>
            </a:r>
            <a:r>
              <a:rPr lang="en-US" sz="1400" i="1" dirty="0">
                <a:solidFill>
                  <a:srgbClr val="0000FF"/>
                </a:solidFill>
              </a:rPr>
              <a:t> book refer to them?</a:t>
            </a:r>
            <a:endParaRPr lang="en-US" sz="1400" i="1" dirty="0">
              <a:solidFill>
                <a:srgbClr val="FFCC99"/>
              </a:solidFill>
            </a:endParaRPr>
          </a:p>
          <a:p>
            <a:r>
              <a:rPr lang="en-US" sz="1400" dirty="0">
                <a:solidFill>
                  <a:srgbClr val="FFCC99"/>
                </a:solidFill>
              </a:rPr>
              <a:t>As </a:t>
            </a:r>
            <a:r>
              <a:rPr lang="en-US" sz="1400" b="1" dirty="0">
                <a:solidFill>
                  <a:srgbClr val="FFCC99"/>
                </a:solidFill>
              </a:rPr>
              <a:t>neuro-oculocutaneous </a:t>
            </a:r>
            <a:r>
              <a:rPr lang="en-US" sz="1400" dirty="0">
                <a:solidFill>
                  <a:srgbClr val="FFCC99"/>
                </a:solidFill>
              </a:rPr>
              <a:t>syndromes</a:t>
            </a:r>
          </a:p>
        </p:txBody>
      </p:sp>
    </p:spTree>
    <p:extLst>
      <p:ext uri="{BB962C8B-B14F-4D97-AF65-F5344CB8AC3E}">
        <p14:creationId xmlns:p14="http://schemas.microsoft.com/office/powerpoint/2010/main" val="775836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a:t>
            </a:fld>
            <a:endParaRPr lang="en-US" altLang="en-US" sz="1000"/>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 name="Text Box 45">
            <a:extLst>
              <a:ext uri="{FF2B5EF4-FFF2-40B4-BE49-F238E27FC236}">
                <a16:creationId xmlns:a16="http://schemas.microsoft.com/office/drawing/2014/main" id="{4B2F0685-DE02-464C-A2BA-57FD694EE786}"/>
              </a:ext>
            </a:extLst>
          </p:cNvPr>
          <p:cNvSpPr txBox="1">
            <a:spLocks noChangeArrowheads="1"/>
          </p:cNvSpPr>
          <p:nvPr/>
        </p:nvSpPr>
        <p:spPr bwMode="auto">
          <a:xfrm>
            <a:off x="512735" y="3224683"/>
            <a:ext cx="4495714" cy="1643527"/>
          </a:xfrm>
          <a:prstGeom prst="rect">
            <a:avLst/>
          </a:prstGeom>
          <a:solidFill>
            <a:srgbClr val="FFC000"/>
          </a:solidFill>
          <a:ln>
            <a:noFill/>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i="1" dirty="0">
                <a:solidFill>
                  <a:srgbClr val="0000FF"/>
                </a:solidFill>
              </a:rPr>
              <a:t>Notice a pattern regarding the primary orbital malignancies?</a:t>
            </a:r>
            <a:endParaRPr lang="en-US" altLang="en-US" sz="1600" i="1" dirty="0">
              <a:solidFill>
                <a:srgbClr val="FFC000"/>
              </a:solidFill>
            </a:endParaRPr>
          </a:p>
          <a:p>
            <a:pPr eaLnBrk="1" hangingPunct="1">
              <a:lnSpc>
                <a:spcPct val="90000"/>
              </a:lnSpc>
              <a:spcBef>
                <a:spcPct val="0"/>
              </a:spcBef>
              <a:buClrTx/>
              <a:buSzTx/>
              <a:buFontTx/>
              <a:buNone/>
            </a:pPr>
            <a:r>
              <a:rPr lang="en-US" altLang="en-US" sz="1600" b="1" dirty="0">
                <a:solidFill>
                  <a:srgbClr val="FFC000"/>
                </a:solidFill>
              </a:rPr>
              <a:t>Sarcomas</a:t>
            </a:r>
            <a:r>
              <a:rPr lang="en-US" altLang="en-US" sz="1600" dirty="0">
                <a:solidFill>
                  <a:srgbClr val="FFC000"/>
                </a:solidFill>
              </a:rPr>
              <a:t> are far and away the most common primary malignancies of the orbit</a:t>
            </a:r>
          </a:p>
          <a:p>
            <a:pPr eaLnBrk="1" hangingPunct="1">
              <a:lnSpc>
                <a:spcPct val="90000"/>
              </a:lnSpc>
              <a:spcBef>
                <a:spcPct val="0"/>
              </a:spcBef>
              <a:buClrTx/>
              <a:buSzTx/>
              <a:buFontTx/>
              <a:buNone/>
            </a:pPr>
            <a:endParaRPr lang="en-US" altLang="en-US" sz="1600" dirty="0">
              <a:solidFill>
                <a:srgbClr val="FFC000"/>
              </a:solidFill>
            </a:endParaRPr>
          </a:p>
          <a:p>
            <a:pPr eaLnBrk="1" hangingPunct="1">
              <a:lnSpc>
                <a:spcPct val="90000"/>
              </a:lnSpc>
              <a:spcBef>
                <a:spcPct val="0"/>
              </a:spcBef>
              <a:buClrTx/>
              <a:buSzTx/>
              <a:buFontTx/>
              <a:buNone/>
            </a:pPr>
            <a:r>
              <a:rPr lang="en-US" altLang="en-US" sz="1600" i="1" dirty="0">
                <a:solidFill>
                  <a:srgbClr val="FFC000"/>
                </a:solidFill>
              </a:rPr>
              <a:t>What about orbital carcinomas?</a:t>
            </a:r>
          </a:p>
          <a:p>
            <a:pPr eaLnBrk="1" hangingPunct="1">
              <a:lnSpc>
                <a:spcPct val="90000"/>
              </a:lnSpc>
              <a:spcBef>
                <a:spcPct val="0"/>
              </a:spcBef>
              <a:buClrTx/>
              <a:buSzTx/>
              <a:buFontTx/>
              <a:buNone/>
            </a:pPr>
            <a:r>
              <a:rPr lang="en-US" altLang="en-US" sz="1600" dirty="0">
                <a:solidFill>
                  <a:srgbClr val="FFC000"/>
                </a:solidFill>
              </a:rPr>
              <a:t>These are </a:t>
            </a:r>
            <a:r>
              <a:rPr lang="en-US" altLang="en-US" sz="1600" b="1" dirty="0">
                <a:solidFill>
                  <a:srgbClr val="FFC000"/>
                </a:solidFill>
              </a:rPr>
              <a:t>very rare</a:t>
            </a:r>
            <a:r>
              <a:rPr lang="en-US" altLang="en-US" sz="1600" dirty="0">
                <a:solidFill>
                  <a:srgbClr val="FFC000"/>
                </a:solidFill>
              </a:rPr>
              <a:t> in the pediatric population</a:t>
            </a:r>
            <a:endParaRPr lang="en-US" altLang="en-US" sz="1600" b="1" dirty="0">
              <a:solidFill>
                <a:srgbClr val="FFC000"/>
              </a:solidFill>
            </a:endParaRPr>
          </a:p>
        </p:txBody>
      </p:sp>
      <p:sp>
        <p:nvSpPr>
          <p:cNvPr id="57" name="Text Box 27">
            <a:extLst>
              <a:ext uri="{FF2B5EF4-FFF2-40B4-BE49-F238E27FC236}">
                <a16:creationId xmlns:a16="http://schemas.microsoft.com/office/drawing/2014/main" id="{0411F57D-308B-4C31-B6A8-1A62582481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58" name="Text Box 28">
            <a:extLst>
              <a:ext uri="{FF2B5EF4-FFF2-40B4-BE49-F238E27FC236}">
                <a16:creationId xmlns:a16="http://schemas.microsoft.com/office/drawing/2014/main" id="{9C61352E-2FA3-4E69-98C3-35725417A42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59" name="Text Box 29">
            <a:extLst>
              <a:ext uri="{FF2B5EF4-FFF2-40B4-BE49-F238E27FC236}">
                <a16:creationId xmlns:a16="http://schemas.microsoft.com/office/drawing/2014/main" id="{19C92ECB-5CF5-4962-98B2-3C4AD0DA831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0" name="Text Box 30">
            <a:extLst>
              <a:ext uri="{FF2B5EF4-FFF2-40B4-BE49-F238E27FC236}">
                <a16:creationId xmlns:a16="http://schemas.microsoft.com/office/drawing/2014/main" id="{86DF78A4-994A-43CB-8ED1-B19C19A96357}"/>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Tree>
    <p:extLst>
      <p:ext uri="{BB962C8B-B14F-4D97-AF65-F5344CB8AC3E}">
        <p14:creationId xmlns:p14="http://schemas.microsoft.com/office/powerpoint/2010/main" val="314115433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180</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solidFill>
              </a:rPr>
              <a:t>phakomatosis</a:t>
            </a:r>
            <a:endParaRPr lang="en-US" sz="1400" b="1"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
        <p:nvSpPr>
          <p:cNvPr id="58" name="Oval 57">
            <a:extLst>
              <a:ext uri="{FF2B5EF4-FFF2-40B4-BE49-F238E27FC236}">
                <a16:creationId xmlns:a16="http://schemas.microsoft.com/office/drawing/2014/main" id="{1A934690-DC93-4F7E-ACAA-3BF1FBD00BDC}"/>
              </a:ext>
            </a:extLst>
          </p:cNvPr>
          <p:cNvSpPr/>
          <p:nvPr/>
        </p:nvSpPr>
        <p:spPr>
          <a:xfrm>
            <a:off x="838199" y="3482957"/>
            <a:ext cx="1494181" cy="504233"/>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B705CDCA-A1F0-4328-909A-0E7EE067AB53}"/>
              </a:ext>
            </a:extLst>
          </p:cNvPr>
          <p:cNvSpPr txBox="1"/>
          <p:nvPr/>
        </p:nvSpPr>
        <p:spPr>
          <a:xfrm>
            <a:off x="2415452" y="3034605"/>
            <a:ext cx="6638677" cy="1384995"/>
          </a:xfrm>
          <a:prstGeom prst="rect">
            <a:avLst/>
          </a:prstGeom>
          <a:solidFill>
            <a:srgbClr val="FFCC99"/>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a:t>
            </a:r>
            <a:r>
              <a:rPr lang="en-US" sz="1400" b="1" dirty="0">
                <a:solidFill>
                  <a:srgbClr val="0000FF"/>
                </a:solidFill>
              </a:rPr>
              <a:t>CNS</a:t>
            </a:r>
            <a:r>
              <a:rPr lang="en-US" sz="1400" dirty="0">
                <a:solidFill>
                  <a:srgbClr val="0000FF"/>
                </a:solidFill>
              </a:rPr>
              <a:t> ,  eyes  and  skin</a:t>
            </a:r>
          </a:p>
          <a:p>
            <a:endParaRPr lang="en-US" sz="1400" dirty="0">
              <a:solidFill>
                <a:srgbClr val="0000FF"/>
              </a:solidFill>
            </a:endParaRPr>
          </a:p>
          <a:p>
            <a:r>
              <a:rPr lang="en-US" sz="1400" i="1" dirty="0">
                <a:solidFill>
                  <a:srgbClr val="0000FF"/>
                </a:solidFill>
              </a:rPr>
              <a:t>By what more-descriptive name does the BCSC </a:t>
            </a:r>
            <a:r>
              <a:rPr lang="en-US" sz="1400" dirty="0">
                <a:solidFill>
                  <a:srgbClr val="0000FF"/>
                </a:solidFill>
              </a:rPr>
              <a:t>Peds</a:t>
            </a:r>
            <a:r>
              <a:rPr lang="en-US" sz="1400" i="1" dirty="0">
                <a:solidFill>
                  <a:srgbClr val="0000FF"/>
                </a:solidFill>
              </a:rPr>
              <a:t> book refer to them?</a:t>
            </a:r>
          </a:p>
          <a:p>
            <a:r>
              <a:rPr lang="en-US" sz="1400" dirty="0">
                <a:solidFill>
                  <a:srgbClr val="0000FF"/>
                </a:solidFill>
              </a:rPr>
              <a:t>As </a:t>
            </a:r>
            <a:r>
              <a:rPr lang="en-US" sz="1400" b="1" dirty="0">
                <a:solidFill>
                  <a:srgbClr val="0000FF"/>
                </a:solidFill>
              </a:rPr>
              <a:t>neuro-</a:t>
            </a:r>
            <a:endParaRPr lang="en-US" sz="1400" dirty="0">
              <a:solidFill>
                <a:srgbClr val="0000FF"/>
              </a:solidFill>
            </a:endParaRPr>
          </a:p>
        </p:txBody>
      </p:sp>
      <p:sp>
        <p:nvSpPr>
          <p:cNvPr id="62" name="Oval 61">
            <a:extLst>
              <a:ext uri="{FF2B5EF4-FFF2-40B4-BE49-F238E27FC236}">
                <a16:creationId xmlns:a16="http://schemas.microsoft.com/office/drawing/2014/main" id="{8D84E72E-073E-458F-A4F3-0C2DE9ADA9B6}"/>
              </a:ext>
            </a:extLst>
          </p:cNvPr>
          <p:cNvSpPr/>
          <p:nvPr/>
        </p:nvSpPr>
        <p:spPr>
          <a:xfrm>
            <a:off x="4088990" y="3474756"/>
            <a:ext cx="568967" cy="304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8320061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181</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solidFill>
              </a:rPr>
              <a:t>phakomatosis</a:t>
            </a:r>
            <a:endParaRPr lang="en-US" sz="1400" b="1"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
        <p:nvSpPr>
          <p:cNvPr id="58" name="Oval 57">
            <a:extLst>
              <a:ext uri="{FF2B5EF4-FFF2-40B4-BE49-F238E27FC236}">
                <a16:creationId xmlns:a16="http://schemas.microsoft.com/office/drawing/2014/main" id="{1A934690-DC93-4F7E-ACAA-3BF1FBD00BDC}"/>
              </a:ext>
            </a:extLst>
          </p:cNvPr>
          <p:cNvSpPr/>
          <p:nvPr/>
        </p:nvSpPr>
        <p:spPr>
          <a:xfrm>
            <a:off x="838199" y="3482957"/>
            <a:ext cx="1494181" cy="504233"/>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B705CDCA-A1F0-4328-909A-0E7EE067AB53}"/>
              </a:ext>
            </a:extLst>
          </p:cNvPr>
          <p:cNvSpPr txBox="1"/>
          <p:nvPr/>
        </p:nvSpPr>
        <p:spPr>
          <a:xfrm>
            <a:off x="2415452" y="3034605"/>
            <a:ext cx="6638677" cy="1384995"/>
          </a:xfrm>
          <a:prstGeom prst="rect">
            <a:avLst/>
          </a:prstGeom>
          <a:solidFill>
            <a:srgbClr val="FFCC99"/>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a:t>
            </a:r>
            <a:r>
              <a:rPr lang="en-US" sz="1400" b="1" dirty="0">
                <a:solidFill>
                  <a:srgbClr val="0000FF"/>
                </a:solidFill>
              </a:rPr>
              <a:t>CNS</a:t>
            </a:r>
            <a:r>
              <a:rPr lang="en-US" sz="1400" dirty="0">
                <a:solidFill>
                  <a:srgbClr val="0000FF"/>
                </a:solidFill>
              </a:rPr>
              <a:t> ,  </a:t>
            </a:r>
            <a:r>
              <a:rPr lang="en-US" sz="1400" b="1" dirty="0">
                <a:solidFill>
                  <a:srgbClr val="0000FF"/>
                </a:solidFill>
              </a:rPr>
              <a:t>eyes</a:t>
            </a:r>
            <a:r>
              <a:rPr lang="en-US" sz="1400" dirty="0">
                <a:solidFill>
                  <a:srgbClr val="0000FF"/>
                </a:solidFill>
              </a:rPr>
              <a:t>  and  skin</a:t>
            </a:r>
          </a:p>
          <a:p>
            <a:endParaRPr lang="en-US" sz="1400" dirty="0">
              <a:solidFill>
                <a:srgbClr val="0000FF"/>
              </a:solidFill>
            </a:endParaRPr>
          </a:p>
          <a:p>
            <a:r>
              <a:rPr lang="en-US" sz="1400" i="1" dirty="0">
                <a:solidFill>
                  <a:srgbClr val="0000FF"/>
                </a:solidFill>
              </a:rPr>
              <a:t>By what more-descriptive name does the BCSC </a:t>
            </a:r>
            <a:r>
              <a:rPr lang="en-US" sz="1400" dirty="0">
                <a:solidFill>
                  <a:srgbClr val="0000FF"/>
                </a:solidFill>
              </a:rPr>
              <a:t>Peds</a:t>
            </a:r>
            <a:r>
              <a:rPr lang="en-US" sz="1400" i="1" dirty="0">
                <a:solidFill>
                  <a:srgbClr val="0000FF"/>
                </a:solidFill>
              </a:rPr>
              <a:t> book refer to them?</a:t>
            </a:r>
          </a:p>
          <a:p>
            <a:r>
              <a:rPr lang="en-US" sz="1400" dirty="0">
                <a:solidFill>
                  <a:srgbClr val="0000FF"/>
                </a:solidFill>
              </a:rPr>
              <a:t>As </a:t>
            </a:r>
            <a:r>
              <a:rPr lang="en-US" sz="1400" b="1" dirty="0">
                <a:solidFill>
                  <a:srgbClr val="0000FF"/>
                </a:solidFill>
              </a:rPr>
              <a:t>neuro-</a:t>
            </a:r>
            <a:r>
              <a:rPr lang="en-US" sz="1400" b="1" dirty="0" err="1">
                <a:solidFill>
                  <a:srgbClr val="0000FF"/>
                </a:solidFill>
              </a:rPr>
              <a:t>oculo</a:t>
            </a:r>
            <a:endParaRPr lang="en-US" sz="1400" dirty="0">
              <a:solidFill>
                <a:srgbClr val="0000FF"/>
              </a:solidFill>
            </a:endParaRPr>
          </a:p>
        </p:txBody>
      </p:sp>
      <p:sp>
        <p:nvSpPr>
          <p:cNvPr id="62" name="Oval 61">
            <a:extLst>
              <a:ext uri="{FF2B5EF4-FFF2-40B4-BE49-F238E27FC236}">
                <a16:creationId xmlns:a16="http://schemas.microsoft.com/office/drawing/2014/main" id="{8D84E72E-073E-458F-A4F3-0C2DE9ADA9B6}"/>
              </a:ext>
            </a:extLst>
          </p:cNvPr>
          <p:cNvSpPr/>
          <p:nvPr/>
        </p:nvSpPr>
        <p:spPr>
          <a:xfrm>
            <a:off x="4088990" y="3474756"/>
            <a:ext cx="568967" cy="304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5631E9E3-3D5E-4B9E-82F0-07634F4E528D}"/>
              </a:ext>
            </a:extLst>
          </p:cNvPr>
          <p:cNvSpPr/>
          <p:nvPr/>
        </p:nvSpPr>
        <p:spPr>
          <a:xfrm>
            <a:off x="4691320" y="3463419"/>
            <a:ext cx="568967" cy="304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6144176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182</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solidFill>
              </a:rPr>
              <a:t>phakomatosis</a:t>
            </a:r>
            <a:endParaRPr lang="en-US" sz="1400" b="1" dirty="0">
              <a:solidFill>
                <a:srgbClr val="FF0066"/>
              </a:solidFill>
            </a:endParaRPr>
          </a:p>
          <a:p>
            <a:endParaRPr lang="en-US" altLang="en-US" sz="1400" dirty="0">
              <a:solidFill>
                <a:srgbClr val="FF0066"/>
              </a:solidFill>
            </a:endParaRPr>
          </a:p>
          <a:p>
            <a:r>
              <a:rPr lang="en-US" altLang="en-US" sz="1400" i="1" dirty="0">
                <a:solidFill>
                  <a:srgbClr val="FF0066"/>
                </a:solidFill>
              </a:rPr>
              <a:t>All infants with SWS have a PWS. Do all infants with a PWS have SWS?</a:t>
            </a:r>
          </a:p>
          <a:p>
            <a:r>
              <a:rPr lang="en-US" altLang="en-US" sz="1400" dirty="0">
                <a:solidFill>
                  <a:srgbClr val="FF0066"/>
                </a:solidFill>
              </a:rPr>
              <a:t>No</a:t>
            </a:r>
          </a:p>
        </p:txBody>
      </p:sp>
      <p:sp>
        <p:nvSpPr>
          <p:cNvPr id="58" name="Oval 57">
            <a:extLst>
              <a:ext uri="{FF2B5EF4-FFF2-40B4-BE49-F238E27FC236}">
                <a16:creationId xmlns:a16="http://schemas.microsoft.com/office/drawing/2014/main" id="{1A934690-DC93-4F7E-ACAA-3BF1FBD00BDC}"/>
              </a:ext>
            </a:extLst>
          </p:cNvPr>
          <p:cNvSpPr/>
          <p:nvPr/>
        </p:nvSpPr>
        <p:spPr>
          <a:xfrm>
            <a:off x="838199" y="3482957"/>
            <a:ext cx="1494181" cy="504233"/>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B705CDCA-A1F0-4328-909A-0E7EE067AB53}"/>
              </a:ext>
            </a:extLst>
          </p:cNvPr>
          <p:cNvSpPr txBox="1"/>
          <p:nvPr/>
        </p:nvSpPr>
        <p:spPr>
          <a:xfrm>
            <a:off x="2415452" y="3034605"/>
            <a:ext cx="6638677" cy="1384995"/>
          </a:xfrm>
          <a:prstGeom prst="rect">
            <a:avLst/>
          </a:prstGeom>
          <a:solidFill>
            <a:srgbClr val="FFCC99"/>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a:t>
            </a:r>
            <a:r>
              <a:rPr lang="en-US" sz="1400" b="1" dirty="0">
                <a:solidFill>
                  <a:srgbClr val="0000FF"/>
                </a:solidFill>
              </a:rPr>
              <a:t>CNS</a:t>
            </a:r>
            <a:r>
              <a:rPr lang="en-US" sz="1400" dirty="0">
                <a:solidFill>
                  <a:srgbClr val="0000FF"/>
                </a:solidFill>
              </a:rPr>
              <a:t> ,  </a:t>
            </a:r>
            <a:r>
              <a:rPr lang="en-US" sz="1400" b="1" dirty="0">
                <a:solidFill>
                  <a:srgbClr val="0000FF"/>
                </a:solidFill>
              </a:rPr>
              <a:t>eyes</a:t>
            </a:r>
            <a:r>
              <a:rPr lang="en-US" sz="1400" dirty="0">
                <a:solidFill>
                  <a:srgbClr val="0000FF"/>
                </a:solidFill>
              </a:rPr>
              <a:t>  and  </a:t>
            </a:r>
            <a:r>
              <a:rPr lang="en-US" sz="1400" b="1" dirty="0">
                <a:solidFill>
                  <a:srgbClr val="0000FF"/>
                </a:solidFill>
              </a:rPr>
              <a:t>skin</a:t>
            </a:r>
          </a:p>
          <a:p>
            <a:endParaRPr lang="en-US" sz="1400" dirty="0">
              <a:solidFill>
                <a:srgbClr val="0000FF"/>
              </a:solidFill>
            </a:endParaRPr>
          </a:p>
          <a:p>
            <a:r>
              <a:rPr lang="en-US" sz="1400" i="1" dirty="0">
                <a:solidFill>
                  <a:srgbClr val="0000FF"/>
                </a:solidFill>
              </a:rPr>
              <a:t>By what more-descriptive name does the BCSC </a:t>
            </a:r>
            <a:r>
              <a:rPr lang="en-US" sz="1400" dirty="0">
                <a:solidFill>
                  <a:srgbClr val="0000FF"/>
                </a:solidFill>
              </a:rPr>
              <a:t>Peds</a:t>
            </a:r>
            <a:r>
              <a:rPr lang="en-US" sz="1400" i="1" dirty="0">
                <a:solidFill>
                  <a:srgbClr val="0000FF"/>
                </a:solidFill>
              </a:rPr>
              <a:t> book refer to them?</a:t>
            </a:r>
          </a:p>
          <a:p>
            <a:r>
              <a:rPr lang="en-US" sz="1400" dirty="0">
                <a:solidFill>
                  <a:srgbClr val="0000FF"/>
                </a:solidFill>
              </a:rPr>
              <a:t>As </a:t>
            </a:r>
            <a:r>
              <a:rPr lang="en-US" sz="1400" b="1" dirty="0">
                <a:solidFill>
                  <a:srgbClr val="0000FF"/>
                </a:solidFill>
              </a:rPr>
              <a:t>neuro-oculocutaneous </a:t>
            </a:r>
            <a:r>
              <a:rPr lang="en-US" sz="1400" dirty="0">
                <a:solidFill>
                  <a:srgbClr val="0000FF"/>
                </a:solidFill>
              </a:rPr>
              <a:t>syndromes</a:t>
            </a:r>
          </a:p>
        </p:txBody>
      </p:sp>
      <p:sp>
        <p:nvSpPr>
          <p:cNvPr id="62" name="Oval 61">
            <a:extLst>
              <a:ext uri="{FF2B5EF4-FFF2-40B4-BE49-F238E27FC236}">
                <a16:creationId xmlns:a16="http://schemas.microsoft.com/office/drawing/2014/main" id="{8D84E72E-073E-458F-A4F3-0C2DE9ADA9B6}"/>
              </a:ext>
            </a:extLst>
          </p:cNvPr>
          <p:cNvSpPr/>
          <p:nvPr/>
        </p:nvSpPr>
        <p:spPr>
          <a:xfrm>
            <a:off x="4088990" y="3474756"/>
            <a:ext cx="568967" cy="304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5631E9E3-3D5E-4B9E-82F0-07634F4E528D}"/>
              </a:ext>
            </a:extLst>
          </p:cNvPr>
          <p:cNvSpPr/>
          <p:nvPr/>
        </p:nvSpPr>
        <p:spPr>
          <a:xfrm>
            <a:off x="4691320" y="3463419"/>
            <a:ext cx="568967" cy="304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117E08DB-F11B-46CC-99DC-11341E14C491}"/>
              </a:ext>
            </a:extLst>
          </p:cNvPr>
          <p:cNvSpPr/>
          <p:nvPr/>
        </p:nvSpPr>
        <p:spPr>
          <a:xfrm>
            <a:off x="5570567" y="3466799"/>
            <a:ext cx="568967" cy="304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3101210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183</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solidFill>
              </a:rPr>
              <a:t>With what condition is the port wine stain (PWS) closely associated?</a:t>
            </a:r>
          </a:p>
          <a:p>
            <a:r>
              <a:rPr lang="en-US" sz="1400" dirty="0">
                <a:solidFill>
                  <a:schemeClr val="bg1"/>
                </a:solidFill>
              </a:rPr>
              <a:t>Sturge-Weber syndrome</a:t>
            </a:r>
          </a:p>
          <a:p>
            <a:endParaRPr lang="en-US" sz="1400" dirty="0">
              <a:solidFill>
                <a:schemeClr val="bg1"/>
              </a:solidFill>
            </a:endParaRPr>
          </a:p>
          <a:p>
            <a:r>
              <a:rPr lang="en-US" sz="1400" i="1" dirty="0">
                <a:solidFill>
                  <a:schemeClr val="bg1"/>
                </a:solidFill>
              </a:rPr>
              <a:t>By what </a:t>
            </a:r>
            <a:r>
              <a:rPr lang="en-US" sz="1400" i="1" dirty="0" err="1">
                <a:solidFill>
                  <a:schemeClr val="bg1"/>
                </a:solidFill>
              </a:rPr>
              <a:t>noneponymous</a:t>
            </a:r>
            <a:r>
              <a:rPr lang="en-US" sz="1400" i="1" dirty="0">
                <a:solidFill>
                  <a:schemeClr val="bg1"/>
                </a:solidFill>
              </a:rPr>
              <a:t> name is Sturge-Weber known?</a:t>
            </a:r>
          </a:p>
          <a:p>
            <a:r>
              <a:rPr lang="en-US" altLang="en-US" sz="1400" dirty="0">
                <a:solidFill>
                  <a:schemeClr val="bg1"/>
                </a:solidFill>
              </a:rPr>
              <a:t>Encephalotrigeminal angiomatosis</a:t>
            </a:r>
          </a:p>
          <a:p>
            <a:endParaRPr lang="en-US" sz="1400" dirty="0">
              <a:solidFill>
                <a:schemeClr val="bg1"/>
              </a:solidFill>
            </a:endParaRPr>
          </a:p>
          <a:p>
            <a:r>
              <a:rPr lang="en-US" sz="1400" i="1" dirty="0">
                <a:solidFill>
                  <a:schemeClr val="bg1"/>
                </a:solidFill>
              </a:rPr>
              <a:t>In one word, what sort of condition is Sturge-Weber?</a:t>
            </a:r>
          </a:p>
          <a:p>
            <a:r>
              <a:rPr lang="en-US" sz="1400" dirty="0">
                <a:solidFill>
                  <a:schemeClr val="bg1"/>
                </a:solidFill>
              </a:rPr>
              <a:t>A </a:t>
            </a:r>
            <a:r>
              <a:rPr lang="en-US" sz="1400" dirty="0" err="1">
                <a:solidFill>
                  <a:schemeClr val="bg1"/>
                </a:solidFill>
              </a:rPr>
              <a:t>phakomatosis</a:t>
            </a:r>
            <a:endParaRPr lang="en-US" sz="1400" dirty="0">
              <a:solidFill>
                <a:schemeClr val="bg1"/>
              </a:solidFill>
            </a:endParaRPr>
          </a:p>
          <a:p>
            <a:endParaRPr lang="en-US" altLang="en-US" sz="1400" dirty="0">
              <a:solidFill>
                <a:schemeClr val="bg1"/>
              </a:solidFill>
            </a:endParaRPr>
          </a:p>
          <a:p>
            <a:r>
              <a:rPr lang="en-US" altLang="en-US" sz="1400" i="1" dirty="0">
                <a:solidFill>
                  <a:schemeClr val="bg1"/>
                </a:solidFill>
              </a:rPr>
              <a:t>All infants with SWS have a PWS. Do all infants with a PWS have SWS?</a:t>
            </a:r>
          </a:p>
          <a:p>
            <a:r>
              <a:rPr lang="en-US" altLang="en-US" sz="1400" dirty="0">
                <a:solidFill>
                  <a:srgbClr val="FF0066"/>
                </a:solidFill>
              </a:rPr>
              <a:t>No</a:t>
            </a:r>
          </a:p>
        </p:txBody>
      </p:sp>
    </p:spTree>
    <p:extLst>
      <p:ext uri="{BB962C8B-B14F-4D97-AF65-F5344CB8AC3E}">
        <p14:creationId xmlns:p14="http://schemas.microsoft.com/office/powerpoint/2010/main" val="36636576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184</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solidFill>
              </a:rPr>
              <a:t>With what condition is the port wine stain (PWS) closely associated?</a:t>
            </a:r>
          </a:p>
          <a:p>
            <a:r>
              <a:rPr lang="en-US" sz="1400" dirty="0">
                <a:solidFill>
                  <a:schemeClr val="bg1"/>
                </a:solidFill>
              </a:rPr>
              <a:t>Sturge-Weber syndrome</a:t>
            </a:r>
          </a:p>
          <a:p>
            <a:endParaRPr lang="en-US" sz="1400" dirty="0">
              <a:solidFill>
                <a:schemeClr val="bg1"/>
              </a:solidFill>
            </a:endParaRPr>
          </a:p>
          <a:p>
            <a:r>
              <a:rPr lang="en-US" sz="1400" i="1" dirty="0">
                <a:solidFill>
                  <a:schemeClr val="bg1"/>
                </a:solidFill>
              </a:rPr>
              <a:t>By what </a:t>
            </a:r>
            <a:r>
              <a:rPr lang="en-US" sz="1400" i="1" dirty="0" err="1">
                <a:solidFill>
                  <a:schemeClr val="bg1"/>
                </a:solidFill>
              </a:rPr>
              <a:t>noneponymous</a:t>
            </a:r>
            <a:r>
              <a:rPr lang="en-US" sz="1400" i="1" dirty="0">
                <a:solidFill>
                  <a:schemeClr val="bg1"/>
                </a:solidFill>
              </a:rPr>
              <a:t> name is Sturge-Weber known?</a:t>
            </a:r>
          </a:p>
          <a:p>
            <a:r>
              <a:rPr lang="en-US" altLang="en-US" sz="1400" dirty="0">
                <a:solidFill>
                  <a:schemeClr val="bg1"/>
                </a:solidFill>
              </a:rPr>
              <a:t>Encephalotrigeminal angiomatosis</a:t>
            </a:r>
          </a:p>
          <a:p>
            <a:endParaRPr lang="en-US" sz="1400" dirty="0">
              <a:solidFill>
                <a:schemeClr val="bg1"/>
              </a:solidFill>
            </a:endParaRPr>
          </a:p>
          <a:p>
            <a:r>
              <a:rPr lang="en-US" sz="1400" i="1" dirty="0">
                <a:solidFill>
                  <a:schemeClr val="bg1"/>
                </a:solidFill>
              </a:rPr>
              <a:t>In one word, what sort of condition is Sturge-Weber?</a:t>
            </a:r>
          </a:p>
          <a:p>
            <a:r>
              <a:rPr lang="en-US" sz="1400" dirty="0">
                <a:solidFill>
                  <a:schemeClr val="bg1"/>
                </a:solidFill>
              </a:rPr>
              <a:t>A </a:t>
            </a:r>
            <a:r>
              <a:rPr lang="en-US" sz="1400" dirty="0" err="1">
                <a:solidFill>
                  <a:schemeClr val="bg1"/>
                </a:solidFill>
              </a:rPr>
              <a:t>phakomatosis</a:t>
            </a:r>
            <a:endParaRPr lang="en-US" sz="1400" dirty="0">
              <a:solidFill>
                <a:schemeClr val="bg1"/>
              </a:solidFill>
            </a:endParaRPr>
          </a:p>
          <a:p>
            <a:endParaRPr lang="en-US" altLang="en-US" sz="1400" dirty="0">
              <a:solidFill>
                <a:schemeClr val="bg1"/>
              </a:solidFill>
            </a:endParaRPr>
          </a:p>
          <a:p>
            <a:r>
              <a:rPr lang="en-US" altLang="en-US" sz="1400" i="1" dirty="0">
                <a:solidFill>
                  <a:schemeClr val="bg1"/>
                </a:solidFill>
              </a:rPr>
              <a:t>All infants with SWS have a PWS. Do all infants with a PWS have SWS?</a:t>
            </a:r>
          </a:p>
          <a:p>
            <a:r>
              <a:rPr lang="en-US" altLang="en-US" sz="1400" dirty="0">
                <a:solidFill>
                  <a:schemeClr val="bg1"/>
                </a:solidFill>
              </a:rPr>
              <a:t>No, it can occur in non-SWS infants</a:t>
            </a:r>
          </a:p>
        </p:txBody>
      </p:sp>
    </p:spTree>
    <p:extLst>
      <p:ext uri="{BB962C8B-B14F-4D97-AF65-F5344CB8AC3E}">
        <p14:creationId xmlns:p14="http://schemas.microsoft.com/office/powerpoint/2010/main" val="340235255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185</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solidFill>
              </a:rPr>
              <a:t>phakomatosis</a:t>
            </a:r>
            <a:endParaRPr lang="en-US" sz="1400" b="1" dirty="0">
              <a:solidFill>
                <a:schemeClr val="bg1">
                  <a:lumMod val="65000"/>
                </a:schemeClr>
              </a:solidFill>
            </a:endParaRPr>
          </a:p>
          <a:p>
            <a:endParaRPr lang="en-US" altLang="en-US" sz="1400" dirty="0">
              <a:solidFill>
                <a:schemeClr val="bg1">
                  <a:lumMod val="65000"/>
                </a:schemeClr>
              </a:solidFill>
            </a:endParaRPr>
          </a:p>
          <a:p>
            <a:r>
              <a:rPr lang="en-US" altLang="en-US" sz="1400" i="1" dirty="0">
                <a:solidFill>
                  <a:schemeClr val="bg1">
                    <a:lumMod val="65000"/>
                  </a:schemeClr>
                </a:solidFill>
              </a:rPr>
              <a:t>All infants with SWS have a PWS. Do all infants with a PWS have SWS?</a:t>
            </a:r>
          </a:p>
          <a:p>
            <a:r>
              <a:rPr lang="en-US" altLang="en-US" sz="1400" dirty="0">
                <a:solidFill>
                  <a:schemeClr val="bg1">
                    <a:lumMod val="65000"/>
                  </a:schemeClr>
                </a:solidFill>
              </a:rPr>
              <a:t>No, it can occur in non-SWS infants</a:t>
            </a:r>
          </a:p>
        </p:txBody>
      </p:sp>
      <p:sp>
        <p:nvSpPr>
          <p:cNvPr id="48" name="TextBox 47">
            <a:extLst>
              <a:ext uri="{FF2B5EF4-FFF2-40B4-BE49-F238E27FC236}">
                <a16:creationId xmlns:a16="http://schemas.microsoft.com/office/drawing/2014/main" id="{3060A717-A61C-4481-9FE5-B0CC6257EBF9}"/>
              </a:ext>
            </a:extLst>
          </p:cNvPr>
          <p:cNvSpPr txBox="1"/>
          <p:nvPr/>
        </p:nvSpPr>
        <p:spPr>
          <a:xfrm>
            <a:off x="839557" y="5125456"/>
            <a:ext cx="6227731" cy="523220"/>
          </a:xfrm>
          <a:prstGeom prst="rect">
            <a:avLst/>
          </a:prstGeom>
          <a:solidFill>
            <a:srgbClr val="FFFF00"/>
          </a:solidFill>
        </p:spPr>
        <p:txBody>
          <a:bodyPr wrap="none" rtlCol="0">
            <a:spAutoFit/>
          </a:bodyPr>
          <a:lstStyle/>
          <a:p>
            <a:r>
              <a:rPr lang="en-US" sz="1400" i="1" dirty="0">
                <a:solidFill>
                  <a:srgbClr val="FF0066"/>
                </a:solidFill>
                <a:latin typeface="+mn-lt"/>
              </a:rPr>
              <a:t>PWS is associated with another, less well-known </a:t>
            </a:r>
            <a:r>
              <a:rPr lang="en-US" sz="1400" i="1" dirty="0" err="1">
                <a:solidFill>
                  <a:srgbClr val="FF0066"/>
                </a:solidFill>
                <a:latin typeface="+mn-lt"/>
              </a:rPr>
              <a:t>phakomatosis</a:t>
            </a:r>
            <a:r>
              <a:rPr lang="en-US" sz="1400" i="1" dirty="0">
                <a:solidFill>
                  <a:srgbClr val="FF0066"/>
                </a:solidFill>
                <a:latin typeface="+mn-lt"/>
              </a:rPr>
              <a:t>--which one?</a:t>
            </a:r>
          </a:p>
          <a:p>
            <a:r>
              <a:rPr lang="en-US" sz="1400" b="1" dirty="0">
                <a:solidFill>
                  <a:srgbClr val="FFFF00"/>
                </a:solidFill>
                <a:latin typeface="+mn-lt"/>
              </a:rPr>
              <a:t>Klippel-</a:t>
            </a:r>
            <a:r>
              <a:rPr lang="en-US" sz="1400" b="1" dirty="0" err="1">
                <a:solidFill>
                  <a:srgbClr val="FFFF00"/>
                </a:solidFill>
                <a:latin typeface="+mn-lt"/>
              </a:rPr>
              <a:t>Trénaunay</a:t>
            </a:r>
            <a:r>
              <a:rPr lang="en-US" sz="1400" b="1" dirty="0">
                <a:solidFill>
                  <a:srgbClr val="FFFF00"/>
                </a:solidFill>
                <a:latin typeface="+mn-lt"/>
              </a:rPr>
              <a:t> syndrome </a:t>
            </a:r>
          </a:p>
        </p:txBody>
      </p:sp>
      <p:sp>
        <p:nvSpPr>
          <p:cNvPr id="58" name="Oval 57">
            <a:extLst>
              <a:ext uri="{FF2B5EF4-FFF2-40B4-BE49-F238E27FC236}">
                <a16:creationId xmlns:a16="http://schemas.microsoft.com/office/drawing/2014/main" id="{CD529826-4F37-4F5F-8B81-6EB0DCFA51E7}"/>
              </a:ext>
            </a:extLst>
          </p:cNvPr>
          <p:cNvSpPr/>
          <p:nvPr/>
        </p:nvSpPr>
        <p:spPr>
          <a:xfrm>
            <a:off x="838199" y="3482957"/>
            <a:ext cx="1494181" cy="504233"/>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90DB03F8-DB0A-4A6A-8C18-B72C199E2F7E}"/>
              </a:ext>
            </a:extLst>
          </p:cNvPr>
          <p:cNvSpPr/>
          <p:nvPr/>
        </p:nvSpPr>
        <p:spPr>
          <a:xfrm>
            <a:off x="2524415" y="4538464"/>
            <a:ext cx="1820117" cy="5042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5782586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186</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rgbClr val="0000FF"/>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solidFill>
              </a:rPr>
              <a:t>phakomatosis</a:t>
            </a:r>
            <a:endParaRPr lang="en-US" sz="1400" b="1" dirty="0">
              <a:solidFill>
                <a:schemeClr val="bg1">
                  <a:lumMod val="65000"/>
                </a:schemeClr>
              </a:solidFill>
            </a:endParaRPr>
          </a:p>
          <a:p>
            <a:endParaRPr lang="en-US" altLang="en-US" sz="1400" dirty="0">
              <a:solidFill>
                <a:schemeClr val="bg1">
                  <a:lumMod val="65000"/>
                </a:schemeClr>
              </a:solidFill>
            </a:endParaRPr>
          </a:p>
          <a:p>
            <a:r>
              <a:rPr lang="en-US" altLang="en-US" sz="1400" i="1" dirty="0">
                <a:solidFill>
                  <a:schemeClr val="bg1">
                    <a:lumMod val="65000"/>
                  </a:schemeClr>
                </a:solidFill>
              </a:rPr>
              <a:t>All infants with SWS have a PWS. Do all infants with a PWS have SWS?</a:t>
            </a:r>
          </a:p>
          <a:p>
            <a:r>
              <a:rPr lang="en-US" altLang="en-US" sz="1400" dirty="0">
                <a:solidFill>
                  <a:schemeClr val="bg1">
                    <a:lumMod val="65000"/>
                  </a:schemeClr>
                </a:solidFill>
              </a:rPr>
              <a:t>No, it can occur in non-SWS infants</a:t>
            </a:r>
          </a:p>
        </p:txBody>
      </p:sp>
      <p:sp>
        <p:nvSpPr>
          <p:cNvPr id="48" name="TextBox 47">
            <a:extLst>
              <a:ext uri="{FF2B5EF4-FFF2-40B4-BE49-F238E27FC236}">
                <a16:creationId xmlns:a16="http://schemas.microsoft.com/office/drawing/2014/main" id="{3060A717-A61C-4481-9FE5-B0CC6257EBF9}"/>
              </a:ext>
            </a:extLst>
          </p:cNvPr>
          <p:cNvSpPr txBox="1"/>
          <p:nvPr/>
        </p:nvSpPr>
        <p:spPr>
          <a:xfrm>
            <a:off x="839557" y="5125456"/>
            <a:ext cx="6227731" cy="523220"/>
          </a:xfrm>
          <a:prstGeom prst="rect">
            <a:avLst/>
          </a:prstGeom>
          <a:solidFill>
            <a:srgbClr val="FFFF00"/>
          </a:solidFill>
        </p:spPr>
        <p:txBody>
          <a:bodyPr wrap="none" rtlCol="0">
            <a:spAutoFit/>
          </a:bodyPr>
          <a:lstStyle/>
          <a:p>
            <a:r>
              <a:rPr lang="en-US" sz="1400" i="1" dirty="0">
                <a:solidFill>
                  <a:srgbClr val="FF0066"/>
                </a:solidFill>
                <a:latin typeface="+mn-lt"/>
              </a:rPr>
              <a:t>PWS is associated with another, less well-known </a:t>
            </a:r>
            <a:r>
              <a:rPr lang="en-US" sz="1400" i="1" dirty="0" err="1">
                <a:solidFill>
                  <a:srgbClr val="FF0066"/>
                </a:solidFill>
                <a:latin typeface="+mn-lt"/>
              </a:rPr>
              <a:t>phakomatosis</a:t>
            </a:r>
            <a:r>
              <a:rPr lang="en-US" sz="1400" i="1" dirty="0">
                <a:solidFill>
                  <a:srgbClr val="FF0066"/>
                </a:solidFill>
                <a:latin typeface="+mn-lt"/>
              </a:rPr>
              <a:t>--which one?</a:t>
            </a:r>
          </a:p>
          <a:p>
            <a:r>
              <a:rPr lang="en-US" sz="1400" b="1" dirty="0">
                <a:solidFill>
                  <a:srgbClr val="FF0066"/>
                </a:solidFill>
                <a:latin typeface="+mn-lt"/>
              </a:rPr>
              <a:t>Klippel-</a:t>
            </a:r>
            <a:r>
              <a:rPr lang="en-US" sz="1400" b="1" dirty="0" err="1">
                <a:solidFill>
                  <a:srgbClr val="FF0066"/>
                </a:solidFill>
                <a:latin typeface="+mn-lt"/>
              </a:rPr>
              <a:t>Trénaunay</a:t>
            </a:r>
            <a:r>
              <a:rPr lang="en-US" sz="1400" b="1" dirty="0">
                <a:solidFill>
                  <a:srgbClr val="FF0066"/>
                </a:solidFill>
                <a:latin typeface="+mn-lt"/>
              </a:rPr>
              <a:t> syndrome </a:t>
            </a:r>
          </a:p>
        </p:txBody>
      </p:sp>
      <p:sp>
        <p:nvSpPr>
          <p:cNvPr id="58" name="Oval 57">
            <a:extLst>
              <a:ext uri="{FF2B5EF4-FFF2-40B4-BE49-F238E27FC236}">
                <a16:creationId xmlns:a16="http://schemas.microsoft.com/office/drawing/2014/main" id="{CD529826-4F37-4F5F-8B81-6EB0DCFA51E7}"/>
              </a:ext>
            </a:extLst>
          </p:cNvPr>
          <p:cNvSpPr/>
          <p:nvPr/>
        </p:nvSpPr>
        <p:spPr>
          <a:xfrm>
            <a:off x="838199" y="3482957"/>
            <a:ext cx="1494181" cy="504233"/>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90DB03F8-DB0A-4A6A-8C18-B72C199E2F7E}"/>
              </a:ext>
            </a:extLst>
          </p:cNvPr>
          <p:cNvSpPr/>
          <p:nvPr/>
        </p:nvSpPr>
        <p:spPr>
          <a:xfrm>
            <a:off x="2524415" y="4538464"/>
            <a:ext cx="1820117" cy="5042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2981119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187</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lumMod val="65000"/>
                  </a:schemeClr>
                </a:solidFill>
              </a:rPr>
              <a:t>phakomatosis</a:t>
            </a:r>
            <a:endParaRPr lang="en-US" sz="1400" b="1" dirty="0">
              <a:solidFill>
                <a:schemeClr val="bg1">
                  <a:lumMod val="65000"/>
                </a:schemeClr>
              </a:solidFill>
            </a:endParaRPr>
          </a:p>
          <a:p>
            <a:endParaRPr lang="en-US" altLang="en-US" sz="1400" dirty="0">
              <a:solidFill>
                <a:schemeClr val="bg1">
                  <a:lumMod val="65000"/>
                </a:schemeClr>
              </a:solidFill>
            </a:endParaRPr>
          </a:p>
          <a:p>
            <a:r>
              <a:rPr lang="en-US" altLang="en-US" sz="1400" i="1" dirty="0">
                <a:solidFill>
                  <a:schemeClr val="bg1">
                    <a:lumMod val="65000"/>
                  </a:schemeClr>
                </a:solidFill>
              </a:rPr>
              <a:t>All infants with SWS have a PWS. Do all infants with a PWS have SWS?</a:t>
            </a:r>
          </a:p>
          <a:p>
            <a:r>
              <a:rPr lang="en-US" altLang="en-US" sz="1400" dirty="0">
                <a:solidFill>
                  <a:schemeClr val="bg1">
                    <a:lumMod val="65000"/>
                  </a:schemeClr>
                </a:solidFill>
              </a:rPr>
              <a:t>No, it can occur in non-SWS infants</a:t>
            </a:r>
          </a:p>
        </p:txBody>
      </p:sp>
      <p:sp>
        <p:nvSpPr>
          <p:cNvPr id="48" name="TextBox 47">
            <a:extLst>
              <a:ext uri="{FF2B5EF4-FFF2-40B4-BE49-F238E27FC236}">
                <a16:creationId xmlns:a16="http://schemas.microsoft.com/office/drawing/2014/main" id="{3060A717-A61C-4481-9FE5-B0CC6257EBF9}"/>
              </a:ext>
            </a:extLst>
          </p:cNvPr>
          <p:cNvSpPr txBox="1"/>
          <p:nvPr/>
        </p:nvSpPr>
        <p:spPr>
          <a:xfrm>
            <a:off x="839557" y="5125456"/>
            <a:ext cx="6227731" cy="523220"/>
          </a:xfrm>
          <a:prstGeom prst="rect">
            <a:avLst/>
          </a:prstGeom>
          <a:solidFill>
            <a:srgbClr val="FFFF00"/>
          </a:solidFill>
        </p:spPr>
        <p:txBody>
          <a:bodyPr wrap="none" rtlCol="0">
            <a:spAutoFit/>
          </a:bodyPr>
          <a:lstStyle/>
          <a:p>
            <a:r>
              <a:rPr lang="en-US" sz="1400" i="1" dirty="0">
                <a:solidFill>
                  <a:schemeClr val="bg1">
                    <a:lumMod val="65000"/>
                  </a:schemeClr>
                </a:solidFill>
                <a:latin typeface="+mn-lt"/>
              </a:rPr>
              <a:t>PWS is associated with another, less well-known </a:t>
            </a:r>
            <a:r>
              <a:rPr lang="en-US" sz="1400" i="1" dirty="0" err="1">
                <a:solidFill>
                  <a:schemeClr val="bg1">
                    <a:lumMod val="65000"/>
                  </a:schemeClr>
                </a:solidFill>
                <a:latin typeface="+mn-lt"/>
              </a:rPr>
              <a:t>phakomatosis</a:t>
            </a:r>
            <a:r>
              <a:rPr lang="en-US" sz="1400" i="1" dirty="0">
                <a:solidFill>
                  <a:schemeClr val="bg1">
                    <a:lumMod val="65000"/>
                  </a:schemeClr>
                </a:solidFill>
                <a:latin typeface="+mn-lt"/>
              </a:rPr>
              <a:t>--which one?</a:t>
            </a:r>
          </a:p>
          <a:p>
            <a:r>
              <a:rPr lang="en-US" sz="1400" b="1" dirty="0">
                <a:solidFill>
                  <a:srgbClr val="FF0066"/>
                </a:solidFill>
                <a:latin typeface="+mn-lt"/>
              </a:rPr>
              <a:t>Klippel-</a:t>
            </a:r>
            <a:r>
              <a:rPr lang="en-US" sz="1400" b="1" dirty="0" err="1">
                <a:solidFill>
                  <a:srgbClr val="FF0066"/>
                </a:solidFill>
                <a:latin typeface="+mn-lt"/>
              </a:rPr>
              <a:t>Trénaunay</a:t>
            </a:r>
            <a:r>
              <a:rPr lang="en-US" sz="1400" b="1" dirty="0">
                <a:solidFill>
                  <a:srgbClr val="FF0066"/>
                </a:solidFill>
                <a:latin typeface="+mn-lt"/>
              </a:rPr>
              <a:t> </a:t>
            </a:r>
            <a:r>
              <a:rPr lang="en-US" sz="1400" b="1" dirty="0">
                <a:solidFill>
                  <a:schemeClr val="bg1">
                    <a:lumMod val="65000"/>
                  </a:schemeClr>
                </a:solidFill>
                <a:latin typeface="+mn-lt"/>
              </a:rPr>
              <a:t>syndrome </a:t>
            </a:r>
          </a:p>
        </p:txBody>
      </p:sp>
      <p:sp>
        <p:nvSpPr>
          <p:cNvPr id="58" name="Oval 57">
            <a:extLst>
              <a:ext uri="{FF2B5EF4-FFF2-40B4-BE49-F238E27FC236}">
                <a16:creationId xmlns:a16="http://schemas.microsoft.com/office/drawing/2014/main" id="{CD529826-4F37-4F5F-8B81-6EB0DCFA51E7}"/>
              </a:ext>
            </a:extLst>
          </p:cNvPr>
          <p:cNvSpPr/>
          <p:nvPr/>
        </p:nvSpPr>
        <p:spPr>
          <a:xfrm>
            <a:off x="838199" y="3482957"/>
            <a:ext cx="1494181" cy="504233"/>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90DB03F8-DB0A-4A6A-8C18-B72C199E2F7E}"/>
              </a:ext>
            </a:extLst>
          </p:cNvPr>
          <p:cNvSpPr/>
          <p:nvPr/>
        </p:nvSpPr>
        <p:spPr>
          <a:xfrm>
            <a:off x="2524415" y="4538464"/>
            <a:ext cx="1820117" cy="504233"/>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A6C706F3-4D61-4F2E-9B9D-7C467A7F3873}"/>
              </a:ext>
            </a:extLst>
          </p:cNvPr>
          <p:cNvSpPr/>
          <p:nvPr/>
        </p:nvSpPr>
        <p:spPr>
          <a:xfrm>
            <a:off x="768130" y="5242520"/>
            <a:ext cx="1820117" cy="5042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70A9967D-0964-4A41-986F-67482958CC9E}"/>
              </a:ext>
            </a:extLst>
          </p:cNvPr>
          <p:cNvSpPr txBox="1"/>
          <p:nvPr/>
        </p:nvSpPr>
        <p:spPr>
          <a:xfrm>
            <a:off x="382582" y="5840971"/>
            <a:ext cx="2428870" cy="584775"/>
          </a:xfrm>
          <a:prstGeom prst="rect">
            <a:avLst/>
          </a:prstGeom>
          <a:solidFill>
            <a:schemeClr val="accent5">
              <a:lumMod val="75000"/>
            </a:schemeClr>
          </a:solidFill>
        </p:spPr>
        <p:txBody>
          <a:bodyPr wrap="none" rtlCol="0">
            <a:spAutoFit/>
          </a:bodyPr>
          <a:lstStyle/>
          <a:p>
            <a:r>
              <a:rPr lang="en-US" sz="1600" i="1" dirty="0">
                <a:solidFill>
                  <a:srgbClr val="0000FF"/>
                </a:solidFill>
              </a:rPr>
              <a:t>How is this pronounced?</a:t>
            </a:r>
          </a:p>
          <a:p>
            <a:r>
              <a:rPr lang="en-US" sz="1600" dirty="0">
                <a:solidFill>
                  <a:schemeClr val="accent5">
                    <a:lumMod val="75000"/>
                  </a:schemeClr>
                </a:solidFill>
              </a:rPr>
              <a:t>TRIP-</a:t>
            </a:r>
            <a:r>
              <a:rPr lang="en-US" sz="1600" dirty="0" err="1">
                <a:solidFill>
                  <a:schemeClr val="accent5">
                    <a:lumMod val="75000"/>
                  </a:schemeClr>
                </a:solidFill>
              </a:rPr>
              <a:t>pel</a:t>
            </a:r>
            <a:r>
              <a:rPr lang="en-US" sz="1600" dirty="0">
                <a:solidFill>
                  <a:schemeClr val="accent5">
                    <a:lumMod val="75000"/>
                  </a:schemeClr>
                </a:solidFill>
              </a:rPr>
              <a:t> tray-NO-NAY</a:t>
            </a:r>
          </a:p>
        </p:txBody>
      </p:sp>
    </p:spTree>
    <p:extLst>
      <p:ext uri="{BB962C8B-B14F-4D97-AF65-F5344CB8AC3E}">
        <p14:creationId xmlns:p14="http://schemas.microsoft.com/office/powerpoint/2010/main" val="2542427784"/>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188</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657826" cy="338554"/>
          </a:xfrm>
          <a:prstGeom prst="rect">
            <a:avLst/>
          </a:prstGeom>
          <a:noFill/>
        </p:spPr>
        <p:txBody>
          <a:bodyPr wrap="none" rtlCol="0">
            <a:spAutoFit/>
          </a:bodyPr>
          <a:lstStyle/>
          <a:p>
            <a:r>
              <a:rPr lang="en-US" sz="1600" b="1"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57" name="Text Box 7">
            <a:extLst>
              <a:ext uri="{FF2B5EF4-FFF2-40B4-BE49-F238E27FC236}">
                <a16:creationId xmlns:a16="http://schemas.microsoft.com/office/drawing/2014/main" id="{8E3B9DA3-917B-4AB8-8582-ADDD623FE7DE}"/>
              </a:ext>
            </a:extLst>
          </p:cNvPr>
          <p:cNvSpPr txBox="1">
            <a:spLocks noChangeArrowheads="1"/>
          </p:cNvSpPr>
          <p:nvPr/>
        </p:nvSpPr>
        <p:spPr bwMode="auto">
          <a:xfrm>
            <a:off x="4357239" y="3848640"/>
            <a:ext cx="4416428" cy="2677656"/>
          </a:xfrm>
          <a:prstGeom prst="rect">
            <a:avLst/>
          </a:prstGeom>
          <a:solidFill>
            <a:srgbClr val="FFCCFF"/>
          </a:solidFill>
          <a:ln>
            <a:noFill/>
          </a:ln>
          <a:effectLs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one word, what sort of lesion is the PWS?</a:t>
            </a:r>
          </a:p>
          <a:p>
            <a:pPr eaLnBrk="1" hangingPunct="1">
              <a:spcBef>
                <a:spcPct val="0"/>
              </a:spcBef>
              <a:buClrTx/>
              <a:buSzTx/>
              <a:buFontTx/>
              <a:buNone/>
            </a:pPr>
            <a:r>
              <a:rPr lang="en-US" altLang="en-US" sz="1400" dirty="0">
                <a:solidFill>
                  <a:schemeClr val="bg1">
                    <a:lumMod val="65000"/>
                  </a:schemeClr>
                </a:solidFill>
              </a:rPr>
              <a:t>An angioma</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By what ‘official’ name is it known?</a:t>
            </a:r>
          </a:p>
          <a:p>
            <a:pPr eaLnBrk="1" hangingPunct="1">
              <a:spcBef>
                <a:spcPct val="0"/>
              </a:spcBef>
              <a:buClrTx/>
              <a:buSzTx/>
              <a:buFontTx/>
              <a:buNone/>
            </a:pPr>
            <a:r>
              <a:rPr lang="en-US" altLang="en-US" sz="1400" b="1" dirty="0">
                <a:solidFill>
                  <a:schemeClr val="bg1">
                    <a:lumMod val="65000"/>
                  </a:schemeClr>
                </a:solidFill>
              </a:rPr>
              <a:t>Nevus </a:t>
            </a:r>
            <a:r>
              <a:rPr lang="en-US" altLang="en-US" sz="1400" b="1" dirty="0" err="1">
                <a:solidFill>
                  <a:schemeClr val="bg1">
                    <a:lumMod val="65000"/>
                  </a:schemeClr>
                </a:solidFill>
              </a:rPr>
              <a:t>flammeus</a:t>
            </a:r>
            <a:endParaRPr lang="en-US" altLang="en-US" sz="1400" b="1" dirty="0">
              <a:solidFill>
                <a:schemeClr val="bg1">
                  <a:lumMod val="65000"/>
                </a:schemeClr>
              </a:solidFill>
            </a:endParaRP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When does it present?</a:t>
            </a:r>
          </a:p>
          <a:p>
            <a:pPr eaLnBrk="1" hangingPunct="1">
              <a:spcBef>
                <a:spcPct val="0"/>
              </a:spcBef>
              <a:buClrTx/>
              <a:buSzTx/>
              <a:buFontTx/>
              <a:buNone/>
            </a:pPr>
            <a:r>
              <a:rPr lang="en-US" altLang="en-US" sz="1400" dirty="0">
                <a:solidFill>
                  <a:schemeClr val="bg1">
                    <a:lumMod val="65000"/>
                  </a:schemeClr>
                </a:solidFill>
              </a:rPr>
              <a:t>At birth</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is the typical pattern of distribution?</a:t>
            </a:r>
          </a:p>
          <a:p>
            <a:pPr eaLnBrk="1" hangingPunct="1">
              <a:spcBef>
                <a:spcPct val="0"/>
              </a:spcBef>
              <a:buClrTx/>
              <a:buSzTx/>
              <a:buFontTx/>
              <a:buNone/>
            </a:pPr>
            <a:r>
              <a:rPr lang="en-US" altLang="en-US" sz="1400" dirty="0">
                <a:solidFill>
                  <a:schemeClr val="bg1">
                    <a:lumMod val="65000"/>
                  </a:schemeClr>
                </a:solidFill>
              </a:rPr>
              <a:t>It comports to the distribution of one or more divisions of CN5</a:t>
            </a:r>
          </a:p>
        </p:txBody>
      </p:sp>
      <p:sp>
        <p:nvSpPr>
          <p:cNvPr id="47" name="TextBox 46">
            <a:extLst>
              <a:ext uri="{FF2B5EF4-FFF2-40B4-BE49-F238E27FC236}">
                <a16:creationId xmlns:a16="http://schemas.microsoft.com/office/drawing/2014/main" id="{4F6205CD-CABB-427B-BB49-E9EC3DD8B22C}"/>
              </a:ext>
            </a:extLst>
          </p:cNvPr>
          <p:cNvSpPr txBox="1"/>
          <p:nvPr/>
        </p:nvSpPr>
        <p:spPr>
          <a:xfrm>
            <a:off x="761753" y="2058745"/>
            <a:ext cx="5891006" cy="2462213"/>
          </a:xfrm>
          <a:prstGeom prst="rect">
            <a:avLst/>
          </a:prstGeom>
          <a:solidFill>
            <a:srgbClr val="FF0066"/>
          </a:solidFill>
        </p:spPr>
        <p:txBody>
          <a:bodyPr wrap="square" rtlCol="0">
            <a:spAutoFit/>
          </a:bodyPr>
          <a:lstStyle/>
          <a:p>
            <a:r>
              <a:rPr lang="en-US" sz="1400" i="1" dirty="0">
                <a:solidFill>
                  <a:schemeClr val="bg1">
                    <a:lumMod val="65000"/>
                  </a:schemeClr>
                </a:solidFill>
              </a:rPr>
              <a:t>With what condition is the port wine stain (PWS) closely associated?</a:t>
            </a:r>
          </a:p>
          <a:p>
            <a:r>
              <a:rPr lang="en-US" sz="1400" dirty="0">
                <a:solidFill>
                  <a:schemeClr val="bg1">
                    <a:lumMod val="65000"/>
                  </a:schemeClr>
                </a:solidFill>
              </a:rPr>
              <a:t>Sturge-Weber syndrome</a:t>
            </a:r>
          </a:p>
          <a:p>
            <a:endParaRPr lang="en-US" sz="1400" dirty="0">
              <a:solidFill>
                <a:schemeClr val="bg1">
                  <a:lumMod val="65000"/>
                </a:schemeClr>
              </a:solidFill>
            </a:endParaRPr>
          </a:p>
          <a:p>
            <a:r>
              <a:rPr lang="en-US" sz="1400" i="1" dirty="0">
                <a:solidFill>
                  <a:schemeClr val="bg1">
                    <a:lumMod val="65000"/>
                  </a:schemeClr>
                </a:solidFill>
              </a:rPr>
              <a:t>By what </a:t>
            </a:r>
            <a:r>
              <a:rPr lang="en-US" sz="1400" i="1" dirty="0" err="1">
                <a:solidFill>
                  <a:schemeClr val="bg1">
                    <a:lumMod val="65000"/>
                  </a:schemeClr>
                </a:solidFill>
              </a:rPr>
              <a:t>noneponymous</a:t>
            </a:r>
            <a:r>
              <a:rPr lang="en-US" sz="1400" i="1" dirty="0">
                <a:solidFill>
                  <a:schemeClr val="bg1">
                    <a:lumMod val="65000"/>
                  </a:schemeClr>
                </a:solidFill>
              </a:rPr>
              <a:t> name is Sturge-Weber known?</a:t>
            </a:r>
          </a:p>
          <a:p>
            <a:r>
              <a:rPr lang="en-US" altLang="en-US" sz="1400" dirty="0">
                <a:solidFill>
                  <a:schemeClr val="bg1">
                    <a:lumMod val="65000"/>
                  </a:schemeClr>
                </a:solidFill>
              </a:rPr>
              <a:t>Encephalotrigeminal angiomatosis</a:t>
            </a:r>
          </a:p>
          <a:p>
            <a:endParaRPr lang="en-US" sz="1400" dirty="0">
              <a:solidFill>
                <a:schemeClr val="bg1">
                  <a:lumMod val="65000"/>
                </a:schemeClr>
              </a:solidFill>
            </a:endParaRPr>
          </a:p>
          <a:p>
            <a:r>
              <a:rPr lang="en-US" sz="1400" i="1" dirty="0">
                <a:solidFill>
                  <a:schemeClr val="bg1">
                    <a:lumMod val="65000"/>
                  </a:schemeClr>
                </a:solidFill>
              </a:rPr>
              <a:t>In one word, what sort of condition is Sturge-Weber?</a:t>
            </a:r>
          </a:p>
          <a:p>
            <a:r>
              <a:rPr lang="en-US" sz="1400" dirty="0">
                <a:solidFill>
                  <a:schemeClr val="bg1">
                    <a:lumMod val="65000"/>
                  </a:schemeClr>
                </a:solidFill>
              </a:rPr>
              <a:t>A </a:t>
            </a:r>
            <a:r>
              <a:rPr lang="en-US" sz="1400" b="1" dirty="0" err="1">
                <a:solidFill>
                  <a:schemeClr val="bg1">
                    <a:lumMod val="65000"/>
                  </a:schemeClr>
                </a:solidFill>
              </a:rPr>
              <a:t>phakomatosis</a:t>
            </a:r>
            <a:endParaRPr lang="en-US" sz="1400" b="1" dirty="0">
              <a:solidFill>
                <a:schemeClr val="bg1">
                  <a:lumMod val="65000"/>
                </a:schemeClr>
              </a:solidFill>
            </a:endParaRPr>
          </a:p>
          <a:p>
            <a:endParaRPr lang="en-US" altLang="en-US" sz="1400" dirty="0">
              <a:solidFill>
                <a:schemeClr val="bg1">
                  <a:lumMod val="65000"/>
                </a:schemeClr>
              </a:solidFill>
            </a:endParaRPr>
          </a:p>
          <a:p>
            <a:r>
              <a:rPr lang="en-US" altLang="en-US" sz="1400" i="1" dirty="0">
                <a:solidFill>
                  <a:schemeClr val="bg1">
                    <a:lumMod val="65000"/>
                  </a:schemeClr>
                </a:solidFill>
              </a:rPr>
              <a:t>All infants with SWS have a PWS. Do all infants with a PWS have SWS?</a:t>
            </a:r>
          </a:p>
          <a:p>
            <a:r>
              <a:rPr lang="en-US" altLang="en-US" sz="1400" dirty="0">
                <a:solidFill>
                  <a:schemeClr val="bg1">
                    <a:lumMod val="65000"/>
                  </a:schemeClr>
                </a:solidFill>
              </a:rPr>
              <a:t>No, it can occur in non-SWS infants</a:t>
            </a:r>
          </a:p>
        </p:txBody>
      </p:sp>
      <p:sp>
        <p:nvSpPr>
          <p:cNvPr id="48" name="TextBox 47">
            <a:extLst>
              <a:ext uri="{FF2B5EF4-FFF2-40B4-BE49-F238E27FC236}">
                <a16:creationId xmlns:a16="http://schemas.microsoft.com/office/drawing/2014/main" id="{3060A717-A61C-4481-9FE5-B0CC6257EBF9}"/>
              </a:ext>
            </a:extLst>
          </p:cNvPr>
          <p:cNvSpPr txBox="1"/>
          <p:nvPr/>
        </p:nvSpPr>
        <p:spPr>
          <a:xfrm>
            <a:off x="839557" y="5125456"/>
            <a:ext cx="6227731" cy="523220"/>
          </a:xfrm>
          <a:prstGeom prst="rect">
            <a:avLst/>
          </a:prstGeom>
          <a:solidFill>
            <a:srgbClr val="FFFF00"/>
          </a:solidFill>
        </p:spPr>
        <p:txBody>
          <a:bodyPr wrap="none" rtlCol="0">
            <a:spAutoFit/>
          </a:bodyPr>
          <a:lstStyle/>
          <a:p>
            <a:r>
              <a:rPr lang="en-US" sz="1400" i="1" dirty="0">
                <a:solidFill>
                  <a:schemeClr val="bg1">
                    <a:lumMod val="65000"/>
                  </a:schemeClr>
                </a:solidFill>
                <a:latin typeface="+mn-lt"/>
              </a:rPr>
              <a:t>PWS is associated with another, less well-known </a:t>
            </a:r>
            <a:r>
              <a:rPr lang="en-US" sz="1400" i="1" dirty="0" err="1">
                <a:solidFill>
                  <a:schemeClr val="bg1">
                    <a:lumMod val="65000"/>
                  </a:schemeClr>
                </a:solidFill>
                <a:latin typeface="+mn-lt"/>
              </a:rPr>
              <a:t>phakomatosis</a:t>
            </a:r>
            <a:r>
              <a:rPr lang="en-US" sz="1400" i="1" dirty="0">
                <a:solidFill>
                  <a:schemeClr val="bg1">
                    <a:lumMod val="65000"/>
                  </a:schemeClr>
                </a:solidFill>
                <a:latin typeface="+mn-lt"/>
              </a:rPr>
              <a:t>--which one?</a:t>
            </a:r>
          </a:p>
          <a:p>
            <a:r>
              <a:rPr lang="en-US" sz="1400" b="1" dirty="0">
                <a:solidFill>
                  <a:srgbClr val="FF0066"/>
                </a:solidFill>
                <a:latin typeface="+mn-lt"/>
              </a:rPr>
              <a:t>Klippel-</a:t>
            </a:r>
            <a:r>
              <a:rPr lang="en-US" sz="1400" b="1" dirty="0" err="1">
                <a:solidFill>
                  <a:srgbClr val="FF0066"/>
                </a:solidFill>
                <a:latin typeface="+mn-lt"/>
              </a:rPr>
              <a:t>Trénaunay</a:t>
            </a:r>
            <a:r>
              <a:rPr lang="en-US" sz="1400" b="1" dirty="0">
                <a:solidFill>
                  <a:srgbClr val="FF0066"/>
                </a:solidFill>
                <a:latin typeface="+mn-lt"/>
              </a:rPr>
              <a:t> </a:t>
            </a:r>
            <a:r>
              <a:rPr lang="en-US" sz="1400" b="1" dirty="0">
                <a:solidFill>
                  <a:schemeClr val="bg1">
                    <a:lumMod val="65000"/>
                  </a:schemeClr>
                </a:solidFill>
                <a:latin typeface="+mn-lt"/>
              </a:rPr>
              <a:t>syndrome </a:t>
            </a:r>
          </a:p>
        </p:txBody>
      </p:sp>
      <p:sp>
        <p:nvSpPr>
          <p:cNvPr id="58" name="Oval 57">
            <a:extLst>
              <a:ext uri="{FF2B5EF4-FFF2-40B4-BE49-F238E27FC236}">
                <a16:creationId xmlns:a16="http://schemas.microsoft.com/office/drawing/2014/main" id="{CD529826-4F37-4F5F-8B81-6EB0DCFA51E7}"/>
              </a:ext>
            </a:extLst>
          </p:cNvPr>
          <p:cNvSpPr/>
          <p:nvPr/>
        </p:nvSpPr>
        <p:spPr>
          <a:xfrm>
            <a:off x="838199" y="3482957"/>
            <a:ext cx="1494181" cy="504233"/>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90DB03F8-DB0A-4A6A-8C18-B72C199E2F7E}"/>
              </a:ext>
            </a:extLst>
          </p:cNvPr>
          <p:cNvSpPr/>
          <p:nvPr/>
        </p:nvSpPr>
        <p:spPr>
          <a:xfrm>
            <a:off x="2524415" y="4538464"/>
            <a:ext cx="1820117" cy="504233"/>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A6C706F3-4D61-4F2E-9B9D-7C467A7F3873}"/>
              </a:ext>
            </a:extLst>
          </p:cNvPr>
          <p:cNvSpPr/>
          <p:nvPr/>
        </p:nvSpPr>
        <p:spPr>
          <a:xfrm>
            <a:off x="768130" y="5242520"/>
            <a:ext cx="1820117" cy="5042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70A9967D-0964-4A41-986F-67482958CC9E}"/>
              </a:ext>
            </a:extLst>
          </p:cNvPr>
          <p:cNvSpPr txBox="1"/>
          <p:nvPr/>
        </p:nvSpPr>
        <p:spPr>
          <a:xfrm>
            <a:off x="382582" y="5840971"/>
            <a:ext cx="2428870" cy="584775"/>
          </a:xfrm>
          <a:prstGeom prst="rect">
            <a:avLst/>
          </a:prstGeom>
          <a:solidFill>
            <a:schemeClr val="accent5">
              <a:lumMod val="75000"/>
            </a:schemeClr>
          </a:solidFill>
        </p:spPr>
        <p:txBody>
          <a:bodyPr wrap="none" rtlCol="0">
            <a:spAutoFit/>
          </a:bodyPr>
          <a:lstStyle/>
          <a:p>
            <a:r>
              <a:rPr lang="en-US" sz="1600" i="1" dirty="0">
                <a:solidFill>
                  <a:srgbClr val="0000FF"/>
                </a:solidFill>
              </a:rPr>
              <a:t>How is this pronounced?</a:t>
            </a:r>
          </a:p>
          <a:p>
            <a:r>
              <a:rPr lang="en-US" sz="1600" dirty="0">
                <a:solidFill>
                  <a:srgbClr val="0000FF"/>
                </a:solidFill>
              </a:rPr>
              <a:t>TRIP-</a:t>
            </a:r>
            <a:r>
              <a:rPr lang="en-US" sz="1600" dirty="0" err="1">
                <a:solidFill>
                  <a:srgbClr val="0000FF"/>
                </a:solidFill>
              </a:rPr>
              <a:t>pel</a:t>
            </a:r>
            <a:r>
              <a:rPr lang="en-US" sz="1600" dirty="0">
                <a:solidFill>
                  <a:srgbClr val="0000FF"/>
                </a:solidFill>
              </a:rPr>
              <a:t> tray-NO-NAY</a:t>
            </a:r>
          </a:p>
        </p:txBody>
      </p:sp>
    </p:spTree>
    <p:extLst>
      <p:ext uri="{BB962C8B-B14F-4D97-AF65-F5344CB8AC3E}">
        <p14:creationId xmlns:p14="http://schemas.microsoft.com/office/powerpoint/2010/main" val="265427431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189</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565126" cy="338554"/>
          </a:xfrm>
          <a:prstGeom prst="rect">
            <a:avLst/>
          </a:prstGeom>
          <a:noFill/>
        </p:spPr>
        <p:txBody>
          <a:bodyPr wrap="none" rtlCol="0">
            <a:spAutoFit/>
          </a:bodyPr>
          <a:lstStyle/>
          <a:p>
            <a:r>
              <a:rPr lang="en-US" sz="1600" b="1" dirty="0">
                <a:solidFill>
                  <a:srgbClr val="0000FF"/>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48" name="TextBox 1">
            <a:extLst>
              <a:ext uri="{FF2B5EF4-FFF2-40B4-BE49-F238E27FC236}">
                <a16:creationId xmlns:a16="http://schemas.microsoft.com/office/drawing/2014/main" id="{9CDEE099-539F-41E3-AE46-33FDCFA544E9}"/>
              </a:ext>
            </a:extLst>
          </p:cNvPr>
          <p:cNvSpPr txBox="1">
            <a:spLocks noChangeArrowheads="1"/>
          </p:cNvSpPr>
          <p:nvPr/>
        </p:nvSpPr>
        <p:spPr bwMode="auto">
          <a:xfrm>
            <a:off x="3825976" y="3036887"/>
            <a:ext cx="5068836" cy="2031325"/>
          </a:xfrm>
          <a:prstGeom prst="rect">
            <a:avLst/>
          </a:prstGeom>
          <a:solidFill>
            <a:schemeClr val="accent5">
              <a:lumMod val="75000"/>
            </a:schemeClr>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the cavernous hemangioma rank among benign orbital tumors in adults?</a:t>
            </a:r>
            <a:endParaRPr lang="en-US" altLang="en-US" sz="1400" i="1" dirty="0">
              <a:solidFill>
                <a:schemeClr val="accent5">
                  <a:lumMod val="75000"/>
                </a:schemeClr>
              </a:solidFill>
            </a:endParaRPr>
          </a:p>
          <a:p>
            <a:pPr eaLnBrk="1" hangingPunct="1">
              <a:spcBef>
                <a:spcPct val="0"/>
              </a:spcBef>
              <a:buClrTx/>
              <a:buSzTx/>
              <a:buFontTx/>
              <a:buNone/>
            </a:pPr>
            <a:r>
              <a:rPr lang="en-US" altLang="en-US" sz="1400" dirty="0">
                <a:solidFill>
                  <a:schemeClr val="accent5">
                    <a:lumMod val="75000"/>
                  </a:schemeClr>
                </a:solidFill>
              </a:rPr>
              <a:t>It is the  </a:t>
            </a:r>
            <a:r>
              <a:rPr lang="en-US" altLang="en-US" sz="1400" b="1" dirty="0">
                <a:solidFill>
                  <a:schemeClr val="accent5">
                    <a:lumMod val="75000"/>
                  </a:schemeClr>
                </a:solidFill>
              </a:rPr>
              <a:t>most  </a:t>
            </a:r>
            <a:r>
              <a:rPr lang="en-US" altLang="en-US" sz="1400" dirty="0">
                <a:solidFill>
                  <a:schemeClr val="accent5">
                    <a:lumMod val="75000"/>
                  </a:schemeClr>
                </a:solidFill>
              </a:rPr>
              <a:t>common</a:t>
            </a:r>
            <a:r>
              <a:rPr lang="en-US" altLang="en-US" sz="1400" b="1" dirty="0">
                <a:solidFill>
                  <a:schemeClr val="accent5">
                    <a:lumMod val="75000"/>
                  </a:schemeClr>
                </a:solidFill>
              </a:rPr>
              <a:t> </a:t>
            </a:r>
            <a:r>
              <a:rPr lang="en-US" altLang="en-US" sz="1400" dirty="0">
                <a:solidFill>
                  <a:schemeClr val="accent5">
                    <a:lumMod val="75000"/>
                  </a:schemeClr>
                </a:solidFill>
              </a:rPr>
              <a:t>benign orbital tumor of adults</a:t>
            </a:r>
          </a:p>
          <a:p>
            <a:pPr eaLnBrk="1" hangingPunct="1">
              <a:spcBef>
                <a:spcPct val="0"/>
              </a:spcBef>
              <a:buClrTx/>
              <a:buSzTx/>
              <a:buFontTx/>
              <a:buNone/>
            </a:pPr>
            <a:endParaRPr lang="en-US" altLang="en-US" sz="1400" i="1"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cavernous hemangioma manifest a gender predilection?</a:t>
            </a:r>
          </a:p>
          <a:p>
            <a:pPr eaLnBrk="1" hangingPunct="1">
              <a:spcBef>
                <a:spcPct val="0"/>
              </a:spcBef>
              <a:buClrTx/>
              <a:buSzTx/>
              <a:buFontTx/>
              <a:buNone/>
            </a:pPr>
            <a:r>
              <a:rPr lang="en-US" altLang="en-US" sz="1400" dirty="0">
                <a:solidFill>
                  <a:schemeClr val="accent5">
                    <a:lumMod val="75000"/>
                  </a:schemeClr>
                </a:solidFill>
              </a:rPr>
              <a:t>Yes, it is more common in  women </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it require surgical excision?</a:t>
            </a:r>
          </a:p>
          <a:p>
            <a:pPr eaLnBrk="1" hangingPunct="1">
              <a:spcBef>
                <a:spcPct val="0"/>
              </a:spcBef>
              <a:buClrTx/>
              <a:buSzTx/>
              <a:buFontTx/>
              <a:buNone/>
            </a:pPr>
            <a:r>
              <a:rPr lang="en-US" altLang="en-US" sz="1400" dirty="0">
                <a:solidFill>
                  <a:schemeClr val="accent5">
                    <a:lumMod val="75000"/>
                  </a:schemeClr>
                </a:solidFill>
              </a:rPr>
              <a:t>It does when it is clinically significant</a:t>
            </a:r>
          </a:p>
        </p:txBody>
      </p:sp>
    </p:spTree>
    <p:extLst>
      <p:ext uri="{BB962C8B-B14F-4D97-AF65-F5344CB8AC3E}">
        <p14:creationId xmlns:p14="http://schemas.microsoft.com/office/powerpoint/2010/main" val="377782217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a:t>
            </a:fld>
            <a:endParaRPr lang="en-US" altLang="en-US" sz="1000"/>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 name="Text Box 45">
            <a:extLst>
              <a:ext uri="{FF2B5EF4-FFF2-40B4-BE49-F238E27FC236}">
                <a16:creationId xmlns:a16="http://schemas.microsoft.com/office/drawing/2014/main" id="{4B2F0685-DE02-464C-A2BA-57FD694EE786}"/>
              </a:ext>
            </a:extLst>
          </p:cNvPr>
          <p:cNvSpPr txBox="1">
            <a:spLocks noChangeArrowheads="1"/>
          </p:cNvSpPr>
          <p:nvPr/>
        </p:nvSpPr>
        <p:spPr bwMode="auto">
          <a:xfrm>
            <a:off x="512735" y="3224683"/>
            <a:ext cx="4495714" cy="1643527"/>
          </a:xfrm>
          <a:prstGeom prst="rect">
            <a:avLst/>
          </a:prstGeom>
          <a:solidFill>
            <a:srgbClr val="FFC000"/>
          </a:solidFill>
          <a:ln>
            <a:noFill/>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i="1" dirty="0">
                <a:solidFill>
                  <a:srgbClr val="0000FF"/>
                </a:solidFill>
              </a:rPr>
              <a:t>Notice a pattern regarding the primary orbital malignancies?</a:t>
            </a:r>
          </a:p>
          <a:p>
            <a:pPr eaLnBrk="1" hangingPunct="1">
              <a:lnSpc>
                <a:spcPct val="90000"/>
              </a:lnSpc>
              <a:spcBef>
                <a:spcPct val="0"/>
              </a:spcBef>
              <a:buClrTx/>
              <a:buSzTx/>
              <a:buFontTx/>
              <a:buNone/>
            </a:pPr>
            <a:r>
              <a:rPr lang="en-US" altLang="en-US" sz="1600" b="1" dirty="0">
                <a:solidFill>
                  <a:srgbClr val="0000FF"/>
                </a:solidFill>
              </a:rPr>
              <a:t>Sarcomas</a:t>
            </a:r>
            <a:r>
              <a:rPr lang="en-US" altLang="en-US" sz="1600" dirty="0">
                <a:solidFill>
                  <a:srgbClr val="0000FF"/>
                </a:solidFill>
              </a:rPr>
              <a:t> are far and away the most common primary malignancies of the orbit</a:t>
            </a:r>
            <a:endParaRPr lang="en-US" altLang="en-US" sz="1600" dirty="0">
              <a:solidFill>
                <a:srgbClr val="FFC000"/>
              </a:solidFill>
            </a:endParaRPr>
          </a:p>
          <a:p>
            <a:pPr eaLnBrk="1" hangingPunct="1">
              <a:lnSpc>
                <a:spcPct val="90000"/>
              </a:lnSpc>
              <a:spcBef>
                <a:spcPct val="0"/>
              </a:spcBef>
              <a:buClrTx/>
              <a:buSzTx/>
              <a:buFontTx/>
              <a:buNone/>
            </a:pPr>
            <a:endParaRPr lang="en-US" altLang="en-US" sz="1600" dirty="0">
              <a:solidFill>
                <a:srgbClr val="FFC000"/>
              </a:solidFill>
            </a:endParaRPr>
          </a:p>
          <a:p>
            <a:pPr eaLnBrk="1" hangingPunct="1">
              <a:lnSpc>
                <a:spcPct val="90000"/>
              </a:lnSpc>
              <a:spcBef>
                <a:spcPct val="0"/>
              </a:spcBef>
              <a:buClrTx/>
              <a:buSzTx/>
              <a:buFontTx/>
              <a:buNone/>
            </a:pPr>
            <a:r>
              <a:rPr lang="en-US" altLang="en-US" sz="1600" i="1" dirty="0">
                <a:solidFill>
                  <a:srgbClr val="FFC000"/>
                </a:solidFill>
              </a:rPr>
              <a:t>What about orbital carcinomas?</a:t>
            </a:r>
          </a:p>
          <a:p>
            <a:pPr eaLnBrk="1" hangingPunct="1">
              <a:lnSpc>
                <a:spcPct val="90000"/>
              </a:lnSpc>
              <a:spcBef>
                <a:spcPct val="0"/>
              </a:spcBef>
              <a:buClrTx/>
              <a:buSzTx/>
              <a:buFontTx/>
              <a:buNone/>
            </a:pPr>
            <a:r>
              <a:rPr lang="en-US" altLang="en-US" sz="1600" dirty="0">
                <a:solidFill>
                  <a:srgbClr val="FFC000"/>
                </a:solidFill>
              </a:rPr>
              <a:t>These are </a:t>
            </a:r>
            <a:r>
              <a:rPr lang="en-US" altLang="en-US" sz="1600" b="1" dirty="0">
                <a:solidFill>
                  <a:srgbClr val="FFC000"/>
                </a:solidFill>
              </a:rPr>
              <a:t>very rare</a:t>
            </a:r>
            <a:r>
              <a:rPr lang="en-US" altLang="en-US" sz="1600" dirty="0">
                <a:solidFill>
                  <a:srgbClr val="FFC000"/>
                </a:solidFill>
              </a:rPr>
              <a:t> in the pediatric population</a:t>
            </a:r>
            <a:endParaRPr lang="en-US" altLang="en-US" sz="1600" b="1" dirty="0">
              <a:solidFill>
                <a:srgbClr val="FFC000"/>
              </a:solidFill>
            </a:endParaRPr>
          </a:p>
        </p:txBody>
      </p:sp>
      <p:sp>
        <p:nvSpPr>
          <p:cNvPr id="71" name="Text Box 27">
            <a:extLst>
              <a:ext uri="{FF2B5EF4-FFF2-40B4-BE49-F238E27FC236}">
                <a16:creationId xmlns:a16="http://schemas.microsoft.com/office/drawing/2014/main" id="{1A1C16AA-40EB-4F63-8EB7-283701586592}"/>
              </a:ext>
            </a:extLst>
          </p:cNvPr>
          <p:cNvSpPr txBox="1">
            <a:spLocks noChangeArrowheads="1"/>
          </p:cNvSpPr>
          <p:nvPr/>
        </p:nvSpPr>
        <p:spPr bwMode="auto">
          <a:xfrm>
            <a:off x="5482138" y="3646765"/>
            <a:ext cx="219002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a:t>
            </a:r>
            <a:r>
              <a:rPr lang="en-US" altLang="en-US" sz="1600" b="1" dirty="0"/>
              <a:t>sarcoma</a:t>
            </a:r>
          </a:p>
        </p:txBody>
      </p:sp>
      <p:sp>
        <p:nvSpPr>
          <p:cNvPr id="72" name="Text Box 28">
            <a:extLst>
              <a:ext uri="{FF2B5EF4-FFF2-40B4-BE49-F238E27FC236}">
                <a16:creationId xmlns:a16="http://schemas.microsoft.com/office/drawing/2014/main" id="{1EB635AD-9A38-45AA-82E2-36BCA860B0CC}"/>
              </a:ext>
            </a:extLst>
          </p:cNvPr>
          <p:cNvSpPr txBox="1">
            <a:spLocks noChangeArrowheads="1"/>
          </p:cNvSpPr>
          <p:nvPr/>
        </p:nvSpPr>
        <p:spPr bwMode="auto">
          <a:xfrm>
            <a:off x="5497738" y="3954917"/>
            <a:ext cx="16337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a:t>
            </a:r>
            <a:r>
              <a:rPr lang="en-US" altLang="en-US" sz="1600" b="1" dirty="0"/>
              <a:t>sarcoma</a:t>
            </a:r>
          </a:p>
        </p:txBody>
      </p:sp>
      <p:sp>
        <p:nvSpPr>
          <p:cNvPr id="73" name="Text Box 29">
            <a:extLst>
              <a:ext uri="{FF2B5EF4-FFF2-40B4-BE49-F238E27FC236}">
                <a16:creationId xmlns:a16="http://schemas.microsoft.com/office/drawing/2014/main" id="{D1362515-A671-4E0D-B31E-BB7B120548DD}"/>
              </a:ext>
            </a:extLst>
          </p:cNvPr>
          <p:cNvSpPr txBox="1">
            <a:spLocks noChangeArrowheads="1"/>
          </p:cNvSpPr>
          <p:nvPr/>
        </p:nvSpPr>
        <p:spPr bwMode="auto">
          <a:xfrm>
            <a:off x="5481788" y="4245876"/>
            <a:ext cx="187102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a:t>
            </a:r>
            <a:r>
              <a:rPr lang="en-US" altLang="en-US" sz="1600" b="1" dirty="0"/>
              <a:t>sarcoma</a:t>
            </a:r>
          </a:p>
        </p:txBody>
      </p:sp>
      <p:sp>
        <p:nvSpPr>
          <p:cNvPr id="75" name="Text Box 30">
            <a:extLst>
              <a:ext uri="{FF2B5EF4-FFF2-40B4-BE49-F238E27FC236}">
                <a16:creationId xmlns:a16="http://schemas.microsoft.com/office/drawing/2014/main" id="{BDB3600E-37E6-4002-B27C-E1C969175DAD}"/>
              </a:ext>
            </a:extLst>
          </p:cNvPr>
          <p:cNvSpPr txBox="1">
            <a:spLocks noChangeArrowheads="1"/>
          </p:cNvSpPr>
          <p:nvPr/>
        </p:nvSpPr>
        <p:spPr bwMode="auto">
          <a:xfrm>
            <a:off x="5486400" y="4541282"/>
            <a:ext cx="155202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Fibro</a:t>
            </a:r>
            <a:r>
              <a:rPr lang="en-US" altLang="en-US" sz="1600" b="1" dirty="0"/>
              <a:t>sarcoma</a:t>
            </a:r>
          </a:p>
        </p:txBody>
      </p:sp>
    </p:spTree>
    <p:extLst>
      <p:ext uri="{BB962C8B-B14F-4D97-AF65-F5344CB8AC3E}">
        <p14:creationId xmlns:p14="http://schemas.microsoft.com/office/powerpoint/2010/main" val="153603668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190</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565126" cy="338554"/>
          </a:xfrm>
          <a:prstGeom prst="rect">
            <a:avLst/>
          </a:prstGeom>
          <a:noFill/>
        </p:spPr>
        <p:txBody>
          <a:bodyPr wrap="none" rtlCol="0">
            <a:spAutoFit/>
          </a:bodyPr>
          <a:lstStyle/>
          <a:p>
            <a:r>
              <a:rPr lang="en-US" sz="1600" b="1" dirty="0">
                <a:solidFill>
                  <a:srgbClr val="0000FF"/>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48" name="TextBox 1">
            <a:extLst>
              <a:ext uri="{FF2B5EF4-FFF2-40B4-BE49-F238E27FC236}">
                <a16:creationId xmlns:a16="http://schemas.microsoft.com/office/drawing/2014/main" id="{9CDEE099-539F-41E3-AE46-33FDCFA544E9}"/>
              </a:ext>
            </a:extLst>
          </p:cNvPr>
          <p:cNvSpPr txBox="1">
            <a:spLocks noChangeArrowheads="1"/>
          </p:cNvSpPr>
          <p:nvPr/>
        </p:nvSpPr>
        <p:spPr bwMode="auto">
          <a:xfrm>
            <a:off x="3825976" y="3036887"/>
            <a:ext cx="5068836" cy="2031325"/>
          </a:xfrm>
          <a:prstGeom prst="rect">
            <a:avLst/>
          </a:prstGeom>
          <a:solidFill>
            <a:schemeClr val="accent5">
              <a:lumMod val="75000"/>
            </a:schemeClr>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the cavernous hemangioma rank among benign orbital tumors in adults?</a:t>
            </a:r>
          </a:p>
          <a:p>
            <a:pPr eaLnBrk="1" hangingPunct="1">
              <a:spcBef>
                <a:spcPct val="0"/>
              </a:spcBef>
              <a:buClrTx/>
              <a:buSzTx/>
              <a:buFontTx/>
              <a:buNone/>
            </a:pPr>
            <a:r>
              <a:rPr lang="en-US" altLang="en-US" sz="1400" dirty="0">
                <a:solidFill>
                  <a:srgbClr val="0000FF"/>
                </a:solidFill>
              </a:rPr>
              <a:t>It is the  </a:t>
            </a:r>
            <a:r>
              <a:rPr lang="en-US" altLang="en-US" sz="1400" b="1" dirty="0">
                <a:solidFill>
                  <a:srgbClr val="0000FF"/>
                </a:solidFill>
              </a:rPr>
              <a:t>most  </a:t>
            </a:r>
            <a:r>
              <a:rPr lang="en-US" altLang="en-US" sz="1400" dirty="0">
                <a:solidFill>
                  <a:srgbClr val="0000FF"/>
                </a:solidFill>
              </a:rPr>
              <a:t>common</a:t>
            </a:r>
            <a:r>
              <a:rPr lang="en-US" altLang="en-US" sz="1400" b="1" dirty="0">
                <a:solidFill>
                  <a:srgbClr val="0000FF"/>
                </a:solidFill>
              </a:rPr>
              <a:t> </a:t>
            </a:r>
            <a:r>
              <a:rPr lang="en-US" altLang="en-US" sz="1400" dirty="0">
                <a:solidFill>
                  <a:srgbClr val="0000FF"/>
                </a:solidFill>
              </a:rPr>
              <a:t>benign orbital tumor of adults</a:t>
            </a:r>
            <a:endParaRPr lang="en-US" altLang="en-US" sz="1400" dirty="0">
              <a:solidFill>
                <a:schemeClr val="accent5">
                  <a:lumMod val="75000"/>
                </a:schemeClr>
              </a:solidFill>
            </a:endParaRPr>
          </a:p>
          <a:p>
            <a:pPr eaLnBrk="1" hangingPunct="1">
              <a:spcBef>
                <a:spcPct val="0"/>
              </a:spcBef>
              <a:buClrTx/>
              <a:buSzTx/>
              <a:buFontTx/>
              <a:buNone/>
            </a:pPr>
            <a:endParaRPr lang="en-US" altLang="en-US" sz="1400" i="1"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cavernous hemangioma manifest a gender predilection?</a:t>
            </a:r>
          </a:p>
          <a:p>
            <a:pPr eaLnBrk="1" hangingPunct="1">
              <a:spcBef>
                <a:spcPct val="0"/>
              </a:spcBef>
              <a:buClrTx/>
              <a:buSzTx/>
              <a:buFontTx/>
              <a:buNone/>
            </a:pPr>
            <a:r>
              <a:rPr lang="en-US" altLang="en-US" sz="1400" dirty="0">
                <a:solidFill>
                  <a:schemeClr val="accent5">
                    <a:lumMod val="75000"/>
                  </a:schemeClr>
                </a:solidFill>
              </a:rPr>
              <a:t>Yes, it is more common in  women </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it require surgical excision?</a:t>
            </a:r>
          </a:p>
          <a:p>
            <a:pPr eaLnBrk="1" hangingPunct="1">
              <a:spcBef>
                <a:spcPct val="0"/>
              </a:spcBef>
              <a:buClrTx/>
              <a:buSzTx/>
              <a:buFontTx/>
              <a:buNone/>
            </a:pPr>
            <a:r>
              <a:rPr lang="en-US" altLang="en-US" sz="1400" dirty="0">
                <a:solidFill>
                  <a:schemeClr val="accent5">
                    <a:lumMod val="75000"/>
                  </a:schemeClr>
                </a:solidFill>
              </a:rPr>
              <a:t>It does when it is clinically significant</a:t>
            </a:r>
          </a:p>
        </p:txBody>
      </p:sp>
      <p:sp>
        <p:nvSpPr>
          <p:cNvPr id="2" name="Rectangle 1">
            <a:extLst>
              <a:ext uri="{FF2B5EF4-FFF2-40B4-BE49-F238E27FC236}">
                <a16:creationId xmlns:a16="http://schemas.microsoft.com/office/drawing/2014/main" id="{D986EF49-4D8D-4930-8FC9-29C34D843E04}"/>
              </a:ext>
            </a:extLst>
          </p:cNvPr>
          <p:cNvSpPr/>
          <p:nvPr/>
        </p:nvSpPr>
        <p:spPr>
          <a:xfrm>
            <a:off x="4572000" y="3493960"/>
            <a:ext cx="441189" cy="2606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tx1"/>
                </a:solidFill>
              </a:rPr>
              <a:t>most v least</a:t>
            </a:r>
          </a:p>
        </p:txBody>
      </p:sp>
    </p:spTree>
    <p:extLst>
      <p:ext uri="{BB962C8B-B14F-4D97-AF65-F5344CB8AC3E}">
        <p14:creationId xmlns:p14="http://schemas.microsoft.com/office/powerpoint/2010/main" val="275694457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191</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565126" cy="338554"/>
          </a:xfrm>
          <a:prstGeom prst="rect">
            <a:avLst/>
          </a:prstGeom>
          <a:noFill/>
        </p:spPr>
        <p:txBody>
          <a:bodyPr wrap="none" rtlCol="0">
            <a:spAutoFit/>
          </a:bodyPr>
          <a:lstStyle/>
          <a:p>
            <a:r>
              <a:rPr lang="en-US" sz="1600" b="1" dirty="0">
                <a:solidFill>
                  <a:srgbClr val="0000FF"/>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48" name="TextBox 1">
            <a:extLst>
              <a:ext uri="{FF2B5EF4-FFF2-40B4-BE49-F238E27FC236}">
                <a16:creationId xmlns:a16="http://schemas.microsoft.com/office/drawing/2014/main" id="{9CDEE099-539F-41E3-AE46-33FDCFA544E9}"/>
              </a:ext>
            </a:extLst>
          </p:cNvPr>
          <p:cNvSpPr txBox="1">
            <a:spLocks noChangeArrowheads="1"/>
          </p:cNvSpPr>
          <p:nvPr/>
        </p:nvSpPr>
        <p:spPr bwMode="auto">
          <a:xfrm>
            <a:off x="3825976" y="3036887"/>
            <a:ext cx="5068836" cy="2031325"/>
          </a:xfrm>
          <a:prstGeom prst="rect">
            <a:avLst/>
          </a:prstGeom>
          <a:solidFill>
            <a:schemeClr val="accent5">
              <a:lumMod val="75000"/>
            </a:schemeClr>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the cavernous hemangioma rank among benign orbital tumors in adults?</a:t>
            </a:r>
          </a:p>
          <a:p>
            <a:pPr eaLnBrk="1" hangingPunct="1">
              <a:spcBef>
                <a:spcPct val="0"/>
              </a:spcBef>
              <a:buClrTx/>
              <a:buSzTx/>
              <a:buFontTx/>
              <a:buNone/>
            </a:pPr>
            <a:r>
              <a:rPr lang="en-US" altLang="en-US" sz="1400" dirty="0">
                <a:solidFill>
                  <a:srgbClr val="0000FF"/>
                </a:solidFill>
              </a:rPr>
              <a:t>It is the  </a:t>
            </a:r>
            <a:r>
              <a:rPr lang="en-US" altLang="en-US" sz="1400" b="1" dirty="0">
                <a:solidFill>
                  <a:srgbClr val="0000FF"/>
                </a:solidFill>
              </a:rPr>
              <a:t>most  </a:t>
            </a:r>
            <a:r>
              <a:rPr lang="en-US" altLang="en-US" sz="1400" dirty="0">
                <a:solidFill>
                  <a:srgbClr val="0000FF"/>
                </a:solidFill>
              </a:rPr>
              <a:t>common</a:t>
            </a:r>
            <a:r>
              <a:rPr lang="en-US" altLang="en-US" sz="1400" b="1" dirty="0">
                <a:solidFill>
                  <a:srgbClr val="0000FF"/>
                </a:solidFill>
              </a:rPr>
              <a:t> </a:t>
            </a:r>
            <a:r>
              <a:rPr lang="en-US" altLang="en-US" sz="1400" dirty="0">
                <a:solidFill>
                  <a:srgbClr val="0000FF"/>
                </a:solidFill>
              </a:rPr>
              <a:t>benign orbital tumor of adults</a:t>
            </a:r>
          </a:p>
          <a:p>
            <a:pPr eaLnBrk="1" hangingPunct="1">
              <a:spcBef>
                <a:spcPct val="0"/>
              </a:spcBef>
              <a:buClrTx/>
              <a:buSzTx/>
              <a:buFontTx/>
              <a:buNone/>
            </a:pPr>
            <a:endParaRPr lang="en-US" altLang="en-US" sz="1400" i="1"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cavernous hemangioma manifest a gender predilection?</a:t>
            </a:r>
          </a:p>
          <a:p>
            <a:pPr eaLnBrk="1" hangingPunct="1">
              <a:spcBef>
                <a:spcPct val="0"/>
              </a:spcBef>
              <a:buClrTx/>
              <a:buSzTx/>
              <a:buFontTx/>
              <a:buNone/>
            </a:pPr>
            <a:r>
              <a:rPr lang="en-US" altLang="en-US" sz="1400" dirty="0">
                <a:solidFill>
                  <a:schemeClr val="accent5">
                    <a:lumMod val="75000"/>
                  </a:schemeClr>
                </a:solidFill>
              </a:rPr>
              <a:t>Yes, it is more common in  women </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it require surgical excision?</a:t>
            </a:r>
          </a:p>
          <a:p>
            <a:pPr eaLnBrk="1" hangingPunct="1">
              <a:spcBef>
                <a:spcPct val="0"/>
              </a:spcBef>
              <a:buClrTx/>
              <a:buSzTx/>
              <a:buFontTx/>
              <a:buNone/>
            </a:pPr>
            <a:r>
              <a:rPr lang="en-US" altLang="en-US" sz="1400" dirty="0">
                <a:solidFill>
                  <a:schemeClr val="accent5">
                    <a:lumMod val="75000"/>
                  </a:schemeClr>
                </a:solidFill>
              </a:rPr>
              <a:t>It does when it is clinically significant</a:t>
            </a:r>
          </a:p>
        </p:txBody>
      </p:sp>
    </p:spTree>
    <p:extLst>
      <p:ext uri="{BB962C8B-B14F-4D97-AF65-F5344CB8AC3E}">
        <p14:creationId xmlns:p14="http://schemas.microsoft.com/office/powerpoint/2010/main" val="331658379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192</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565126" cy="338554"/>
          </a:xfrm>
          <a:prstGeom prst="rect">
            <a:avLst/>
          </a:prstGeom>
          <a:noFill/>
        </p:spPr>
        <p:txBody>
          <a:bodyPr wrap="none" rtlCol="0">
            <a:spAutoFit/>
          </a:bodyPr>
          <a:lstStyle/>
          <a:p>
            <a:r>
              <a:rPr lang="en-US" sz="1600" b="1" dirty="0">
                <a:solidFill>
                  <a:srgbClr val="0000FF"/>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48" name="TextBox 1">
            <a:extLst>
              <a:ext uri="{FF2B5EF4-FFF2-40B4-BE49-F238E27FC236}">
                <a16:creationId xmlns:a16="http://schemas.microsoft.com/office/drawing/2014/main" id="{9CDEE099-539F-41E3-AE46-33FDCFA544E9}"/>
              </a:ext>
            </a:extLst>
          </p:cNvPr>
          <p:cNvSpPr txBox="1">
            <a:spLocks noChangeArrowheads="1"/>
          </p:cNvSpPr>
          <p:nvPr/>
        </p:nvSpPr>
        <p:spPr bwMode="auto">
          <a:xfrm>
            <a:off x="3825976" y="3036887"/>
            <a:ext cx="5068836" cy="2031325"/>
          </a:xfrm>
          <a:prstGeom prst="rect">
            <a:avLst/>
          </a:prstGeom>
          <a:solidFill>
            <a:schemeClr val="accent5">
              <a:lumMod val="75000"/>
            </a:schemeClr>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the cavernous hemangioma rank among benign orbital tumors in adults?</a:t>
            </a:r>
          </a:p>
          <a:p>
            <a:pPr eaLnBrk="1" hangingPunct="1">
              <a:spcBef>
                <a:spcPct val="0"/>
              </a:spcBef>
              <a:buClrTx/>
              <a:buSzTx/>
              <a:buFontTx/>
              <a:buNone/>
            </a:pPr>
            <a:r>
              <a:rPr lang="en-US" altLang="en-US" sz="1400" dirty="0">
                <a:solidFill>
                  <a:srgbClr val="0000FF"/>
                </a:solidFill>
              </a:rPr>
              <a:t>It is the  </a:t>
            </a:r>
            <a:r>
              <a:rPr lang="en-US" altLang="en-US" sz="1400" b="1" dirty="0">
                <a:solidFill>
                  <a:srgbClr val="0000FF"/>
                </a:solidFill>
              </a:rPr>
              <a:t>most  </a:t>
            </a:r>
            <a:r>
              <a:rPr lang="en-US" altLang="en-US" sz="1400" dirty="0">
                <a:solidFill>
                  <a:srgbClr val="0000FF"/>
                </a:solidFill>
              </a:rPr>
              <a:t>common</a:t>
            </a:r>
            <a:r>
              <a:rPr lang="en-US" altLang="en-US" sz="1400" b="1" dirty="0">
                <a:solidFill>
                  <a:srgbClr val="0000FF"/>
                </a:solidFill>
              </a:rPr>
              <a:t> </a:t>
            </a:r>
            <a:r>
              <a:rPr lang="en-US" altLang="en-US" sz="1400" dirty="0">
                <a:solidFill>
                  <a:srgbClr val="0000FF"/>
                </a:solidFill>
              </a:rPr>
              <a:t>benign orbital tumor of adults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cavernous hemangioma manifest a gender predilection?</a:t>
            </a:r>
          </a:p>
          <a:p>
            <a:pPr eaLnBrk="1" hangingPunct="1">
              <a:spcBef>
                <a:spcPct val="0"/>
              </a:spcBef>
              <a:buClrTx/>
              <a:buSzTx/>
              <a:buFontTx/>
              <a:buNone/>
            </a:pPr>
            <a:r>
              <a:rPr lang="en-US" altLang="en-US" sz="1400" dirty="0">
                <a:solidFill>
                  <a:schemeClr val="accent5">
                    <a:lumMod val="75000"/>
                  </a:schemeClr>
                </a:solidFill>
              </a:rPr>
              <a:t>Yes, it is more common in  women </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it require surgical excision?</a:t>
            </a:r>
          </a:p>
          <a:p>
            <a:pPr eaLnBrk="1" hangingPunct="1">
              <a:spcBef>
                <a:spcPct val="0"/>
              </a:spcBef>
              <a:buClrTx/>
              <a:buSzTx/>
              <a:buFontTx/>
              <a:buNone/>
            </a:pPr>
            <a:r>
              <a:rPr lang="en-US" altLang="en-US" sz="1400" dirty="0">
                <a:solidFill>
                  <a:schemeClr val="accent5">
                    <a:lumMod val="75000"/>
                  </a:schemeClr>
                </a:solidFill>
              </a:rPr>
              <a:t>It does when it is clinically significant</a:t>
            </a:r>
          </a:p>
        </p:txBody>
      </p:sp>
    </p:spTree>
    <p:extLst>
      <p:ext uri="{BB962C8B-B14F-4D97-AF65-F5344CB8AC3E}">
        <p14:creationId xmlns:p14="http://schemas.microsoft.com/office/powerpoint/2010/main" val="396041346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193</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565126" cy="338554"/>
          </a:xfrm>
          <a:prstGeom prst="rect">
            <a:avLst/>
          </a:prstGeom>
          <a:noFill/>
        </p:spPr>
        <p:txBody>
          <a:bodyPr wrap="none" rtlCol="0">
            <a:spAutoFit/>
          </a:bodyPr>
          <a:lstStyle/>
          <a:p>
            <a:r>
              <a:rPr lang="en-US" sz="1600" b="1" dirty="0">
                <a:solidFill>
                  <a:srgbClr val="0000FF"/>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48" name="TextBox 1">
            <a:extLst>
              <a:ext uri="{FF2B5EF4-FFF2-40B4-BE49-F238E27FC236}">
                <a16:creationId xmlns:a16="http://schemas.microsoft.com/office/drawing/2014/main" id="{9CDEE099-539F-41E3-AE46-33FDCFA544E9}"/>
              </a:ext>
            </a:extLst>
          </p:cNvPr>
          <p:cNvSpPr txBox="1">
            <a:spLocks noChangeArrowheads="1"/>
          </p:cNvSpPr>
          <p:nvPr/>
        </p:nvSpPr>
        <p:spPr bwMode="auto">
          <a:xfrm>
            <a:off x="3825976" y="3036887"/>
            <a:ext cx="5068836" cy="2031325"/>
          </a:xfrm>
          <a:prstGeom prst="rect">
            <a:avLst/>
          </a:prstGeom>
          <a:solidFill>
            <a:schemeClr val="accent5">
              <a:lumMod val="75000"/>
            </a:schemeClr>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the cavernous hemangioma rank among benign orbital tumors in adults?</a:t>
            </a:r>
          </a:p>
          <a:p>
            <a:pPr eaLnBrk="1" hangingPunct="1">
              <a:spcBef>
                <a:spcPct val="0"/>
              </a:spcBef>
              <a:buClrTx/>
              <a:buSzTx/>
              <a:buFontTx/>
              <a:buNone/>
            </a:pPr>
            <a:r>
              <a:rPr lang="en-US" altLang="en-US" sz="1400" dirty="0">
                <a:solidFill>
                  <a:srgbClr val="0000FF"/>
                </a:solidFill>
              </a:rPr>
              <a:t>It is the  </a:t>
            </a:r>
            <a:r>
              <a:rPr lang="en-US" altLang="en-US" sz="1400" b="1" dirty="0">
                <a:solidFill>
                  <a:srgbClr val="0000FF"/>
                </a:solidFill>
              </a:rPr>
              <a:t>most  </a:t>
            </a:r>
            <a:r>
              <a:rPr lang="en-US" altLang="en-US" sz="1400" dirty="0">
                <a:solidFill>
                  <a:srgbClr val="0000FF"/>
                </a:solidFill>
              </a:rPr>
              <a:t>common</a:t>
            </a:r>
            <a:r>
              <a:rPr lang="en-US" altLang="en-US" sz="1400" b="1" dirty="0">
                <a:solidFill>
                  <a:srgbClr val="0000FF"/>
                </a:solidFill>
              </a:rPr>
              <a:t> </a:t>
            </a:r>
            <a:r>
              <a:rPr lang="en-US" altLang="en-US" sz="1400" dirty="0">
                <a:solidFill>
                  <a:srgbClr val="0000FF"/>
                </a:solidFill>
              </a:rPr>
              <a:t>benign orbital tumor of adults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cavernous hemangioma manifest a gender predilection?</a:t>
            </a:r>
          </a:p>
          <a:p>
            <a:pPr eaLnBrk="1" hangingPunct="1">
              <a:spcBef>
                <a:spcPct val="0"/>
              </a:spcBef>
              <a:buClrTx/>
              <a:buSzTx/>
              <a:buFontTx/>
              <a:buNone/>
            </a:pPr>
            <a:r>
              <a:rPr lang="en-US" altLang="en-US" sz="1400" dirty="0">
                <a:solidFill>
                  <a:srgbClr val="0000FF"/>
                </a:solidFill>
              </a:rPr>
              <a:t>Yes, it is more common in  ♀ </a:t>
            </a:r>
            <a:endParaRPr lang="en-US" altLang="en-US" sz="1400" dirty="0">
              <a:solidFill>
                <a:schemeClr val="accent5">
                  <a:lumMod val="75000"/>
                </a:schemeClr>
              </a:solidFill>
            </a:endParaRP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it require surgical excision?</a:t>
            </a:r>
          </a:p>
          <a:p>
            <a:pPr eaLnBrk="1" hangingPunct="1">
              <a:spcBef>
                <a:spcPct val="0"/>
              </a:spcBef>
              <a:buClrTx/>
              <a:buSzTx/>
              <a:buFontTx/>
              <a:buNone/>
            </a:pPr>
            <a:r>
              <a:rPr lang="en-US" altLang="en-US" sz="1400" dirty="0">
                <a:solidFill>
                  <a:schemeClr val="accent5">
                    <a:lumMod val="75000"/>
                  </a:schemeClr>
                </a:solidFill>
              </a:rPr>
              <a:t>It does when it is clinically significant</a:t>
            </a:r>
          </a:p>
        </p:txBody>
      </p:sp>
      <p:sp>
        <p:nvSpPr>
          <p:cNvPr id="4" name="Rectangle 3">
            <a:extLst>
              <a:ext uri="{FF2B5EF4-FFF2-40B4-BE49-F238E27FC236}">
                <a16:creationId xmlns:a16="http://schemas.microsoft.com/office/drawing/2014/main" id="{2EC4AC1F-FCED-4D28-9120-53A3D163690A}"/>
              </a:ext>
            </a:extLst>
          </p:cNvPr>
          <p:cNvSpPr/>
          <p:nvPr/>
        </p:nvSpPr>
        <p:spPr>
          <a:xfrm>
            <a:off x="5992293" y="4162624"/>
            <a:ext cx="381000" cy="29357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710109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194</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565126" cy="338554"/>
          </a:xfrm>
          <a:prstGeom prst="rect">
            <a:avLst/>
          </a:prstGeom>
          <a:noFill/>
        </p:spPr>
        <p:txBody>
          <a:bodyPr wrap="none" rtlCol="0">
            <a:spAutoFit/>
          </a:bodyPr>
          <a:lstStyle/>
          <a:p>
            <a:r>
              <a:rPr lang="en-US" sz="1600" b="1" dirty="0">
                <a:solidFill>
                  <a:srgbClr val="0000FF"/>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48" name="TextBox 1">
            <a:extLst>
              <a:ext uri="{FF2B5EF4-FFF2-40B4-BE49-F238E27FC236}">
                <a16:creationId xmlns:a16="http://schemas.microsoft.com/office/drawing/2014/main" id="{9CDEE099-539F-41E3-AE46-33FDCFA544E9}"/>
              </a:ext>
            </a:extLst>
          </p:cNvPr>
          <p:cNvSpPr txBox="1">
            <a:spLocks noChangeArrowheads="1"/>
          </p:cNvSpPr>
          <p:nvPr/>
        </p:nvSpPr>
        <p:spPr bwMode="auto">
          <a:xfrm>
            <a:off x="3825976" y="3036887"/>
            <a:ext cx="5068836" cy="2031325"/>
          </a:xfrm>
          <a:prstGeom prst="rect">
            <a:avLst/>
          </a:prstGeom>
          <a:solidFill>
            <a:schemeClr val="accent5">
              <a:lumMod val="75000"/>
            </a:schemeClr>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the cavernous hemangioma rank among benign orbital tumors in adults?</a:t>
            </a:r>
          </a:p>
          <a:p>
            <a:pPr eaLnBrk="1" hangingPunct="1">
              <a:spcBef>
                <a:spcPct val="0"/>
              </a:spcBef>
              <a:buClrTx/>
              <a:buSzTx/>
              <a:buFontTx/>
              <a:buNone/>
            </a:pPr>
            <a:r>
              <a:rPr lang="en-US" altLang="en-US" sz="1400" dirty="0">
                <a:solidFill>
                  <a:srgbClr val="0000FF"/>
                </a:solidFill>
              </a:rPr>
              <a:t>It is the  </a:t>
            </a:r>
            <a:r>
              <a:rPr lang="en-US" altLang="en-US" sz="1400" b="1" dirty="0">
                <a:solidFill>
                  <a:srgbClr val="0000FF"/>
                </a:solidFill>
              </a:rPr>
              <a:t>most  </a:t>
            </a:r>
            <a:r>
              <a:rPr lang="en-US" altLang="en-US" sz="1400" dirty="0">
                <a:solidFill>
                  <a:srgbClr val="0000FF"/>
                </a:solidFill>
              </a:rPr>
              <a:t>common</a:t>
            </a:r>
            <a:r>
              <a:rPr lang="en-US" altLang="en-US" sz="1400" b="1" dirty="0">
                <a:solidFill>
                  <a:srgbClr val="0000FF"/>
                </a:solidFill>
              </a:rPr>
              <a:t> </a:t>
            </a:r>
            <a:r>
              <a:rPr lang="en-US" altLang="en-US" sz="1400" dirty="0">
                <a:solidFill>
                  <a:srgbClr val="0000FF"/>
                </a:solidFill>
              </a:rPr>
              <a:t>benign orbital tumor of adults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cavernous hemangioma manifest a gender predilection?</a:t>
            </a:r>
          </a:p>
          <a:p>
            <a:pPr eaLnBrk="1" hangingPunct="1">
              <a:spcBef>
                <a:spcPct val="0"/>
              </a:spcBef>
              <a:buClrTx/>
              <a:buSzTx/>
              <a:buFontTx/>
              <a:buNone/>
            </a:pPr>
            <a:r>
              <a:rPr lang="en-US" altLang="en-US" sz="1400" dirty="0">
                <a:solidFill>
                  <a:srgbClr val="0000FF"/>
                </a:solidFill>
              </a:rPr>
              <a:t>Yes, it is more common in  ♀ </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it require surgical excision?</a:t>
            </a:r>
          </a:p>
          <a:p>
            <a:pPr eaLnBrk="1" hangingPunct="1">
              <a:spcBef>
                <a:spcPct val="0"/>
              </a:spcBef>
              <a:buClrTx/>
              <a:buSzTx/>
              <a:buFontTx/>
              <a:buNone/>
            </a:pPr>
            <a:r>
              <a:rPr lang="en-US" altLang="en-US" sz="1400" dirty="0">
                <a:solidFill>
                  <a:schemeClr val="accent5">
                    <a:lumMod val="75000"/>
                  </a:schemeClr>
                </a:solidFill>
              </a:rPr>
              <a:t>It does when it is clinically significant</a:t>
            </a:r>
          </a:p>
        </p:txBody>
      </p:sp>
    </p:spTree>
    <p:extLst>
      <p:ext uri="{BB962C8B-B14F-4D97-AF65-F5344CB8AC3E}">
        <p14:creationId xmlns:p14="http://schemas.microsoft.com/office/powerpoint/2010/main" val="30472508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195</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565126" cy="338554"/>
          </a:xfrm>
          <a:prstGeom prst="rect">
            <a:avLst/>
          </a:prstGeom>
          <a:noFill/>
        </p:spPr>
        <p:txBody>
          <a:bodyPr wrap="none" rtlCol="0">
            <a:spAutoFit/>
          </a:bodyPr>
          <a:lstStyle/>
          <a:p>
            <a:r>
              <a:rPr lang="en-US" sz="1600" b="1" dirty="0">
                <a:solidFill>
                  <a:srgbClr val="0000FF"/>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48" name="TextBox 1">
            <a:extLst>
              <a:ext uri="{FF2B5EF4-FFF2-40B4-BE49-F238E27FC236}">
                <a16:creationId xmlns:a16="http://schemas.microsoft.com/office/drawing/2014/main" id="{9CDEE099-539F-41E3-AE46-33FDCFA544E9}"/>
              </a:ext>
            </a:extLst>
          </p:cNvPr>
          <p:cNvSpPr txBox="1">
            <a:spLocks noChangeArrowheads="1"/>
          </p:cNvSpPr>
          <p:nvPr/>
        </p:nvSpPr>
        <p:spPr bwMode="auto">
          <a:xfrm>
            <a:off x="3825976" y="3036887"/>
            <a:ext cx="5068836" cy="2031325"/>
          </a:xfrm>
          <a:prstGeom prst="rect">
            <a:avLst/>
          </a:prstGeom>
          <a:solidFill>
            <a:schemeClr val="accent5">
              <a:lumMod val="75000"/>
            </a:schemeClr>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the cavernous hemangioma rank among benign orbital tumors in adults?</a:t>
            </a:r>
          </a:p>
          <a:p>
            <a:pPr eaLnBrk="1" hangingPunct="1">
              <a:spcBef>
                <a:spcPct val="0"/>
              </a:spcBef>
              <a:buClrTx/>
              <a:buSzTx/>
              <a:buFontTx/>
              <a:buNone/>
            </a:pPr>
            <a:r>
              <a:rPr lang="en-US" altLang="en-US" sz="1400" dirty="0">
                <a:solidFill>
                  <a:srgbClr val="0000FF"/>
                </a:solidFill>
              </a:rPr>
              <a:t>It is the  </a:t>
            </a:r>
            <a:r>
              <a:rPr lang="en-US" altLang="en-US" sz="1400" b="1" dirty="0">
                <a:solidFill>
                  <a:srgbClr val="0000FF"/>
                </a:solidFill>
              </a:rPr>
              <a:t>most  </a:t>
            </a:r>
            <a:r>
              <a:rPr lang="en-US" altLang="en-US" sz="1400" dirty="0">
                <a:solidFill>
                  <a:srgbClr val="0000FF"/>
                </a:solidFill>
              </a:rPr>
              <a:t>common</a:t>
            </a:r>
            <a:r>
              <a:rPr lang="en-US" altLang="en-US" sz="1400" b="1" dirty="0">
                <a:solidFill>
                  <a:srgbClr val="0000FF"/>
                </a:solidFill>
              </a:rPr>
              <a:t> </a:t>
            </a:r>
            <a:r>
              <a:rPr lang="en-US" altLang="en-US" sz="1400" dirty="0">
                <a:solidFill>
                  <a:srgbClr val="0000FF"/>
                </a:solidFill>
              </a:rPr>
              <a:t>benign orbital tumor of adults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cavernous hemangioma manifest a gender predilection?</a:t>
            </a:r>
          </a:p>
          <a:p>
            <a:pPr eaLnBrk="1" hangingPunct="1">
              <a:spcBef>
                <a:spcPct val="0"/>
              </a:spcBef>
              <a:buClrTx/>
              <a:buSzTx/>
              <a:buFontTx/>
              <a:buNone/>
            </a:pPr>
            <a:r>
              <a:rPr lang="en-US" altLang="en-US" sz="1400" dirty="0">
                <a:solidFill>
                  <a:srgbClr val="0000FF"/>
                </a:solidFill>
              </a:rPr>
              <a:t>Yes, it is more common in  ♀ </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Does it require surgical excision?</a:t>
            </a:r>
            <a:endParaRPr lang="en-US" altLang="en-US" sz="1400" i="1" dirty="0">
              <a:solidFill>
                <a:schemeClr val="accent5">
                  <a:lumMod val="75000"/>
                </a:schemeClr>
              </a:solidFill>
            </a:endParaRPr>
          </a:p>
          <a:p>
            <a:pPr eaLnBrk="1" hangingPunct="1">
              <a:spcBef>
                <a:spcPct val="0"/>
              </a:spcBef>
              <a:buClrTx/>
              <a:buSzTx/>
              <a:buFontTx/>
              <a:buNone/>
            </a:pPr>
            <a:r>
              <a:rPr lang="en-US" altLang="en-US" sz="1400" dirty="0">
                <a:solidFill>
                  <a:schemeClr val="accent5">
                    <a:lumMod val="75000"/>
                  </a:schemeClr>
                </a:solidFill>
              </a:rPr>
              <a:t>It does when it is clinically significant</a:t>
            </a:r>
          </a:p>
        </p:txBody>
      </p:sp>
    </p:spTree>
    <p:extLst>
      <p:ext uri="{BB962C8B-B14F-4D97-AF65-F5344CB8AC3E}">
        <p14:creationId xmlns:p14="http://schemas.microsoft.com/office/powerpoint/2010/main" val="2021585335"/>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196</a:t>
            </a:fld>
            <a:endParaRPr lang="en-US" altLang="en-US" sz="10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Neural</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1" cy="338554"/>
          </a:xfrm>
          <a:prstGeom prst="rect">
            <a:avLst/>
          </a:prstGeom>
          <a:noFill/>
        </p:spPr>
        <p:txBody>
          <a:bodyPr wrap="none" rtlCol="0">
            <a:spAutoFit/>
          </a:bodyPr>
          <a:lstStyle/>
          <a:p>
            <a:r>
              <a:rPr lang="en-US" sz="1600" dirty="0">
                <a:solidFill>
                  <a:schemeClr val="bg1">
                    <a:lumMod val="75000"/>
                  </a:schemeClr>
                </a:solidFill>
              </a:rPr>
              <a:t>Lymphangioma</a:t>
            </a: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565126" cy="338554"/>
          </a:xfrm>
          <a:prstGeom prst="rect">
            <a:avLst/>
          </a:prstGeom>
          <a:noFill/>
        </p:spPr>
        <p:txBody>
          <a:bodyPr wrap="none" rtlCol="0">
            <a:spAutoFit/>
          </a:bodyPr>
          <a:lstStyle/>
          <a:p>
            <a:r>
              <a:rPr lang="en-US" sz="1600" b="1" dirty="0">
                <a:solidFill>
                  <a:srgbClr val="0000FF"/>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3" name="Text Box 6">
            <a:extLst>
              <a:ext uri="{FF2B5EF4-FFF2-40B4-BE49-F238E27FC236}">
                <a16:creationId xmlns:a16="http://schemas.microsoft.com/office/drawing/2014/main" id="{8F6AD44E-1D19-47FB-AB67-B1E18A6A3F86}"/>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74" name="Text Box 7">
            <a:extLst>
              <a:ext uri="{FF2B5EF4-FFF2-40B4-BE49-F238E27FC236}">
                <a16:creationId xmlns:a16="http://schemas.microsoft.com/office/drawing/2014/main" id="{31B43962-DE92-4431-AABE-2CD8CC22F385}"/>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75" name="Line 17">
            <a:extLst>
              <a:ext uri="{FF2B5EF4-FFF2-40B4-BE49-F238E27FC236}">
                <a16:creationId xmlns:a16="http://schemas.microsoft.com/office/drawing/2014/main" id="{5B8BB94C-6936-48C4-AD31-4C7E9CB03CA5}"/>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 Box 31">
            <a:extLst>
              <a:ext uri="{FF2B5EF4-FFF2-40B4-BE49-F238E27FC236}">
                <a16:creationId xmlns:a16="http://schemas.microsoft.com/office/drawing/2014/main" id="{D03D31C0-844D-4F38-900A-4223EADDD63C}"/>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77" name="Text Box 32">
            <a:extLst>
              <a:ext uri="{FF2B5EF4-FFF2-40B4-BE49-F238E27FC236}">
                <a16:creationId xmlns:a16="http://schemas.microsoft.com/office/drawing/2014/main" id="{ADC098FA-1644-4B51-B9CE-07B6B538365A}"/>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78" name="Line 22">
            <a:extLst>
              <a:ext uri="{FF2B5EF4-FFF2-40B4-BE49-F238E27FC236}">
                <a16:creationId xmlns:a16="http://schemas.microsoft.com/office/drawing/2014/main" id="{4E2AADA4-7A47-489B-8CCC-F488D70F719D}"/>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79" name="Line 18">
            <a:extLst>
              <a:ext uri="{FF2B5EF4-FFF2-40B4-BE49-F238E27FC236}">
                <a16:creationId xmlns:a16="http://schemas.microsoft.com/office/drawing/2014/main" id="{0FCEDCE1-2461-43E7-85F3-64C841758BC7}"/>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1" name="Line 18">
            <a:extLst>
              <a:ext uri="{FF2B5EF4-FFF2-40B4-BE49-F238E27FC236}">
                <a16:creationId xmlns:a16="http://schemas.microsoft.com/office/drawing/2014/main" id="{F16F4B88-7999-4F30-B3FA-340B2A49D803}"/>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2" name="Line 18">
            <a:extLst>
              <a:ext uri="{FF2B5EF4-FFF2-40B4-BE49-F238E27FC236}">
                <a16:creationId xmlns:a16="http://schemas.microsoft.com/office/drawing/2014/main" id="{71D8A734-5484-4830-AC5E-6ED9E65C820D}"/>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3" name="Line 18">
            <a:extLst>
              <a:ext uri="{FF2B5EF4-FFF2-40B4-BE49-F238E27FC236}">
                <a16:creationId xmlns:a16="http://schemas.microsoft.com/office/drawing/2014/main" id="{AC6220A1-0C4C-4A10-A39B-13848754B8F1}"/>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4" name="Line 18">
            <a:extLst>
              <a:ext uri="{FF2B5EF4-FFF2-40B4-BE49-F238E27FC236}">
                <a16:creationId xmlns:a16="http://schemas.microsoft.com/office/drawing/2014/main" id="{3957A481-C151-423C-85C0-B21DA480E58C}"/>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5" name="Line 18">
            <a:extLst>
              <a:ext uri="{FF2B5EF4-FFF2-40B4-BE49-F238E27FC236}">
                <a16:creationId xmlns:a16="http://schemas.microsoft.com/office/drawing/2014/main" id="{5ED42404-23EA-4EFE-82A8-D383192AC11D}"/>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86" name="Text Box 27">
            <a:extLst>
              <a:ext uri="{FF2B5EF4-FFF2-40B4-BE49-F238E27FC236}">
                <a16:creationId xmlns:a16="http://schemas.microsoft.com/office/drawing/2014/main" id="{165892D6-7B9F-4F0C-A736-CF04D36896BF}"/>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87" name="Text Box 28">
            <a:extLst>
              <a:ext uri="{FF2B5EF4-FFF2-40B4-BE49-F238E27FC236}">
                <a16:creationId xmlns:a16="http://schemas.microsoft.com/office/drawing/2014/main" id="{FD0A599A-7AF1-4E52-BAE8-3AE27CDBD6C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88" name="Text Box 29">
            <a:extLst>
              <a:ext uri="{FF2B5EF4-FFF2-40B4-BE49-F238E27FC236}">
                <a16:creationId xmlns:a16="http://schemas.microsoft.com/office/drawing/2014/main" id="{F3448456-6AE1-4EE3-AE7C-0C64F93BF5A1}"/>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89" name="Text Box 30">
            <a:extLst>
              <a:ext uri="{FF2B5EF4-FFF2-40B4-BE49-F238E27FC236}">
                <a16:creationId xmlns:a16="http://schemas.microsoft.com/office/drawing/2014/main" id="{E8163F0F-7515-41DD-B176-C6A4A4A3BD6C}"/>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48" name="TextBox 1">
            <a:extLst>
              <a:ext uri="{FF2B5EF4-FFF2-40B4-BE49-F238E27FC236}">
                <a16:creationId xmlns:a16="http://schemas.microsoft.com/office/drawing/2014/main" id="{9CDEE099-539F-41E3-AE46-33FDCFA544E9}"/>
              </a:ext>
            </a:extLst>
          </p:cNvPr>
          <p:cNvSpPr txBox="1">
            <a:spLocks noChangeArrowheads="1"/>
          </p:cNvSpPr>
          <p:nvPr/>
        </p:nvSpPr>
        <p:spPr bwMode="auto">
          <a:xfrm>
            <a:off x="3825976" y="3036887"/>
            <a:ext cx="5068836" cy="2031325"/>
          </a:xfrm>
          <a:prstGeom prst="rect">
            <a:avLst/>
          </a:prstGeom>
          <a:solidFill>
            <a:schemeClr val="accent5">
              <a:lumMod val="75000"/>
            </a:schemeClr>
          </a:solidFill>
          <a:ln>
            <a:noFill/>
          </a:ln>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the cavernous hemangioma rank among benign orbital tumors in adults?</a:t>
            </a:r>
          </a:p>
          <a:p>
            <a:pPr eaLnBrk="1" hangingPunct="1">
              <a:spcBef>
                <a:spcPct val="0"/>
              </a:spcBef>
              <a:buClrTx/>
              <a:buSzTx/>
              <a:buFontTx/>
              <a:buNone/>
            </a:pPr>
            <a:r>
              <a:rPr lang="en-US" altLang="en-US" sz="1400" dirty="0">
                <a:solidFill>
                  <a:srgbClr val="0000FF"/>
                </a:solidFill>
              </a:rPr>
              <a:t>It is the  </a:t>
            </a:r>
            <a:r>
              <a:rPr lang="en-US" altLang="en-US" sz="1400" b="1" dirty="0">
                <a:solidFill>
                  <a:srgbClr val="0000FF"/>
                </a:solidFill>
              </a:rPr>
              <a:t>most  </a:t>
            </a:r>
            <a:r>
              <a:rPr lang="en-US" altLang="en-US" sz="1400" dirty="0">
                <a:solidFill>
                  <a:srgbClr val="0000FF"/>
                </a:solidFill>
              </a:rPr>
              <a:t>common</a:t>
            </a:r>
            <a:r>
              <a:rPr lang="en-US" altLang="en-US" sz="1400" b="1" dirty="0">
                <a:solidFill>
                  <a:srgbClr val="0000FF"/>
                </a:solidFill>
              </a:rPr>
              <a:t> </a:t>
            </a:r>
            <a:r>
              <a:rPr lang="en-US" altLang="en-US" sz="1400" dirty="0">
                <a:solidFill>
                  <a:srgbClr val="0000FF"/>
                </a:solidFill>
              </a:rPr>
              <a:t>benign orbital tumor of adults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cavernous hemangioma manifest a gender predilection?</a:t>
            </a:r>
          </a:p>
          <a:p>
            <a:pPr eaLnBrk="1" hangingPunct="1">
              <a:spcBef>
                <a:spcPct val="0"/>
              </a:spcBef>
              <a:buClrTx/>
              <a:buSzTx/>
              <a:buFontTx/>
              <a:buNone/>
            </a:pPr>
            <a:r>
              <a:rPr lang="en-US" altLang="en-US" sz="1400" dirty="0">
                <a:solidFill>
                  <a:srgbClr val="0000FF"/>
                </a:solidFill>
              </a:rPr>
              <a:t>Yes, it is more common in  ♀ </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Does it require surgical excision?</a:t>
            </a:r>
          </a:p>
          <a:p>
            <a:pPr eaLnBrk="1" hangingPunct="1">
              <a:spcBef>
                <a:spcPct val="0"/>
              </a:spcBef>
              <a:buClrTx/>
              <a:buSzTx/>
              <a:buFontTx/>
              <a:buNone/>
            </a:pPr>
            <a:r>
              <a:rPr lang="en-US" altLang="en-US" sz="1400" dirty="0">
                <a:solidFill>
                  <a:srgbClr val="0000FF"/>
                </a:solidFill>
              </a:rPr>
              <a:t>It does when it is clinically significant</a:t>
            </a:r>
          </a:p>
        </p:txBody>
      </p:sp>
    </p:spTree>
    <p:extLst>
      <p:ext uri="{BB962C8B-B14F-4D97-AF65-F5344CB8AC3E}">
        <p14:creationId xmlns:p14="http://schemas.microsoft.com/office/powerpoint/2010/main" val="226812587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t>Lymphangioma</a:t>
            </a:r>
            <a:endParaRPr lang="en-US" sz="1600" dirty="0"/>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309700" cy="284693"/>
          </a:xfrm>
          <a:prstGeom prst="rect">
            <a:avLst/>
          </a:prstGeom>
          <a:noFill/>
        </p:spPr>
        <p:txBody>
          <a:bodyPr wrap="none" rtlCol="0">
            <a:spAutoFit/>
          </a:bodyPr>
          <a:lstStyle/>
          <a:p>
            <a:pPr>
              <a:lnSpc>
                <a:spcPts val="1500"/>
              </a:lnSpc>
            </a:pPr>
            <a:r>
              <a:rPr lang="en-US" sz="1600" b="1" i="1" dirty="0"/>
              <a:t>?</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061240" y="3266164"/>
            <a:ext cx="309700" cy="284693"/>
          </a:xfrm>
          <a:prstGeom prst="rect">
            <a:avLst/>
          </a:prstGeom>
          <a:noFill/>
        </p:spPr>
        <p:txBody>
          <a:bodyPr wrap="none" rtlCol="0">
            <a:spAutoFit/>
          </a:bodyPr>
          <a:lstStyle/>
          <a:p>
            <a:pPr>
              <a:lnSpc>
                <a:spcPts val="1500"/>
              </a:lnSpc>
            </a:pPr>
            <a:r>
              <a:rPr lang="en-US" sz="1600" b="1" i="1" dirty="0"/>
              <a:t>?</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4" name="Arrow: Left 3">
            <a:extLst>
              <a:ext uri="{FF2B5EF4-FFF2-40B4-BE49-F238E27FC236}">
                <a16:creationId xmlns:a16="http://schemas.microsoft.com/office/drawing/2014/main" id="{00097635-2DE8-45DA-A6CA-D57D3E07948F}"/>
              </a:ext>
            </a:extLst>
          </p:cNvPr>
          <p:cNvSpPr/>
          <p:nvPr/>
        </p:nvSpPr>
        <p:spPr>
          <a:xfrm>
            <a:off x="3547178" y="2895600"/>
            <a:ext cx="2417649" cy="588962"/>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Now these two</a:t>
            </a:r>
          </a:p>
        </p:txBody>
      </p:sp>
    </p:spTree>
    <p:extLst>
      <p:ext uri="{BB962C8B-B14F-4D97-AF65-F5344CB8AC3E}">
        <p14:creationId xmlns:p14="http://schemas.microsoft.com/office/powerpoint/2010/main" val="30143550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Vascular</a:t>
            </a:r>
          </a:p>
          <a:p>
            <a:pPr algn="ctr" eaLnBrk="1" hangingPunct="1">
              <a:spcBef>
                <a:spcPct val="0"/>
              </a:spcBef>
              <a:buClrTx/>
              <a:buSzTx/>
              <a:buFontTx/>
              <a:buNone/>
            </a:pPr>
            <a:r>
              <a:rPr lang="en-US" altLang="en-US" sz="2000" dirty="0"/>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Bony</a:t>
            </a:r>
          </a:p>
          <a:p>
            <a:pPr algn="ctr" eaLnBrk="1" hangingPunct="1">
              <a:spcBef>
                <a:spcPct val="0"/>
              </a:spcBef>
              <a:buClrTx/>
              <a:buSzTx/>
              <a:buFontTx/>
              <a:buNone/>
            </a:pPr>
            <a:r>
              <a:rPr lang="en-US" altLang="en-US" sz="2000" dirty="0"/>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t>Lymphangioma</a:t>
            </a:r>
            <a:endParaRPr lang="en-US" sz="1600" dirty="0"/>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t>Fibrous </a:t>
            </a:r>
          </a:p>
          <a:p>
            <a:pPr>
              <a:lnSpc>
                <a:spcPts val="1700"/>
              </a:lnSpc>
            </a:pPr>
            <a:r>
              <a:rPr lang="en-US" sz="1600" dirty="0"/>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094257" y="3249961"/>
            <a:ext cx="1393330" cy="477054"/>
          </a:xfrm>
          <a:prstGeom prst="rect">
            <a:avLst/>
          </a:prstGeom>
          <a:noFill/>
        </p:spPr>
        <p:txBody>
          <a:bodyPr wrap="none" rtlCol="0">
            <a:spAutoFit/>
          </a:bodyPr>
          <a:lstStyle/>
          <a:p>
            <a:pPr>
              <a:lnSpc>
                <a:spcPts val="1500"/>
              </a:lnSpc>
            </a:pPr>
            <a:r>
              <a:rPr lang="en-US" sz="1600" dirty="0"/>
              <a:t>Plexiform</a:t>
            </a:r>
          </a:p>
          <a:p>
            <a:pPr>
              <a:lnSpc>
                <a:spcPts val="1500"/>
              </a:lnSpc>
            </a:pPr>
            <a:r>
              <a:rPr lang="en-US" sz="1600" dirty="0"/>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Tree>
    <p:extLst>
      <p:ext uri="{BB962C8B-B14F-4D97-AF65-F5344CB8AC3E}">
        <p14:creationId xmlns:p14="http://schemas.microsoft.com/office/powerpoint/2010/main" val="370378736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199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54F594B0-9EE7-43F5-BA04-B94E26AFEF1F}"/>
              </a:ext>
            </a:extLst>
          </p:cNvPr>
          <p:cNvSpPr txBox="1"/>
          <p:nvPr/>
        </p:nvSpPr>
        <p:spPr>
          <a:xfrm>
            <a:off x="3094257" y="3249961"/>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3" name="Text Box 27">
            <a:extLst>
              <a:ext uri="{FF2B5EF4-FFF2-40B4-BE49-F238E27FC236}">
                <a16:creationId xmlns:a16="http://schemas.microsoft.com/office/drawing/2014/main" id="{09852CC8-3C6C-4B8C-85DE-57211D3F3C64}"/>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optic nerve glioma rank as a cause of pediatric orbital tumors of neural origin?</a:t>
            </a:r>
            <a:endParaRPr lang="en-US" altLang="en-US" sz="1400" i="1" dirty="0">
              <a:solidFill>
                <a:srgbClr val="FFFF00"/>
              </a:solidFill>
            </a:endParaRPr>
          </a:p>
          <a:p>
            <a:pPr eaLnBrk="1" hangingPunct="1">
              <a:spcBef>
                <a:spcPct val="0"/>
              </a:spcBef>
              <a:buClrTx/>
              <a:buSzTx/>
              <a:buFontTx/>
              <a:buNone/>
            </a:pPr>
            <a:r>
              <a:rPr lang="en-US" altLang="en-US" sz="1400" dirty="0">
                <a:solidFill>
                  <a:srgbClr val="FFFF00"/>
                </a:solidFill>
              </a:rPr>
              <a:t>It is the most common</a:t>
            </a:r>
          </a:p>
          <a:p>
            <a:pPr eaLnBrk="1" hangingPunct="1">
              <a:spcBef>
                <a:spcPct val="0"/>
              </a:spcBef>
              <a:buClrTx/>
              <a:buSzTx/>
              <a:buFontTx/>
              <a:buNone/>
            </a:pPr>
            <a:endParaRPr lang="en-US" altLang="en-US" sz="1400" i="1" dirty="0">
              <a:solidFill>
                <a:srgbClr val="FFFF00"/>
              </a:solidFill>
            </a:endParaRPr>
          </a:p>
          <a:p>
            <a:pPr eaLnBrk="1" hangingPunct="1">
              <a:spcBef>
                <a:spcPct val="0"/>
              </a:spcBef>
              <a:buClrTx/>
              <a:buSzTx/>
              <a:buFontTx/>
              <a:buNone/>
            </a:pPr>
            <a:r>
              <a:rPr lang="en-US" altLang="en-US" sz="1400" i="1" dirty="0">
                <a:solidFill>
                  <a:srgbClr val="FFFF00"/>
                </a:solidFill>
              </a:rPr>
              <a:t>50% are associated with a syndrome--which one?</a:t>
            </a:r>
          </a:p>
          <a:p>
            <a:pPr eaLnBrk="1" hangingPunct="1">
              <a:spcBef>
                <a:spcPct val="0"/>
              </a:spcBef>
              <a:buClrTx/>
              <a:buSzTx/>
              <a:buFontTx/>
              <a:buNone/>
            </a:pPr>
            <a:r>
              <a:rPr lang="en-US" altLang="en-US" sz="1400" dirty="0">
                <a:solidFill>
                  <a:srgbClr val="FFFF00"/>
                </a:solidFill>
              </a:rPr>
              <a:t>Neurofibromatosis type 1 (NF1)</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Would you rather have an optic nerve glioma as a child or as an adult?</a:t>
            </a:r>
          </a:p>
          <a:p>
            <a:pPr eaLnBrk="1" hangingPunct="1">
              <a:spcBef>
                <a:spcPct val="0"/>
              </a:spcBef>
              <a:buClrTx/>
              <a:buSzTx/>
              <a:buFontTx/>
              <a:buNone/>
            </a:pPr>
            <a:r>
              <a:rPr lang="en-US" altLang="en-US" sz="1400" dirty="0">
                <a:solidFill>
                  <a:srgbClr val="FFFF00"/>
                </a:solidFill>
              </a:rPr>
              <a:t>As a child; the adult version carries a very poor prognosis</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Tree>
    <p:extLst>
      <p:ext uri="{BB962C8B-B14F-4D97-AF65-F5344CB8AC3E}">
        <p14:creationId xmlns:p14="http://schemas.microsoft.com/office/powerpoint/2010/main" val="345815274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a:t>
            </a:fld>
            <a:endParaRPr lang="en-US" altLang="en-US" sz="1000"/>
          </a:p>
        </p:txBody>
      </p:sp>
      <p:sp>
        <p:nvSpPr>
          <p:cNvPr id="2" name="TextBox 1">
            <a:extLst>
              <a:ext uri="{FF2B5EF4-FFF2-40B4-BE49-F238E27FC236}">
                <a16:creationId xmlns:a16="http://schemas.microsoft.com/office/drawing/2014/main" id="{EEBB10AB-9304-4DBE-9579-6D5C08A0959D}"/>
              </a:ext>
            </a:extLst>
          </p:cNvPr>
          <p:cNvSpPr txBox="1"/>
          <p:nvPr/>
        </p:nvSpPr>
        <p:spPr>
          <a:xfrm>
            <a:off x="3135388" y="986135"/>
            <a:ext cx="1436612" cy="461665"/>
          </a:xfrm>
          <a:prstGeom prst="rect">
            <a:avLst/>
          </a:prstGeom>
          <a:noFill/>
        </p:spPr>
        <p:txBody>
          <a:bodyPr wrap="none" rtlCol="0">
            <a:spAutoFit/>
          </a:bodyPr>
          <a:lstStyle/>
          <a:p>
            <a:pPr algn="ctr"/>
            <a:r>
              <a:rPr lang="en-US" sz="1200" i="1" dirty="0"/>
              <a:t>A basic,</a:t>
            </a:r>
          </a:p>
          <a:p>
            <a:pPr algn="ctr"/>
            <a:r>
              <a:rPr lang="en-US" sz="1200" i="1" dirty="0"/>
              <a:t>obvious distinction</a:t>
            </a:r>
          </a:p>
        </p:txBody>
      </p:sp>
    </p:spTree>
    <p:extLst>
      <p:ext uri="{BB962C8B-B14F-4D97-AF65-F5344CB8AC3E}">
        <p14:creationId xmlns:p14="http://schemas.microsoft.com/office/powerpoint/2010/main" val="235617638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Line 17">
            <a:extLst>
              <a:ext uri="{FF2B5EF4-FFF2-40B4-BE49-F238E27FC236}">
                <a16:creationId xmlns:a16="http://schemas.microsoft.com/office/drawing/2014/main" id="{E45B8933-695B-4DFE-8292-0103A9F78F3F}"/>
              </a:ext>
            </a:extLst>
          </p:cNvPr>
          <p:cNvSpPr>
            <a:spLocks noChangeShapeType="1"/>
          </p:cNvSpPr>
          <p:nvPr/>
        </p:nvSpPr>
        <p:spPr bwMode="auto">
          <a:xfrm>
            <a:off x="5285908" y="3886200"/>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a:t>
            </a:fld>
            <a:endParaRPr lang="en-US" altLang="en-US" sz="1000"/>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 name="Text Box 45">
            <a:extLst>
              <a:ext uri="{FF2B5EF4-FFF2-40B4-BE49-F238E27FC236}">
                <a16:creationId xmlns:a16="http://schemas.microsoft.com/office/drawing/2014/main" id="{4B2F0685-DE02-464C-A2BA-57FD694EE786}"/>
              </a:ext>
            </a:extLst>
          </p:cNvPr>
          <p:cNvSpPr txBox="1">
            <a:spLocks noChangeArrowheads="1"/>
          </p:cNvSpPr>
          <p:nvPr/>
        </p:nvSpPr>
        <p:spPr bwMode="auto">
          <a:xfrm>
            <a:off x="512735" y="3224683"/>
            <a:ext cx="4495714" cy="1643527"/>
          </a:xfrm>
          <a:prstGeom prst="rect">
            <a:avLst/>
          </a:prstGeom>
          <a:solidFill>
            <a:srgbClr val="FFC000"/>
          </a:solidFill>
          <a:ln>
            <a:noFill/>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i="1" dirty="0">
                <a:solidFill>
                  <a:srgbClr val="0000FF"/>
                </a:solidFill>
              </a:rPr>
              <a:t>Notice a pattern regarding the primary orbital malignancies?</a:t>
            </a:r>
          </a:p>
          <a:p>
            <a:pPr eaLnBrk="1" hangingPunct="1">
              <a:lnSpc>
                <a:spcPct val="90000"/>
              </a:lnSpc>
              <a:spcBef>
                <a:spcPct val="0"/>
              </a:spcBef>
              <a:buClrTx/>
              <a:buSzTx/>
              <a:buFontTx/>
              <a:buNone/>
            </a:pPr>
            <a:r>
              <a:rPr lang="en-US" altLang="en-US" sz="1600" b="1" dirty="0">
                <a:solidFill>
                  <a:srgbClr val="0000FF"/>
                </a:solidFill>
              </a:rPr>
              <a:t>Sarcomas</a:t>
            </a:r>
            <a:r>
              <a:rPr lang="en-US" altLang="en-US" sz="1600" dirty="0">
                <a:solidFill>
                  <a:srgbClr val="0000FF"/>
                </a:solidFill>
              </a:rPr>
              <a:t> are far and away the most common primary malignancies of the orbit</a:t>
            </a:r>
          </a:p>
          <a:p>
            <a:pPr eaLnBrk="1" hangingPunct="1">
              <a:lnSpc>
                <a:spcPct val="90000"/>
              </a:lnSpc>
              <a:spcBef>
                <a:spcPct val="0"/>
              </a:spcBef>
              <a:buClrTx/>
              <a:buSzTx/>
              <a:buFontTx/>
              <a:buNone/>
            </a:pPr>
            <a:endParaRPr lang="en-US" altLang="en-US" sz="1600" dirty="0">
              <a:solidFill>
                <a:srgbClr val="0000FF"/>
              </a:solidFill>
            </a:endParaRPr>
          </a:p>
          <a:p>
            <a:pPr eaLnBrk="1" hangingPunct="1">
              <a:lnSpc>
                <a:spcPct val="90000"/>
              </a:lnSpc>
              <a:spcBef>
                <a:spcPct val="0"/>
              </a:spcBef>
              <a:buClrTx/>
              <a:buSzTx/>
              <a:buFontTx/>
              <a:buNone/>
            </a:pPr>
            <a:r>
              <a:rPr lang="en-US" altLang="en-US" sz="1600" i="1" dirty="0">
                <a:solidFill>
                  <a:srgbClr val="0000FF"/>
                </a:solidFill>
              </a:rPr>
              <a:t>What about orbital carcinomas?</a:t>
            </a:r>
            <a:endParaRPr lang="en-US" altLang="en-US" sz="1600" i="1" dirty="0">
              <a:solidFill>
                <a:srgbClr val="FFC000"/>
              </a:solidFill>
            </a:endParaRPr>
          </a:p>
          <a:p>
            <a:pPr eaLnBrk="1" hangingPunct="1">
              <a:lnSpc>
                <a:spcPct val="90000"/>
              </a:lnSpc>
              <a:spcBef>
                <a:spcPct val="0"/>
              </a:spcBef>
              <a:buClrTx/>
              <a:buSzTx/>
              <a:buFontTx/>
              <a:buNone/>
            </a:pPr>
            <a:r>
              <a:rPr lang="en-US" altLang="en-US" sz="1600" dirty="0">
                <a:solidFill>
                  <a:srgbClr val="FFC000"/>
                </a:solidFill>
              </a:rPr>
              <a:t>These are </a:t>
            </a:r>
            <a:r>
              <a:rPr lang="en-US" altLang="en-US" sz="1600" b="1" dirty="0">
                <a:solidFill>
                  <a:srgbClr val="FFC000"/>
                </a:solidFill>
              </a:rPr>
              <a:t>very rare</a:t>
            </a:r>
            <a:r>
              <a:rPr lang="en-US" altLang="en-US" sz="1600" dirty="0">
                <a:solidFill>
                  <a:srgbClr val="FFC000"/>
                </a:solidFill>
              </a:rPr>
              <a:t> in the pediatric population</a:t>
            </a:r>
            <a:endParaRPr lang="en-US" altLang="en-US" sz="1600" b="1" dirty="0">
              <a:solidFill>
                <a:srgbClr val="FFC000"/>
              </a:solidFill>
            </a:endParaRPr>
          </a:p>
        </p:txBody>
      </p:sp>
      <p:sp>
        <p:nvSpPr>
          <p:cNvPr id="76" name="Text Box 27">
            <a:extLst>
              <a:ext uri="{FF2B5EF4-FFF2-40B4-BE49-F238E27FC236}">
                <a16:creationId xmlns:a16="http://schemas.microsoft.com/office/drawing/2014/main" id="{9B707CB4-9860-44A7-9451-4EA3AC19DD59}"/>
              </a:ext>
            </a:extLst>
          </p:cNvPr>
          <p:cNvSpPr txBox="1">
            <a:spLocks noChangeArrowheads="1"/>
          </p:cNvSpPr>
          <p:nvPr/>
        </p:nvSpPr>
        <p:spPr bwMode="auto">
          <a:xfrm>
            <a:off x="5482138" y="3646765"/>
            <a:ext cx="219002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a:t>
            </a:r>
            <a:r>
              <a:rPr lang="en-US" altLang="en-US" sz="1600" b="1" dirty="0"/>
              <a:t>sarcoma</a:t>
            </a:r>
          </a:p>
        </p:txBody>
      </p:sp>
      <p:sp>
        <p:nvSpPr>
          <p:cNvPr id="77" name="Text Box 28">
            <a:extLst>
              <a:ext uri="{FF2B5EF4-FFF2-40B4-BE49-F238E27FC236}">
                <a16:creationId xmlns:a16="http://schemas.microsoft.com/office/drawing/2014/main" id="{B41970C3-8B84-4DD4-B019-3F0551B2CB27}"/>
              </a:ext>
            </a:extLst>
          </p:cNvPr>
          <p:cNvSpPr txBox="1">
            <a:spLocks noChangeArrowheads="1"/>
          </p:cNvSpPr>
          <p:nvPr/>
        </p:nvSpPr>
        <p:spPr bwMode="auto">
          <a:xfrm>
            <a:off x="5497738" y="3954917"/>
            <a:ext cx="16337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a:t>
            </a:r>
            <a:r>
              <a:rPr lang="en-US" altLang="en-US" sz="1600" b="1" dirty="0"/>
              <a:t>sarcoma</a:t>
            </a:r>
          </a:p>
        </p:txBody>
      </p:sp>
      <p:sp>
        <p:nvSpPr>
          <p:cNvPr id="78" name="Text Box 29">
            <a:extLst>
              <a:ext uri="{FF2B5EF4-FFF2-40B4-BE49-F238E27FC236}">
                <a16:creationId xmlns:a16="http://schemas.microsoft.com/office/drawing/2014/main" id="{A38C9589-4E1B-4D46-8C12-41F53F949418}"/>
              </a:ext>
            </a:extLst>
          </p:cNvPr>
          <p:cNvSpPr txBox="1">
            <a:spLocks noChangeArrowheads="1"/>
          </p:cNvSpPr>
          <p:nvPr/>
        </p:nvSpPr>
        <p:spPr bwMode="auto">
          <a:xfrm>
            <a:off x="5481788" y="4245876"/>
            <a:ext cx="187102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a:t>
            </a:r>
            <a:r>
              <a:rPr lang="en-US" altLang="en-US" sz="1600" b="1" dirty="0"/>
              <a:t>sarcoma</a:t>
            </a:r>
          </a:p>
        </p:txBody>
      </p:sp>
      <p:sp>
        <p:nvSpPr>
          <p:cNvPr id="79" name="Text Box 30">
            <a:extLst>
              <a:ext uri="{FF2B5EF4-FFF2-40B4-BE49-F238E27FC236}">
                <a16:creationId xmlns:a16="http://schemas.microsoft.com/office/drawing/2014/main" id="{0C0E3239-E405-4DCE-AE04-E29400520631}"/>
              </a:ext>
            </a:extLst>
          </p:cNvPr>
          <p:cNvSpPr txBox="1">
            <a:spLocks noChangeArrowheads="1"/>
          </p:cNvSpPr>
          <p:nvPr/>
        </p:nvSpPr>
        <p:spPr bwMode="auto">
          <a:xfrm>
            <a:off x="5486400" y="4541282"/>
            <a:ext cx="155202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Fibro</a:t>
            </a:r>
            <a:r>
              <a:rPr lang="en-US" altLang="en-US" sz="1600" b="1" dirty="0"/>
              <a:t>sarcoma</a:t>
            </a:r>
          </a:p>
        </p:txBody>
      </p:sp>
      <p:sp>
        <p:nvSpPr>
          <p:cNvPr id="81" name="Line 18">
            <a:extLst>
              <a:ext uri="{FF2B5EF4-FFF2-40B4-BE49-F238E27FC236}">
                <a16:creationId xmlns:a16="http://schemas.microsoft.com/office/drawing/2014/main" id="{632A05E2-8C2C-4FDC-A173-94F7FE83CA1F}"/>
              </a:ext>
            </a:extLst>
          </p:cNvPr>
          <p:cNvSpPr>
            <a:spLocks noChangeShapeType="1"/>
          </p:cNvSpPr>
          <p:nvPr/>
        </p:nvSpPr>
        <p:spPr bwMode="auto">
          <a:xfrm>
            <a:off x="5334000" y="5016770"/>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 name="Text Box 29">
            <a:extLst>
              <a:ext uri="{FF2B5EF4-FFF2-40B4-BE49-F238E27FC236}">
                <a16:creationId xmlns:a16="http://schemas.microsoft.com/office/drawing/2014/main" id="{17E05797-2554-4D48-81AB-7C1F3A4D0389}"/>
              </a:ext>
            </a:extLst>
          </p:cNvPr>
          <p:cNvSpPr txBox="1">
            <a:spLocks noChangeArrowheads="1"/>
          </p:cNvSpPr>
          <p:nvPr/>
        </p:nvSpPr>
        <p:spPr bwMode="auto">
          <a:xfrm>
            <a:off x="5529880" y="4843046"/>
            <a:ext cx="158408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latin typeface="Segoe Script" panose="020B0504020000000003" pitchFamily="34" charset="0"/>
              </a:rPr>
              <a:t>Carcinoma? </a:t>
            </a:r>
          </a:p>
        </p:txBody>
      </p:sp>
    </p:spTree>
    <p:extLst>
      <p:ext uri="{BB962C8B-B14F-4D97-AF65-F5344CB8AC3E}">
        <p14:creationId xmlns:p14="http://schemas.microsoft.com/office/powerpoint/2010/main" val="3958318321"/>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optic nerve glioma rank as a cause of pediatric orbital tumors of neural origin?</a:t>
            </a:r>
          </a:p>
          <a:p>
            <a:pPr eaLnBrk="1" hangingPunct="1">
              <a:spcBef>
                <a:spcPct val="0"/>
              </a:spcBef>
              <a:buClrTx/>
              <a:buSzTx/>
              <a:buFontTx/>
              <a:buNone/>
            </a:pPr>
            <a:r>
              <a:rPr lang="en-US" altLang="en-US" sz="1400" dirty="0">
                <a:solidFill>
                  <a:srgbClr val="0000FF"/>
                </a:solidFill>
              </a:rPr>
              <a:t>It is the most common</a:t>
            </a:r>
          </a:p>
          <a:p>
            <a:pPr eaLnBrk="1" hangingPunct="1">
              <a:spcBef>
                <a:spcPct val="0"/>
              </a:spcBef>
              <a:buClrTx/>
              <a:buSzTx/>
              <a:buFontTx/>
              <a:buNone/>
            </a:pPr>
            <a:endParaRPr lang="en-US" altLang="en-US" sz="1400" i="1" dirty="0">
              <a:solidFill>
                <a:srgbClr val="FFFF00"/>
              </a:solidFill>
            </a:endParaRPr>
          </a:p>
          <a:p>
            <a:pPr eaLnBrk="1" hangingPunct="1">
              <a:spcBef>
                <a:spcPct val="0"/>
              </a:spcBef>
              <a:buClrTx/>
              <a:buSzTx/>
              <a:buFontTx/>
              <a:buNone/>
            </a:pPr>
            <a:r>
              <a:rPr lang="en-US" altLang="en-US" sz="1400" i="1" dirty="0">
                <a:solidFill>
                  <a:srgbClr val="FFFF00"/>
                </a:solidFill>
              </a:rPr>
              <a:t>50% are associated with a syndrome--which one?</a:t>
            </a:r>
          </a:p>
          <a:p>
            <a:pPr eaLnBrk="1" hangingPunct="1">
              <a:spcBef>
                <a:spcPct val="0"/>
              </a:spcBef>
              <a:buClrTx/>
              <a:buSzTx/>
              <a:buFontTx/>
              <a:buNone/>
            </a:pPr>
            <a:r>
              <a:rPr lang="en-US" altLang="en-US" sz="1400" dirty="0">
                <a:solidFill>
                  <a:srgbClr val="FFFF00"/>
                </a:solidFill>
              </a:rPr>
              <a:t>Neurofibromatosis type 1 (NF1)</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Would you rather have an optic nerve glioma as a child or as an adult?</a:t>
            </a:r>
          </a:p>
          <a:p>
            <a:pPr eaLnBrk="1" hangingPunct="1">
              <a:spcBef>
                <a:spcPct val="0"/>
              </a:spcBef>
              <a:buClrTx/>
              <a:buSzTx/>
              <a:buFontTx/>
              <a:buNone/>
            </a:pPr>
            <a:r>
              <a:rPr lang="en-US" altLang="en-US" sz="1400" dirty="0">
                <a:solidFill>
                  <a:srgbClr val="FFFF00"/>
                </a:solidFill>
              </a:rPr>
              <a:t>As a child; the adult version carries a very poor prognosis</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Tree>
    <p:extLst>
      <p:ext uri="{BB962C8B-B14F-4D97-AF65-F5344CB8AC3E}">
        <p14:creationId xmlns:p14="http://schemas.microsoft.com/office/powerpoint/2010/main" val="91833476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optic nerve glioma rank as a cause of pediatric orbital tumors of neural origin?</a:t>
            </a:r>
          </a:p>
          <a:p>
            <a:pPr eaLnBrk="1" hangingPunct="1">
              <a:spcBef>
                <a:spcPct val="0"/>
              </a:spcBef>
              <a:buClrTx/>
              <a:buSzTx/>
              <a:buFontTx/>
              <a:buNone/>
            </a:pPr>
            <a:r>
              <a:rPr lang="en-US" altLang="en-US" sz="1400" dirty="0">
                <a:solidFill>
                  <a:srgbClr val="0000FF"/>
                </a:solidFill>
              </a:rPr>
              <a:t>It is the most common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50% are associated with a syndrome--which one?</a:t>
            </a:r>
            <a:endParaRPr lang="en-US" altLang="en-US" sz="1400" i="1" dirty="0">
              <a:solidFill>
                <a:srgbClr val="FFFF00"/>
              </a:solidFill>
            </a:endParaRPr>
          </a:p>
          <a:p>
            <a:pPr eaLnBrk="1" hangingPunct="1">
              <a:spcBef>
                <a:spcPct val="0"/>
              </a:spcBef>
              <a:buClrTx/>
              <a:buSzTx/>
              <a:buFontTx/>
              <a:buNone/>
            </a:pPr>
            <a:r>
              <a:rPr lang="en-US" altLang="en-US" sz="1400" dirty="0">
                <a:solidFill>
                  <a:srgbClr val="FFFF00"/>
                </a:solidFill>
              </a:rPr>
              <a:t>Neurofibromatosis type 1 (NF1)</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Would you rather have an optic nerve glioma as a child or as an adult?</a:t>
            </a:r>
          </a:p>
          <a:p>
            <a:pPr eaLnBrk="1" hangingPunct="1">
              <a:spcBef>
                <a:spcPct val="0"/>
              </a:spcBef>
              <a:buClrTx/>
              <a:buSzTx/>
              <a:buFontTx/>
              <a:buNone/>
            </a:pPr>
            <a:r>
              <a:rPr lang="en-US" altLang="en-US" sz="1400" dirty="0">
                <a:solidFill>
                  <a:srgbClr val="FFFF00"/>
                </a:solidFill>
              </a:rPr>
              <a:t>As a child; the adult version carries a very poor prognosis</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Tree>
    <p:extLst>
      <p:ext uri="{BB962C8B-B14F-4D97-AF65-F5344CB8AC3E}">
        <p14:creationId xmlns:p14="http://schemas.microsoft.com/office/powerpoint/2010/main" val="89966065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optic nerve glioma rank as a cause of pediatric orbital tumors of neural origin?</a:t>
            </a:r>
          </a:p>
          <a:p>
            <a:pPr eaLnBrk="1" hangingPunct="1">
              <a:spcBef>
                <a:spcPct val="0"/>
              </a:spcBef>
              <a:buClrTx/>
              <a:buSzTx/>
              <a:buFontTx/>
              <a:buNone/>
            </a:pPr>
            <a:r>
              <a:rPr lang="en-US" altLang="en-US" sz="1400" dirty="0">
                <a:solidFill>
                  <a:srgbClr val="0000FF"/>
                </a:solidFill>
              </a:rPr>
              <a:t>It is the most common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50% are associated with a syndrome--which one?</a:t>
            </a:r>
          </a:p>
          <a:p>
            <a:pPr eaLnBrk="1" hangingPunct="1">
              <a:spcBef>
                <a:spcPct val="0"/>
              </a:spcBef>
              <a:buClrTx/>
              <a:buSzTx/>
              <a:buFontTx/>
              <a:buNone/>
            </a:pPr>
            <a:r>
              <a:rPr lang="en-US" altLang="en-US" sz="1400" dirty="0">
                <a:solidFill>
                  <a:srgbClr val="0000FF"/>
                </a:solidFill>
              </a:rPr>
              <a:t>Neurofibromatosis type 1 (NF1)</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Would you rather have an optic nerve glioma as a child or as an adult?</a:t>
            </a:r>
          </a:p>
          <a:p>
            <a:pPr eaLnBrk="1" hangingPunct="1">
              <a:spcBef>
                <a:spcPct val="0"/>
              </a:spcBef>
              <a:buClrTx/>
              <a:buSzTx/>
              <a:buFontTx/>
              <a:buNone/>
            </a:pPr>
            <a:r>
              <a:rPr lang="en-US" altLang="en-US" sz="1400" dirty="0">
                <a:solidFill>
                  <a:srgbClr val="FFFF00"/>
                </a:solidFill>
              </a:rPr>
              <a:t>As a child; the adult version carries a very poor prognosis</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Tree>
    <p:extLst>
      <p:ext uri="{BB962C8B-B14F-4D97-AF65-F5344CB8AC3E}">
        <p14:creationId xmlns:p14="http://schemas.microsoft.com/office/powerpoint/2010/main" val="332279103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Where does optic nerve glioma rank as a cause of pediatric orbital tumors of neural origin?</a:t>
            </a:r>
          </a:p>
          <a:p>
            <a:pPr eaLnBrk="1" hangingPunct="1">
              <a:spcBef>
                <a:spcPct val="0"/>
              </a:spcBef>
              <a:buClrTx/>
              <a:buSzTx/>
              <a:buFontTx/>
              <a:buNone/>
            </a:pPr>
            <a:r>
              <a:rPr lang="en-US" altLang="en-US" sz="1400" dirty="0">
                <a:solidFill>
                  <a:schemeClr val="bg1">
                    <a:lumMod val="65000"/>
                  </a:schemeClr>
                </a:solidFill>
              </a:rPr>
              <a:t>It is the most common</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50% are associated with a syndrome--which one?</a:t>
            </a:r>
          </a:p>
          <a:p>
            <a:pPr eaLnBrk="1" hangingPunct="1">
              <a:spcBef>
                <a:spcPct val="0"/>
              </a:spcBef>
              <a:buClrTx/>
              <a:buSzTx/>
              <a:buFontTx/>
              <a:buNone/>
            </a:pPr>
            <a:r>
              <a:rPr lang="en-US" altLang="en-US" sz="1400" b="1" dirty="0">
                <a:solidFill>
                  <a:srgbClr val="0000FF"/>
                </a:solidFill>
              </a:rPr>
              <a:t>Neurofibromatosis type 1 (NF1)</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Would you rather have an optic nerve glioma as a child or as an adult?</a:t>
            </a:r>
          </a:p>
          <a:p>
            <a:pPr eaLnBrk="1" hangingPunct="1">
              <a:spcBef>
                <a:spcPct val="0"/>
              </a:spcBef>
              <a:buClrTx/>
              <a:buSzTx/>
              <a:buFontTx/>
              <a:buNone/>
            </a:pPr>
            <a:r>
              <a:rPr lang="en-US" altLang="en-US" sz="1400" dirty="0">
                <a:solidFill>
                  <a:srgbClr val="FFFF00"/>
                </a:solidFill>
              </a:rPr>
              <a:t>As a child; the adult version carries a very poor prognosis</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
        <p:nvSpPr>
          <p:cNvPr id="72" name="TextBox 71">
            <a:extLst>
              <a:ext uri="{FF2B5EF4-FFF2-40B4-BE49-F238E27FC236}">
                <a16:creationId xmlns:a16="http://schemas.microsoft.com/office/drawing/2014/main" id="{B221D431-4686-4E0A-8D25-3D0DBFA9BB81}"/>
              </a:ext>
            </a:extLst>
          </p:cNvPr>
          <p:cNvSpPr txBox="1"/>
          <p:nvPr/>
        </p:nvSpPr>
        <p:spPr>
          <a:xfrm>
            <a:off x="4246597" y="3955084"/>
            <a:ext cx="3407981" cy="1169551"/>
          </a:xfrm>
          <a:prstGeom prst="rect">
            <a:avLst/>
          </a:prstGeom>
          <a:solidFill>
            <a:srgbClr val="66CCFF"/>
          </a:solidFill>
        </p:spPr>
        <p:txBody>
          <a:bodyPr wrap="square" rtlCol="0">
            <a:spAutoFit/>
          </a:bodyPr>
          <a:lstStyle/>
          <a:p>
            <a:r>
              <a:rPr lang="en-US" sz="1400" i="1" dirty="0">
                <a:solidFill>
                  <a:srgbClr val="0000FF"/>
                </a:solidFill>
              </a:rPr>
              <a:t>What is the eponymous name for NF1?</a:t>
            </a:r>
          </a:p>
          <a:p>
            <a:r>
              <a:rPr lang="en-US" sz="1400" dirty="0">
                <a:solidFill>
                  <a:srgbClr val="66CCFF"/>
                </a:solidFill>
              </a:rPr>
              <a:t>von Recklinghausen’s disease</a:t>
            </a:r>
          </a:p>
          <a:p>
            <a:endParaRPr lang="en-US" sz="1400" dirty="0">
              <a:solidFill>
                <a:srgbClr val="66CCFF"/>
              </a:solidFill>
            </a:endParaRPr>
          </a:p>
          <a:p>
            <a:r>
              <a:rPr lang="en-US" sz="1400" i="1" dirty="0">
                <a:solidFill>
                  <a:srgbClr val="66CCFF"/>
                </a:solidFill>
              </a:rPr>
              <a:t>In a word, what sort of condition is NF1?</a:t>
            </a:r>
          </a:p>
          <a:p>
            <a:r>
              <a:rPr lang="en-US" sz="1400" dirty="0">
                <a:solidFill>
                  <a:srgbClr val="66CCFF"/>
                </a:solidFill>
              </a:rPr>
              <a:t>A </a:t>
            </a:r>
            <a:r>
              <a:rPr lang="en-US" sz="1400" dirty="0" err="1">
                <a:solidFill>
                  <a:srgbClr val="66CCFF"/>
                </a:solidFill>
              </a:rPr>
              <a:t>phakomatosis</a:t>
            </a:r>
            <a:endParaRPr lang="en-US" altLang="en-US" sz="1400" dirty="0">
              <a:solidFill>
                <a:srgbClr val="66CCFF"/>
              </a:solidFill>
            </a:endParaRPr>
          </a:p>
        </p:txBody>
      </p:sp>
    </p:spTree>
    <p:extLst>
      <p:ext uri="{BB962C8B-B14F-4D97-AF65-F5344CB8AC3E}">
        <p14:creationId xmlns:p14="http://schemas.microsoft.com/office/powerpoint/2010/main" val="130040050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Where does optic nerve glioma rank as a cause of pediatric orbital tumors of neural origin?</a:t>
            </a:r>
          </a:p>
          <a:p>
            <a:pPr eaLnBrk="1" hangingPunct="1">
              <a:spcBef>
                <a:spcPct val="0"/>
              </a:spcBef>
              <a:buClrTx/>
              <a:buSzTx/>
              <a:buFontTx/>
              <a:buNone/>
            </a:pPr>
            <a:r>
              <a:rPr lang="en-US" altLang="en-US" sz="1400" dirty="0">
                <a:solidFill>
                  <a:schemeClr val="bg1">
                    <a:lumMod val="65000"/>
                  </a:schemeClr>
                </a:solidFill>
              </a:rPr>
              <a:t>It is the most common</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50% are associated with a syndrome--which one?</a:t>
            </a:r>
          </a:p>
          <a:p>
            <a:pPr eaLnBrk="1" hangingPunct="1">
              <a:spcBef>
                <a:spcPct val="0"/>
              </a:spcBef>
              <a:buClrTx/>
              <a:buSzTx/>
              <a:buFontTx/>
              <a:buNone/>
            </a:pPr>
            <a:r>
              <a:rPr lang="en-US" altLang="en-US" sz="1400" b="1" dirty="0">
                <a:solidFill>
                  <a:srgbClr val="0000FF"/>
                </a:solidFill>
              </a:rPr>
              <a:t>Neurofibromatosis type 1 (NF1)</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Would you rather have an optic nerve glioma as a child or as an adult?</a:t>
            </a:r>
          </a:p>
          <a:p>
            <a:pPr eaLnBrk="1" hangingPunct="1">
              <a:spcBef>
                <a:spcPct val="0"/>
              </a:spcBef>
              <a:buClrTx/>
              <a:buSzTx/>
              <a:buFontTx/>
              <a:buNone/>
            </a:pPr>
            <a:r>
              <a:rPr lang="en-US" altLang="en-US" sz="1400" dirty="0">
                <a:solidFill>
                  <a:srgbClr val="FFFF00"/>
                </a:solidFill>
              </a:rPr>
              <a:t>As a child; the adult version carries a very poor prognosis</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
        <p:nvSpPr>
          <p:cNvPr id="72" name="TextBox 71">
            <a:extLst>
              <a:ext uri="{FF2B5EF4-FFF2-40B4-BE49-F238E27FC236}">
                <a16:creationId xmlns:a16="http://schemas.microsoft.com/office/drawing/2014/main" id="{B221D431-4686-4E0A-8D25-3D0DBFA9BB81}"/>
              </a:ext>
            </a:extLst>
          </p:cNvPr>
          <p:cNvSpPr txBox="1"/>
          <p:nvPr/>
        </p:nvSpPr>
        <p:spPr>
          <a:xfrm>
            <a:off x="4246597" y="3955084"/>
            <a:ext cx="3407981" cy="1169551"/>
          </a:xfrm>
          <a:prstGeom prst="rect">
            <a:avLst/>
          </a:prstGeom>
          <a:solidFill>
            <a:srgbClr val="66CCFF"/>
          </a:solidFill>
        </p:spPr>
        <p:txBody>
          <a:bodyPr wrap="square" rtlCol="0">
            <a:spAutoFit/>
          </a:bodyPr>
          <a:lstStyle/>
          <a:p>
            <a:r>
              <a:rPr lang="en-US" sz="1400" i="1" dirty="0">
                <a:solidFill>
                  <a:srgbClr val="0000FF"/>
                </a:solidFill>
              </a:rPr>
              <a:t>What is the eponymous name for NF1?</a:t>
            </a:r>
          </a:p>
          <a:p>
            <a:r>
              <a:rPr lang="en-US" sz="1400" dirty="0">
                <a:solidFill>
                  <a:srgbClr val="0000FF"/>
                </a:solidFill>
              </a:rPr>
              <a:t>von Recklinghausen’s disease</a:t>
            </a:r>
            <a:endParaRPr lang="en-US" sz="1400" dirty="0">
              <a:solidFill>
                <a:srgbClr val="66CCFF"/>
              </a:solidFill>
            </a:endParaRPr>
          </a:p>
          <a:p>
            <a:endParaRPr lang="en-US" sz="1400" dirty="0">
              <a:solidFill>
                <a:srgbClr val="66CCFF"/>
              </a:solidFill>
            </a:endParaRPr>
          </a:p>
          <a:p>
            <a:r>
              <a:rPr lang="en-US" sz="1400" i="1" dirty="0">
                <a:solidFill>
                  <a:srgbClr val="66CCFF"/>
                </a:solidFill>
              </a:rPr>
              <a:t>In a word, what sort of condition is NF1?</a:t>
            </a:r>
          </a:p>
          <a:p>
            <a:r>
              <a:rPr lang="en-US" sz="1400" dirty="0">
                <a:solidFill>
                  <a:srgbClr val="66CCFF"/>
                </a:solidFill>
              </a:rPr>
              <a:t>A </a:t>
            </a:r>
            <a:r>
              <a:rPr lang="en-US" sz="1400" dirty="0" err="1">
                <a:solidFill>
                  <a:srgbClr val="66CCFF"/>
                </a:solidFill>
              </a:rPr>
              <a:t>phakomatosis</a:t>
            </a:r>
            <a:endParaRPr lang="en-US" altLang="en-US" sz="1400" dirty="0">
              <a:solidFill>
                <a:srgbClr val="66CCFF"/>
              </a:solidFill>
            </a:endParaRPr>
          </a:p>
        </p:txBody>
      </p:sp>
    </p:spTree>
    <p:extLst>
      <p:ext uri="{BB962C8B-B14F-4D97-AF65-F5344CB8AC3E}">
        <p14:creationId xmlns:p14="http://schemas.microsoft.com/office/powerpoint/2010/main" val="72993801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Where does optic nerve glioma rank as a cause of pediatric orbital tumors of neural origin?</a:t>
            </a:r>
          </a:p>
          <a:p>
            <a:pPr eaLnBrk="1" hangingPunct="1">
              <a:spcBef>
                <a:spcPct val="0"/>
              </a:spcBef>
              <a:buClrTx/>
              <a:buSzTx/>
              <a:buFontTx/>
              <a:buNone/>
            </a:pPr>
            <a:r>
              <a:rPr lang="en-US" altLang="en-US" sz="1400" dirty="0">
                <a:solidFill>
                  <a:schemeClr val="bg1">
                    <a:lumMod val="65000"/>
                  </a:schemeClr>
                </a:solidFill>
              </a:rPr>
              <a:t>It is the most common</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50% are associated with a syndrome--which one?</a:t>
            </a:r>
          </a:p>
          <a:p>
            <a:pPr eaLnBrk="1" hangingPunct="1">
              <a:spcBef>
                <a:spcPct val="0"/>
              </a:spcBef>
              <a:buClrTx/>
              <a:buSzTx/>
              <a:buFontTx/>
              <a:buNone/>
            </a:pPr>
            <a:r>
              <a:rPr lang="en-US" altLang="en-US" sz="1400" b="1" dirty="0">
                <a:solidFill>
                  <a:srgbClr val="0000FF"/>
                </a:solidFill>
              </a:rPr>
              <a:t>Neurofibromatosis type 1 (NF1)</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Would you rather have an optic nerve glioma as a child or as an adult?</a:t>
            </a:r>
          </a:p>
          <a:p>
            <a:pPr eaLnBrk="1" hangingPunct="1">
              <a:spcBef>
                <a:spcPct val="0"/>
              </a:spcBef>
              <a:buClrTx/>
              <a:buSzTx/>
              <a:buFontTx/>
              <a:buNone/>
            </a:pPr>
            <a:r>
              <a:rPr lang="en-US" altLang="en-US" sz="1400" dirty="0">
                <a:solidFill>
                  <a:srgbClr val="FFFF00"/>
                </a:solidFill>
              </a:rPr>
              <a:t>As a child; the adult version carries a very poor prognosis</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
        <p:nvSpPr>
          <p:cNvPr id="72" name="TextBox 71">
            <a:extLst>
              <a:ext uri="{FF2B5EF4-FFF2-40B4-BE49-F238E27FC236}">
                <a16:creationId xmlns:a16="http://schemas.microsoft.com/office/drawing/2014/main" id="{B221D431-4686-4E0A-8D25-3D0DBFA9BB81}"/>
              </a:ext>
            </a:extLst>
          </p:cNvPr>
          <p:cNvSpPr txBox="1"/>
          <p:nvPr/>
        </p:nvSpPr>
        <p:spPr>
          <a:xfrm>
            <a:off x="4246597" y="3955084"/>
            <a:ext cx="3407981" cy="1169551"/>
          </a:xfrm>
          <a:prstGeom prst="rect">
            <a:avLst/>
          </a:prstGeom>
          <a:solidFill>
            <a:srgbClr val="66CCFF"/>
          </a:solidFill>
        </p:spPr>
        <p:txBody>
          <a:bodyPr wrap="square" rtlCol="0">
            <a:spAutoFit/>
          </a:bodyPr>
          <a:lstStyle/>
          <a:p>
            <a:r>
              <a:rPr lang="en-US" sz="1400" i="1" dirty="0">
                <a:solidFill>
                  <a:srgbClr val="0000FF"/>
                </a:solidFill>
              </a:rPr>
              <a:t>What is the eponymous name for NF1?</a:t>
            </a:r>
          </a:p>
          <a:p>
            <a:r>
              <a:rPr lang="en-US" sz="1400" dirty="0">
                <a:solidFill>
                  <a:srgbClr val="0000FF"/>
                </a:solidFill>
              </a:rPr>
              <a:t>von Recklinghausen’s disease</a:t>
            </a:r>
          </a:p>
          <a:p>
            <a:endParaRPr lang="en-US" sz="1400" dirty="0">
              <a:solidFill>
                <a:srgbClr val="0000FF"/>
              </a:solidFill>
            </a:endParaRPr>
          </a:p>
          <a:p>
            <a:r>
              <a:rPr lang="en-US" sz="1400" i="1" dirty="0">
                <a:solidFill>
                  <a:srgbClr val="0000FF"/>
                </a:solidFill>
              </a:rPr>
              <a:t>In a word, what sort of condition is NF1?</a:t>
            </a:r>
          </a:p>
          <a:p>
            <a:r>
              <a:rPr lang="en-US" sz="1400" dirty="0">
                <a:solidFill>
                  <a:srgbClr val="66CCFF"/>
                </a:solidFill>
              </a:rPr>
              <a:t>A </a:t>
            </a:r>
            <a:r>
              <a:rPr lang="en-US" sz="1400" dirty="0" err="1">
                <a:solidFill>
                  <a:srgbClr val="66CCFF"/>
                </a:solidFill>
              </a:rPr>
              <a:t>phakomatosis</a:t>
            </a:r>
            <a:endParaRPr lang="en-US" altLang="en-US" sz="1400" dirty="0">
              <a:solidFill>
                <a:srgbClr val="66CCFF"/>
              </a:solidFill>
            </a:endParaRPr>
          </a:p>
        </p:txBody>
      </p:sp>
    </p:spTree>
    <p:extLst>
      <p:ext uri="{BB962C8B-B14F-4D97-AF65-F5344CB8AC3E}">
        <p14:creationId xmlns:p14="http://schemas.microsoft.com/office/powerpoint/2010/main" val="109708159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Where does optic nerve glioma rank as a cause of pediatric orbital tumors of neural origin?</a:t>
            </a:r>
          </a:p>
          <a:p>
            <a:pPr eaLnBrk="1" hangingPunct="1">
              <a:spcBef>
                <a:spcPct val="0"/>
              </a:spcBef>
              <a:buClrTx/>
              <a:buSzTx/>
              <a:buFontTx/>
              <a:buNone/>
            </a:pPr>
            <a:r>
              <a:rPr lang="en-US" altLang="en-US" sz="1400" dirty="0">
                <a:solidFill>
                  <a:schemeClr val="bg1">
                    <a:lumMod val="65000"/>
                  </a:schemeClr>
                </a:solidFill>
              </a:rPr>
              <a:t>It is the most common</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50% are associated with a syndrome--which one?</a:t>
            </a:r>
          </a:p>
          <a:p>
            <a:pPr eaLnBrk="1" hangingPunct="1">
              <a:spcBef>
                <a:spcPct val="0"/>
              </a:spcBef>
              <a:buClrTx/>
              <a:buSzTx/>
              <a:buFontTx/>
              <a:buNone/>
            </a:pPr>
            <a:r>
              <a:rPr lang="en-US" altLang="en-US" sz="1400" b="1" dirty="0">
                <a:solidFill>
                  <a:srgbClr val="0000FF"/>
                </a:solidFill>
              </a:rPr>
              <a:t>Neurofibromatosis type 1 (NF1)</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Would you rather have an optic nerve glioma as a child or as an adult?</a:t>
            </a:r>
          </a:p>
          <a:p>
            <a:pPr eaLnBrk="1" hangingPunct="1">
              <a:spcBef>
                <a:spcPct val="0"/>
              </a:spcBef>
              <a:buClrTx/>
              <a:buSzTx/>
              <a:buFontTx/>
              <a:buNone/>
            </a:pPr>
            <a:r>
              <a:rPr lang="en-US" altLang="en-US" sz="1400" dirty="0">
                <a:solidFill>
                  <a:srgbClr val="FFFF00"/>
                </a:solidFill>
              </a:rPr>
              <a:t>As a child; the adult version carries a very poor prognosis</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
        <p:nvSpPr>
          <p:cNvPr id="72" name="TextBox 71">
            <a:extLst>
              <a:ext uri="{FF2B5EF4-FFF2-40B4-BE49-F238E27FC236}">
                <a16:creationId xmlns:a16="http://schemas.microsoft.com/office/drawing/2014/main" id="{B221D431-4686-4E0A-8D25-3D0DBFA9BB81}"/>
              </a:ext>
            </a:extLst>
          </p:cNvPr>
          <p:cNvSpPr txBox="1"/>
          <p:nvPr/>
        </p:nvSpPr>
        <p:spPr>
          <a:xfrm>
            <a:off x="4246597" y="3955084"/>
            <a:ext cx="3407981" cy="1169551"/>
          </a:xfrm>
          <a:prstGeom prst="rect">
            <a:avLst/>
          </a:prstGeom>
          <a:solidFill>
            <a:srgbClr val="66CCFF"/>
          </a:solidFill>
        </p:spPr>
        <p:txBody>
          <a:bodyPr wrap="square" rtlCol="0">
            <a:spAutoFit/>
          </a:bodyPr>
          <a:lstStyle/>
          <a:p>
            <a:r>
              <a:rPr lang="en-US" sz="1400" i="1" dirty="0">
                <a:solidFill>
                  <a:srgbClr val="0000FF"/>
                </a:solidFill>
              </a:rPr>
              <a:t>What is the eponymous name for NF1?</a:t>
            </a:r>
          </a:p>
          <a:p>
            <a:r>
              <a:rPr lang="en-US" sz="1400" dirty="0">
                <a:solidFill>
                  <a:srgbClr val="0000FF"/>
                </a:solidFill>
              </a:rPr>
              <a:t>von Recklinghausen’s disease</a:t>
            </a:r>
          </a:p>
          <a:p>
            <a:endParaRPr lang="en-US" sz="1400" dirty="0">
              <a:solidFill>
                <a:srgbClr val="0000FF"/>
              </a:solidFill>
            </a:endParaRPr>
          </a:p>
          <a:p>
            <a:r>
              <a:rPr lang="en-US" sz="1400" i="1" dirty="0">
                <a:solidFill>
                  <a:srgbClr val="0000FF"/>
                </a:solidFill>
              </a:rPr>
              <a:t>In a word, what sort of condition is NF1?</a:t>
            </a:r>
          </a:p>
          <a:p>
            <a:r>
              <a:rPr lang="en-US" sz="1400" dirty="0">
                <a:solidFill>
                  <a:srgbClr val="0000FF"/>
                </a:solidFill>
              </a:rPr>
              <a:t>A </a:t>
            </a:r>
            <a:r>
              <a:rPr lang="en-US" sz="1400" dirty="0" err="1">
                <a:solidFill>
                  <a:srgbClr val="0000FF"/>
                </a:solidFill>
              </a:rPr>
              <a:t>phakomatosis</a:t>
            </a:r>
            <a:endParaRPr lang="en-US" altLang="en-US" sz="1400" dirty="0">
              <a:solidFill>
                <a:srgbClr val="0000FF"/>
              </a:solidFill>
            </a:endParaRPr>
          </a:p>
        </p:txBody>
      </p:sp>
    </p:spTree>
    <p:extLst>
      <p:ext uri="{BB962C8B-B14F-4D97-AF65-F5344CB8AC3E}">
        <p14:creationId xmlns:p14="http://schemas.microsoft.com/office/powerpoint/2010/main" val="192950085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optic nerve glioma rank as a cause of pediatric orbital tumors of neural origin?</a:t>
            </a:r>
          </a:p>
          <a:p>
            <a:pPr eaLnBrk="1" hangingPunct="1">
              <a:spcBef>
                <a:spcPct val="0"/>
              </a:spcBef>
              <a:buClrTx/>
              <a:buSzTx/>
              <a:buFontTx/>
              <a:buNone/>
            </a:pPr>
            <a:r>
              <a:rPr lang="en-US" altLang="en-US" sz="1400" dirty="0">
                <a:solidFill>
                  <a:srgbClr val="0000FF"/>
                </a:solidFill>
              </a:rPr>
              <a:t>It is the most common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50% are associated with a syndrome--which one?</a:t>
            </a:r>
          </a:p>
          <a:p>
            <a:pPr eaLnBrk="1" hangingPunct="1">
              <a:spcBef>
                <a:spcPct val="0"/>
              </a:spcBef>
              <a:buClrTx/>
              <a:buSzTx/>
              <a:buFontTx/>
              <a:buNone/>
            </a:pPr>
            <a:r>
              <a:rPr lang="en-US" altLang="en-US" sz="1400" dirty="0">
                <a:solidFill>
                  <a:srgbClr val="0000FF"/>
                </a:solidFill>
              </a:rPr>
              <a:t>Neurofibromatosis type 1 (NF1)</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Would you rather have an optic nerve glioma as a child or as an adult?</a:t>
            </a:r>
          </a:p>
          <a:p>
            <a:pPr eaLnBrk="1" hangingPunct="1">
              <a:spcBef>
                <a:spcPct val="0"/>
              </a:spcBef>
              <a:buClrTx/>
              <a:buSzTx/>
              <a:buFontTx/>
              <a:buNone/>
            </a:pPr>
            <a:r>
              <a:rPr lang="en-US" altLang="en-US" sz="1400" dirty="0">
                <a:solidFill>
                  <a:srgbClr val="FFFF00"/>
                </a:solidFill>
              </a:rPr>
              <a:t>As a child; the adult version carries a very poor prognosis</a:t>
            </a: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Tree>
    <p:extLst>
      <p:ext uri="{BB962C8B-B14F-4D97-AF65-F5344CB8AC3E}">
        <p14:creationId xmlns:p14="http://schemas.microsoft.com/office/powerpoint/2010/main" val="966531263"/>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optic nerve glioma rank as a cause of pediatric orbital tumors of neural origin?</a:t>
            </a:r>
          </a:p>
          <a:p>
            <a:pPr eaLnBrk="1" hangingPunct="1">
              <a:spcBef>
                <a:spcPct val="0"/>
              </a:spcBef>
              <a:buClrTx/>
              <a:buSzTx/>
              <a:buFontTx/>
              <a:buNone/>
            </a:pPr>
            <a:r>
              <a:rPr lang="en-US" altLang="en-US" sz="1400" dirty="0">
                <a:solidFill>
                  <a:srgbClr val="0000FF"/>
                </a:solidFill>
              </a:rPr>
              <a:t>It is the most common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50% are associated with a syndrome--which one?</a:t>
            </a:r>
          </a:p>
          <a:p>
            <a:pPr eaLnBrk="1" hangingPunct="1">
              <a:spcBef>
                <a:spcPct val="0"/>
              </a:spcBef>
              <a:buClrTx/>
              <a:buSzTx/>
              <a:buFontTx/>
              <a:buNone/>
            </a:pPr>
            <a:r>
              <a:rPr lang="en-US" altLang="en-US" sz="1400" dirty="0">
                <a:solidFill>
                  <a:srgbClr val="0000FF"/>
                </a:solidFill>
              </a:rPr>
              <a:t>Neurofibromatosis type 1 (NF1)</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Would you rather have an optic nerve glioma as a child or as an adult?</a:t>
            </a:r>
          </a:p>
          <a:p>
            <a:pPr eaLnBrk="1" hangingPunct="1">
              <a:spcBef>
                <a:spcPct val="0"/>
              </a:spcBef>
              <a:buClrTx/>
              <a:buSzTx/>
              <a:buFontTx/>
              <a:buNone/>
            </a:pPr>
            <a:r>
              <a:rPr lang="en-US" altLang="en-US" sz="1400" dirty="0">
                <a:solidFill>
                  <a:srgbClr val="0000FF"/>
                </a:solidFill>
              </a:rPr>
              <a:t>As a child; the adult version carries a very poor prognosis</a:t>
            </a:r>
            <a:endParaRPr lang="en-US" altLang="en-US" sz="1400" dirty="0">
              <a:solidFill>
                <a:srgbClr val="FFFF00"/>
              </a:solidFill>
            </a:endParaRPr>
          </a:p>
          <a:p>
            <a:pPr eaLnBrk="1" hangingPunct="1">
              <a:spcBef>
                <a:spcPct val="0"/>
              </a:spcBef>
              <a:buClrTx/>
              <a:buSzTx/>
              <a:buFontTx/>
              <a:buNone/>
            </a:pPr>
            <a:endParaRPr lang="en-US" altLang="en-US" sz="1400" dirty="0">
              <a:solidFill>
                <a:srgbClr val="FFFF00"/>
              </a:solidFill>
            </a:endParaRPr>
          </a:p>
          <a:p>
            <a:pPr eaLnBrk="1" hangingPunct="1">
              <a:spcBef>
                <a:spcPct val="0"/>
              </a:spcBef>
              <a:buClrTx/>
              <a:buSzTx/>
              <a:buFontTx/>
              <a:buNone/>
            </a:pPr>
            <a:r>
              <a:rPr lang="en-US" altLang="en-US" sz="1400" i="1" dirty="0">
                <a:solidFill>
                  <a:srgbClr val="FFFF00"/>
                </a:solidFill>
              </a:rPr>
              <a:t>What finding significantly worsens the prognosis in pediatric cases?</a:t>
            </a:r>
          </a:p>
          <a:p>
            <a:pPr eaLnBrk="1" hangingPunct="1">
              <a:spcBef>
                <a:spcPct val="0"/>
              </a:spcBef>
              <a:buClrTx/>
              <a:buSzTx/>
              <a:buFontTx/>
              <a:buNone/>
            </a:pPr>
            <a:r>
              <a:rPr lang="en-US" altLang="en-US" sz="1400" dirty="0">
                <a:solidFill>
                  <a:srgbClr val="FFFF00"/>
                </a:solidFill>
              </a:rPr>
              <a:t>Intracranial extension</a:t>
            </a:r>
          </a:p>
        </p:txBody>
      </p:sp>
    </p:spTree>
    <p:extLst>
      <p:ext uri="{BB962C8B-B14F-4D97-AF65-F5344CB8AC3E}">
        <p14:creationId xmlns:p14="http://schemas.microsoft.com/office/powerpoint/2010/main" val="297243085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209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optic nerve glioma rank as a cause of pediatric orbital tumors of neural origin?</a:t>
            </a:r>
          </a:p>
          <a:p>
            <a:pPr eaLnBrk="1" hangingPunct="1">
              <a:spcBef>
                <a:spcPct val="0"/>
              </a:spcBef>
              <a:buClrTx/>
              <a:buSzTx/>
              <a:buFontTx/>
              <a:buNone/>
            </a:pPr>
            <a:r>
              <a:rPr lang="en-US" altLang="en-US" sz="1400" dirty="0">
                <a:solidFill>
                  <a:srgbClr val="0000FF"/>
                </a:solidFill>
              </a:rPr>
              <a:t>It is the most common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50% are associated with a syndrome--which one?</a:t>
            </a:r>
          </a:p>
          <a:p>
            <a:pPr eaLnBrk="1" hangingPunct="1">
              <a:spcBef>
                <a:spcPct val="0"/>
              </a:spcBef>
              <a:buClrTx/>
              <a:buSzTx/>
              <a:buFontTx/>
              <a:buNone/>
            </a:pPr>
            <a:r>
              <a:rPr lang="en-US" altLang="en-US" sz="1400" dirty="0">
                <a:solidFill>
                  <a:srgbClr val="0000FF"/>
                </a:solidFill>
              </a:rPr>
              <a:t>Neurofibromatosis type 1 (NF1)</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Would you rather have an optic nerve glioma as a child or as an adult?</a:t>
            </a:r>
          </a:p>
          <a:p>
            <a:pPr eaLnBrk="1" hangingPunct="1">
              <a:spcBef>
                <a:spcPct val="0"/>
              </a:spcBef>
              <a:buClrTx/>
              <a:buSzTx/>
              <a:buFontTx/>
              <a:buNone/>
            </a:pPr>
            <a:r>
              <a:rPr lang="en-US" altLang="en-US" sz="1400" dirty="0">
                <a:solidFill>
                  <a:srgbClr val="0000FF"/>
                </a:solidFill>
              </a:rPr>
              <a:t>As a child; the adult version carries a very poor prognosis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What finding significantly worsens the prognosis in pediatric cases?</a:t>
            </a:r>
            <a:endParaRPr lang="en-US" altLang="en-US" sz="1400" i="1" dirty="0">
              <a:solidFill>
                <a:srgbClr val="FFFF00"/>
              </a:solidFill>
            </a:endParaRPr>
          </a:p>
          <a:p>
            <a:pPr eaLnBrk="1" hangingPunct="1">
              <a:spcBef>
                <a:spcPct val="0"/>
              </a:spcBef>
              <a:buClrTx/>
              <a:buSzTx/>
              <a:buFontTx/>
              <a:buNone/>
            </a:pPr>
            <a:r>
              <a:rPr lang="en-US" altLang="en-US" sz="1400" dirty="0">
                <a:solidFill>
                  <a:srgbClr val="FFFF00"/>
                </a:solidFill>
              </a:rPr>
              <a:t>Intracranial extension</a:t>
            </a:r>
          </a:p>
        </p:txBody>
      </p:sp>
    </p:spTree>
    <p:extLst>
      <p:ext uri="{BB962C8B-B14F-4D97-AF65-F5344CB8AC3E}">
        <p14:creationId xmlns:p14="http://schemas.microsoft.com/office/powerpoint/2010/main" val="32874579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Line 17">
            <a:extLst>
              <a:ext uri="{FF2B5EF4-FFF2-40B4-BE49-F238E27FC236}">
                <a16:creationId xmlns:a16="http://schemas.microsoft.com/office/drawing/2014/main" id="{E45B8933-695B-4DFE-8292-0103A9F78F3F}"/>
              </a:ext>
            </a:extLst>
          </p:cNvPr>
          <p:cNvSpPr>
            <a:spLocks noChangeShapeType="1"/>
          </p:cNvSpPr>
          <p:nvPr/>
        </p:nvSpPr>
        <p:spPr bwMode="auto">
          <a:xfrm>
            <a:off x="5285908" y="3886200"/>
            <a:ext cx="0" cy="114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a:t>
            </a:fld>
            <a:endParaRPr lang="en-US" altLang="en-US" sz="1000"/>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 name="Text Box 45">
            <a:extLst>
              <a:ext uri="{FF2B5EF4-FFF2-40B4-BE49-F238E27FC236}">
                <a16:creationId xmlns:a16="http://schemas.microsoft.com/office/drawing/2014/main" id="{4B2F0685-DE02-464C-A2BA-57FD694EE786}"/>
              </a:ext>
            </a:extLst>
          </p:cNvPr>
          <p:cNvSpPr txBox="1">
            <a:spLocks noChangeArrowheads="1"/>
          </p:cNvSpPr>
          <p:nvPr/>
        </p:nvSpPr>
        <p:spPr bwMode="auto">
          <a:xfrm>
            <a:off x="512735" y="3224683"/>
            <a:ext cx="4495714" cy="1643527"/>
          </a:xfrm>
          <a:prstGeom prst="rect">
            <a:avLst/>
          </a:prstGeom>
          <a:solidFill>
            <a:srgbClr val="FFC000"/>
          </a:solidFill>
          <a:ln>
            <a:noFill/>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i="1" dirty="0">
                <a:solidFill>
                  <a:srgbClr val="0000FF"/>
                </a:solidFill>
              </a:rPr>
              <a:t>Notice a pattern regarding the primary orbital malignancies?</a:t>
            </a:r>
          </a:p>
          <a:p>
            <a:pPr eaLnBrk="1" hangingPunct="1">
              <a:lnSpc>
                <a:spcPct val="90000"/>
              </a:lnSpc>
              <a:spcBef>
                <a:spcPct val="0"/>
              </a:spcBef>
              <a:buClrTx/>
              <a:buSzTx/>
              <a:buFontTx/>
              <a:buNone/>
            </a:pPr>
            <a:r>
              <a:rPr lang="en-US" altLang="en-US" sz="1600" b="1" dirty="0">
                <a:solidFill>
                  <a:srgbClr val="0000FF"/>
                </a:solidFill>
              </a:rPr>
              <a:t>Sarcomas</a:t>
            </a:r>
            <a:r>
              <a:rPr lang="en-US" altLang="en-US" sz="1600" dirty="0">
                <a:solidFill>
                  <a:srgbClr val="0000FF"/>
                </a:solidFill>
              </a:rPr>
              <a:t> are far and away the most common primary malignancies of the orbit</a:t>
            </a:r>
          </a:p>
          <a:p>
            <a:pPr eaLnBrk="1" hangingPunct="1">
              <a:lnSpc>
                <a:spcPct val="90000"/>
              </a:lnSpc>
              <a:spcBef>
                <a:spcPct val="0"/>
              </a:spcBef>
              <a:buClrTx/>
              <a:buSzTx/>
              <a:buFontTx/>
              <a:buNone/>
            </a:pPr>
            <a:endParaRPr lang="en-US" altLang="en-US" sz="1600" dirty="0">
              <a:solidFill>
                <a:srgbClr val="0000FF"/>
              </a:solidFill>
            </a:endParaRPr>
          </a:p>
          <a:p>
            <a:pPr eaLnBrk="1" hangingPunct="1">
              <a:lnSpc>
                <a:spcPct val="90000"/>
              </a:lnSpc>
              <a:spcBef>
                <a:spcPct val="0"/>
              </a:spcBef>
              <a:buClrTx/>
              <a:buSzTx/>
              <a:buFontTx/>
              <a:buNone/>
            </a:pPr>
            <a:r>
              <a:rPr lang="en-US" altLang="en-US" sz="1600" i="1" dirty="0">
                <a:solidFill>
                  <a:srgbClr val="0000FF"/>
                </a:solidFill>
              </a:rPr>
              <a:t>What about orbital carcinomas?</a:t>
            </a:r>
          </a:p>
          <a:p>
            <a:pPr eaLnBrk="1" hangingPunct="1">
              <a:lnSpc>
                <a:spcPct val="90000"/>
              </a:lnSpc>
              <a:spcBef>
                <a:spcPct val="0"/>
              </a:spcBef>
              <a:buClrTx/>
              <a:buSzTx/>
              <a:buFontTx/>
              <a:buNone/>
            </a:pPr>
            <a:r>
              <a:rPr lang="en-US" altLang="en-US" sz="1600" dirty="0">
                <a:solidFill>
                  <a:srgbClr val="0000FF"/>
                </a:solidFill>
              </a:rPr>
              <a:t>These are </a:t>
            </a:r>
            <a:r>
              <a:rPr lang="en-US" altLang="en-US" sz="1600" b="1" dirty="0">
                <a:solidFill>
                  <a:srgbClr val="0000FF"/>
                </a:solidFill>
              </a:rPr>
              <a:t>very rare</a:t>
            </a:r>
            <a:r>
              <a:rPr lang="en-US" altLang="en-US" sz="1600" dirty="0">
                <a:solidFill>
                  <a:srgbClr val="0000FF"/>
                </a:solidFill>
              </a:rPr>
              <a:t> in the pediatric population</a:t>
            </a:r>
            <a:endParaRPr lang="en-US" altLang="en-US" sz="1600" b="1" dirty="0">
              <a:solidFill>
                <a:srgbClr val="0000FF"/>
              </a:solidFill>
            </a:endParaRPr>
          </a:p>
        </p:txBody>
      </p:sp>
      <p:sp>
        <p:nvSpPr>
          <p:cNvPr id="76" name="Text Box 27">
            <a:extLst>
              <a:ext uri="{FF2B5EF4-FFF2-40B4-BE49-F238E27FC236}">
                <a16:creationId xmlns:a16="http://schemas.microsoft.com/office/drawing/2014/main" id="{9B707CB4-9860-44A7-9451-4EA3AC19DD59}"/>
              </a:ext>
            </a:extLst>
          </p:cNvPr>
          <p:cNvSpPr txBox="1">
            <a:spLocks noChangeArrowheads="1"/>
          </p:cNvSpPr>
          <p:nvPr/>
        </p:nvSpPr>
        <p:spPr bwMode="auto">
          <a:xfrm>
            <a:off x="5482138" y="3646765"/>
            <a:ext cx="219002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a:t>
            </a:r>
            <a:r>
              <a:rPr lang="en-US" altLang="en-US" sz="1600" b="1" dirty="0"/>
              <a:t>sarcoma</a:t>
            </a:r>
          </a:p>
        </p:txBody>
      </p:sp>
      <p:sp>
        <p:nvSpPr>
          <p:cNvPr id="77" name="Text Box 28">
            <a:extLst>
              <a:ext uri="{FF2B5EF4-FFF2-40B4-BE49-F238E27FC236}">
                <a16:creationId xmlns:a16="http://schemas.microsoft.com/office/drawing/2014/main" id="{B41970C3-8B84-4DD4-B019-3F0551B2CB27}"/>
              </a:ext>
            </a:extLst>
          </p:cNvPr>
          <p:cNvSpPr txBox="1">
            <a:spLocks noChangeArrowheads="1"/>
          </p:cNvSpPr>
          <p:nvPr/>
        </p:nvSpPr>
        <p:spPr bwMode="auto">
          <a:xfrm>
            <a:off x="5497738" y="3954917"/>
            <a:ext cx="16337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a:t>
            </a:r>
            <a:r>
              <a:rPr lang="en-US" altLang="en-US" sz="1600" b="1" dirty="0"/>
              <a:t>sarcoma</a:t>
            </a:r>
          </a:p>
        </p:txBody>
      </p:sp>
      <p:sp>
        <p:nvSpPr>
          <p:cNvPr id="78" name="Text Box 29">
            <a:extLst>
              <a:ext uri="{FF2B5EF4-FFF2-40B4-BE49-F238E27FC236}">
                <a16:creationId xmlns:a16="http://schemas.microsoft.com/office/drawing/2014/main" id="{A38C9589-4E1B-4D46-8C12-41F53F949418}"/>
              </a:ext>
            </a:extLst>
          </p:cNvPr>
          <p:cNvSpPr txBox="1">
            <a:spLocks noChangeArrowheads="1"/>
          </p:cNvSpPr>
          <p:nvPr/>
        </p:nvSpPr>
        <p:spPr bwMode="auto">
          <a:xfrm>
            <a:off x="5481788" y="4245876"/>
            <a:ext cx="187102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a:t>
            </a:r>
            <a:r>
              <a:rPr lang="en-US" altLang="en-US" sz="1600" b="1" dirty="0"/>
              <a:t>sarcoma</a:t>
            </a:r>
          </a:p>
        </p:txBody>
      </p:sp>
      <p:sp>
        <p:nvSpPr>
          <p:cNvPr id="79" name="Text Box 30">
            <a:extLst>
              <a:ext uri="{FF2B5EF4-FFF2-40B4-BE49-F238E27FC236}">
                <a16:creationId xmlns:a16="http://schemas.microsoft.com/office/drawing/2014/main" id="{0C0E3239-E405-4DCE-AE04-E29400520631}"/>
              </a:ext>
            </a:extLst>
          </p:cNvPr>
          <p:cNvSpPr txBox="1">
            <a:spLocks noChangeArrowheads="1"/>
          </p:cNvSpPr>
          <p:nvPr/>
        </p:nvSpPr>
        <p:spPr bwMode="auto">
          <a:xfrm>
            <a:off x="5486400" y="4541282"/>
            <a:ext cx="155202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Fibro</a:t>
            </a:r>
            <a:r>
              <a:rPr lang="en-US" altLang="en-US" sz="1600" b="1" dirty="0"/>
              <a:t>sarcoma</a:t>
            </a:r>
          </a:p>
        </p:txBody>
      </p:sp>
      <p:sp>
        <p:nvSpPr>
          <p:cNvPr id="81" name="Line 18">
            <a:extLst>
              <a:ext uri="{FF2B5EF4-FFF2-40B4-BE49-F238E27FC236}">
                <a16:creationId xmlns:a16="http://schemas.microsoft.com/office/drawing/2014/main" id="{632A05E2-8C2C-4FDC-A173-94F7FE83CA1F}"/>
              </a:ext>
            </a:extLst>
          </p:cNvPr>
          <p:cNvSpPr>
            <a:spLocks noChangeShapeType="1"/>
          </p:cNvSpPr>
          <p:nvPr/>
        </p:nvSpPr>
        <p:spPr bwMode="auto">
          <a:xfrm>
            <a:off x="5334000" y="5016770"/>
            <a:ext cx="23653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 name="Text Box 29">
            <a:extLst>
              <a:ext uri="{FF2B5EF4-FFF2-40B4-BE49-F238E27FC236}">
                <a16:creationId xmlns:a16="http://schemas.microsoft.com/office/drawing/2014/main" id="{17E05797-2554-4D48-81AB-7C1F3A4D0389}"/>
              </a:ext>
            </a:extLst>
          </p:cNvPr>
          <p:cNvSpPr txBox="1">
            <a:spLocks noChangeArrowheads="1"/>
          </p:cNvSpPr>
          <p:nvPr/>
        </p:nvSpPr>
        <p:spPr bwMode="auto">
          <a:xfrm>
            <a:off x="5529880" y="4843046"/>
            <a:ext cx="205376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latin typeface="Segoe Script" panose="020B0504020000000003" pitchFamily="34" charset="0"/>
              </a:rPr>
              <a:t>Carcinoma? Nah</a:t>
            </a:r>
          </a:p>
        </p:txBody>
      </p:sp>
    </p:spTree>
    <p:extLst>
      <p:ext uri="{BB962C8B-B14F-4D97-AF65-F5344CB8AC3E}">
        <p14:creationId xmlns:p14="http://schemas.microsoft.com/office/powerpoint/2010/main" val="881281671"/>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2034531" cy="284693"/>
          </a:xfrm>
          <a:prstGeom prst="rect">
            <a:avLst/>
          </a:prstGeom>
          <a:noFill/>
        </p:spPr>
        <p:txBody>
          <a:bodyPr wrap="none" rtlCol="0">
            <a:spAutoFit/>
          </a:bodyPr>
          <a:lstStyle/>
          <a:p>
            <a:pPr>
              <a:lnSpc>
                <a:spcPts val="1500"/>
              </a:lnSpc>
            </a:pPr>
            <a:r>
              <a:rPr lang="en-US" sz="1600" b="1" dirty="0">
                <a:solidFill>
                  <a:srgbClr val="0000FF"/>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1" name="Text Box 27">
            <a:extLst>
              <a:ext uri="{FF2B5EF4-FFF2-40B4-BE49-F238E27FC236}">
                <a16:creationId xmlns:a16="http://schemas.microsoft.com/office/drawing/2014/main" id="{EC655B77-7668-4C5A-9F78-F3F58D4A2130}"/>
              </a:ext>
            </a:extLst>
          </p:cNvPr>
          <p:cNvSpPr txBox="1">
            <a:spLocks noChangeArrowheads="1"/>
          </p:cNvSpPr>
          <p:nvPr/>
        </p:nvSpPr>
        <p:spPr bwMode="auto">
          <a:xfrm>
            <a:off x="1371600" y="3289496"/>
            <a:ext cx="5749994" cy="2677656"/>
          </a:xfrm>
          <a:prstGeom prst="rect">
            <a:avLst/>
          </a:prstGeom>
          <a:solidFill>
            <a:srgbClr val="FFFF00"/>
          </a:solidFill>
          <a:ln w="9525">
            <a:noFill/>
            <a:miter lim="800000"/>
            <a:headEnd/>
            <a:tailEnd/>
          </a:ln>
          <a:effectLs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does optic nerve glioma rank as a cause of pediatric orbital tumors of neural origin?</a:t>
            </a:r>
          </a:p>
          <a:p>
            <a:pPr eaLnBrk="1" hangingPunct="1">
              <a:spcBef>
                <a:spcPct val="0"/>
              </a:spcBef>
              <a:buClrTx/>
              <a:buSzTx/>
              <a:buFontTx/>
              <a:buNone/>
            </a:pPr>
            <a:r>
              <a:rPr lang="en-US" altLang="en-US" sz="1400" dirty="0">
                <a:solidFill>
                  <a:srgbClr val="0000FF"/>
                </a:solidFill>
              </a:rPr>
              <a:t>It is the most common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50% are associated with a syndrome--which one?</a:t>
            </a:r>
          </a:p>
          <a:p>
            <a:pPr eaLnBrk="1" hangingPunct="1">
              <a:spcBef>
                <a:spcPct val="0"/>
              </a:spcBef>
              <a:buClrTx/>
              <a:buSzTx/>
              <a:buFontTx/>
              <a:buNone/>
            </a:pPr>
            <a:r>
              <a:rPr lang="en-US" altLang="en-US" sz="1400" dirty="0">
                <a:solidFill>
                  <a:srgbClr val="0000FF"/>
                </a:solidFill>
              </a:rPr>
              <a:t>Neurofibromatosis type 1 (NF1)</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Would you rather have an optic nerve glioma as a child or as an adult?</a:t>
            </a:r>
          </a:p>
          <a:p>
            <a:pPr eaLnBrk="1" hangingPunct="1">
              <a:spcBef>
                <a:spcPct val="0"/>
              </a:spcBef>
              <a:buClrTx/>
              <a:buSzTx/>
              <a:buFontTx/>
              <a:buNone/>
            </a:pPr>
            <a:r>
              <a:rPr lang="en-US" altLang="en-US" sz="1400" dirty="0">
                <a:solidFill>
                  <a:srgbClr val="0000FF"/>
                </a:solidFill>
              </a:rPr>
              <a:t>As a child; the adult version carries a very poor prognosis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What finding significantly worsens the prognosis in pediatric cases?</a:t>
            </a:r>
          </a:p>
          <a:p>
            <a:pPr eaLnBrk="1" hangingPunct="1">
              <a:spcBef>
                <a:spcPct val="0"/>
              </a:spcBef>
              <a:buClrTx/>
              <a:buSzTx/>
              <a:buFontTx/>
              <a:buNone/>
            </a:pPr>
            <a:r>
              <a:rPr lang="en-US" altLang="en-US" sz="1400" dirty="0">
                <a:solidFill>
                  <a:srgbClr val="0000FF"/>
                </a:solidFill>
              </a:rPr>
              <a:t>Intracranial extension</a:t>
            </a:r>
          </a:p>
        </p:txBody>
      </p:sp>
    </p:spTree>
    <p:extLst>
      <p:ext uri="{BB962C8B-B14F-4D97-AF65-F5344CB8AC3E}">
        <p14:creationId xmlns:p14="http://schemas.microsoft.com/office/powerpoint/2010/main" val="267457468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rgbClr val="0000FF"/>
                </a:solidFill>
              </a:rPr>
              <a:t>What two specific cell types are implicated in plexiform neurofibroma formation?</a:t>
            </a:r>
            <a:endParaRPr lang="en-US" sz="1400" i="1" dirty="0">
              <a:solidFill>
                <a:srgbClr val="CCCCFF"/>
              </a:solidFill>
            </a:endParaRPr>
          </a:p>
          <a:p>
            <a:r>
              <a:rPr lang="en-US" sz="1400" dirty="0">
                <a:solidFill>
                  <a:srgbClr val="CCCCFF"/>
                </a:solidFill>
              </a:rPr>
              <a:t>Schwann cell </a:t>
            </a:r>
          </a:p>
          <a:p>
            <a:endParaRPr lang="en-US" sz="1400" dirty="0">
              <a:solidFill>
                <a:srgbClr val="CCCCFF"/>
              </a:solidFill>
            </a:endParaRPr>
          </a:p>
          <a:p>
            <a:r>
              <a:rPr lang="en-US" sz="1400" i="1" dirty="0">
                <a:solidFill>
                  <a:srgbClr val="CCCCFF"/>
                </a:solidFill>
              </a:rPr>
              <a:t>What ophthalmic structure is typically involved?</a:t>
            </a:r>
          </a:p>
          <a:p>
            <a:r>
              <a:rPr lang="en-US" sz="1400" dirty="0">
                <a:solidFill>
                  <a:srgbClr val="CCCCFF"/>
                </a:solidFill>
              </a:rPr>
              <a:t>The upper lid</a:t>
            </a:r>
          </a:p>
          <a:p>
            <a:endParaRPr lang="en-US" sz="1400" dirty="0">
              <a:solidFill>
                <a:srgbClr val="CCCCFF"/>
              </a:solidFill>
            </a:endParaRPr>
          </a:p>
          <a:p>
            <a:r>
              <a:rPr lang="en-US" sz="1400" i="1" dirty="0">
                <a:solidFill>
                  <a:srgbClr val="CCCCFF"/>
                </a:solidFill>
              </a:rPr>
              <a:t>These </a:t>
            </a:r>
            <a:r>
              <a:rPr lang="en-US" sz="1400" i="1" dirty="0" err="1">
                <a:solidFill>
                  <a:srgbClr val="CCCCFF"/>
                </a:solidFill>
              </a:rPr>
              <a:t>nonencapsulated</a:t>
            </a:r>
            <a:r>
              <a:rPr lang="en-US" sz="1400" i="1" dirty="0">
                <a:solidFill>
                  <a:srgbClr val="CCCCFF"/>
                </a:solidFill>
              </a:rPr>
              <a:t>, diffusely infiltrative tumors have a distinct consistency when palpated. What icky term is used to describe it?</a:t>
            </a:r>
          </a:p>
          <a:p>
            <a:r>
              <a:rPr lang="en-US" sz="1400" dirty="0">
                <a:solidFill>
                  <a:srgbClr val="CCCCFF"/>
                </a:solidFill>
              </a:rPr>
              <a:t>‘Bag of worms’</a:t>
            </a: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Tree>
    <p:extLst>
      <p:ext uri="{BB962C8B-B14F-4D97-AF65-F5344CB8AC3E}">
        <p14:creationId xmlns:p14="http://schemas.microsoft.com/office/powerpoint/2010/main" val="134286088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rgbClr val="0000FF"/>
                </a:solidFill>
              </a:rPr>
              <a:t>What two specific cell types are implicated in plexiform neurofibroma formation?</a:t>
            </a:r>
            <a:endParaRPr lang="en-US" sz="1400" i="1" dirty="0">
              <a:solidFill>
                <a:srgbClr val="CCCCFF"/>
              </a:solidFill>
            </a:endParaRPr>
          </a:p>
          <a:p>
            <a:r>
              <a:rPr lang="en-US" sz="1400" dirty="0">
                <a:solidFill>
                  <a:srgbClr val="0000FF"/>
                </a:solidFill>
              </a:rPr>
              <a:t>Schwann cells and fibroblasts </a:t>
            </a:r>
          </a:p>
          <a:p>
            <a:endParaRPr lang="en-US" sz="1400" dirty="0">
              <a:solidFill>
                <a:srgbClr val="CCCCFF"/>
              </a:solidFill>
            </a:endParaRPr>
          </a:p>
          <a:p>
            <a:r>
              <a:rPr lang="en-US" sz="1400" i="1" dirty="0">
                <a:solidFill>
                  <a:srgbClr val="CCCCFF"/>
                </a:solidFill>
              </a:rPr>
              <a:t>What ophthalmic structure is typically involved?</a:t>
            </a:r>
          </a:p>
          <a:p>
            <a:r>
              <a:rPr lang="en-US" sz="1400" dirty="0">
                <a:solidFill>
                  <a:srgbClr val="CCCCFF"/>
                </a:solidFill>
              </a:rPr>
              <a:t>The upper lid</a:t>
            </a:r>
          </a:p>
          <a:p>
            <a:endParaRPr lang="en-US" sz="1400" dirty="0">
              <a:solidFill>
                <a:srgbClr val="CCCCFF"/>
              </a:solidFill>
            </a:endParaRPr>
          </a:p>
          <a:p>
            <a:r>
              <a:rPr lang="en-US" sz="1400" i="1" dirty="0">
                <a:solidFill>
                  <a:srgbClr val="CCCCFF"/>
                </a:solidFill>
              </a:rPr>
              <a:t>These </a:t>
            </a:r>
            <a:r>
              <a:rPr lang="en-US" sz="1400" i="1" dirty="0" err="1">
                <a:solidFill>
                  <a:srgbClr val="CCCCFF"/>
                </a:solidFill>
              </a:rPr>
              <a:t>nonencapsulated</a:t>
            </a:r>
            <a:r>
              <a:rPr lang="en-US" sz="1400" i="1" dirty="0">
                <a:solidFill>
                  <a:srgbClr val="CCCCFF"/>
                </a:solidFill>
              </a:rPr>
              <a:t>, diffusely infiltrative tumors have a distinct consistency when palpated. What icky term is used to describe it?</a:t>
            </a:r>
          </a:p>
          <a:p>
            <a:r>
              <a:rPr lang="en-US" sz="1400" dirty="0">
                <a:solidFill>
                  <a:srgbClr val="CCCCFF"/>
                </a:solidFill>
              </a:rPr>
              <a:t>‘Bag of worms’</a:t>
            </a: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Tree>
    <p:extLst>
      <p:ext uri="{BB962C8B-B14F-4D97-AF65-F5344CB8AC3E}">
        <p14:creationId xmlns:p14="http://schemas.microsoft.com/office/powerpoint/2010/main" val="1791013761"/>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rgbClr val="0000FF"/>
                </a:solidFill>
              </a:rPr>
              <a:t>What two specific cell types are implicated in plexiform neurofibroma formation?</a:t>
            </a:r>
            <a:endParaRPr lang="en-US" sz="1400" i="1" dirty="0">
              <a:solidFill>
                <a:srgbClr val="CCCCFF"/>
              </a:solidFill>
            </a:endParaRPr>
          </a:p>
          <a:p>
            <a:r>
              <a:rPr lang="en-US" sz="1400" dirty="0">
                <a:solidFill>
                  <a:srgbClr val="0000FF"/>
                </a:solidFill>
              </a:rPr>
              <a:t>Schwann cells and fibroblasts </a:t>
            </a:r>
          </a:p>
          <a:p>
            <a:endParaRPr lang="en-US" sz="1400" dirty="0">
              <a:solidFill>
                <a:srgbClr val="0000FF"/>
              </a:solidFill>
            </a:endParaRPr>
          </a:p>
          <a:p>
            <a:r>
              <a:rPr lang="en-US" sz="1400" i="1" dirty="0">
                <a:solidFill>
                  <a:srgbClr val="0000FF"/>
                </a:solidFill>
              </a:rPr>
              <a:t>What ophthalmic structure is typically involved?</a:t>
            </a:r>
          </a:p>
          <a:p>
            <a:r>
              <a:rPr lang="en-US" sz="1400" dirty="0">
                <a:solidFill>
                  <a:srgbClr val="CCCCFF"/>
                </a:solidFill>
              </a:rPr>
              <a:t>The upper lid</a:t>
            </a:r>
          </a:p>
          <a:p>
            <a:endParaRPr lang="en-US" sz="1400" dirty="0">
              <a:solidFill>
                <a:srgbClr val="CCCCFF"/>
              </a:solidFill>
            </a:endParaRPr>
          </a:p>
          <a:p>
            <a:r>
              <a:rPr lang="en-US" sz="1400" i="1" dirty="0">
                <a:solidFill>
                  <a:srgbClr val="CCCCFF"/>
                </a:solidFill>
              </a:rPr>
              <a:t>These </a:t>
            </a:r>
            <a:r>
              <a:rPr lang="en-US" sz="1400" i="1" dirty="0" err="1">
                <a:solidFill>
                  <a:srgbClr val="CCCCFF"/>
                </a:solidFill>
              </a:rPr>
              <a:t>nonencapsulated</a:t>
            </a:r>
            <a:r>
              <a:rPr lang="en-US" sz="1400" i="1" dirty="0">
                <a:solidFill>
                  <a:srgbClr val="CCCCFF"/>
                </a:solidFill>
              </a:rPr>
              <a:t>, diffusely infiltrative tumors have a distinct consistency when palpated. What icky term is used to describe it?</a:t>
            </a:r>
          </a:p>
          <a:p>
            <a:r>
              <a:rPr lang="en-US" sz="1400" dirty="0">
                <a:solidFill>
                  <a:srgbClr val="CCCCFF"/>
                </a:solidFill>
              </a:rPr>
              <a:t>‘Bag of worms’</a:t>
            </a: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Tree>
    <p:extLst>
      <p:ext uri="{BB962C8B-B14F-4D97-AF65-F5344CB8AC3E}">
        <p14:creationId xmlns:p14="http://schemas.microsoft.com/office/powerpoint/2010/main" val="850671161"/>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rgbClr val="0000FF"/>
                </a:solidFill>
              </a:rPr>
              <a:t>What two specific cell types are implicated in plexiform neurofibroma formation?</a:t>
            </a:r>
            <a:endParaRPr lang="en-US" sz="1400" i="1" dirty="0">
              <a:solidFill>
                <a:srgbClr val="CCCCFF"/>
              </a:solidFill>
            </a:endParaRPr>
          </a:p>
          <a:p>
            <a:r>
              <a:rPr lang="en-US" sz="1400" dirty="0">
                <a:solidFill>
                  <a:srgbClr val="0000FF"/>
                </a:solidFill>
              </a:rPr>
              <a:t>Schwann cells and fibroblasts </a:t>
            </a:r>
          </a:p>
          <a:p>
            <a:endParaRPr lang="en-US" sz="1400" dirty="0">
              <a:solidFill>
                <a:srgbClr val="0000FF"/>
              </a:solidFill>
            </a:endParaRPr>
          </a:p>
          <a:p>
            <a:r>
              <a:rPr lang="en-US" sz="1400" i="1" dirty="0">
                <a:solidFill>
                  <a:srgbClr val="0000FF"/>
                </a:solidFill>
              </a:rPr>
              <a:t>What ophthalmic structure is typically involved?</a:t>
            </a:r>
          </a:p>
          <a:p>
            <a:r>
              <a:rPr lang="en-US" sz="1400" dirty="0">
                <a:solidFill>
                  <a:srgbClr val="0000FF"/>
                </a:solidFill>
              </a:rPr>
              <a:t>The upper lid</a:t>
            </a:r>
            <a:endParaRPr lang="en-US" sz="1400" dirty="0">
              <a:solidFill>
                <a:srgbClr val="CCCCFF"/>
              </a:solidFill>
            </a:endParaRPr>
          </a:p>
          <a:p>
            <a:endParaRPr lang="en-US" sz="1400" dirty="0">
              <a:solidFill>
                <a:srgbClr val="CCCCFF"/>
              </a:solidFill>
            </a:endParaRPr>
          </a:p>
          <a:p>
            <a:r>
              <a:rPr lang="en-US" sz="1400" i="1" dirty="0">
                <a:solidFill>
                  <a:srgbClr val="CCCCFF"/>
                </a:solidFill>
              </a:rPr>
              <a:t>These </a:t>
            </a:r>
            <a:r>
              <a:rPr lang="en-US" sz="1400" i="1" dirty="0" err="1">
                <a:solidFill>
                  <a:srgbClr val="CCCCFF"/>
                </a:solidFill>
              </a:rPr>
              <a:t>nonencapsulated</a:t>
            </a:r>
            <a:r>
              <a:rPr lang="en-US" sz="1400" i="1" dirty="0">
                <a:solidFill>
                  <a:srgbClr val="CCCCFF"/>
                </a:solidFill>
              </a:rPr>
              <a:t>, diffusely infiltrative tumors have a distinct consistency when palpated. What icky term is used to describe it?</a:t>
            </a:r>
          </a:p>
          <a:p>
            <a:r>
              <a:rPr lang="en-US" sz="1400" dirty="0">
                <a:solidFill>
                  <a:srgbClr val="CCCCFF"/>
                </a:solidFill>
              </a:rPr>
              <a:t>‘Bag of worms’</a:t>
            </a: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Tree>
    <p:extLst>
      <p:ext uri="{BB962C8B-B14F-4D97-AF65-F5344CB8AC3E}">
        <p14:creationId xmlns:p14="http://schemas.microsoft.com/office/powerpoint/2010/main" val="1021301236"/>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two specific cell types are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rgbClr val="CCCCFF"/>
              </a:solidFill>
            </a:endParaRPr>
          </a:p>
          <a:p>
            <a:endParaRPr lang="en-US" sz="1400" dirty="0">
              <a:solidFill>
                <a:srgbClr val="CCCCFF"/>
              </a:solidFill>
            </a:endParaRPr>
          </a:p>
          <a:p>
            <a:r>
              <a:rPr lang="en-US" sz="1400" i="1" dirty="0">
                <a:solidFill>
                  <a:srgbClr val="CCCCFF"/>
                </a:solidFill>
              </a:rPr>
              <a:t>These </a:t>
            </a:r>
            <a:r>
              <a:rPr lang="en-US" sz="1400" i="1" dirty="0" err="1">
                <a:solidFill>
                  <a:srgbClr val="CCCCFF"/>
                </a:solidFill>
              </a:rPr>
              <a:t>nonencapsulated</a:t>
            </a:r>
            <a:r>
              <a:rPr lang="en-US" sz="1400" i="1" dirty="0">
                <a:solidFill>
                  <a:srgbClr val="CCCCFF"/>
                </a:solidFill>
              </a:rPr>
              <a:t>, diffusely infiltrative tumors have a distinct consistency when palpated. What icky term is used to describe it?</a:t>
            </a:r>
          </a:p>
          <a:p>
            <a:r>
              <a:rPr lang="en-US" sz="1400" dirty="0">
                <a:solidFill>
                  <a:srgbClr val="CCCCFF"/>
                </a:solidFill>
              </a:rPr>
              <a:t>‘Bag of worms’</a:t>
            </a: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
        <p:nvSpPr>
          <p:cNvPr id="71" name="TextBox 70">
            <a:extLst>
              <a:ext uri="{FF2B5EF4-FFF2-40B4-BE49-F238E27FC236}">
                <a16:creationId xmlns:a16="http://schemas.microsoft.com/office/drawing/2014/main" id="{FB875C72-9DF5-4F6F-8C3C-7C939455058E}"/>
              </a:ext>
            </a:extLst>
          </p:cNvPr>
          <p:cNvSpPr txBox="1"/>
          <p:nvPr/>
        </p:nvSpPr>
        <p:spPr>
          <a:xfrm>
            <a:off x="4715893" y="3288873"/>
            <a:ext cx="4079162" cy="1815882"/>
          </a:xfrm>
          <a:prstGeom prst="rect">
            <a:avLst/>
          </a:prstGeom>
          <a:solidFill>
            <a:srgbClr val="CCFF99"/>
          </a:solidFill>
        </p:spPr>
        <p:txBody>
          <a:bodyPr wrap="square" rtlCol="0">
            <a:spAutoFit/>
          </a:bodyPr>
          <a:lstStyle/>
          <a:p>
            <a:r>
              <a:rPr lang="en-US" sz="1400" i="1" dirty="0">
                <a:solidFill>
                  <a:srgbClr val="0000FF"/>
                </a:solidFill>
              </a:rPr>
              <a:t>Their predilection for the temporal aspect of the upper lid produces a specific configuration of the involved lid. What is it?</a:t>
            </a:r>
            <a:endParaRPr lang="en-US" sz="1400" i="1" dirty="0">
              <a:solidFill>
                <a:srgbClr val="CCFF99"/>
              </a:solidFill>
            </a:endParaRPr>
          </a:p>
          <a:p>
            <a:r>
              <a:rPr lang="en-US" sz="1400" dirty="0">
                <a:solidFill>
                  <a:srgbClr val="CCFF99"/>
                </a:solidFill>
              </a:rPr>
              <a:t>The tumor gives rise to an ‘S-shaped lid’</a:t>
            </a:r>
          </a:p>
          <a:p>
            <a:endParaRPr lang="en-US" sz="1400" dirty="0">
              <a:solidFill>
                <a:srgbClr val="CCFF99"/>
              </a:solidFill>
            </a:endParaRPr>
          </a:p>
          <a:p>
            <a:r>
              <a:rPr lang="en-US" sz="1400" i="1" dirty="0">
                <a:solidFill>
                  <a:srgbClr val="CCFF99"/>
                </a:solidFill>
              </a:rPr>
              <a:t>Are upper-lid plexiform neurofibromas potentially amblyogenic?</a:t>
            </a:r>
          </a:p>
          <a:p>
            <a:r>
              <a:rPr lang="en-US" sz="1400" dirty="0">
                <a:solidFill>
                  <a:srgbClr val="CCFF99"/>
                </a:solidFill>
              </a:rPr>
              <a:t>Yes</a:t>
            </a:r>
          </a:p>
        </p:txBody>
      </p:sp>
    </p:spTree>
    <p:extLst>
      <p:ext uri="{BB962C8B-B14F-4D97-AF65-F5344CB8AC3E}">
        <p14:creationId xmlns:p14="http://schemas.microsoft.com/office/powerpoint/2010/main" val="421291359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two specific cell types are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rgbClr val="CCCCFF"/>
              </a:solidFill>
            </a:endParaRPr>
          </a:p>
          <a:p>
            <a:endParaRPr lang="en-US" sz="1400" dirty="0">
              <a:solidFill>
                <a:srgbClr val="CCCCFF"/>
              </a:solidFill>
            </a:endParaRPr>
          </a:p>
          <a:p>
            <a:r>
              <a:rPr lang="en-US" sz="1400" i="1" dirty="0">
                <a:solidFill>
                  <a:srgbClr val="CCCCFF"/>
                </a:solidFill>
              </a:rPr>
              <a:t>These </a:t>
            </a:r>
            <a:r>
              <a:rPr lang="en-US" sz="1400" i="1" dirty="0" err="1">
                <a:solidFill>
                  <a:srgbClr val="CCCCFF"/>
                </a:solidFill>
              </a:rPr>
              <a:t>nonencapsulated</a:t>
            </a:r>
            <a:r>
              <a:rPr lang="en-US" sz="1400" i="1" dirty="0">
                <a:solidFill>
                  <a:srgbClr val="CCCCFF"/>
                </a:solidFill>
              </a:rPr>
              <a:t>, diffusely infiltrative tumors have a distinct consistency when palpated. What icky term is used to describe it?</a:t>
            </a:r>
          </a:p>
          <a:p>
            <a:r>
              <a:rPr lang="en-US" sz="1400" dirty="0">
                <a:solidFill>
                  <a:srgbClr val="CCCCFF"/>
                </a:solidFill>
              </a:rPr>
              <a:t>‘Bag of worms’</a:t>
            </a: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
        <p:nvSpPr>
          <p:cNvPr id="71" name="TextBox 70">
            <a:extLst>
              <a:ext uri="{FF2B5EF4-FFF2-40B4-BE49-F238E27FC236}">
                <a16:creationId xmlns:a16="http://schemas.microsoft.com/office/drawing/2014/main" id="{FB875C72-9DF5-4F6F-8C3C-7C939455058E}"/>
              </a:ext>
            </a:extLst>
          </p:cNvPr>
          <p:cNvSpPr txBox="1"/>
          <p:nvPr/>
        </p:nvSpPr>
        <p:spPr>
          <a:xfrm>
            <a:off x="4715893" y="3288873"/>
            <a:ext cx="4079162" cy="1815882"/>
          </a:xfrm>
          <a:prstGeom prst="rect">
            <a:avLst/>
          </a:prstGeom>
          <a:solidFill>
            <a:srgbClr val="CCFF99"/>
          </a:solidFill>
        </p:spPr>
        <p:txBody>
          <a:bodyPr wrap="square" rtlCol="0">
            <a:spAutoFit/>
          </a:bodyPr>
          <a:lstStyle/>
          <a:p>
            <a:r>
              <a:rPr lang="en-US" sz="1400" i="1" dirty="0">
                <a:solidFill>
                  <a:srgbClr val="0000FF"/>
                </a:solidFill>
              </a:rPr>
              <a:t>Their predilection for the temporal aspect of the upper lid produces a specific configuration of the involved lid. What is it?</a:t>
            </a:r>
          </a:p>
          <a:p>
            <a:r>
              <a:rPr lang="en-US" sz="1400" dirty="0">
                <a:solidFill>
                  <a:srgbClr val="0000FF"/>
                </a:solidFill>
              </a:rPr>
              <a:t>The tumor gives rise to an ‘S-shaped lid’</a:t>
            </a:r>
            <a:endParaRPr lang="en-US" sz="1400" dirty="0">
              <a:solidFill>
                <a:srgbClr val="CCFF99"/>
              </a:solidFill>
            </a:endParaRPr>
          </a:p>
          <a:p>
            <a:endParaRPr lang="en-US" sz="1400" dirty="0">
              <a:solidFill>
                <a:srgbClr val="CCFF99"/>
              </a:solidFill>
            </a:endParaRPr>
          </a:p>
          <a:p>
            <a:r>
              <a:rPr lang="en-US" sz="1400" i="1" dirty="0">
                <a:solidFill>
                  <a:srgbClr val="CCFF99"/>
                </a:solidFill>
              </a:rPr>
              <a:t>Are upper-lid plexiform neurofibromas potentially amblyogenic?</a:t>
            </a:r>
          </a:p>
          <a:p>
            <a:r>
              <a:rPr lang="en-US" sz="1400" dirty="0">
                <a:solidFill>
                  <a:srgbClr val="CCFF99"/>
                </a:solidFill>
              </a:rPr>
              <a:t>Yes</a:t>
            </a:r>
          </a:p>
        </p:txBody>
      </p:sp>
    </p:spTree>
    <p:extLst>
      <p:ext uri="{BB962C8B-B14F-4D97-AF65-F5344CB8AC3E}">
        <p14:creationId xmlns:p14="http://schemas.microsoft.com/office/powerpoint/2010/main" val="2775021481"/>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two specific cell types are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rgbClr val="CCCCFF"/>
              </a:solidFill>
            </a:endParaRPr>
          </a:p>
          <a:p>
            <a:endParaRPr lang="en-US" sz="1400" dirty="0">
              <a:solidFill>
                <a:srgbClr val="CCCCFF"/>
              </a:solidFill>
            </a:endParaRPr>
          </a:p>
          <a:p>
            <a:r>
              <a:rPr lang="en-US" sz="1400" i="1" dirty="0">
                <a:solidFill>
                  <a:srgbClr val="CCCCFF"/>
                </a:solidFill>
              </a:rPr>
              <a:t>These </a:t>
            </a:r>
            <a:r>
              <a:rPr lang="en-US" sz="1400" i="1" dirty="0" err="1">
                <a:solidFill>
                  <a:srgbClr val="CCCCFF"/>
                </a:solidFill>
              </a:rPr>
              <a:t>nonencapsulated</a:t>
            </a:r>
            <a:r>
              <a:rPr lang="en-US" sz="1400" i="1" dirty="0">
                <a:solidFill>
                  <a:srgbClr val="CCCCFF"/>
                </a:solidFill>
              </a:rPr>
              <a:t>, diffusely infiltrative tumors have a distinct consistency when palpated. What icky term is used to describe it?</a:t>
            </a:r>
          </a:p>
          <a:p>
            <a:r>
              <a:rPr lang="en-US" sz="1400" dirty="0">
                <a:solidFill>
                  <a:srgbClr val="CCCCFF"/>
                </a:solidFill>
              </a:rPr>
              <a:t>‘Bag of worms’</a:t>
            </a: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
        <p:nvSpPr>
          <p:cNvPr id="71" name="TextBox 70">
            <a:extLst>
              <a:ext uri="{FF2B5EF4-FFF2-40B4-BE49-F238E27FC236}">
                <a16:creationId xmlns:a16="http://schemas.microsoft.com/office/drawing/2014/main" id="{FB875C72-9DF5-4F6F-8C3C-7C939455058E}"/>
              </a:ext>
            </a:extLst>
          </p:cNvPr>
          <p:cNvSpPr txBox="1"/>
          <p:nvPr/>
        </p:nvSpPr>
        <p:spPr>
          <a:xfrm>
            <a:off x="4715893" y="3288873"/>
            <a:ext cx="4079162" cy="1815882"/>
          </a:xfrm>
          <a:prstGeom prst="rect">
            <a:avLst/>
          </a:prstGeom>
          <a:solidFill>
            <a:srgbClr val="CCFF99"/>
          </a:solidFill>
        </p:spPr>
        <p:txBody>
          <a:bodyPr wrap="square" rtlCol="0">
            <a:spAutoFit/>
          </a:bodyPr>
          <a:lstStyle/>
          <a:p>
            <a:r>
              <a:rPr lang="en-US" sz="1400" i="1" dirty="0">
                <a:solidFill>
                  <a:srgbClr val="0000FF"/>
                </a:solidFill>
              </a:rPr>
              <a:t>Their predilection for the temporal aspect of the upper lid produces a specific configuration of the involved lid. What is it?</a:t>
            </a:r>
          </a:p>
          <a:p>
            <a:r>
              <a:rPr lang="en-US" sz="1400" dirty="0">
                <a:solidFill>
                  <a:srgbClr val="0000FF"/>
                </a:solidFill>
              </a:rPr>
              <a:t>The tumor gives rise to an ‘S-shaped lid’</a:t>
            </a:r>
          </a:p>
          <a:p>
            <a:endParaRPr lang="en-US" sz="1400" dirty="0">
              <a:solidFill>
                <a:srgbClr val="0000FF"/>
              </a:solidFill>
            </a:endParaRPr>
          </a:p>
          <a:p>
            <a:r>
              <a:rPr lang="en-US" sz="1400" i="1" dirty="0">
                <a:solidFill>
                  <a:srgbClr val="0000FF"/>
                </a:solidFill>
              </a:rPr>
              <a:t>Are upper-lid plexiform neurofibromas potentially amblyogenic?</a:t>
            </a:r>
            <a:endParaRPr lang="en-US" sz="1400" i="1" dirty="0">
              <a:solidFill>
                <a:srgbClr val="CCFF99"/>
              </a:solidFill>
            </a:endParaRPr>
          </a:p>
          <a:p>
            <a:r>
              <a:rPr lang="en-US" sz="1400" dirty="0">
                <a:solidFill>
                  <a:srgbClr val="CCFF99"/>
                </a:solidFill>
              </a:rPr>
              <a:t>Yes</a:t>
            </a:r>
          </a:p>
        </p:txBody>
      </p:sp>
    </p:spTree>
    <p:extLst>
      <p:ext uri="{BB962C8B-B14F-4D97-AF65-F5344CB8AC3E}">
        <p14:creationId xmlns:p14="http://schemas.microsoft.com/office/powerpoint/2010/main" val="497558850"/>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two specific cell types are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rgbClr val="CCCCFF"/>
              </a:solidFill>
            </a:endParaRPr>
          </a:p>
          <a:p>
            <a:endParaRPr lang="en-US" sz="1400" dirty="0">
              <a:solidFill>
                <a:srgbClr val="CCCCFF"/>
              </a:solidFill>
            </a:endParaRPr>
          </a:p>
          <a:p>
            <a:r>
              <a:rPr lang="en-US" sz="1400" i="1" dirty="0">
                <a:solidFill>
                  <a:srgbClr val="CCCCFF"/>
                </a:solidFill>
              </a:rPr>
              <a:t>These </a:t>
            </a:r>
            <a:r>
              <a:rPr lang="en-US" sz="1400" i="1" dirty="0" err="1">
                <a:solidFill>
                  <a:srgbClr val="CCCCFF"/>
                </a:solidFill>
              </a:rPr>
              <a:t>nonencapsulated</a:t>
            </a:r>
            <a:r>
              <a:rPr lang="en-US" sz="1400" i="1" dirty="0">
                <a:solidFill>
                  <a:srgbClr val="CCCCFF"/>
                </a:solidFill>
              </a:rPr>
              <a:t>, diffusely infiltrative tumors have a distinct consistency when palpated. What icky term is used to describe it?</a:t>
            </a:r>
          </a:p>
          <a:p>
            <a:r>
              <a:rPr lang="en-US" sz="1400" dirty="0">
                <a:solidFill>
                  <a:srgbClr val="CCCCFF"/>
                </a:solidFill>
              </a:rPr>
              <a:t>‘Bag of worms’</a:t>
            </a: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
        <p:nvSpPr>
          <p:cNvPr id="71" name="TextBox 70">
            <a:extLst>
              <a:ext uri="{FF2B5EF4-FFF2-40B4-BE49-F238E27FC236}">
                <a16:creationId xmlns:a16="http://schemas.microsoft.com/office/drawing/2014/main" id="{FB875C72-9DF5-4F6F-8C3C-7C939455058E}"/>
              </a:ext>
            </a:extLst>
          </p:cNvPr>
          <p:cNvSpPr txBox="1"/>
          <p:nvPr/>
        </p:nvSpPr>
        <p:spPr>
          <a:xfrm>
            <a:off x="4715893" y="3288873"/>
            <a:ext cx="4079162" cy="1815882"/>
          </a:xfrm>
          <a:prstGeom prst="rect">
            <a:avLst/>
          </a:prstGeom>
          <a:solidFill>
            <a:srgbClr val="CCFF99"/>
          </a:solidFill>
        </p:spPr>
        <p:txBody>
          <a:bodyPr wrap="square" rtlCol="0">
            <a:spAutoFit/>
          </a:bodyPr>
          <a:lstStyle/>
          <a:p>
            <a:r>
              <a:rPr lang="en-US" sz="1400" i="1" dirty="0">
                <a:solidFill>
                  <a:srgbClr val="0000FF"/>
                </a:solidFill>
              </a:rPr>
              <a:t>Their predilection for the temporal aspect of the upper lid produces a specific configuration of the involved lid. What is it?</a:t>
            </a:r>
          </a:p>
          <a:p>
            <a:r>
              <a:rPr lang="en-US" sz="1400" dirty="0">
                <a:solidFill>
                  <a:srgbClr val="0000FF"/>
                </a:solidFill>
              </a:rPr>
              <a:t>The tumor gives rise to an ‘S-shaped lid’</a:t>
            </a:r>
          </a:p>
          <a:p>
            <a:endParaRPr lang="en-US" sz="1400" dirty="0">
              <a:solidFill>
                <a:srgbClr val="0000FF"/>
              </a:solidFill>
            </a:endParaRPr>
          </a:p>
          <a:p>
            <a:r>
              <a:rPr lang="en-US" sz="1400" i="1" dirty="0">
                <a:solidFill>
                  <a:srgbClr val="0000FF"/>
                </a:solidFill>
              </a:rPr>
              <a:t>Are upper-lid plexiform neurofibromas potentially amblyogenic?</a:t>
            </a:r>
          </a:p>
          <a:p>
            <a:r>
              <a:rPr lang="en-US" sz="1400" dirty="0">
                <a:solidFill>
                  <a:srgbClr val="0000FF"/>
                </a:solidFill>
              </a:rPr>
              <a:t>Yes</a:t>
            </a:r>
          </a:p>
        </p:txBody>
      </p:sp>
    </p:spTree>
    <p:extLst>
      <p:ext uri="{BB962C8B-B14F-4D97-AF65-F5344CB8AC3E}">
        <p14:creationId xmlns:p14="http://schemas.microsoft.com/office/powerpoint/2010/main" val="76466347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219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rgbClr val="0000FF"/>
                </a:solidFill>
              </a:rPr>
              <a:t>What two specific cell types are implicated in plexiform neurofibroma formation?</a:t>
            </a:r>
            <a:endParaRPr lang="en-US" sz="1400" i="1" dirty="0">
              <a:solidFill>
                <a:srgbClr val="CCCCFF"/>
              </a:solidFill>
            </a:endParaRPr>
          </a:p>
          <a:p>
            <a:r>
              <a:rPr lang="en-US" sz="1400" dirty="0">
                <a:solidFill>
                  <a:srgbClr val="0000FF"/>
                </a:solidFill>
              </a:rPr>
              <a:t>Schwann cells and fibroblasts </a:t>
            </a:r>
          </a:p>
          <a:p>
            <a:endParaRPr lang="en-US" sz="1400" dirty="0">
              <a:solidFill>
                <a:srgbClr val="0000FF"/>
              </a:solidFill>
            </a:endParaRPr>
          </a:p>
          <a:p>
            <a:r>
              <a:rPr lang="en-US" sz="1400" i="1" dirty="0">
                <a:solidFill>
                  <a:srgbClr val="0000FF"/>
                </a:solidFill>
              </a:rPr>
              <a:t>What ophthalmic structure is typically involved?</a:t>
            </a:r>
          </a:p>
          <a:p>
            <a:r>
              <a:rPr lang="en-US" sz="1400" dirty="0">
                <a:solidFill>
                  <a:srgbClr val="0000FF"/>
                </a:solidFill>
              </a:rPr>
              <a:t>The upper lid</a:t>
            </a:r>
          </a:p>
          <a:p>
            <a:endParaRPr lang="en-US" sz="1400" dirty="0">
              <a:solidFill>
                <a:srgbClr val="0000FF"/>
              </a:solidFill>
            </a:endParaRPr>
          </a:p>
          <a:p>
            <a:r>
              <a:rPr lang="en-US" sz="1400" i="1" dirty="0">
                <a:solidFill>
                  <a:srgbClr val="0000FF"/>
                </a:solidFill>
              </a:rPr>
              <a:t>These </a:t>
            </a:r>
            <a:r>
              <a:rPr lang="en-US" sz="1400" i="1" dirty="0" err="1">
                <a:solidFill>
                  <a:srgbClr val="0000FF"/>
                </a:solidFill>
              </a:rPr>
              <a:t>nonencapsulated</a:t>
            </a:r>
            <a:r>
              <a:rPr lang="en-US" sz="1400" i="1" dirty="0">
                <a:solidFill>
                  <a:srgbClr val="0000FF"/>
                </a:solidFill>
              </a:rPr>
              <a:t>, diffusely infiltrative tumors have a distinct consistency when palpated. What icky term is used to describe it?</a:t>
            </a:r>
            <a:endParaRPr lang="en-US" sz="1400" i="1" dirty="0">
              <a:solidFill>
                <a:srgbClr val="CCCCFF"/>
              </a:solidFill>
            </a:endParaRPr>
          </a:p>
          <a:p>
            <a:r>
              <a:rPr lang="en-US" sz="1400" dirty="0">
                <a:solidFill>
                  <a:srgbClr val="CCCCFF"/>
                </a:solidFill>
              </a:rPr>
              <a:t>‘Bag of worms’</a:t>
            </a: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Tree>
    <p:extLst>
      <p:ext uri="{BB962C8B-B14F-4D97-AF65-F5344CB8AC3E}">
        <p14:creationId xmlns:p14="http://schemas.microsoft.com/office/powerpoint/2010/main" val="343497455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6" name="Text Box 27">
            <a:extLst>
              <a:ext uri="{FF2B5EF4-FFF2-40B4-BE49-F238E27FC236}">
                <a16:creationId xmlns:a16="http://schemas.microsoft.com/office/drawing/2014/main" id="{9B707CB4-9860-44A7-9451-4EA3AC19DD59}"/>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7" name="Text Box 28">
            <a:extLst>
              <a:ext uri="{FF2B5EF4-FFF2-40B4-BE49-F238E27FC236}">
                <a16:creationId xmlns:a16="http://schemas.microsoft.com/office/drawing/2014/main" id="{B41970C3-8B84-4DD4-B019-3F0551B2CB2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8" name="Text Box 29">
            <a:extLst>
              <a:ext uri="{FF2B5EF4-FFF2-40B4-BE49-F238E27FC236}">
                <a16:creationId xmlns:a16="http://schemas.microsoft.com/office/drawing/2014/main" id="{A38C9589-4E1B-4D46-8C12-41F53F949418}"/>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9" name="Text Box 30">
            <a:extLst>
              <a:ext uri="{FF2B5EF4-FFF2-40B4-BE49-F238E27FC236}">
                <a16:creationId xmlns:a16="http://schemas.microsoft.com/office/drawing/2014/main" id="{0C0E3239-E405-4DCE-AE04-E29400520631}"/>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Fibrosarcoma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Speaking of the orbital sarcomas: Which is most common?</a:t>
            </a:r>
          </a:p>
          <a:p>
            <a:pPr eaLnBrk="1" hangingPunct="1">
              <a:spcBef>
                <a:spcPct val="0"/>
              </a:spcBef>
              <a:buClrTx/>
              <a:buSzTx/>
              <a:buFontTx/>
              <a:buNone/>
            </a:pPr>
            <a:r>
              <a:rPr lang="en-US" altLang="en-US" sz="1400" dirty="0">
                <a:solidFill>
                  <a:srgbClr val="FFFF66"/>
                </a:solidFill>
              </a:rPr>
              <a:t>Rhabdomyosarcoma </a:t>
            </a:r>
          </a:p>
          <a:p>
            <a:pPr eaLnBrk="1" hangingPunct="1">
              <a:spcBef>
                <a:spcPct val="0"/>
              </a:spcBef>
              <a:buClrTx/>
              <a:buSzTx/>
              <a:buFontTx/>
              <a:buNone/>
            </a:pPr>
            <a:endParaRPr lang="en-US" altLang="en-US" sz="1400" dirty="0">
              <a:solidFill>
                <a:srgbClr val="FFFF66"/>
              </a:solidFill>
            </a:endParaRPr>
          </a:p>
          <a:p>
            <a:pPr eaLnBrk="1" hangingPunct="1">
              <a:spcBef>
                <a:spcPct val="0"/>
              </a:spcBef>
              <a:buClrTx/>
              <a:buSzTx/>
              <a:buFontTx/>
              <a:buNone/>
            </a:pPr>
            <a:r>
              <a:rPr lang="en-US" altLang="en-US" sz="1400" i="1" dirty="0">
                <a:solidFill>
                  <a:srgbClr val="FFFF66"/>
                </a:solidFill>
              </a:rPr>
              <a:t>How much more common is it?</a:t>
            </a:r>
          </a:p>
          <a:p>
            <a:pPr eaLnBrk="1" hangingPunct="1">
              <a:spcBef>
                <a:spcPct val="0"/>
              </a:spcBef>
              <a:buClrTx/>
              <a:buSzTx/>
              <a:buFontTx/>
              <a:buNone/>
            </a:pPr>
            <a:r>
              <a:rPr lang="en-US" altLang="en-US" sz="1400" dirty="0">
                <a:solidFill>
                  <a:srgbClr val="FFFF66"/>
                </a:solidFill>
              </a:rPr>
              <a:t>The incidence of </a:t>
            </a:r>
            <a:r>
              <a:rPr lang="en-US" altLang="en-US" sz="1400" dirty="0" err="1">
                <a:solidFill>
                  <a:srgbClr val="FFFF66"/>
                </a:solidFill>
              </a:rPr>
              <a:t>rhabdo</a:t>
            </a:r>
            <a:r>
              <a:rPr lang="en-US" altLang="en-US" sz="1400" dirty="0">
                <a:solidFill>
                  <a:srgbClr val="FFFF66"/>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Tree>
    <p:extLst>
      <p:ext uri="{BB962C8B-B14F-4D97-AF65-F5344CB8AC3E}">
        <p14:creationId xmlns:p14="http://schemas.microsoft.com/office/powerpoint/2010/main" val="1772822367"/>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rgbClr val="0000FF"/>
                </a:solidFill>
              </a:rPr>
              <a:t>What two specific cell types are implicated in plexiform neurofibroma formation?</a:t>
            </a:r>
            <a:endParaRPr lang="en-US" sz="1400" i="1" dirty="0">
              <a:solidFill>
                <a:srgbClr val="CCCCFF"/>
              </a:solidFill>
            </a:endParaRPr>
          </a:p>
          <a:p>
            <a:r>
              <a:rPr lang="en-US" sz="1400" dirty="0">
                <a:solidFill>
                  <a:srgbClr val="0000FF"/>
                </a:solidFill>
              </a:rPr>
              <a:t>Schwann cells and fibroblasts </a:t>
            </a:r>
          </a:p>
          <a:p>
            <a:endParaRPr lang="en-US" sz="1400" dirty="0">
              <a:solidFill>
                <a:srgbClr val="0000FF"/>
              </a:solidFill>
            </a:endParaRPr>
          </a:p>
          <a:p>
            <a:r>
              <a:rPr lang="en-US" sz="1400" i="1" dirty="0">
                <a:solidFill>
                  <a:srgbClr val="0000FF"/>
                </a:solidFill>
              </a:rPr>
              <a:t>What ophthalmic structure is typically involved?</a:t>
            </a:r>
          </a:p>
          <a:p>
            <a:r>
              <a:rPr lang="en-US" sz="1400" dirty="0">
                <a:solidFill>
                  <a:srgbClr val="0000FF"/>
                </a:solidFill>
              </a:rPr>
              <a:t>The upper lid</a:t>
            </a:r>
          </a:p>
          <a:p>
            <a:endParaRPr lang="en-US" sz="1400" dirty="0">
              <a:solidFill>
                <a:srgbClr val="0000FF"/>
              </a:solidFill>
            </a:endParaRPr>
          </a:p>
          <a:p>
            <a:r>
              <a:rPr lang="en-US" sz="1400" i="1" dirty="0">
                <a:solidFill>
                  <a:srgbClr val="0000FF"/>
                </a:solidFill>
              </a:rPr>
              <a:t>These </a:t>
            </a:r>
            <a:r>
              <a:rPr lang="en-US" sz="1400" i="1" dirty="0" err="1">
                <a:solidFill>
                  <a:srgbClr val="0000FF"/>
                </a:solidFill>
              </a:rPr>
              <a:t>nonencapsulated</a:t>
            </a:r>
            <a:r>
              <a:rPr lang="en-US" sz="1400" i="1" dirty="0">
                <a:solidFill>
                  <a:srgbClr val="0000FF"/>
                </a:solidFill>
              </a:rPr>
              <a:t>, diffusely infiltrative tumors have a distinct consistency when palpated. What icky term is used to describe it?</a:t>
            </a:r>
          </a:p>
          <a:p>
            <a:r>
              <a:rPr lang="en-US" sz="1400" dirty="0">
                <a:solidFill>
                  <a:srgbClr val="0000FF"/>
                </a:solidFill>
              </a:rPr>
              <a:t>‘Bag of worms’</a:t>
            </a:r>
            <a:endParaRPr lang="en-US" sz="1400" dirty="0">
              <a:solidFill>
                <a:srgbClr val="CCCCFF"/>
              </a:solidFill>
            </a:endParaRPr>
          </a:p>
          <a:p>
            <a:endParaRPr lang="en-US" sz="1400" dirty="0">
              <a:solidFill>
                <a:srgbClr val="CCCCFF"/>
              </a:solidFill>
            </a:endParaRPr>
          </a:p>
          <a:p>
            <a:r>
              <a:rPr lang="en-US" sz="1400" i="1" dirty="0">
                <a:solidFill>
                  <a:srgbClr val="CCCCFF"/>
                </a:solidFill>
              </a:rPr>
              <a:t>Are plexiform neurofibromas associated with a systemic condition?</a:t>
            </a:r>
          </a:p>
          <a:p>
            <a:r>
              <a:rPr lang="en-US" sz="1400" dirty="0">
                <a:solidFill>
                  <a:srgbClr val="CCCCFF"/>
                </a:solidFill>
              </a:rPr>
              <a:t>Yes--like their cousin the optic nerve glioma, plexiform neurofibromas are strongly associated with NF1</a:t>
            </a:r>
          </a:p>
        </p:txBody>
      </p:sp>
    </p:spTree>
    <p:extLst>
      <p:ext uri="{BB962C8B-B14F-4D97-AF65-F5344CB8AC3E}">
        <p14:creationId xmlns:p14="http://schemas.microsoft.com/office/powerpoint/2010/main" val="48055871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rgbClr val="0000FF"/>
                </a:solidFill>
              </a:rPr>
              <a:t>What two specific cell types are implicated in plexiform neurofibroma formation?</a:t>
            </a:r>
            <a:endParaRPr lang="en-US" sz="1400" i="1" dirty="0">
              <a:solidFill>
                <a:srgbClr val="CCCCFF"/>
              </a:solidFill>
            </a:endParaRPr>
          </a:p>
          <a:p>
            <a:r>
              <a:rPr lang="en-US" sz="1400" dirty="0">
                <a:solidFill>
                  <a:srgbClr val="0000FF"/>
                </a:solidFill>
              </a:rPr>
              <a:t>Schwann cells and fibroblasts </a:t>
            </a:r>
          </a:p>
          <a:p>
            <a:endParaRPr lang="en-US" sz="1400" dirty="0">
              <a:solidFill>
                <a:srgbClr val="0000FF"/>
              </a:solidFill>
            </a:endParaRPr>
          </a:p>
          <a:p>
            <a:r>
              <a:rPr lang="en-US" sz="1400" i="1" dirty="0">
                <a:solidFill>
                  <a:srgbClr val="0000FF"/>
                </a:solidFill>
              </a:rPr>
              <a:t>What ophthalmic structure is typically involved?</a:t>
            </a:r>
          </a:p>
          <a:p>
            <a:r>
              <a:rPr lang="en-US" sz="1400" dirty="0">
                <a:solidFill>
                  <a:srgbClr val="0000FF"/>
                </a:solidFill>
              </a:rPr>
              <a:t>The upper lid</a:t>
            </a:r>
          </a:p>
          <a:p>
            <a:endParaRPr lang="en-US" sz="1400" dirty="0">
              <a:solidFill>
                <a:srgbClr val="0000FF"/>
              </a:solidFill>
            </a:endParaRPr>
          </a:p>
          <a:p>
            <a:r>
              <a:rPr lang="en-US" sz="1400" i="1" dirty="0">
                <a:solidFill>
                  <a:srgbClr val="0000FF"/>
                </a:solidFill>
              </a:rPr>
              <a:t>These </a:t>
            </a:r>
            <a:r>
              <a:rPr lang="en-US" sz="1400" i="1" dirty="0" err="1">
                <a:solidFill>
                  <a:srgbClr val="0000FF"/>
                </a:solidFill>
              </a:rPr>
              <a:t>nonencapsulated</a:t>
            </a:r>
            <a:r>
              <a:rPr lang="en-US" sz="1400" i="1" dirty="0">
                <a:solidFill>
                  <a:srgbClr val="0000FF"/>
                </a:solidFill>
              </a:rPr>
              <a:t>, diffusely infiltrative tumors have a distinct consistency when palpated. What icky term is used to describe it?</a:t>
            </a:r>
          </a:p>
          <a:p>
            <a:r>
              <a:rPr lang="en-US" sz="1400" dirty="0">
                <a:solidFill>
                  <a:srgbClr val="0000FF"/>
                </a:solidFill>
              </a:rPr>
              <a:t>‘Bag of worms’</a:t>
            </a:r>
          </a:p>
          <a:p>
            <a:endParaRPr lang="en-US" sz="1400" dirty="0">
              <a:solidFill>
                <a:srgbClr val="0000FF"/>
              </a:solidFill>
            </a:endParaRPr>
          </a:p>
          <a:p>
            <a:r>
              <a:rPr lang="en-US" sz="1400" i="1" dirty="0">
                <a:solidFill>
                  <a:srgbClr val="0000FF"/>
                </a:solidFill>
              </a:rPr>
              <a:t>Are plexiform neurofibromas associated with a systemic condition?</a:t>
            </a:r>
            <a:endParaRPr lang="en-US" sz="1400" i="1" dirty="0">
              <a:solidFill>
                <a:srgbClr val="CCCCFF"/>
              </a:solidFill>
            </a:endParaRPr>
          </a:p>
          <a:p>
            <a:r>
              <a:rPr lang="en-US" sz="1400" dirty="0">
                <a:solidFill>
                  <a:srgbClr val="CCCCFF"/>
                </a:solidFill>
              </a:rPr>
              <a:t>Yes--like their cousin the optic nerve glioma, plexiform neurofibromas are strongly associated with NF1</a:t>
            </a:r>
          </a:p>
        </p:txBody>
      </p:sp>
    </p:spTree>
    <p:extLst>
      <p:ext uri="{BB962C8B-B14F-4D97-AF65-F5344CB8AC3E}">
        <p14:creationId xmlns:p14="http://schemas.microsoft.com/office/powerpoint/2010/main" val="2992139097"/>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rgbClr val="0000FF"/>
                </a:solidFill>
              </a:rPr>
              <a:t>What two specific cell types are implicated in plexiform neurofibroma formation?</a:t>
            </a:r>
            <a:endParaRPr lang="en-US" sz="1400" i="1" dirty="0">
              <a:solidFill>
                <a:srgbClr val="CCCCFF"/>
              </a:solidFill>
            </a:endParaRPr>
          </a:p>
          <a:p>
            <a:r>
              <a:rPr lang="en-US" sz="1400" dirty="0">
                <a:solidFill>
                  <a:srgbClr val="0000FF"/>
                </a:solidFill>
              </a:rPr>
              <a:t>Schwann cells and fibroblasts </a:t>
            </a:r>
          </a:p>
          <a:p>
            <a:endParaRPr lang="en-US" sz="1400" dirty="0">
              <a:solidFill>
                <a:srgbClr val="0000FF"/>
              </a:solidFill>
            </a:endParaRPr>
          </a:p>
          <a:p>
            <a:r>
              <a:rPr lang="en-US" sz="1400" i="1" dirty="0">
                <a:solidFill>
                  <a:srgbClr val="0000FF"/>
                </a:solidFill>
              </a:rPr>
              <a:t>What ophthalmic structure is typically involved?</a:t>
            </a:r>
          </a:p>
          <a:p>
            <a:r>
              <a:rPr lang="en-US" sz="1400" dirty="0">
                <a:solidFill>
                  <a:srgbClr val="0000FF"/>
                </a:solidFill>
              </a:rPr>
              <a:t>The upper lid</a:t>
            </a:r>
          </a:p>
          <a:p>
            <a:endParaRPr lang="en-US" sz="1400" dirty="0">
              <a:solidFill>
                <a:srgbClr val="0000FF"/>
              </a:solidFill>
            </a:endParaRPr>
          </a:p>
          <a:p>
            <a:r>
              <a:rPr lang="en-US" sz="1400" i="1" dirty="0">
                <a:solidFill>
                  <a:srgbClr val="0000FF"/>
                </a:solidFill>
              </a:rPr>
              <a:t>These </a:t>
            </a:r>
            <a:r>
              <a:rPr lang="en-US" sz="1400" i="1" dirty="0" err="1">
                <a:solidFill>
                  <a:srgbClr val="0000FF"/>
                </a:solidFill>
              </a:rPr>
              <a:t>nonencapsulated</a:t>
            </a:r>
            <a:r>
              <a:rPr lang="en-US" sz="1400" i="1" dirty="0">
                <a:solidFill>
                  <a:srgbClr val="0000FF"/>
                </a:solidFill>
              </a:rPr>
              <a:t>, diffusely infiltrative tumors have a distinct consistency when palpated. What icky term is used to describe it?</a:t>
            </a:r>
          </a:p>
          <a:p>
            <a:r>
              <a:rPr lang="en-US" sz="1400" dirty="0">
                <a:solidFill>
                  <a:srgbClr val="0000FF"/>
                </a:solidFill>
              </a:rPr>
              <a:t>‘Bag of worms’</a:t>
            </a:r>
          </a:p>
          <a:p>
            <a:endParaRPr lang="en-US" sz="1400" dirty="0">
              <a:solidFill>
                <a:srgbClr val="0000FF"/>
              </a:solidFill>
            </a:endParaRPr>
          </a:p>
          <a:p>
            <a:r>
              <a:rPr lang="en-US" sz="1400" i="1" dirty="0">
                <a:solidFill>
                  <a:srgbClr val="0000FF"/>
                </a:solidFill>
              </a:rPr>
              <a:t>Are plexiform neurofibromas associated with a systemic condition?</a:t>
            </a:r>
          </a:p>
          <a:p>
            <a:r>
              <a:rPr lang="en-US" sz="1400" dirty="0">
                <a:solidFill>
                  <a:srgbClr val="0000FF"/>
                </a:solidFill>
              </a:rPr>
              <a:t>Yes--like their cousin the optic nerve glioma, plexiform neurofibromas are strongly associated with NF1</a:t>
            </a:r>
          </a:p>
        </p:txBody>
      </p:sp>
    </p:spTree>
    <p:extLst>
      <p:ext uri="{BB962C8B-B14F-4D97-AF65-F5344CB8AC3E}">
        <p14:creationId xmlns:p14="http://schemas.microsoft.com/office/powerpoint/2010/main" val="407940189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two specific cell types are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dirty="0">
                <a:solidFill>
                  <a:schemeClr val="bg1">
                    <a:lumMod val="50000"/>
                  </a:schemeClr>
                </a:solidFill>
              </a:rPr>
              <a:t>The upper lid</a:t>
            </a: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a:t>
            </a:r>
            <a:r>
              <a:rPr lang="en-US" sz="1400" dirty="0">
                <a:solidFill>
                  <a:schemeClr val="bg1">
                    <a:lumMod val="65000"/>
                  </a:schemeClr>
                </a:solidFill>
              </a:rPr>
              <a:t>with </a:t>
            </a:r>
            <a:r>
              <a:rPr lang="en-US" sz="1400" b="1" dirty="0">
                <a:solidFill>
                  <a:srgbClr val="0000FF"/>
                </a:solidFill>
              </a:rPr>
              <a:t>NF1</a:t>
            </a:r>
            <a:endParaRPr lang="en-US" sz="1400" dirty="0">
              <a:solidFill>
                <a:srgbClr val="CCCCFF"/>
              </a:solidFill>
            </a:endParaRPr>
          </a:p>
        </p:txBody>
      </p:sp>
      <p:sp>
        <p:nvSpPr>
          <p:cNvPr id="71" name="TextBox 70">
            <a:extLst>
              <a:ext uri="{FF2B5EF4-FFF2-40B4-BE49-F238E27FC236}">
                <a16:creationId xmlns:a16="http://schemas.microsoft.com/office/drawing/2014/main" id="{645345E0-B0C1-459B-A717-25670EB1A7A8}"/>
              </a:ext>
            </a:extLst>
          </p:cNvPr>
          <p:cNvSpPr txBox="1"/>
          <p:nvPr/>
        </p:nvSpPr>
        <p:spPr>
          <a:xfrm>
            <a:off x="30351" y="4478056"/>
            <a:ext cx="5070165" cy="1815882"/>
          </a:xfrm>
          <a:prstGeom prst="rect">
            <a:avLst/>
          </a:prstGeom>
          <a:solidFill>
            <a:schemeClr val="accent5">
              <a:lumMod val="60000"/>
              <a:lumOff val="40000"/>
            </a:schemeClr>
          </a:solidFill>
        </p:spPr>
        <p:txBody>
          <a:bodyPr wrap="square" rtlCol="0">
            <a:spAutoFit/>
          </a:bodyPr>
          <a:lstStyle/>
          <a:p>
            <a:r>
              <a:rPr lang="en-US" sz="1400" i="1" dirty="0">
                <a:solidFill>
                  <a:srgbClr val="0000FF"/>
                </a:solidFill>
              </a:rPr>
              <a:t>What proportion of NF1 pts develop plexiform neurofibromas?</a:t>
            </a:r>
          </a:p>
          <a:p>
            <a:r>
              <a:rPr lang="en-US" sz="1400" dirty="0">
                <a:solidFill>
                  <a:schemeClr val="accent5">
                    <a:lumMod val="60000"/>
                    <a:lumOff val="40000"/>
                  </a:schemeClr>
                </a:solidFill>
              </a:rPr>
              <a:t>About 1/3</a:t>
            </a:r>
          </a:p>
          <a:p>
            <a:endParaRPr lang="en-US" sz="1400" i="1" dirty="0">
              <a:solidFill>
                <a:schemeClr val="accent5">
                  <a:lumMod val="60000"/>
                  <a:lumOff val="40000"/>
                </a:schemeClr>
              </a:solidFill>
            </a:endParaRPr>
          </a:p>
          <a:p>
            <a:r>
              <a:rPr lang="en-US" sz="1400" i="1" dirty="0">
                <a:solidFill>
                  <a:schemeClr val="accent5">
                    <a:lumMod val="60000"/>
                    <a:lumOff val="40000"/>
                  </a:schemeClr>
                </a:solidFill>
              </a:rPr>
              <a:t>What proportion of plexiform neurofibroma pts have NF1?</a:t>
            </a:r>
          </a:p>
          <a:p>
            <a:r>
              <a:rPr lang="en-US" sz="1400" dirty="0">
                <a:solidFill>
                  <a:schemeClr val="accent5">
                    <a:lumMod val="60000"/>
                    <a:lumOff val="40000"/>
                  </a:schemeClr>
                </a:solidFill>
              </a:rPr>
              <a:t>Pretty much all of them</a:t>
            </a:r>
          </a:p>
          <a:p>
            <a:endParaRPr lang="en-US" sz="1400" dirty="0">
              <a:solidFill>
                <a:schemeClr val="accent5">
                  <a:lumMod val="60000"/>
                  <a:lumOff val="40000"/>
                </a:schemeClr>
              </a:solidFill>
            </a:endParaRPr>
          </a:p>
          <a:p>
            <a:r>
              <a:rPr lang="en-US" sz="1400" dirty="0" err="1">
                <a:solidFill>
                  <a:schemeClr val="accent5">
                    <a:lumMod val="60000"/>
                    <a:lumOff val="40000"/>
                  </a:schemeClr>
                </a:solidFill>
              </a:rPr>
              <a:t>tl;dr</a:t>
            </a:r>
            <a:r>
              <a:rPr lang="en-US" sz="1400" dirty="0">
                <a:solidFill>
                  <a:schemeClr val="accent5">
                    <a:lumMod val="60000"/>
                    <a:lumOff val="40000"/>
                  </a:schemeClr>
                </a:solidFill>
              </a:rPr>
              <a:t> Not all NF1 pts get plexiform </a:t>
            </a:r>
            <a:r>
              <a:rPr lang="en-US" sz="1400" dirty="0" err="1">
                <a:solidFill>
                  <a:schemeClr val="accent5">
                    <a:lumMod val="60000"/>
                    <a:lumOff val="40000"/>
                  </a:schemeClr>
                </a:solidFill>
              </a:rPr>
              <a:t>neuofibromas</a:t>
            </a:r>
            <a:r>
              <a:rPr lang="en-US" sz="1400" dirty="0">
                <a:solidFill>
                  <a:schemeClr val="accent5">
                    <a:lumMod val="60000"/>
                    <a:lumOff val="40000"/>
                  </a:schemeClr>
                </a:solidFill>
              </a:rPr>
              <a:t>, but everyone with plexiform neurofibromas has NF1</a:t>
            </a:r>
          </a:p>
        </p:txBody>
      </p:sp>
      <p:sp>
        <p:nvSpPr>
          <p:cNvPr id="4" name="Oval 3">
            <a:extLst>
              <a:ext uri="{FF2B5EF4-FFF2-40B4-BE49-F238E27FC236}">
                <a16:creationId xmlns:a16="http://schemas.microsoft.com/office/drawing/2014/main" id="{FEFF25BC-E0FC-4E45-B3AE-CD2B0FEEDA31}"/>
              </a:ext>
            </a:extLst>
          </p:cNvPr>
          <p:cNvSpPr/>
          <p:nvPr/>
        </p:nvSpPr>
        <p:spPr>
          <a:xfrm>
            <a:off x="5056871" y="5189283"/>
            <a:ext cx="554257" cy="393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830257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two specific cell types are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dirty="0">
                <a:solidFill>
                  <a:schemeClr val="bg1">
                    <a:lumMod val="50000"/>
                  </a:schemeClr>
                </a:solidFill>
              </a:rPr>
              <a:t>The upper lid</a:t>
            </a: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a:t>
            </a:r>
            <a:r>
              <a:rPr lang="en-US" sz="1400" dirty="0">
                <a:solidFill>
                  <a:schemeClr val="bg1">
                    <a:lumMod val="65000"/>
                  </a:schemeClr>
                </a:solidFill>
              </a:rPr>
              <a:t>with </a:t>
            </a:r>
            <a:r>
              <a:rPr lang="en-US" sz="1400" b="1" dirty="0">
                <a:solidFill>
                  <a:srgbClr val="0000FF"/>
                </a:solidFill>
              </a:rPr>
              <a:t>NF1</a:t>
            </a:r>
            <a:endParaRPr lang="en-US" sz="1400" dirty="0">
              <a:solidFill>
                <a:srgbClr val="CCCCFF"/>
              </a:solidFill>
            </a:endParaRPr>
          </a:p>
        </p:txBody>
      </p:sp>
      <p:sp>
        <p:nvSpPr>
          <p:cNvPr id="71" name="TextBox 70">
            <a:extLst>
              <a:ext uri="{FF2B5EF4-FFF2-40B4-BE49-F238E27FC236}">
                <a16:creationId xmlns:a16="http://schemas.microsoft.com/office/drawing/2014/main" id="{645345E0-B0C1-459B-A717-25670EB1A7A8}"/>
              </a:ext>
            </a:extLst>
          </p:cNvPr>
          <p:cNvSpPr txBox="1"/>
          <p:nvPr/>
        </p:nvSpPr>
        <p:spPr>
          <a:xfrm>
            <a:off x="30351" y="4478056"/>
            <a:ext cx="5070165" cy="1815882"/>
          </a:xfrm>
          <a:prstGeom prst="rect">
            <a:avLst/>
          </a:prstGeom>
          <a:solidFill>
            <a:schemeClr val="accent5">
              <a:lumMod val="60000"/>
              <a:lumOff val="40000"/>
            </a:schemeClr>
          </a:solidFill>
        </p:spPr>
        <p:txBody>
          <a:bodyPr wrap="square" rtlCol="0">
            <a:spAutoFit/>
          </a:bodyPr>
          <a:lstStyle/>
          <a:p>
            <a:r>
              <a:rPr lang="en-US" sz="1400" i="1" dirty="0">
                <a:solidFill>
                  <a:srgbClr val="0000FF"/>
                </a:solidFill>
              </a:rPr>
              <a:t>What proportion of NF1 pts develop plexiform neurofibromas?</a:t>
            </a:r>
          </a:p>
          <a:p>
            <a:r>
              <a:rPr lang="en-US" sz="1400" dirty="0">
                <a:solidFill>
                  <a:srgbClr val="0000FF"/>
                </a:solidFill>
              </a:rPr>
              <a:t>About 1/3</a:t>
            </a:r>
            <a:endParaRPr lang="en-US" sz="1400" dirty="0">
              <a:solidFill>
                <a:schemeClr val="accent5">
                  <a:lumMod val="60000"/>
                  <a:lumOff val="40000"/>
                </a:schemeClr>
              </a:solidFill>
            </a:endParaRPr>
          </a:p>
          <a:p>
            <a:endParaRPr lang="en-US" sz="1400" i="1" dirty="0">
              <a:solidFill>
                <a:schemeClr val="accent5">
                  <a:lumMod val="60000"/>
                  <a:lumOff val="40000"/>
                </a:schemeClr>
              </a:solidFill>
            </a:endParaRPr>
          </a:p>
          <a:p>
            <a:r>
              <a:rPr lang="en-US" sz="1400" i="1" dirty="0">
                <a:solidFill>
                  <a:schemeClr val="accent5">
                    <a:lumMod val="60000"/>
                    <a:lumOff val="40000"/>
                  </a:schemeClr>
                </a:solidFill>
              </a:rPr>
              <a:t>What proportion of plexiform neurofibroma pts have NF1?</a:t>
            </a:r>
          </a:p>
          <a:p>
            <a:r>
              <a:rPr lang="en-US" sz="1400" dirty="0">
                <a:solidFill>
                  <a:schemeClr val="accent5">
                    <a:lumMod val="60000"/>
                    <a:lumOff val="40000"/>
                  </a:schemeClr>
                </a:solidFill>
              </a:rPr>
              <a:t>Pretty much all of them</a:t>
            </a:r>
          </a:p>
          <a:p>
            <a:endParaRPr lang="en-US" sz="1400" dirty="0">
              <a:solidFill>
                <a:schemeClr val="accent5">
                  <a:lumMod val="60000"/>
                  <a:lumOff val="40000"/>
                </a:schemeClr>
              </a:solidFill>
            </a:endParaRPr>
          </a:p>
          <a:p>
            <a:r>
              <a:rPr lang="en-US" sz="1400" dirty="0" err="1">
                <a:solidFill>
                  <a:schemeClr val="accent5">
                    <a:lumMod val="60000"/>
                    <a:lumOff val="40000"/>
                  </a:schemeClr>
                </a:solidFill>
              </a:rPr>
              <a:t>tl;dr</a:t>
            </a:r>
            <a:r>
              <a:rPr lang="en-US" sz="1400" dirty="0">
                <a:solidFill>
                  <a:schemeClr val="accent5">
                    <a:lumMod val="60000"/>
                    <a:lumOff val="40000"/>
                  </a:schemeClr>
                </a:solidFill>
              </a:rPr>
              <a:t> Not all NF1 pts get plexiform </a:t>
            </a:r>
            <a:r>
              <a:rPr lang="en-US" sz="1400" dirty="0" err="1">
                <a:solidFill>
                  <a:schemeClr val="accent5">
                    <a:lumMod val="60000"/>
                    <a:lumOff val="40000"/>
                  </a:schemeClr>
                </a:solidFill>
              </a:rPr>
              <a:t>neuofibromas</a:t>
            </a:r>
            <a:r>
              <a:rPr lang="en-US" sz="1400" dirty="0">
                <a:solidFill>
                  <a:schemeClr val="accent5">
                    <a:lumMod val="60000"/>
                    <a:lumOff val="40000"/>
                  </a:schemeClr>
                </a:solidFill>
              </a:rPr>
              <a:t>, but everyone with plexiform neurofibromas has NF1</a:t>
            </a:r>
          </a:p>
        </p:txBody>
      </p:sp>
      <p:sp>
        <p:nvSpPr>
          <p:cNvPr id="4" name="Oval 3">
            <a:extLst>
              <a:ext uri="{FF2B5EF4-FFF2-40B4-BE49-F238E27FC236}">
                <a16:creationId xmlns:a16="http://schemas.microsoft.com/office/drawing/2014/main" id="{FEFF25BC-E0FC-4E45-B3AE-CD2B0FEEDA31}"/>
              </a:ext>
            </a:extLst>
          </p:cNvPr>
          <p:cNvSpPr/>
          <p:nvPr/>
        </p:nvSpPr>
        <p:spPr>
          <a:xfrm>
            <a:off x="5056871" y="5189283"/>
            <a:ext cx="554257" cy="393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6669103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two specific cell types are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dirty="0">
                <a:solidFill>
                  <a:schemeClr val="bg1">
                    <a:lumMod val="50000"/>
                  </a:schemeClr>
                </a:solidFill>
              </a:rPr>
              <a:t>The upper lid</a:t>
            </a: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a:t>
            </a:r>
            <a:r>
              <a:rPr lang="en-US" sz="1400" dirty="0">
                <a:solidFill>
                  <a:schemeClr val="bg1">
                    <a:lumMod val="65000"/>
                  </a:schemeClr>
                </a:solidFill>
              </a:rPr>
              <a:t>with </a:t>
            </a:r>
            <a:r>
              <a:rPr lang="en-US" sz="1400" b="1" dirty="0">
                <a:solidFill>
                  <a:srgbClr val="0000FF"/>
                </a:solidFill>
              </a:rPr>
              <a:t>NF1</a:t>
            </a:r>
            <a:endParaRPr lang="en-US" sz="1400" dirty="0">
              <a:solidFill>
                <a:srgbClr val="CCCCFF"/>
              </a:solidFill>
            </a:endParaRPr>
          </a:p>
        </p:txBody>
      </p:sp>
      <p:sp>
        <p:nvSpPr>
          <p:cNvPr id="71" name="TextBox 70">
            <a:extLst>
              <a:ext uri="{FF2B5EF4-FFF2-40B4-BE49-F238E27FC236}">
                <a16:creationId xmlns:a16="http://schemas.microsoft.com/office/drawing/2014/main" id="{645345E0-B0C1-459B-A717-25670EB1A7A8}"/>
              </a:ext>
            </a:extLst>
          </p:cNvPr>
          <p:cNvSpPr txBox="1"/>
          <p:nvPr/>
        </p:nvSpPr>
        <p:spPr>
          <a:xfrm>
            <a:off x="30351" y="4478056"/>
            <a:ext cx="5070165" cy="1815882"/>
          </a:xfrm>
          <a:prstGeom prst="rect">
            <a:avLst/>
          </a:prstGeom>
          <a:solidFill>
            <a:schemeClr val="accent5">
              <a:lumMod val="60000"/>
              <a:lumOff val="40000"/>
            </a:schemeClr>
          </a:solidFill>
        </p:spPr>
        <p:txBody>
          <a:bodyPr wrap="square" rtlCol="0">
            <a:spAutoFit/>
          </a:bodyPr>
          <a:lstStyle/>
          <a:p>
            <a:r>
              <a:rPr lang="en-US" sz="1400" i="1" dirty="0">
                <a:solidFill>
                  <a:srgbClr val="0000FF"/>
                </a:solidFill>
              </a:rPr>
              <a:t>What proportion of NF1 pts develop plexiform neurofibromas?</a:t>
            </a:r>
          </a:p>
          <a:p>
            <a:r>
              <a:rPr lang="en-US" sz="1400" dirty="0">
                <a:solidFill>
                  <a:srgbClr val="0000FF"/>
                </a:solidFill>
              </a:rPr>
              <a:t>About 1/3</a:t>
            </a:r>
          </a:p>
          <a:p>
            <a:endParaRPr lang="en-US" sz="1400" i="1" dirty="0">
              <a:solidFill>
                <a:srgbClr val="0000FF"/>
              </a:solidFill>
            </a:endParaRPr>
          </a:p>
          <a:p>
            <a:r>
              <a:rPr lang="en-US" sz="1400" i="1" dirty="0">
                <a:solidFill>
                  <a:srgbClr val="0000FF"/>
                </a:solidFill>
              </a:rPr>
              <a:t>What proportion of plexiform neurofibroma pts have NF1?</a:t>
            </a:r>
          </a:p>
          <a:p>
            <a:r>
              <a:rPr lang="en-US" sz="1400" dirty="0">
                <a:solidFill>
                  <a:schemeClr val="accent5">
                    <a:lumMod val="60000"/>
                    <a:lumOff val="40000"/>
                  </a:schemeClr>
                </a:solidFill>
              </a:rPr>
              <a:t>Pretty much all of them</a:t>
            </a:r>
          </a:p>
          <a:p>
            <a:endParaRPr lang="en-US" sz="1400" dirty="0">
              <a:solidFill>
                <a:schemeClr val="accent5">
                  <a:lumMod val="60000"/>
                  <a:lumOff val="40000"/>
                </a:schemeClr>
              </a:solidFill>
            </a:endParaRPr>
          </a:p>
          <a:p>
            <a:r>
              <a:rPr lang="en-US" sz="1400" dirty="0" err="1">
                <a:solidFill>
                  <a:schemeClr val="accent5">
                    <a:lumMod val="60000"/>
                    <a:lumOff val="40000"/>
                  </a:schemeClr>
                </a:solidFill>
              </a:rPr>
              <a:t>tl;dr</a:t>
            </a:r>
            <a:r>
              <a:rPr lang="en-US" sz="1400" dirty="0">
                <a:solidFill>
                  <a:schemeClr val="accent5">
                    <a:lumMod val="60000"/>
                    <a:lumOff val="40000"/>
                  </a:schemeClr>
                </a:solidFill>
              </a:rPr>
              <a:t> Not all NF1 pts get plexiform </a:t>
            </a:r>
            <a:r>
              <a:rPr lang="en-US" sz="1400" dirty="0" err="1">
                <a:solidFill>
                  <a:schemeClr val="accent5">
                    <a:lumMod val="60000"/>
                    <a:lumOff val="40000"/>
                  </a:schemeClr>
                </a:solidFill>
              </a:rPr>
              <a:t>neuofibromas</a:t>
            </a:r>
            <a:r>
              <a:rPr lang="en-US" sz="1400" dirty="0">
                <a:solidFill>
                  <a:schemeClr val="accent5">
                    <a:lumMod val="60000"/>
                    <a:lumOff val="40000"/>
                  </a:schemeClr>
                </a:solidFill>
              </a:rPr>
              <a:t>, but everyone with plexiform neurofibromas has NF1</a:t>
            </a:r>
          </a:p>
        </p:txBody>
      </p:sp>
      <p:sp>
        <p:nvSpPr>
          <p:cNvPr id="4" name="Oval 3">
            <a:extLst>
              <a:ext uri="{FF2B5EF4-FFF2-40B4-BE49-F238E27FC236}">
                <a16:creationId xmlns:a16="http://schemas.microsoft.com/office/drawing/2014/main" id="{FEFF25BC-E0FC-4E45-B3AE-CD2B0FEEDA31}"/>
              </a:ext>
            </a:extLst>
          </p:cNvPr>
          <p:cNvSpPr/>
          <p:nvPr/>
        </p:nvSpPr>
        <p:spPr>
          <a:xfrm>
            <a:off x="5056871" y="5189283"/>
            <a:ext cx="554257" cy="393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8139368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two specific cell types are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dirty="0">
                <a:solidFill>
                  <a:schemeClr val="bg1">
                    <a:lumMod val="50000"/>
                  </a:schemeClr>
                </a:solidFill>
              </a:rPr>
              <a:t>The upper lid</a:t>
            </a: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a:t>
            </a:r>
            <a:r>
              <a:rPr lang="en-US" sz="1400" dirty="0">
                <a:solidFill>
                  <a:schemeClr val="bg1">
                    <a:lumMod val="65000"/>
                  </a:schemeClr>
                </a:solidFill>
              </a:rPr>
              <a:t>with </a:t>
            </a:r>
            <a:r>
              <a:rPr lang="en-US" sz="1400" b="1" dirty="0">
                <a:solidFill>
                  <a:srgbClr val="0000FF"/>
                </a:solidFill>
              </a:rPr>
              <a:t>NF1</a:t>
            </a:r>
            <a:endParaRPr lang="en-US" sz="1400" dirty="0">
              <a:solidFill>
                <a:srgbClr val="CCCCFF"/>
              </a:solidFill>
            </a:endParaRPr>
          </a:p>
        </p:txBody>
      </p:sp>
      <p:sp>
        <p:nvSpPr>
          <p:cNvPr id="71" name="TextBox 70">
            <a:extLst>
              <a:ext uri="{FF2B5EF4-FFF2-40B4-BE49-F238E27FC236}">
                <a16:creationId xmlns:a16="http://schemas.microsoft.com/office/drawing/2014/main" id="{645345E0-B0C1-459B-A717-25670EB1A7A8}"/>
              </a:ext>
            </a:extLst>
          </p:cNvPr>
          <p:cNvSpPr txBox="1"/>
          <p:nvPr/>
        </p:nvSpPr>
        <p:spPr>
          <a:xfrm>
            <a:off x="30351" y="4478056"/>
            <a:ext cx="5070165" cy="1815882"/>
          </a:xfrm>
          <a:prstGeom prst="rect">
            <a:avLst/>
          </a:prstGeom>
          <a:solidFill>
            <a:schemeClr val="accent5">
              <a:lumMod val="60000"/>
              <a:lumOff val="40000"/>
            </a:schemeClr>
          </a:solidFill>
        </p:spPr>
        <p:txBody>
          <a:bodyPr wrap="square" rtlCol="0">
            <a:spAutoFit/>
          </a:bodyPr>
          <a:lstStyle/>
          <a:p>
            <a:r>
              <a:rPr lang="en-US" sz="1400" i="1" dirty="0">
                <a:solidFill>
                  <a:srgbClr val="0000FF"/>
                </a:solidFill>
              </a:rPr>
              <a:t>What proportion of NF1 pts develop plexiform neurofibromas?</a:t>
            </a:r>
          </a:p>
          <a:p>
            <a:r>
              <a:rPr lang="en-US" sz="1400" dirty="0">
                <a:solidFill>
                  <a:srgbClr val="0000FF"/>
                </a:solidFill>
              </a:rPr>
              <a:t>About 1/3</a:t>
            </a:r>
          </a:p>
          <a:p>
            <a:endParaRPr lang="en-US" sz="1400" i="1" dirty="0">
              <a:solidFill>
                <a:srgbClr val="0000FF"/>
              </a:solidFill>
            </a:endParaRPr>
          </a:p>
          <a:p>
            <a:r>
              <a:rPr lang="en-US" sz="1400" i="1" dirty="0">
                <a:solidFill>
                  <a:srgbClr val="0000FF"/>
                </a:solidFill>
              </a:rPr>
              <a:t>What proportion of plexiform neurofibroma pts have NF1?</a:t>
            </a:r>
          </a:p>
          <a:p>
            <a:r>
              <a:rPr lang="en-US" sz="1400" dirty="0">
                <a:solidFill>
                  <a:srgbClr val="0000FF"/>
                </a:solidFill>
              </a:rPr>
              <a:t>Pretty much all of them</a:t>
            </a:r>
            <a:endParaRPr lang="en-US" sz="1400" dirty="0">
              <a:solidFill>
                <a:schemeClr val="accent5">
                  <a:lumMod val="60000"/>
                  <a:lumOff val="40000"/>
                </a:schemeClr>
              </a:solidFill>
            </a:endParaRPr>
          </a:p>
          <a:p>
            <a:endParaRPr lang="en-US" sz="1400" dirty="0">
              <a:solidFill>
                <a:schemeClr val="accent5">
                  <a:lumMod val="60000"/>
                  <a:lumOff val="40000"/>
                </a:schemeClr>
              </a:solidFill>
            </a:endParaRPr>
          </a:p>
          <a:p>
            <a:r>
              <a:rPr lang="en-US" sz="1400" dirty="0" err="1">
                <a:solidFill>
                  <a:schemeClr val="accent5">
                    <a:lumMod val="60000"/>
                    <a:lumOff val="40000"/>
                  </a:schemeClr>
                </a:solidFill>
              </a:rPr>
              <a:t>tl;dr</a:t>
            </a:r>
            <a:r>
              <a:rPr lang="en-US" sz="1400" dirty="0">
                <a:solidFill>
                  <a:schemeClr val="accent5">
                    <a:lumMod val="60000"/>
                    <a:lumOff val="40000"/>
                  </a:schemeClr>
                </a:solidFill>
              </a:rPr>
              <a:t> Not all NF1 pts get plexiform </a:t>
            </a:r>
            <a:r>
              <a:rPr lang="en-US" sz="1400" dirty="0" err="1">
                <a:solidFill>
                  <a:schemeClr val="accent5">
                    <a:lumMod val="60000"/>
                    <a:lumOff val="40000"/>
                  </a:schemeClr>
                </a:solidFill>
              </a:rPr>
              <a:t>neuofibromas</a:t>
            </a:r>
            <a:r>
              <a:rPr lang="en-US" sz="1400" dirty="0">
                <a:solidFill>
                  <a:schemeClr val="accent5">
                    <a:lumMod val="60000"/>
                    <a:lumOff val="40000"/>
                  </a:schemeClr>
                </a:solidFill>
              </a:rPr>
              <a:t>, but everyone with plexiform neurofibromas has NF1</a:t>
            </a:r>
          </a:p>
        </p:txBody>
      </p:sp>
      <p:sp>
        <p:nvSpPr>
          <p:cNvPr id="4" name="Oval 3">
            <a:extLst>
              <a:ext uri="{FF2B5EF4-FFF2-40B4-BE49-F238E27FC236}">
                <a16:creationId xmlns:a16="http://schemas.microsoft.com/office/drawing/2014/main" id="{FEFF25BC-E0FC-4E45-B3AE-CD2B0FEEDA31}"/>
              </a:ext>
            </a:extLst>
          </p:cNvPr>
          <p:cNvSpPr/>
          <p:nvPr/>
        </p:nvSpPr>
        <p:spPr>
          <a:xfrm>
            <a:off x="5056871" y="5189283"/>
            <a:ext cx="554257" cy="393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690869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two specific cell types are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dirty="0">
                <a:solidFill>
                  <a:schemeClr val="bg1">
                    <a:lumMod val="50000"/>
                  </a:schemeClr>
                </a:solidFill>
              </a:rPr>
              <a:t>The upper lid</a:t>
            </a: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a:t>
            </a:r>
            <a:r>
              <a:rPr lang="en-US" sz="1400" dirty="0">
                <a:solidFill>
                  <a:schemeClr val="bg1">
                    <a:lumMod val="65000"/>
                  </a:schemeClr>
                </a:solidFill>
              </a:rPr>
              <a:t>with </a:t>
            </a:r>
            <a:r>
              <a:rPr lang="en-US" sz="1400" b="1" dirty="0">
                <a:solidFill>
                  <a:srgbClr val="0000FF"/>
                </a:solidFill>
              </a:rPr>
              <a:t>NF1</a:t>
            </a:r>
            <a:endParaRPr lang="en-US" sz="1400" dirty="0">
              <a:solidFill>
                <a:srgbClr val="CCCCFF"/>
              </a:solidFill>
            </a:endParaRPr>
          </a:p>
        </p:txBody>
      </p:sp>
      <p:sp>
        <p:nvSpPr>
          <p:cNvPr id="71" name="TextBox 70">
            <a:extLst>
              <a:ext uri="{FF2B5EF4-FFF2-40B4-BE49-F238E27FC236}">
                <a16:creationId xmlns:a16="http://schemas.microsoft.com/office/drawing/2014/main" id="{645345E0-B0C1-459B-A717-25670EB1A7A8}"/>
              </a:ext>
            </a:extLst>
          </p:cNvPr>
          <p:cNvSpPr txBox="1"/>
          <p:nvPr/>
        </p:nvSpPr>
        <p:spPr>
          <a:xfrm>
            <a:off x="30351" y="4478056"/>
            <a:ext cx="5070165" cy="1815882"/>
          </a:xfrm>
          <a:prstGeom prst="rect">
            <a:avLst/>
          </a:prstGeom>
          <a:solidFill>
            <a:schemeClr val="accent5">
              <a:lumMod val="60000"/>
              <a:lumOff val="40000"/>
            </a:schemeClr>
          </a:solidFill>
        </p:spPr>
        <p:txBody>
          <a:bodyPr wrap="square" rtlCol="0">
            <a:spAutoFit/>
          </a:bodyPr>
          <a:lstStyle/>
          <a:p>
            <a:r>
              <a:rPr lang="en-US" sz="1400" i="1" dirty="0">
                <a:solidFill>
                  <a:schemeClr val="bg1">
                    <a:lumMod val="50000"/>
                  </a:schemeClr>
                </a:solidFill>
              </a:rPr>
              <a:t>What proportion of NF1 pts develop plexiform neurofibromas?</a:t>
            </a:r>
          </a:p>
          <a:p>
            <a:r>
              <a:rPr lang="en-US" sz="1400" dirty="0">
                <a:solidFill>
                  <a:schemeClr val="bg1">
                    <a:lumMod val="50000"/>
                  </a:schemeClr>
                </a:solidFill>
              </a:rPr>
              <a:t>About 1/3</a:t>
            </a:r>
          </a:p>
          <a:p>
            <a:endParaRPr lang="en-US" sz="1400" i="1" dirty="0">
              <a:solidFill>
                <a:schemeClr val="bg1">
                  <a:lumMod val="50000"/>
                </a:schemeClr>
              </a:solidFill>
            </a:endParaRPr>
          </a:p>
          <a:p>
            <a:r>
              <a:rPr lang="en-US" sz="1400" i="1" dirty="0">
                <a:solidFill>
                  <a:schemeClr val="bg1">
                    <a:lumMod val="50000"/>
                  </a:schemeClr>
                </a:solidFill>
              </a:rPr>
              <a:t>What proportion of plexiform neurofibroma pts have NF1?</a:t>
            </a:r>
          </a:p>
          <a:p>
            <a:r>
              <a:rPr lang="en-US" sz="1400" dirty="0">
                <a:solidFill>
                  <a:schemeClr val="bg1">
                    <a:lumMod val="50000"/>
                  </a:schemeClr>
                </a:solidFill>
              </a:rPr>
              <a:t>Pretty much all of them</a:t>
            </a:r>
          </a:p>
          <a:p>
            <a:endParaRPr lang="en-US" sz="1400" dirty="0">
              <a:solidFill>
                <a:srgbClr val="0000FF"/>
              </a:solidFill>
            </a:endParaRPr>
          </a:p>
          <a:p>
            <a:r>
              <a:rPr lang="en-US" sz="1400" dirty="0" err="1">
                <a:solidFill>
                  <a:srgbClr val="0000FF"/>
                </a:solidFill>
              </a:rPr>
              <a:t>tl;dr</a:t>
            </a:r>
            <a:r>
              <a:rPr lang="en-US" sz="1400" dirty="0">
                <a:solidFill>
                  <a:srgbClr val="0000FF"/>
                </a:solidFill>
              </a:rPr>
              <a:t> </a:t>
            </a:r>
            <a:r>
              <a:rPr lang="en-US" sz="1400" u="sng" dirty="0">
                <a:solidFill>
                  <a:srgbClr val="0000FF"/>
                </a:solidFill>
              </a:rPr>
              <a:t>Not all NF1 pts get plexiform </a:t>
            </a:r>
            <a:r>
              <a:rPr lang="en-US" sz="1400" u="sng" dirty="0" err="1">
                <a:solidFill>
                  <a:srgbClr val="0000FF"/>
                </a:solidFill>
              </a:rPr>
              <a:t>neuofibromas</a:t>
            </a:r>
            <a:r>
              <a:rPr lang="en-US" sz="1400" u="sng" dirty="0">
                <a:solidFill>
                  <a:srgbClr val="0000FF"/>
                </a:solidFill>
              </a:rPr>
              <a:t>, but everyone with plexiform neurofibromas has NF1</a:t>
            </a:r>
          </a:p>
        </p:txBody>
      </p:sp>
      <p:sp>
        <p:nvSpPr>
          <p:cNvPr id="4" name="Oval 3">
            <a:extLst>
              <a:ext uri="{FF2B5EF4-FFF2-40B4-BE49-F238E27FC236}">
                <a16:creationId xmlns:a16="http://schemas.microsoft.com/office/drawing/2014/main" id="{FEFF25BC-E0FC-4E45-B3AE-CD2B0FEEDA31}"/>
              </a:ext>
            </a:extLst>
          </p:cNvPr>
          <p:cNvSpPr/>
          <p:nvPr/>
        </p:nvSpPr>
        <p:spPr>
          <a:xfrm>
            <a:off x="5056871" y="5189283"/>
            <a:ext cx="554257" cy="393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8856805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specific cell type is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chemeClr val="bg1">
                  <a:lumMod val="50000"/>
                </a:schemeClr>
              </a:solidFill>
            </a:endParaRP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with NF1</a:t>
            </a:r>
          </a:p>
        </p:txBody>
      </p:sp>
      <p:sp>
        <p:nvSpPr>
          <p:cNvPr id="4" name="TextBox 3">
            <a:extLst>
              <a:ext uri="{FF2B5EF4-FFF2-40B4-BE49-F238E27FC236}">
                <a16:creationId xmlns:a16="http://schemas.microsoft.com/office/drawing/2014/main" id="{97A40A41-77B5-431A-ACD1-ED93F182A453}"/>
              </a:ext>
            </a:extLst>
          </p:cNvPr>
          <p:cNvSpPr txBox="1"/>
          <p:nvPr/>
        </p:nvSpPr>
        <p:spPr>
          <a:xfrm>
            <a:off x="3675460" y="1119414"/>
            <a:ext cx="5184637" cy="1600438"/>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Plexiform neurofibromas of the upper lid are a strong risk factor for what potentially blinding ocular condition?</a:t>
            </a:r>
            <a:endParaRPr lang="en-US" sz="1400" i="1" dirty="0">
              <a:solidFill>
                <a:schemeClr val="accent1">
                  <a:lumMod val="60000"/>
                  <a:lumOff val="40000"/>
                </a:schemeClr>
              </a:solidFill>
            </a:endParaRPr>
          </a:p>
          <a:p>
            <a:r>
              <a:rPr lang="en-US" sz="1400" dirty="0">
                <a:solidFill>
                  <a:schemeClr val="accent1">
                    <a:lumMod val="60000"/>
                    <a:lumOff val="40000"/>
                  </a:schemeClr>
                </a:solidFill>
              </a:rPr>
              <a:t>Glaucoma</a:t>
            </a:r>
          </a:p>
          <a:p>
            <a:endParaRPr lang="en-US" sz="1400" i="1" dirty="0">
              <a:solidFill>
                <a:schemeClr val="accent1">
                  <a:lumMod val="60000"/>
                  <a:lumOff val="40000"/>
                </a:schemeClr>
              </a:solidFill>
            </a:endParaRPr>
          </a:p>
          <a:p>
            <a:r>
              <a:rPr lang="en-US" sz="1400" i="1" dirty="0">
                <a:solidFill>
                  <a:schemeClr val="accent1">
                    <a:lumMod val="60000"/>
                    <a:lumOff val="40000"/>
                  </a:schemeClr>
                </a:solidFill>
              </a:rPr>
              <a:t>Does it increase the risk of glaucoma in both eyes, or just the ipsilateral eye?</a:t>
            </a:r>
          </a:p>
          <a:p>
            <a:r>
              <a:rPr lang="en-US" sz="1400" dirty="0">
                <a:solidFill>
                  <a:schemeClr val="accent1">
                    <a:lumMod val="60000"/>
                    <a:lumOff val="40000"/>
                  </a:schemeClr>
                </a:solidFill>
              </a:rPr>
              <a:t>The ipsilateral eye</a:t>
            </a:r>
          </a:p>
        </p:txBody>
      </p:sp>
      <p:sp>
        <p:nvSpPr>
          <p:cNvPr id="6" name="Oval 5">
            <a:extLst>
              <a:ext uri="{FF2B5EF4-FFF2-40B4-BE49-F238E27FC236}">
                <a16:creationId xmlns:a16="http://schemas.microsoft.com/office/drawing/2014/main" id="{0B63B67D-1D8A-4F19-A239-A352B877572F}"/>
              </a:ext>
            </a:extLst>
          </p:cNvPr>
          <p:cNvSpPr/>
          <p:nvPr/>
        </p:nvSpPr>
        <p:spPr>
          <a:xfrm>
            <a:off x="4724400" y="2838849"/>
            <a:ext cx="1317402"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22725070"/>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229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specific cell type is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chemeClr val="bg1">
                  <a:lumMod val="50000"/>
                </a:schemeClr>
              </a:solidFill>
            </a:endParaRP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with NF1</a:t>
            </a:r>
          </a:p>
        </p:txBody>
      </p:sp>
      <p:sp>
        <p:nvSpPr>
          <p:cNvPr id="4" name="TextBox 3">
            <a:extLst>
              <a:ext uri="{FF2B5EF4-FFF2-40B4-BE49-F238E27FC236}">
                <a16:creationId xmlns:a16="http://schemas.microsoft.com/office/drawing/2014/main" id="{97A40A41-77B5-431A-ACD1-ED93F182A453}"/>
              </a:ext>
            </a:extLst>
          </p:cNvPr>
          <p:cNvSpPr txBox="1"/>
          <p:nvPr/>
        </p:nvSpPr>
        <p:spPr>
          <a:xfrm>
            <a:off x="3675460" y="1119414"/>
            <a:ext cx="5184637" cy="1600438"/>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Plexiform neurofibromas of the upper lid are a strong risk factor for what potentially blinding ocular condition?</a:t>
            </a:r>
          </a:p>
          <a:p>
            <a:r>
              <a:rPr lang="en-US" sz="1400" dirty="0">
                <a:solidFill>
                  <a:srgbClr val="0000FF"/>
                </a:solidFill>
              </a:rPr>
              <a:t>Glaucoma</a:t>
            </a:r>
            <a:endParaRPr lang="en-US" sz="1400" dirty="0">
              <a:solidFill>
                <a:schemeClr val="accent1">
                  <a:lumMod val="60000"/>
                  <a:lumOff val="40000"/>
                </a:schemeClr>
              </a:solidFill>
            </a:endParaRPr>
          </a:p>
          <a:p>
            <a:endParaRPr lang="en-US" sz="1400" i="1" dirty="0">
              <a:solidFill>
                <a:schemeClr val="accent1">
                  <a:lumMod val="60000"/>
                  <a:lumOff val="40000"/>
                </a:schemeClr>
              </a:solidFill>
            </a:endParaRPr>
          </a:p>
          <a:p>
            <a:r>
              <a:rPr lang="en-US" sz="1400" i="1" dirty="0">
                <a:solidFill>
                  <a:schemeClr val="accent1">
                    <a:lumMod val="60000"/>
                    <a:lumOff val="40000"/>
                  </a:schemeClr>
                </a:solidFill>
              </a:rPr>
              <a:t>Does it increase the risk of glaucoma in both eyes, or just the ipsilateral eye?</a:t>
            </a:r>
          </a:p>
          <a:p>
            <a:r>
              <a:rPr lang="en-US" sz="1400" dirty="0">
                <a:solidFill>
                  <a:schemeClr val="accent1">
                    <a:lumMod val="60000"/>
                    <a:lumOff val="40000"/>
                  </a:schemeClr>
                </a:solidFill>
              </a:rPr>
              <a:t>The ipsilateral eye</a:t>
            </a:r>
          </a:p>
        </p:txBody>
      </p:sp>
      <p:sp>
        <p:nvSpPr>
          <p:cNvPr id="6" name="Oval 5">
            <a:extLst>
              <a:ext uri="{FF2B5EF4-FFF2-40B4-BE49-F238E27FC236}">
                <a16:creationId xmlns:a16="http://schemas.microsoft.com/office/drawing/2014/main" id="{0B63B67D-1D8A-4F19-A239-A352B877572F}"/>
              </a:ext>
            </a:extLst>
          </p:cNvPr>
          <p:cNvSpPr/>
          <p:nvPr/>
        </p:nvSpPr>
        <p:spPr>
          <a:xfrm>
            <a:off x="4724400" y="2838849"/>
            <a:ext cx="1317402"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9771891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23</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6" name="Text Box 27">
            <a:extLst>
              <a:ext uri="{FF2B5EF4-FFF2-40B4-BE49-F238E27FC236}">
                <a16:creationId xmlns:a16="http://schemas.microsoft.com/office/drawing/2014/main" id="{9B707CB4-9860-44A7-9451-4EA3AC19DD59}"/>
              </a:ext>
            </a:extLst>
          </p:cNvPr>
          <p:cNvSpPr txBox="1">
            <a:spLocks noChangeArrowheads="1"/>
          </p:cNvSpPr>
          <p:nvPr/>
        </p:nvSpPr>
        <p:spPr bwMode="auto">
          <a:xfrm>
            <a:off x="5482138" y="3646765"/>
            <a:ext cx="221086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00FF"/>
                </a:solidFill>
              </a:rPr>
              <a:t>Rhabdomyosarcoma</a:t>
            </a:r>
          </a:p>
        </p:txBody>
      </p:sp>
      <p:sp>
        <p:nvSpPr>
          <p:cNvPr id="77" name="Text Box 28">
            <a:extLst>
              <a:ext uri="{FF2B5EF4-FFF2-40B4-BE49-F238E27FC236}">
                <a16:creationId xmlns:a16="http://schemas.microsoft.com/office/drawing/2014/main" id="{B41970C3-8B84-4DD4-B019-3F0551B2CB2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8" name="Text Box 29">
            <a:extLst>
              <a:ext uri="{FF2B5EF4-FFF2-40B4-BE49-F238E27FC236}">
                <a16:creationId xmlns:a16="http://schemas.microsoft.com/office/drawing/2014/main" id="{A38C9589-4E1B-4D46-8C12-41F53F949418}"/>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9" name="Text Box 30">
            <a:extLst>
              <a:ext uri="{FF2B5EF4-FFF2-40B4-BE49-F238E27FC236}">
                <a16:creationId xmlns:a16="http://schemas.microsoft.com/office/drawing/2014/main" id="{0C0E3239-E405-4DCE-AE04-E29400520631}"/>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Fibrosarcoma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Speaking of the orbital sarcomas: Which is most common?</a:t>
            </a:r>
          </a:p>
          <a:p>
            <a:pPr eaLnBrk="1" hangingPunct="1">
              <a:spcBef>
                <a:spcPct val="0"/>
              </a:spcBef>
              <a:buClrTx/>
              <a:buSzTx/>
              <a:buFontTx/>
              <a:buNone/>
            </a:pPr>
            <a:r>
              <a:rPr lang="en-US" altLang="en-US" sz="1400" dirty="0">
                <a:solidFill>
                  <a:srgbClr val="0000FF"/>
                </a:solidFill>
              </a:rPr>
              <a:t>Rhabdomyosarcoma </a:t>
            </a:r>
            <a:endParaRPr lang="en-US" altLang="en-US" sz="1400" dirty="0">
              <a:solidFill>
                <a:srgbClr val="FFFF66"/>
              </a:solidFill>
            </a:endParaRPr>
          </a:p>
          <a:p>
            <a:pPr eaLnBrk="1" hangingPunct="1">
              <a:spcBef>
                <a:spcPct val="0"/>
              </a:spcBef>
              <a:buClrTx/>
              <a:buSzTx/>
              <a:buFontTx/>
              <a:buNone/>
            </a:pPr>
            <a:endParaRPr lang="en-US" altLang="en-US" sz="1400" dirty="0">
              <a:solidFill>
                <a:srgbClr val="FFFF66"/>
              </a:solidFill>
            </a:endParaRPr>
          </a:p>
          <a:p>
            <a:pPr eaLnBrk="1" hangingPunct="1">
              <a:spcBef>
                <a:spcPct val="0"/>
              </a:spcBef>
              <a:buClrTx/>
              <a:buSzTx/>
              <a:buFontTx/>
              <a:buNone/>
            </a:pPr>
            <a:r>
              <a:rPr lang="en-US" altLang="en-US" sz="1400" i="1" dirty="0">
                <a:solidFill>
                  <a:srgbClr val="FFFF66"/>
                </a:solidFill>
              </a:rPr>
              <a:t>How much more common is it?</a:t>
            </a:r>
          </a:p>
          <a:p>
            <a:pPr eaLnBrk="1" hangingPunct="1">
              <a:spcBef>
                <a:spcPct val="0"/>
              </a:spcBef>
              <a:buClrTx/>
              <a:buSzTx/>
              <a:buFontTx/>
              <a:buNone/>
            </a:pPr>
            <a:r>
              <a:rPr lang="en-US" altLang="en-US" sz="1400" dirty="0">
                <a:solidFill>
                  <a:srgbClr val="FFFF66"/>
                </a:solidFill>
              </a:rPr>
              <a:t>The incidence of </a:t>
            </a:r>
            <a:r>
              <a:rPr lang="en-US" altLang="en-US" sz="1400" dirty="0" err="1">
                <a:solidFill>
                  <a:srgbClr val="FFFF66"/>
                </a:solidFill>
              </a:rPr>
              <a:t>rhabdo</a:t>
            </a:r>
            <a:r>
              <a:rPr lang="en-US" altLang="en-US" sz="1400" dirty="0">
                <a:solidFill>
                  <a:srgbClr val="FFFF66"/>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Tree>
    <p:extLst>
      <p:ext uri="{BB962C8B-B14F-4D97-AF65-F5344CB8AC3E}">
        <p14:creationId xmlns:p14="http://schemas.microsoft.com/office/powerpoint/2010/main" val="662485008"/>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230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specific cell type is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chemeClr val="bg1">
                  <a:lumMod val="50000"/>
                </a:schemeClr>
              </a:solidFill>
            </a:endParaRP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with NF1</a:t>
            </a:r>
          </a:p>
        </p:txBody>
      </p:sp>
      <p:sp>
        <p:nvSpPr>
          <p:cNvPr id="4" name="TextBox 3">
            <a:extLst>
              <a:ext uri="{FF2B5EF4-FFF2-40B4-BE49-F238E27FC236}">
                <a16:creationId xmlns:a16="http://schemas.microsoft.com/office/drawing/2014/main" id="{97A40A41-77B5-431A-ACD1-ED93F182A453}"/>
              </a:ext>
            </a:extLst>
          </p:cNvPr>
          <p:cNvSpPr txBox="1"/>
          <p:nvPr/>
        </p:nvSpPr>
        <p:spPr>
          <a:xfrm>
            <a:off x="3675460" y="1119414"/>
            <a:ext cx="5229998" cy="1600438"/>
          </a:xfrm>
          <a:prstGeom prst="rect">
            <a:avLst/>
          </a:prstGeom>
          <a:solidFill>
            <a:schemeClr val="accent1">
              <a:lumMod val="60000"/>
              <a:lumOff val="40000"/>
            </a:schemeClr>
          </a:solidFill>
        </p:spPr>
        <p:txBody>
          <a:bodyPr wrap="square" rtlCol="0">
            <a:spAutoFit/>
          </a:bodyPr>
          <a:lstStyle/>
          <a:p>
            <a:r>
              <a:rPr lang="en-US" sz="1400" i="1" dirty="0">
                <a:solidFill>
                  <a:schemeClr val="bg1">
                    <a:lumMod val="65000"/>
                  </a:schemeClr>
                </a:solidFill>
              </a:rPr>
              <a:t>Plexiform neurofibromas of the upper lid are a </a:t>
            </a:r>
            <a:r>
              <a:rPr lang="en-US" sz="1400" b="1" i="1" u="sng" dirty="0">
                <a:solidFill>
                  <a:srgbClr val="0000FF"/>
                </a:solidFill>
              </a:rPr>
              <a:t>strong</a:t>
            </a:r>
            <a:r>
              <a:rPr lang="en-US" sz="1400" i="1" dirty="0">
                <a:solidFill>
                  <a:srgbClr val="0000FF"/>
                </a:solidFill>
              </a:rPr>
              <a:t> risk factor </a:t>
            </a:r>
            <a:r>
              <a:rPr lang="en-US" sz="1400" i="1" dirty="0">
                <a:solidFill>
                  <a:schemeClr val="bg1">
                    <a:lumMod val="65000"/>
                  </a:schemeClr>
                </a:solidFill>
              </a:rPr>
              <a:t>for what potentially blinding ocular condition?</a:t>
            </a:r>
          </a:p>
          <a:p>
            <a:r>
              <a:rPr lang="en-US" sz="1400" dirty="0">
                <a:solidFill>
                  <a:schemeClr val="bg1">
                    <a:lumMod val="65000"/>
                  </a:schemeClr>
                </a:solidFill>
              </a:rPr>
              <a:t>Glaucoma</a:t>
            </a:r>
          </a:p>
          <a:p>
            <a:endParaRPr lang="en-US" sz="1400" i="1" dirty="0">
              <a:solidFill>
                <a:schemeClr val="accent1">
                  <a:lumMod val="60000"/>
                  <a:lumOff val="40000"/>
                </a:schemeClr>
              </a:solidFill>
            </a:endParaRPr>
          </a:p>
          <a:p>
            <a:r>
              <a:rPr lang="en-US" sz="1400" i="1" dirty="0">
                <a:solidFill>
                  <a:schemeClr val="accent1">
                    <a:lumMod val="60000"/>
                    <a:lumOff val="40000"/>
                  </a:schemeClr>
                </a:solidFill>
              </a:rPr>
              <a:t>Does it increase the risk of glaucoma in both eyes, or just the ipsilateral eye?</a:t>
            </a:r>
          </a:p>
          <a:p>
            <a:r>
              <a:rPr lang="en-US" sz="1400" dirty="0">
                <a:solidFill>
                  <a:schemeClr val="accent1">
                    <a:lumMod val="60000"/>
                    <a:lumOff val="40000"/>
                  </a:schemeClr>
                </a:solidFill>
              </a:rPr>
              <a:t>The ipsilateral eye</a:t>
            </a:r>
          </a:p>
        </p:txBody>
      </p:sp>
      <p:sp>
        <p:nvSpPr>
          <p:cNvPr id="6" name="Oval 5">
            <a:extLst>
              <a:ext uri="{FF2B5EF4-FFF2-40B4-BE49-F238E27FC236}">
                <a16:creationId xmlns:a16="http://schemas.microsoft.com/office/drawing/2014/main" id="{0B63B67D-1D8A-4F19-A239-A352B877572F}"/>
              </a:ext>
            </a:extLst>
          </p:cNvPr>
          <p:cNvSpPr/>
          <p:nvPr/>
        </p:nvSpPr>
        <p:spPr>
          <a:xfrm>
            <a:off x="4724400" y="2838849"/>
            <a:ext cx="1317402"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BB700185-FF46-4517-AC32-49887C49572D}"/>
              </a:ext>
            </a:extLst>
          </p:cNvPr>
          <p:cNvSpPr/>
          <p:nvPr/>
        </p:nvSpPr>
        <p:spPr>
          <a:xfrm>
            <a:off x="7249999" y="1059566"/>
            <a:ext cx="1655459"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1DBF6C52-8F15-4A8F-BF60-1342431CAD57}"/>
              </a:ext>
            </a:extLst>
          </p:cNvPr>
          <p:cNvSpPr txBox="1"/>
          <p:nvPr/>
        </p:nvSpPr>
        <p:spPr>
          <a:xfrm>
            <a:off x="6583643" y="1628582"/>
            <a:ext cx="2361637" cy="738664"/>
          </a:xfrm>
          <a:prstGeom prst="rect">
            <a:avLst/>
          </a:prstGeom>
          <a:solidFill>
            <a:srgbClr val="FF9966"/>
          </a:solidFill>
        </p:spPr>
        <p:txBody>
          <a:bodyPr wrap="square" rtlCol="0">
            <a:spAutoFit/>
          </a:bodyPr>
          <a:lstStyle/>
          <a:p>
            <a:pPr algn="r"/>
            <a:r>
              <a:rPr lang="en-US" sz="1400" i="1" dirty="0">
                <a:solidFill>
                  <a:srgbClr val="0000FF"/>
                </a:solidFill>
              </a:rPr>
              <a:t>How strong of a risk factor?</a:t>
            </a:r>
          </a:p>
          <a:p>
            <a:pPr algn="r"/>
            <a:r>
              <a:rPr lang="en-US" sz="1400" b="1" dirty="0">
                <a:solidFill>
                  <a:srgbClr val="FF9966"/>
                </a:solidFill>
              </a:rPr>
              <a:t>Very</a:t>
            </a:r>
            <a:r>
              <a:rPr lang="en-US" sz="1400" dirty="0">
                <a:solidFill>
                  <a:srgbClr val="FF9966"/>
                </a:solidFill>
              </a:rPr>
              <a:t> strong.  50%  of these eyes have glaucoma</a:t>
            </a:r>
          </a:p>
        </p:txBody>
      </p:sp>
    </p:spTree>
    <p:extLst>
      <p:ext uri="{BB962C8B-B14F-4D97-AF65-F5344CB8AC3E}">
        <p14:creationId xmlns:p14="http://schemas.microsoft.com/office/powerpoint/2010/main" val="369570964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231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specific cell type is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chemeClr val="bg1">
                  <a:lumMod val="50000"/>
                </a:schemeClr>
              </a:solidFill>
            </a:endParaRP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with NF1</a:t>
            </a:r>
          </a:p>
        </p:txBody>
      </p:sp>
      <p:sp>
        <p:nvSpPr>
          <p:cNvPr id="4" name="TextBox 3">
            <a:extLst>
              <a:ext uri="{FF2B5EF4-FFF2-40B4-BE49-F238E27FC236}">
                <a16:creationId xmlns:a16="http://schemas.microsoft.com/office/drawing/2014/main" id="{97A40A41-77B5-431A-ACD1-ED93F182A453}"/>
              </a:ext>
            </a:extLst>
          </p:cNvPr>
          <p:cNvSpPr txBox="1"/>
          <p:nvPr/>
        </p:nvSpPr>
        <p:spPr>
          <a:xfrm>
            <a:off x="3675460" y="1119414"/>
            <a:ext cx="5229998" cy="1600438"/>
          </a:xfrm>
          <a:prstGeom prst="rect">
            <a:avLst/>
          </a:prstGeom>
          <a:solidFill>
            <a:schemeClr val="accent1">
              <a:lumMod val="60000"/>
              <a:lumOff val="40000"/>
            </a:schemeClr>
          </a:solidFill>
        </p:spPr>
        <p:txBody>
          <a:bodyPr wrap="square" rtlCol="0">
            <a:spAutoFit/>
          </a:bodyPr>
          <a:lstStyle/>
          <a:p>
            <a:r>
              <a:rPr lang="en-US" sz="1400" i="1" dirty="0">
                <a:solidFill>
                  <a:schemeClr val="bg1">
                    <a:lumMod val="65000"/>
                  </a:schemeClr>
                </a:solidFill>
              </a:rPr>
              <a:t>Plexiform neurofibromas of the upper lid are a </a:t>
            </a:r>
            <a:r>
              <a:rPr lang="en-US" sz="1400" b="1" i="1" u="sng" dirty="0">
                <a:solidFill>
                  <a:srgbClr val="0000FF"/>
                </a:solidFill>
              </a:rPr>
              <a:t>strong</a:t>
            </a:r>
            <a:r>
              <a:rPr lang="en-US" sz="1400" i="1" dirty="0">
                <a:solidFill>
                  <a:srgbClr val="0000FF"/>
                </a:solidFill>
              </a:rPr>
              <a:t> risk factor </a:t>
            </a:r>
            <a:r>
              <a:rPr lang="en-US" sz="1400" i="1" dirty="0">
                <a:solidFill>
                  <a:schemeClr val="bg1">
                    <a:lumMod val="65000"/>
                  </a:schemeClr>
                </a:solidFill>
              </a:rPr>
              <a:t>for what potentially blinding ocular condition?</a:t>
            </a:r>
          </a:p>
          <a:p>
            <a:r>
              <a:rPr lang="en-US" sz="1400" dirty="0">
                <a:solidFill>
                  <a:schemeClr val="bg1">
                    <a:lumMod val="65000"/>
                  </a:schemeClr>
                </a:solidFill>
              </a:rPr>
              <a:t>Glaucoma</a:t>
            </a:r>
          </a:p>
          <a:p>
            <a:endParaRPr lang="en-US" sz="1400" i="1" dirty="0">
              <a:solidFill>
                <a:schemeClr val="accent1">
                  <a:lumMod val="60000"/>
                  <a:lumOff val="40000"/>
                </a:schemeClr>
              </a:solidFill>
            </a:endParaRPr>
          </a:p>
          <a:p>
            <a:r>
              <a:rPr lang="en-US" sz="1400" i="1" dirty="0">
                <a:solidFill>
                  <a:schemeClr val="accent1">
                    <a:lumMod val="60000"/>
                    <a:lumOff val="40000"/>
                  </a:schemeClr>
                </a:solidFill>
              </a:rPr>
              <a:t>Does it increase the risk of glaucoma in both eyes, or just the ipsilateral eye?</a:t>
            </a:r>
          </a:p>
          <a:p>
            <a:r>
              <a:rPr lang="en-US" sz="1400" dirty="0">
                <a:solidFill>
                  <a:schemeClr val="accent1">
                    <a:lumMod val="60000"/>
                    <a:lumOff val="40000"/>
                  </a:schemeClr>
                </a:solidFill>
              </a:rPr>
              <a:t>The ipsilateral eye</a:t>
            </a:r>
          </a:p>
        </p:txBody>
      </p:sp>
      <p:sp>
        <p:nvSpPr>
          <p:cNvPr id="6" name="Oval 5">
            <a:extLst>
              <a:ext uri="{FF2B5EF4-FFF2-40B4-BE49-F238E27FC236}">
                <a16:creationId xmlns:a16="http://schemas.microsoft.com/office/drawing/2014/main" id="{0B63B67D-1D8A-4F19-A239-A352B877572F}"/>
              </a:ext>
            </a:extLst>
          </p:cNvPr>
          <p:cNvSpPr/>
          <p:nvPr/>
        </p:nvSpPr>
        <p:spPr>
          <a:xfrm>
            <a:off x="4724400" y="2838849"/>
            <a:ext cx="1317402"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BB700185-FF46-4517-AC32-49887C49572D}"/>
              </a:ext>
            </a:extLst>
          </p:cNvPr>
          <p:cNvSpPr/>
          <p:nvPr/>
        </p:nvSpPr>
        <p:spPr>
          <a:xfrm>
            <a:off x="7249999" y="1059566"/>
            <a:ext cx="1655459"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1DBF6C52-8F15-4A8F-BF60-1342431CAD57}"/>
              </a:ext>
            </a:extLst>
          </p:cNvPr>
          <p:cNvSpPr txBox="1"/>
          <p:nvPr/>
        </p:nvSpPr>
        <p:spPr>
          <a:xfrm>
            <a:off x="6583643" y="1628582"/>
            <a:ext cx="2361637" cy="738664"/>
          </a:xfrm>
          <a:prstGeom prst="rect">
            <a:avLst/>
          </a:prstGeom>
          <a:solidFill>
            <a:srgbClr val="FF9966"/>
          </a:solidFill>
        </p:spPr>
        <p:txBody>
          <a:bodyPr wrap="square" rtlCol="0">
            <a:spAutoFit/>
          </a:bodyPr>
          <a:lstStyle/>
          <a:p>
            <a:pPr algn="r"/>
            <a:r>
              <a:rPr lang="en-US" sz="1400" i="1" dirty="0">
                <a:solidFill>
                  <a:srgbClr val="0000FF"/>
                </a:solidFill>
              </a:rPr>
              <a:t>How strong of a risk factor?</a:t>
            </a:r>
          </a:p>
          <a:p>
            <a:pPr algn="r"/>
            <a:r>
              <a:rPr lang="en-US" sz="1400" b="1" dirty="0">
                <a:solidFill>
                  <a:srgbClr val="0000FF"/>
                </a:solidFill>
              </a:rPr>
              <a:t>Very</a:t>
            </a:r>
            <a:r>
              <a:rPr lang="en-US" sz="1400" dirty="0">
                <a:solidFill>
                  <a:srgbClr val="0000FF"/>
                </a:solidFill>
              </a:rPr>
              <a:t> strong.  50%  of these eyes have glaucoma!</a:t>
            </a:r>
          </a:p>
        </p:txBody>
      </p:sp>
      <p:sp>
        <p:nvSpPr>
          <p:cNvPr id="5" name="Rectangle 4">
            <a:extLst>
              <a:ext uri="{FF2B5EF4-FFF2-40B4-BE49-F238E27FC236}">
                <a16:creationId xmlns:a16="http://schemas.microsoft.com/office/drawing/2014/main" id="{1A77FE7D-A097-4BFE-8932-9ECADCB00282}"/>
              </a:ext>
            </a:extLst>
          </p:cNvPr>
          <p:cNvSpPr/>
          <p:nvPr/>
        </p:nvSpPr>
        <p:spPr>
          <a:xfrm>
            <a:off x="7758616" y="1905000"/>
            <a:ext cx="386307" cy="19089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79175522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232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specific cell type is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chemeClr val="bg1">
                  <a:lumMod val="50000"/>
                </a:schemeClr>
              </a:solidFill>
            </a:endParaRP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with NF1</a:t>
            </a:r>
          </a:p>
        </p:txBody>
      </p:sp>
      <p:sp>
        <p:nvSpPr>
          <p:cNvPr id="4" name="TextBox 3">
            <a:extLst>
              <a:ext uri="{FF2B5EF4-FFF2-40B4-BE49-F238E27FC236}">
                <a16:creationId xmlns:a16="http://schemas.microsoft.com/office/drawing/2014/main" id="{97A40A41-77B5-431A-ACD1-ED93F182A453}"/>
              </a:ext>
            </a:extLst>
          </p:cNvPr>
          <p:cNvSpPr txBox="1"/>
          <p:nvPr/>
        </p:nvSpPr>
        <p:spPr>
          <a:xfrm>
            <a:off x="3675460" y="1119414"/>
            <a:ext cx="5229998" cy="1600438"/>
          </a:xfrm>
          <a:prstGeom prst="rect">
            <a:avLst/>
          </a:prstGeom>
          <a:solidFill>
            <a:schemeClr val="accent1">
              <a:lumMod val="60000"/>
              <a:lumOff val="40000"/>
            </a:schemeClr>
          </a:solidFill>
        </p:spPr>
        <p:txBody>
          <a:bodyPr wrap="square" rtlCol="0">
            <a:spAutoFit/>
          </a:bodyPr>
          <a:lstStyle/>
          <a:p>
            <a:r>
              <a:rPr lang="en-US" sz="1400" i="1" dirty="0">
                <a:solidFill>
                  <a:schemeClr val="bg1">
                    <a:lumMod val="65000"/>
                  </a:schemeClr>
                </a:solidFill>
              </a:rPr>
              <a:t>Plexiform neurofibromas of the upper lid are a </a:t>
            </a:r>
            <a:r>
              <a:rPr lang="en-US" sz="1400" b="1" i="1" u="sng" dirty="0">
                <a:solidFill>
                  <a:srgbClr val="0000FF"/>
                </a:solidFill>
              </a:rPr>
              <a:t>strong</a:t>
            </a:r>
            <a:r>
              <a:rPr lang="en-US" sz="1400" i="1" dirty="0">
                <a:solidFill>
                  <a:srgbClr val="0000FF"/>
                </a:solidFill>
              </a:rPr>
              <a:t> risk factor </a:t>
            </a:r>
            <a:r>
              <a:rPr lang="en-US" sz="1400" i="1" dirty="0">
                <a:solidFill>
                  <a:schemeClr val="bg1">
                    <a:lumMod val="65000"/>
                  </a:schemeClr>
                </a:solidFill>
              </a:rPr>
              <a:t>for what potentially blinding ocular condition?</a:t>
            </a:r>
          </a:p>
          <a:p>
            <a:r>
              <a:rPr lang="en-US" sz="1400" dirty="0">
                <a:solidFill>
                  <a:schemeClr val="bg1">
                    <a:lumMod val="65000"/>
                  </a:schemeClr>
                </a:solidFill>
              </a:rPr>
              <a:t>Glaucoma</a:t>
            </a:r>
          </a:p>
          <a:p>
            <a:endParaRPr lang="en-US" sz="1400" i="1" dirty="0">
              <a:solidFill>
                <a:schemeClr val="accent1">
                  <a:lumMod val="60000"/>
                  <a:lumOff val="40000"/>
                </a:schemeClr>
              </a:solidFill>
            </a:endParaRPr>
          </a:p>
          <a:p>
            <a:r>
              <a:rPr lang="en-US" sz="1400" i="1" dirty="0">
                <a:solidFill>
                  <a:schemeClr val="accent1">
                    <a:lumMod val="60000"/>
                    <a:lumOff val="40000"/>
                  </a:schemeClr>
                </a:solidFill>
              </a:rPr>
              <a:t>Does it increase the risk of glaucoma in both eyes, or just the ipsilateral eye?</a:t>
            </a:r>
          </a:p>
          <a:p>
            <a:r>
              <a:rPr lang="en-US" sz="1400" dirty="0">
                <a:solidFill>
                  <a:schemeClr val="accent1">
                    <a:lumMod val="60000"/>
                    <a:lumOff val="40000"/>
                  </a:schemeClr>
                </a:solidFill>
              </a:rPr>
              <a:t>The ipsilateral eye</a:t>
            </a:r>
          </a:p>
        </p:txBody>
      </p:sp>
      <p:sp>
        <p:nvSpPr>
          <p:cNvPr id="6" name="Oval 5">
            <a:extLst>
              <a:ext uri="{FF2B5EF4-FFF2-40B4-BE49-F238E27FC236}">
                <a16:creationId xmlns:a16="http://schemas.microsoft.com/office/drawing/2014/main" id="{0B63B67D-1D8A-4F19-A239-A352B877572F}"/>
              </a:ext>
            </a:extLst>
          </p:cNvPr>
          <p:cNvSpPr/>
          <p:nvPr/>
        </p:nvSpPr>
        <p:spPr>
          <a:xfrm>
            <a:off x="4724400" y="2838849"/>
            <a:ext cx="1317402"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BB700185-FF46-4517-AC32-49887C49572D}"/>
              </a:ext>
            </a:extLst>
          </p:cNvPr>
          <p:cNvSpPr/>
          <p:nvPr/>
        </p:nvSpPr>
        <p:spPr>
          <a:xfrm>
            <a:off x="7249999" y="1059566"/>
            <a:ext cx="1655459"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1DBF6C52-8F15-4A8F-BF60-1342431CAD57}"/>
              </a:ext>
            </a:extLst>
          </p:cNvPr>
          <p:cNvSpPr txBox="1"/>
          <p:nvPr/>
        </p:nvSpPr>
        <p:spPr>
          <a:xfrm>
            <a:off x="6583643" y="1628582"/>
            <a:ext cx="2361637" cy="738664"/>
          </a:xfrm>
          <a:prstGeom prst="rect">
            <a:avLst/>
          </a:prstGeom>
          <a:solidFill>
            <a:srgbClr val="FF9966"/>
          </a:solidFill>
        </p:spPr>
        <p:txBody>
          <a:bodyPr wrap="square" rtlCol="0">
            <a:spAutoFit/>
          </a:bodyPr>
          <a:lstStyle/>
          <a:p>
            <a:pPr algn="r"/>
            <a:r>
              <a:rPr lang="en-US" sz="1400" i="1" dirty="0">
                <a:solidFill>
                  <a:srgbClr val="0000FF"/>
                </a:solidFill>
              </a:rPr>
              <a:t>How strong of a risk factor?</a:t>
            </a:r>
          </a:p>
          <a:p>
            <a:pPr algn="r"/>
            <a:r>
              <a:rPr lang="en-US" sz="1400" b="1" dirty="0">
                <a:solidFill>
                  <a:srgbClr val="0000FF"/>
                </a:solidFill>
              </a:rPr>
              <a:t>Very</a:t>
            </a:r>
            <a:r>
              <a:rPr lang="en-US" sz="1400" dirty="0">
                <a:solidFill>
                  <a:srgbClr val="0000FF"/>
                </a:solidFill>
              </a:rPr>
              <a:t> strong.  50%  of these eyes have glaucoma!</a:t>
            </a:r>
          </a:p>
        </p:txBody>
      </p:sp>
    </p:spTree>
    <p:extLst>
      <p:ext uri="{BB962C8B-B14F-4D97-AF65-F5344CB8AC3E}">
        <p14:creationId xmlns:p14="http://schemas.microsoft.com/office/powerpoint/2010/main" val="160804199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233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specific cell type is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chemeClr val="bg1">
                  <a:lumMod val="50000"/>
                </a:schemeClr>
              </a:solidFill>
            </a:endParaRP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with NF1</a:t>
            </a:r>
          </a:p>
        </p:txBody>
      </p:sp>
      <p:sp>
        <p:nvSpPr>
          <p:cNvPr id="4" name="TextBox 3">
            <a:extLst>
              <a:ext uri="{FF2B5EF4-FFF2-40B4-BE49-F238E27FC236}">
                <a16:creationId xmlns:a16="http://schemas.microsoft.com/office/drawing/2014/main" id="{97A40A41-77B5-431A-ACD1-ED93F182A453}"/>
              </a:ext>
            </a:extLst>
          </p:cNvPr>
          <p:cNvSpPr txBox="1"/>
          <p:nvPr/>
        </p:nvSpPr>
        <p:spPr>
          <a:xfrm>
            <a:off x="3675460" y="1119414"/>
            <a:ext cx="5184637" cy="1600438"/>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Plexiform neurofibromas of the upper lid are a strong risk factor for what potentially blinding ocular condition?</a:t>
            </a:r>
          </a:p>
          <a:p>
            <a:r>
              <a:rPr lang="en-US" sz="1400" dirty="0">
                <a:solidFill>
                  <a:srgbClr val="0000FF"/>
                </a:solidFill>
              </a:rPr>
              <a:t>Glaucoma</a:t>
            </a:r>
          </a:p>
          <a:p>
            <a:endParaRPr lang="en-US" sz="1400" i="1" dirty="0">
              <a:solidFill>
                <a:srgbClr val="0000FF"/>
              </a:solidFill>
            </a:endParaRPr>
          </a:p>
          <a:p>
            <a:r>
              <a:rPr lang="en-US" sz="1400" i="1" dirty="0">
                <a:solidFill>
                  <a:srgbClr val="0000FF"/>
                </a:solidFill>
              </a:rPr>
              <a:t>Does it increase the risk of glaucoma in both eyes, or just the ipsilateral eye?</a:t>
            </a:r>
            <a:endParaRPr lang="en-US" sz="1400" i="1" dirty="0">
              <a:solidFill>
                <a:schemeClr val="accent1">
                  <a:lumMod val="60000"/>
                  <a:lumOff val="40000"/>
                </a:schemeClr>
              </a:solidFill>
            </a:endParaRPr>
          </a:p>
          <a:p>
            <a:r>
              <a:rPr lang="en-US" sz="1400" dirty="0">
                <a:solidFill>
                  <a:schemeClr val="accent1">
                    <a:lumMod val="60000"/>
                    <a:lumOff val="40000"/>
                  </a:schemeClr>
                </a:solidFill>
              </a:rPr>
              <a:t>The ipsilateral eye</a:t>
            </a:r>
          </a:p>
        </p:txBody>
      </p:sp>
      <p:sp>
        <p:nvSpPr>
          <p:cNvPr id="6" name="Oval 5">
            <a:extLst>
              <a:ext uri="{FF2B5EF4-FFF2-40B4-BE49-F238E27FC236}">
                <a16:creationId xmlns:a16="http://schemas.microsoft.com/office/drawing/2014/main" id="{0B63B67D-1D8A-4F19-A239-A352B877572F}"/>
              </a:ext>
            </a:extLst>
          </p:cNvPr>
          <p:cNvSpPr/>
          <p:nvPr/>
        </p:nvSpPr>
        <p:spPr>
          <a:xfrm>
            <a:off x="4724400" y="2838849"/>
            <a:ext cx="1317402"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61300808"/>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Neuroblastoma</a:t>
            </a:r>
          </a:p>
        </p:txBody>
      </p:sp>
      <p:sp>
        <p:nvSpPr>
          <p:cNvPr id="60448" name="Text Box 32">
            <a:extLst>
              <a:ext uri="{FF2B5EF4-FFF2-40B4-BE49-F238E27FC236}">
                <a16:creationId xmlns:a16="http://schemas.microsoft.com/office/drawing/2014/main" id="{26B9C616-3CDD-477B-B725-A7BB754CA4A4}"/>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234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45" name="Text Box 4">
            <a:extLst>
              <a:ext uri="{FF2B5EF4-FFF2-40B4-BE49-F238E27FC236}">
                <a16:creationId xmlns:a16="http://schemas.microsoft.com/office/drawing/2014/main" id="{08E3BD92-C195-4732-B188-1A577BDE895B}"/>
              </a:ext>
            </a:extLst>
          </p:cNvPr>
          <p:cNvSpPr txBox="1">
            <a:spLocks noChangeArrowheads="1"/>
          </p:cNvSpPr>
          <p:nvPr/>
        </p:nvSpPr>
        <p:spPr bwMode="auto">
          <a:xfrm>
            <a:off x="1350307" y="2278063"/>
            <a:ext cx="116429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Vascular</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46" name="TextBox 45">
            <a:extLst>
              <a:ext uri="{FF2B5EF4-FFF2-40B4-BE49-F238E27FC236}">
                <a16:creationId xmlns:a16="http://schemas.microsoft.com/office/drawing/2014/main" id="{BD8D1824-9F24-4F75-B2A8-26F424CD32B9}"/>
              </a:ext>
            </a:extLst>
          </p:cNvPr>
          <p:cNvSpPr txBox="1"/>
          <p:nvPr/>
        </p:nvSpPr>
        <p:spPr>
          <a:xfrm>
            <a:off x="236752" y="3754582"/>
            <a:ext cx="1672254"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49" name="Text Box 4">
            <a:extLst>
              <a:ext uri="{FF2B5EF4-FFF2-40B4-BE49-F238E27FC236}">
                <a16:creationId xmlns:a16="http://schemas.microsoft.com/office/drawing/2014/main" id="{4052DAA0-2D88-44E7-B32B-8E9622A62899}"/>
              </a:ext>
            </a:extLst>
          </p:cNvPr>
          <p:cNvSpPr txBox="1">
            <a:spLocks noChangeArrowheads="1"/>
          </p:cNvSpPr>
          <p:nvPr/>
        </p:nvSpPr>
        <p:spPr bwMode="auto">
          <a:xfrm>
            <a:off x="304800" y="2278063"/>
            <a:ext cx="813043"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solidFill>
                  <a:schemeClr val="bg1">
                    <a:lumMod val="75000"/>
                  </a:schemeClr>
                </a:solidFill>
              </a:rPr>
              <a:t>Bony</a:t>
            </a:r>
          </a:p>
          <a:p>
            <a:pPr algn="ctr" eaLnBrk="1" hangingPunct="1">
              <a:spcBef>
                <a:spcPct val="0"/>
              </a:spcBef>
              <a:buClrTx/>
              <a:buSzTx/>
              <a:buFontTx/>
              <a:buNone/>
            </a:pPr>
            <a:r>
              <a:rPr lang="en-US" altLang="en-US" sz="2000" dirty="0">
                <a:solidFill>
                  <a:schemeClr val="bg1">
                    <a:lumMod val="75000"/>
                  </a:schemeClr>
                </a:solidFill>
              </a:rPr>
              <a:t>origin</a:t>
            </a:r>
          </a:p>
        </p:txBody>
      </p:sp>
      <p:sp>
        <p:nvSpPr>
          <p:cNvPr id="50" name="Text Box 4">
            <a:extLst>
              <a:ext uri="{FF2B5EF4-FFF2-40B4-BE49-F238E27FC236}">
                <a16:creationId xmlns:a16="http://schemas.microsoft.com/office/drawing/2014/main" id="{2719DFCB-CC4B-47FA-ABCB-DF0F15098251}"/>
              </a:ext>
            </a:extLst>
          </p:cNvPr>
          <p:cNvSpPr txBox="1">
            <a:spLocks noChangeArrowheads="1"/>
          </p:cNvSpPr>
          <p:nvPr/>
        </p:nvSpPr>
        <p:spPr bwMode="auto">
          <a:xfrm>
            <a:off x="2716316" y="2268608"/>
            <a:ext cx="941284" cy="707886"/>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dirty="0"/>
              <a:t>Neural</a:t>
            </a:r>
          </a:p>
          <a:p>
            <a:pPr algn="ctr" eaLnBrk="1" hangingPunct="1">
              <a:spcBef>
                <a:spcPct val="0"/>
              </a:spcBef>
              <a:buClrTx/>
              <a:buSzTx/>
              <a:buFontTx/>
              <a:buNone/>
            </a:pPr>
            <a:r>
              <a:rPr lang="en-US" altLang="en-US" sz="2000" dirty="0"/>
              <a:t>origin</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cxnSp>
        <p:nvCxnSpPr>
          <p:cNvPr id="3" name="Straight Arrow Connector 2">
            <a:extLst>
              <a:ext uri="{FF2B5EF4-FFF2-40B4-BE49-F238E27FC236}">
                <a16:creationId xmlns:a16="http://schemas.microsoft.com/office/drawing/2014/main" id="{6DB4F3BE-1913-4C68-8BF4-F7D37203AE08}"/>
              </a:ext>
            </a:extLst>
          </p:cNvPr>
          <p:cNvCxnSpPr>
            <a:cxnSpLocks/>
          </p:cNvCxnSpPr>
          <p:nvPr/>
        </p:nvCxnSpPr>
        <p:spPr>
          <a:xfrm flipH="1">
            <a:off x="1158666" y="1898367"/>
            <a:ext cx="778825"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B7ADBFF-E31C-4971-B734-A87B762E0453}"/>
              </a:ext>
            </a:extLst>
          </p:cNvPr>
          <p:cNvCxnSpPr>
            <a:cxnSpLocks/>
          </p:cNvCxnSpPr>
          <p:nvPr/>
        </p:nvCxnSpPr>
        <p:spPr>
          <a:xfrm>
            <a:off x="1937491" y="1898367"/>
            <a:ext cx="778545" cy="46383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23C040A-7519-4BBB-8E25-40CBD26C5976}"/>
              </a:ext>
            </a:extLst>
          </p:cNvPr>
          <p:cNvCxnSpPr>
            <a:cxnSpLocks/>
          </p:cNvCxnSpPr>
          <p:nvPr/>
        </p:nvCxnSpPr>
        <p:spPr>
          <a:xfrm>
            <a:off x="1937491" y="1898367"/>
            <a:ext cx="0" cy="463833"/>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 Box 27">
            <a:extLst>
              <a:ext uri="{FF2B5EF4-FFF2-40B4-BE49-F238E27FC236}">
                <a16:creationId xmlns:a16="http://schemas.microsoft.com/office/drawing/2014/main" id="{2517B837-6692-4098-ADB1-21B41F0712C4}"/>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58" name="Text Box 28">
            <a:extLst>
              <a:ext uri="{FF2B5EF4-FFF2-40B4-BE49-F238E27FC236}">
                <a16:creationId xmlns:a16="http://schemas.microsoft.com/office/drawing/2014/main" id="{81692B7A-EF1F-491B-AEB8-73739D591E93}"/>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59" name="Text Box 29">
            <a:extLst>
              <a:ext uri="{FF2B5EF4-FFF2-40B4-BE49-F238E27FC236}">
                <a16:creationId xmlns:a16="http://schemas.microsoft.com/office/drawing/2014/main" id="{873A86A1-1177-42F2-9C23-0E556D460E9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0" name="Text Box 30">
            <a:extLst>
              <a:ext uri="{FF2B5EF4-FFF2-40B4-BE49-F238E27FC236}">
                <a16:creationId xmlns:a16="http://schemas.microsoft.com/office/drawing/2014/main" id="{A257FF21-9D4E-493E-9C12-27A89D5DFEE8}"/>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72" name="TextBox 71">
            <a:extLst>
              <a:ext uri="{FF2B5EF4-FFF2-40B4-BE49-F238E27FC236}">
                <a16:creationId xmlns:a16="http://schemas.microsoft.com/office/drawing/2014/main" id="{EF030C69-EEC5-4016-B814-66D5F0C2B7F4}"/>
              </a:ext>
            </a:extLst>
          </p:cNvPr>
          <p:cNvSpPr txBox="1"/>
          <p:nvPr/>
        </p:nvSpPr>
        <p:spPr>
          <a:xfrm>
            <a:off x="3094257" y="3249961"/>
            <a:ext cx="1507144" cy="477054"/>
          </a:xfrm>
          <a:prstGeom prst="rect">
            <a:avLst/>
          </a:prstGeom>
          <a:noFill/>
        </p:spPr>
        <p:txBody>
          <a:bodyPr wrap="none" rtlCol="0">
            <a:spAutoFit/>
          </a:bodyPr>
          <a:lstStyle/>
          <a:p>
            <a:pPr>
              <a:lnSpc>
                <a:spcPts val="1500"/>
              </a:lnSpc>
            </a:pPr>
            <a:r>
              <a:rPr lang="en-US" sz="1600" b="1" dirty="0">
                <a:solidFill>
                  <a:srgbClr val="0000FF"/>
                </a:solidFill>
              </a:rPr>
              <a:t>Plexiform</a:t>
            </a:r>
          </a:p>
          <a:p>
            <a:pPr>
              <a:lnSpc>
                <a:spcPts val="1500"/>
              </a:lnSpc>
            </a:pPr>
            <a:r>
              <a:rPr lang="en-US" sz="1600" b="1" dirty="0">
                <a:solidFill>
                  <a:srgbClr val="0000FF"/>
                </a:solidFill>
              </a:rPr>
              <a:t>neurofibroma</a:t>
            </a:r>
          </a:p>
        </p:txBody>
      </p:sp>
      <p:sp>
        <p:nvSpPr>
          <p:cNvPr id="2" name="TextBox 1">
            <a:extLst>
              <a:ext uri="{FF2B5EF4-FFF2-40B4-BE49-F238E27FC236}">
                <a16:creationId xmlns:a16="http://schemas.microsoft.com/office/drawing/2014/main" id="{CC2C34B2-3A56-40CA-A907-DAE339AA399D}"/>
              </a:ext>
            </a:extLst>
          </p:cNvPr>
          <p:cNvSpPr txBox="1"/>
          <p:nvPr/>
        </p:nvSpPr>
        <p:spPr>
          <a:xfrm>
            <a:off x="4723857" y="1836482"/>
            <a:ext cx="4079164" cy="3754874"/>
          </a:xfrm>
          <a:prstGeom prst="rect">
            <a:avLst/>
          </a:prstGeom>
          <a:solidFill>
            <a:srgbClr val="CCCCFF"/>
          </a:solidFill>
        </p:spPr>
        <p:txBody>
          <a:bodyPr wrap="square" rtlCol="0">
            <a:spAutoFit/>
          </a:bodyPr>
          <a:lstStyle/>
          <a:p>
            <a:r>
              <a:rPr lang="en-US" sz="1400" i="1" dirty="0">
                <a:solidFill>
                  <a:schemeClr val="bg1">
                    <a:lumMod val="50000"/>
                  </a:schemeClr>
                </a:solidFill>
              </a:rPr>
              <a:t>What specific cell type is implicated in plexiform neurofibroma formation?</a:t>
            </a:r>
          </a:p>
          <a:p>
            <a:r>
              <a:rPr lang="en-US" sz="1400" dirty="0">
                <a:solidFill>
                  <a:schemeClr val="bg1">
                    <a:lumMod val="50000"/>
                  </a:schemeClr>
                </a:solidFill>
              </a:rPr>
              <a:t>Schwann cells and fibroblasts </a:t>
            </a:r>
          </a:p>
          <a:p>
            <a:endParaRPr lang="en-US" sz="1400" dirty="0">
              <a:solidFill>
                <a:schemeClr val="bg1">
                  <a:lumMod val="50000"/>
                </a:schemeClr>
              </a:solidFill>
            </a:endParaRPr>
          </a:p>
          <a:p>
            <a:r>
              <a:rPr lang="en-US" sz="1400" i="1" dirty="0">
                <a:solidFill>
                  <a:schemeClr val="bg1">
                    <a:lumMod val="50000"/>
                  </a:schemeClr>
                </a:solidFill>
              </a:rPr>
              <a:t>What ophthalmic structure is typically involved?</a:t>
            </a:r>
          </a:p>
          <a:p>
            <a:r>
              <a:rPr lang="en-US" sz="1400" b="1" dirty="0">
                <a:solidFill>
                  <a:srgbClr val="0000FF"/>
                </a:solidFill>
              </a:rPr>
              <a:t>The upper lid</a:t>
            </a:r>
            <a:endParaRPr lang="en-US" sz="1400" b="1" dirty="0">
              <a:solidFill>
                <a:schemeClr val="bg1">
                  <a:lumMod val="50000"/>
                </a:schemeClr>
              </a:solidFill>
            </a:endParaRPr>
          </a:p>
          <a:p>
            <a:endParaRPr lang="en-US" sz="1400" dirty="0">
              <a:solidFill>
                <a:schemeClr val="bg1">
                  <a:lumMod val="50000"/>
                </a:schemeClr>
              </a:solidFill>
            </a:endParaRPr>
          </a:p>
          <a:p>
            <a:r>
              <a:rPr lang="en-US" sz="1400" i="1" dirty="0">
                <a:solidFill>
                  <a:schemeClr val="bg1">
                    <a:lumMod val="50000"/>
                  </a:schemeClr>
                </a:solidFill>
              </a:rPr>
              <a:t>These </a:t>
            </a:r>
            <a:r>
              <a:rPr lang="en-US" sz="1400" i="1" dirty="0" err="1">
                <a:solidFill>
                  <a:schemeClr val="bg1">
                    <a:lumMod val="50000"/>
                  </a:schemeClr>
                </a:solidFill>
              </a:rPr>
              <a:t>nonencapsulated</a:t>
            </a:r>
            <a:r>
              <a:rPr lang="en-US" sz="1400" i="1" dirty="0">
                <a:solidFill>
                  <a:schemeClr val="bg1">
                    <a:lumMod val="50000"/>
                  </a:schemeClr>
                </a:solidFill>
              </a:rPr>
              <a:t>, diffusely infiltrative tumors have a distinct consistency when palpated. What icky term is used to describe it?</a:t>
            </a:r>
          </a:p>
          <a:p>
            <a:r>
              <a:rPr lang="en-US" sz="1400" dirty="0">
                <a:solidFill>
                  <a:schemeClr val="bg1">
                    <a:lumMod val="50000"/>
                  </a:schemeClr>
                </a:solidFill>
              </a:rPr>
              <a:t>‘Bag of worms’</a:t>
            </a:r>
          </a:p>
          <a:p>
            <a:endParaRPr lang="en-US" sz="1400" dirty="0">
              <a:solidFill>
                <a:schemeClr val="bg1">
                  <a:lumMod val="50000"/>
                </a:schemeClr>
              </a:solidFill>
            </a:endParaRPr>
          </a:p>
          <a:p>
            <a:r>
              <a:rPr lang="en-US" sz="1400" i="1" dirty="0">
                <a:solidFill>
                  <a:schemeClr val="bg1">
                    <a:lumMod val="50000"/>
                  </a:schemeClr>
                </a:solidFill>
              </a:rPr>
              <a:t>Are plexiform neurofibromas associated with a systemic condition?</a:t>
            </a:r>
          </a:p>
          <a:p>
            <a:r>
              <a:rPr lang="en-US" sz="1400" dirty="0">
                <a:solidFill>
                  <a:schemeClr val="bg1">
                    <a:lumMod val="50000"/>
                  </a:schemeClr>
                </a:solidFill>
              </a:rPr>
              <a:t>Yes--like their cousin the optic nerve glioma, plexiform neurofibromas are strongly associated with NF1</a:t>
            </a:r>
          </a:p>
        </p:txBody>
      </p:sp>
      <p:sp>
        <p:nvSpPr>
          <p:cNvPr id="4" name="TextBox 3">
            <a:extLst>
              <a:ext uri="{FF2B5EF4-FFF2-40B4-BE49-F238E27FC236}">
                <a16:creationId xmlns:a16="http://schemas.microsoft.com/office/drawing/2014/main" id="{97A40A41-77B5-431A-ACD1-ED93F182A453}"/>
              </a:ext>
            </a:extLst>
          </p:cNvPr>
          <p:cNvSpPr txBox="1"/>
          <p:nvPr/>
        </p:nvSpPr>
        <p:spPr>
          <a:xfrm>
            <a:off x="3675460" y="1119414"/>
            <a:ext cx="5184637" cy="1600438"/>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Plexiform neurofibromas of the upper lid are a strong risk factor for what potentially blinding ocular condition?</a:t>
            </a:r>
          </a:p>
          <a:p>
            <a:r>
              <a:rPr lang="en-US" sz="1400" dirty="0">
                <a:solidFill>
                  <a:srgbClr val="0000FF"/>
                </a:solidFill>
              </a:rPr>
              <a:t>Glaucoma</a:t>
            </a:r>
          </a:p>
          <a:p>
            <a:endParaRPr lang="en-US" sz="1400" i="1" dirty="0">
              <a:solidFill>
                <a:srgbClr val="0000FF"/>
              </a:solidFill>
            </a:endParaRPr>
          </a:p>
          <a:p>
            <a:r>
              <a:rPr lang="en-US" sz="1400" i="1" dirty="0">
                <a:solidFill>
                  <a:srgbClr val="0000FF"/>
                </a:solidFill>
              </a:rPr>
              <a:t>Does it increase the risk of glaucoma in both eyes, or just the ipsilateral eye?</a:t>
            </a:r>
          </a:p>
          <a:p>
            <a:r>
              <a:rPr lang="en-US" sz="1400" dirty="0">
                <a:solidFill>
                  <a:srgbClr val="0000FF"/>
                </a:solidFill>
              </a:rPr>
              <a:t>The ipsilateral eye only</a:t>
            </a:r>
          </a:p>
        </p:txBody>
      </p:sp>
      <p:sp>
        <p:nvSpPr>
          <p:cNvPr id="6" name="Oval 5">
            <a:extLst>
              <a:ext uri="{FF2B5EF4-FFF2-40B4-BE49-F238E27FC236}">
                <a16:creationId xmlns:a16="http://schemas.microsoft.com/office/drawing/2014/main" id="{0B63B67D-1D8A-4F19-A239-A352B877572F}"/>
              </a:ext>
            </a:extLst>
          </p:cNvPr>
          <p:cNvSpPr/>
          <p:nvPr/>
        </p:nvSpPr>
        <p:spPr>
          <a:xfrm>
            <a:off x="4724400" y="2838849"/>
            <a:ext cx="1317402" cy="44042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050104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24</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76" name="Text Box 27">
            <a:extLst>
              <a:ext uri="{FF2B5EF4-FFF2-40B4-BE49-F238E27FC236}">
                <a16:creationId xmlns:a16="http://schemas.microsoft.com/office/drawing/2014/main" id="{9B707CB4-9860-44A7-9451-4EA3AC19DD59}"/>
              </a:ext>
            </a:extLst>
          </p:cNvPr>
          <p:cNvSpPr txBox="1">
            <a:spLocks noChangeArrowheads="1"/>
          </p:cNvSpPr>
          <p:nvPr/>
        </p:nvSpPr>
        <p:spPr bwMode="auto">
          <a:xfrm>
            <a:off x="5482138" y="3646765"/>
            <a:ext cx="221086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00FF"/>
                </a:solidFill>
              </a:rPr>
              <a:t>Rhabdomyosarcoma</a:t>
            </a:r>
          </a:p>
        </p:txBody>
      </p:sp>
      <p:sp>
        <p:nvSpPr>
          <p:cNvPr id="77" name="Text Box 28">
            <a:extLst>
              <a:ext uri="{FF2B5EF4-FFF2-40B4-BE49-F238E27FC236}">
                <a16:creationId xmlns:a16="http://schemas.microsoft.com/office/drawing/2014/main" id="{B41970C3-8B84-4DD4-B019-3F0551B2CB2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8" name="Text Box 29">
            <a:extLst>
              <a:ext uri="{FF2B5EF4-FFF2-40B4-BE49-F238E27FC236}">
                <a16:creationId xmlns:a16="http://schemas.microsoft.com/office/drawing/2014/main" id="{A38C9589-4E1B-4D46-8C12-41F53F949418}"/>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9" name="Text Box 30">
            <a:extLst>
              <a:ext uri="{FF2B5EF4-FFF2-40B4-BE49-F238E27FC236}">
                <a16:creationId xmlns:a16="http://schemas.microsoft.com/office/drawing/2014/main" id="{0C0E3239-E405-4DCE-AE04-E29400520631}"/>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Fibrosarcoma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Speaking of the orbital sarcomas: Which is most common?</a:t>
            </a:r>
          </a:p>
          <a:p>
            <a:pPr eaLnBrk="1" hangingPunct="1">
              <a:spcBef>
                <a:spcPct val="0"/>
              </a:spcBef>
              <a:buClrTx/>
              <a:buSzTx/>
              <a:buFontTx/>
              <a:buNone/>
            </a:pPr>
            <a:r>
              <a:rPr lang="en-US" altLang="en-US" sz="1400" dirty="0">
                <a:solidFill>
                  <a:srgbClr val="0000FF"/>
                </a:solidFill>
              </a:rPr>
              <a:t>Rhabdomyosarcoma </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much more common is it?</a:t>
            </a:r>
            <a:endParaRPr lang="en-US" altLang="en-US" sz="1400" i="1" dirty="0">
              <a:solidFill>
                <a:srgbClr val="FFFF66"/>
              </a:solidFill>
            </a:endParaRPr>
          </a:p>
          <a:p>
            <a:pPr eaLnBrk="1" hangingPunct="1">
              <a:spcBef>
                <a:spcPct val="0"/>
              </a:spcBef>
              <a:buClrTx/>
              <a:buSzTx/>
              <a:buFontTx/>
              <a:buNone/>
            </a:pPr>
            <a:r>
              <a:rPr lang="en-US" altLang="en-US" sz="1400" dirty="0">
                <a:solidFill>
                  <a:srgbClr val="FFFF66"/>
                </a:solidFill>
              </a:rPr>
              <a:t>The incidence of </a:t>
            </a:r>
            <a:r>
              <a:rPr lang="en-US" altLang="en-US" sz="1400" dirty="0" err="1">
                <a:solidFill>
                  <a:srgbClr val="FFFF66"/>
                </a:solidFill>
              </a:rPr>
              <a:t>rhabdo</a:t>
            </a:r>
            <a:r>
              <a:rPr lang="en-US" altLang="en-US" sz="1400" dirty="0">
                <a:solidFill>
                  <a:srgbClr val="FFFF66"/>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Tree>
    <p:extLst>
      <p:ext uri="{BB962C8B-B14F-4D97-AF65-F5344CB8AC3E}">
        <p14:creationId xmlns:p14="http://schemas.microsoft.com/office/powerpoint/2010/main" val="2998217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25</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Speaking of the orbital sarcomas: Which is most common?</a:t>
            </a:r>
          </a:p>
          <a:p>
            <a:pPr eaLnBrk="1" hangingPunct="1">
              <a:spcBef>
                <a:spcPct val="0"/>
              </a:spcBef>
              <a:buClrTx/>
              <a:buSzTx/>
              <a:buFontTx/>
              <a:buNone/>
            </a:pPr>
            <a:r>
              <a:rPr lang="en-US" altLang="en-US" sz="1400" dirty="0">
                <a:solidFill>
                  <a:srgbClr val="0000FF"/>
                </a:solidFill>
              </a:rPr>
              <a:t>Rhabdomyosarcoma </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much more common is it?</a:t>
            </a:r>
          </a:p>
          <a:p>
            <a:pPr eaLnBrk="1" hangingPunct="1">
              <a:spcBef>
                <a:spcPct val="0"/>
              </a:spcBef>
              <a:buClrTx/>
              <a:buSzTx/>
              <a:buFontTx/>
              <a:buNone/>
            </a:pPr>
            <a:r>
              <a:rPr lang="en-US" altLang="en-US" sz="1400" dirty="0">
                <a:solidFill>
                  <a:srgbClr val="0000FF"/>
                </a:solidFill>
              </a:rPr>
              <a:t>The incidence of </a:t>
            </a:r>
            <a:r>
              <a:rPr lang="en-US" altLang="en-US" sz="1400" dirty="0" err="1">
                <a:solidFill>
                  <a:srgbClr val="0000FF"/>
                </a:solidFill>
              </a:rPr>
              <a:t>rhabdo</a:t>
            </a:r>
            <a:r>
              <a:rPr lang="en-US" altLang="en-US" sz="1400" dirty="0">
                <a:solidFill>
                  <a:srgbClr val="0000FF"/>
                </a:solidFill>
              </a:rPr>
              <a:t> exceeds that of all the other orbital sarcomas combined!</a:t>
            </a:r>
            <a:endParaRPr lang="en-US" altLang="en-US" sz="1400" dirty="0">
              <a:solidFill>
                <a:srgbClr val="FFFF66"/>
              </a:solidFill>
            </a:endParaRP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Tree>
    <p:extLst>
      <p:ext uri="{BB962C8B-B14F-4D97-AF65-F5344CB8AC3E}">
        <p14:creationId xmlns:p14="http://schemas.microsoft.com/office/powerpoint/2010/main" val="15188238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26</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dirty="0">
                <a:solidFill>
                  <a:schemeClr val="bg1">
                    <a:lumMod val="65000"/>
                  </a:schemeClr>
                </a:solidFill>
              </a:rPr>
              <a:t>The incidence of </a:t>
            </a:r>
            <a:r>
              <a:rPr lang="en-US" altLang="en-US" sz="1400" dirty="0" err="1">
                <a:solidFill>
                  <a:schemeClr val="bg1">
                    <a:lumMod val="65000"/>
                  </a:schemeClr>
                </a:solidFill>
              </a:rPr>
              <a:t>rhabdo</a:t>
            </a:r>
            <a:r>
              <a:rPr lang="en-US" altLang="en-US" sz="1400"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11121"/>
            <a:ext cx="178766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02668"/>
            <a:ext cx="209544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07468"/>
            <a:ext cx="17107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Fibrosarcoma</a:t>
            </a:r>
          </a:p>
        </p:txBody>
      </p:sp>
      <p:sp>
        <p:nvSpPr>
          <p:cNvPr id="74" name="TextBox 73">
            <a:extLst>
              <a:ext uri="{FF2B5EF4-FFF2-40B4-BE49-F238E27FC236}">
                <a16:creationId xmlns:a16="http://schemas.microsoft.com/office/drawing/2014/main" id="{68963983-B7FC-412A-9AA9-A91327BA658E}"/>
              </a:ext>
            </a:extLst>
          </p:cNvPr>
          <p:cNvSpPr txBox="1"/>
          <p:nvPr/>
        </p:nvSpPr>
        <p:spPr>
          <a:xfrm>
            <a:off x="219857" y="3671662"/>
            <a:ext cx="4788307" cy="1169551"/>
          </a:xfrm>
          <a:prstGeom prst="rect">
            <a:avLst/>
          </a:prstGeom>
          <a:solidFill>
            <a:srgbClr val="D6C0D3"/>
          </a:solidFill>
        </p:spPr>
        <p:txBody>
          <a:bodyPr wrap="square" rtlCol="0">
            <a:spAutoFit/>
          </a:bodyPr>
          <a:lstStyle/>
          <a:p>
            <a:r>
              <a:rPr lang="en-US" sz="1400" i="1" dirty="0"/>
              <a:t>To make matters worse, if a </a:t>
            </a:r>
            <a:r>
              <a:rPr lang="en-US" sz="1400" i="1" dirty="0" err="1"/>
              <a:t>pt</a:t>
            </a:r>
            <a:r>
              <a:rPr lang="en-US" sz="1400" i="1" dirty="0"/>
              <a:t> has a personal hx of a particular malignancy, it may greatly increase his/her risk of developing a sarcoma (any sarcoma--not just </a:t>
            </a:r>
            <a:r>
              <a:rPr lang="en-US" sz="1400" i="1" dirty="0" err="1"/>
              <a:t>rhabdo</a:t>
            </a:r>
            <a:r>
              <a:rPr lang="en-US" sz="1400" i="1" dirty="0"/>
              <a:t>). What is that malignancy?</a:t>
            </a:r>
            <a:endParaRPr lang="en-US" sz="1400" i="1" dirty="0">
              <a:solidFill>
                <a:srgbClr val="D6C0D3"/>
              </a:solidFill>
            </a:endParaRPr>
          </a:p>
          <a:p>
            <a:r>
              <a:rPr lang="en-US" sz="1400" b="1" dirty="0">
                <a:solidFill>
                  <a:srgbClr val="D6C0D3"/>
                </a:solidFill>
              </a:rPr>
              <a:t>Retinoblastoma (</a:t>
            </a:r>
            <a:r>
              <a:rPr lang="en-US" sz="1400" b="1" dirty="0" err="1">
                <a:solidFill>
                  <a:srgbClr val="D6C0D3"/>
                </a:solidFill>
              </a:rPr>
              <a:t>Rb</a:t>
            </a:r>
            <a:r>
              <a:rPr lang="en-US" sz="1400" b="1" dirty="0">
                <a:solidFill>
                  <a:srgbClr val="D6C0D3"/>
                </a:solidFill>
              </a:rPr>
              <a:t>)</a:t>
            </a:r>
            <a:endParaRPr lang="en-US" sz="1400" dirty="0">
              <a:solidFill>
                <a:srgbClr val="D6C0D3"/>
              </a:solidFill>
            </a:endParaRPr>
          </a:p>
        </p:txBody>
      </p:sp>
    </p:spTree>
    <p:extLst>
      <p:ext uri="{BB962C8B-B14F-4D97-AF65-F5344CB8AC3E}">
        <p14:creationId xmlns:p14="http://schemas.microsoft.com/office/powerpoint/2010/main" val="411822705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27</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dirty="0">
                <a:solidFill>
                  <a:schemeClr val="bg1">
                    <a:lumMod val="65000"/>
                  </a:schemeClr>
                </a:solidFill>
              </a:rPr>
              <a:t>The incidence of </a:t>
            </a:r>
            <a:r>
              <a:rPr lang="en-US" altLang="en-US" sz="1400" dirty="0" err="1">
                <a:solidFill>
                  <a:schemeClr val="bg1">
                    <a:lumMod val="65000"/>
                  </a:schemeClr>
                </a:solidFill>
              </a:rPr>
              <a:t>rhabdo</a:t>
            </a:r>
            <a:r>
              <a:rPr lang="en-US" altLang="en-US" sz="1400"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11121"/>
            <a:ext cx="178766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02668"/>
            <a:ext cx="209544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07468"/>
            <a:ext cx="17107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Fibrosarcoma</a:t>
            </a:r>
          </a:p>
        </p:txBody>
      </p:sp>
      <p:sp>
        <p:nvSpPr>
          <p:cNvPr id="74" name="TextBox 73">
            <a:extLst>
              <a:ext uri="{FF2B5EF4-FFF2-40B4-BE49-F238E27FC236}">
                <a16:creationId xmlns:a16="http://schemas.microsoft.com/office/drawing/2014/main" id="{68963983-B7FC-412A-9AA9-A91327BA658E}"/>
              </a:ext>
            </a:extLst>
          </p:cNvPr>
          <p:cNvSpPr txBox="1"/>
          <p:nvPr/>
        </p:nvSpPr>
        <p:spPr>
          <a:xfrm>
            <a:off x="219857" y="3671662"/>
            <a:ext cx="4788307" cy="1169551"/>
          </a:xfrm>
          <a:prstGeom prst="rect">
            <a:avLst/>
          </a:prstGeom>
          <a:solidFill>
            <a:srgbClr val="D6C0D3"/>
          </a:solidFill>
        </p:spPr>
        <p:txBody>
          <a:bodyPr wrap="square" rtlCol="0">
            <a:spAutoFit/>
          </a:bodyPr>
          <a:lstStyle/>
          <a:p>
            <a:r>
              <a:rPr lang="en-US" sz="1400" i="1" dirty="0"/>
              <a:t>To make matters worse, if a </a:t>
            </a:r>
            <a:r>
              <a:rPr lang="en-US" sz="1400" i="1" dirty="0" err="1"/>
              <a:t>pt</a:t>
            </a:r>
            <a:r>
              <a:rPr lang="en-US" sz="1400" i="1" dirty="0"/>
              <a:t> has a personal hx of a particular malignancy, it may greatly increase his/her risk of developing a sarcoma (any sarcoma--not just </a:t>
            </a:r>
            <a:r>
              <a:rPr lang="en-US" sz="1400" i="1" dirty="0" err="1"/>
              <a:t>rhabdo</a:t>
            </a:r>
            <a:r>
              <a:rPr lang="en-US" sz="1400" i="1" dirty="0"/>
              <a:t>). What is that malignancy?</a:t>
            </a:r>
          </a:p>
          <a:p>
            <a:r>
              <a:rPr lang="en-US" sz="1400" b="1" dirty="0"/>
              <a:t>Retinoblastoma (</a:t>
            </a:r>
            <a:r>
              <a:rPr lang="en-US" sz="1400" b="1" dirty="0" err="1"/>
              <a:t>Rb</a:t>
            </a:r>
            <a:r>
              <a:rPr lang="en-US" sz="1400" b="1" dirty="0"/>
              <a:t>)</a:t>
            </a:r>
            <a:endParaRPr lang="en-US" sz="1400" dirty="0"/>
          </a:p>
        </p:txBody>
      </p:sp>
    </p:spTree>
    <p:extLst>
      <p:ext uri="{BB962C8B-B14F-4D97-AF65-F5344CB8AC3E}">
        <p14:creationId xmlns:p14="http://schemas.microsoft.com/office/powerpoint/2010/main" val="57040333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28</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dirty="0">
                <a:solidFill>
                  <a:schemeClr val="bg1">
                    <a:lumMod val="65000"/>
                  </a:schemeClr>
                </a:solidFill>
              </a:rPr>
              <a:t>The incidence of </a:t>
            </a:r>
            <a:r>
              <a:rPr lang="en-US" altLang="en-US" sz="1400" dirty="0" err="1">
                <a:solidFill>
                  <a:schemeClr val="bg1">
                    <a:lumMod val="65000"/>
                  </a:schemeClr>
                </a:solidFill>
              </a:rPr>
              <a:t>rhabdo</a:t>
            </a:r>
            <a:r>
              <a:rPr lang="en-US" altLang="en-US" sz="1400"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11121"/>
            <a:ext cx="178766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02668"/>
            <a:ext cx="209544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07468"/>
            <a:ext cx="17107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Fibrosarcoma</a:t>
            </a:r>
          </a:p>
        </p:txBody>
      </p:sp>
      <p:sp>
        <p:nvSpPr>
          <p:cNvPr id="74" name="TextBox 73">
            <a:extLst>
              <a:ext uri="{FF2B5EF4-FFF2-40B4-BE49-F238E27FC236}">
                <a16:creationId xmlns:a16="http://schemas.microsoft.com/office/drawing/2014/main" id="{68963983-B7FC-412A-9AA9-A91327BA658E}"/>
              </a:ext>
            </a:extLst>
          </p:cNvPr>
          <p:cNvSpPr txBox="1"/>
          <p:nvPr/>
        </p:nvSpPr>
        <p:spPr>
          <a:xfrm>
            <a:off x="219857" y="3671662"/>
            <a:ext cx="4788307" cy="1200329"/>
          </a:xfrm>
          <a:prstGeom prst="rect">
            <a:avLst/>
          </a:prstGeom>
          <a:solidFill>
            <a:srgbClr val="D6C0D3"/>
          </a:solidFill>
        </p:spPr>
        <p:txBody>
          <a:bodyPr wrap="square" rtlCol="0">
            <a:spAutoFit/>
          </a:bodyPr>
          <a:lstStyle/>
          <a:p>
            <a:r>
              <a:rPr lang="en-US" sz="1400" i="1" dirty="0">
                <a:solidFill>
                  <a:schemeClr val="bg1">
                    <a:lumMod val="50000"/>
                  </a:schemeClr>
                </a:solidFill>
              </a:rPr>
              <a:t>To make matters worse, if a </a:t>
            </a:r>
            <a:r>
              <a:rPr lang="en-US" sz="1400" i="1" dirty="0" err="1">
                <a:solidFill>
                  <a:schemeClr val="bg1">
                    <a:lumMod val="50000"/>
                  </a:schemeClr>
                </a:solidFill>
              </a:rPr>
              <a:t>pt</a:t>
            </a:r>
            <a:r>
              <a:rPr lang="en-US" sz="1400" i="1" dirty="0">
                <a:solidFill>
                  <a:schemeClr val="bg1">
                    <a:lumMod val="50000"/>
                  </a:schemeClr>
                </a:solidFill>
              </a:rPr>
              <a:t> has a personal hx of a particular malignancy, </a:t>
            </a:r>
            <a:r>
              <a:rPr lang="en-US" sz="1400" i="1" dirty="0"/>
              <a:t>it </a:t>
            </a:r>
            <a:r>
              <a:rPr lang="en-US" sz="1600" b="1" u="sng" dirty="0"/>
              <a:t>may</a:t>
            </a:r>
            <a:r>
              <a:rPr lang="en-US" sz="1400" i="1" dirty="0"/>
              <a:t> greatly increase his/her risk </a:t>
            </a:r>
            <a:r>
              <a:rPr lang="en-US" sz="1400" i="1" dirty="0">
                <a:solidFill>
                  <a:schemeClr val="bg1">
                    <a:lumMod val="50000"/>
                  </a:schemeClr>
                </a:solidFill>
              </a:rPr>
              <a:t>of developing a sarcoma (any sarcoma--not just </a:t>
            </a:r>
            <a:r>
              <a:rPr lang="en-US" sz="1400" i="1" dirty="0" err="1">
                <a:solidFill>
                  <a:schemeClr val="bg1">
                    <a:lumMod val="50000"/>
                  </a:schemeClr>
                </a:solidFill>
              </a:rPr>
              <a:t>rhabdo</a:t>
            </a:r>
            <a:r>
              <a:rPr lang="en-US" sz="1400" i="1" dirty="0">
                <a:solidFill>
                  <a:schemeClr val="bg1">
                    <a:lumMod val="50000"/>
                  </a:schemeClr>
                </a:solidFill>
              </a:rPr>
              <a:t>). What is that malignancy?</a:t>
            </a:r>
          </a:p>
          <a:p>
            <a:r>
              <a:rPr lang="en-US" sz="1400" b="1" dirty="0">
                <a:solidFill>
                  <a:schemeClr val="bg1">
                    <a:lumMod val="50000"/>
                  </a:schemeClr>
                </a:solidFill>
              </a:rPr>
              <a:t>Retinoblastoma (</a:t>
            </a:r>
            <a:r>
              <a:rPr lang="en-US" sz="1400" b="1" dirty="0" err="1">
                <a:solidFill>
                  <a:schemeClr val="bg1">
                    <a:lumMod val="50000"/>
                  </a:schemeClr>
                </a:solidFill>
              </a:rPr>
              <a:t>Rb</a:t>
            </a:r>
            <a:r>
              <a:rPr lang="en-US" sz="1400" b="1" dirty="0">
                <a:solidFill>
                  <a:schemeClr val="bg1">
                    <a:lumMod val="50000"/>
                  </a:schemeClr>
                </a:solidFill>
              </a:rPr>
              <a:t>)</a:t>
            </a:r>
            <a:endParaRPr lang="en-US" sz="1400" dirty="0">
              <a:solidFill>
                <a:schemeClr val="bg1">
                  <a:lumMod val="50000"/>
                </a:schemeClr>
              </a:solidFill>
            </a:endParaRPr>
          </a:p>
        </p:txBody>
      </p:sp>
      <p:sp>
        <p:nvSpPr>
          <p:cNvPr id="37" name="TextBox 36">
            <a:extLst>
              <a:ext uri="{FF2B5EF4-FFF2-40B4-BE49-F238E27FC236}">
                <a16:creationId xmlns:a16="http://schemas.microsoft.com/office/drawing/2014/main" id="{C4E89799-7FFF-4C1F-B1F2-2D25180BAA88}"/>
              </a:ext>
            </a:extLst>
          </p:cNvPr>
          <p:cNvSpPr txBox="1"/>
          <p:nvPr/>
        </p:nvSpPr>
        <p:spPr>
          <a:xfrm>
            <a:off x="548855" y="4475922"/>
            <a:ext cx="5143500" cy="738664"/>
          </a:xfrm>
          <a:prstGeom prst="rect">
            <a:avLst/>
          </a:prstGeom>
          <a:solidFill>
            <a:srgbClr val="FFCC99"/>
          </a:solidFill>
        </p:spPr>
        <p:txBody>
          <a:bodyPr wrap="square" rtlCol="0">
            <a:spAutoFit/>
          </a:bodyPr>
          <a:lstStyle/>
          <a:p>
            <a:r>
              <a:rPr lang="en-US" sz="1400" i="1" dirty="0"/>
              <a:t>Unpack that ‘may.’ Under what circumstance would a hx of </a:t>
            </a:r>
            <a:r>
              <a:rPr lang="en-US" sz="1400" i="1" dirty="0" err="1"/>
              <a:t>Rb</a:t>
            </a:r>
            <a:r>
              <a:rPr lang="en-US" sz="1400" i="1" dirty="0"/>
              <a:t> increase the risk of developing a sarcoma?</a:t>
            </a:r>
            <a:endParaRPr lang="en-US" sz="1400" i="1" dirty="0">
              <a:solidFill>
                <a:srgbClr val="FFCC99"/>
              </a:solidFill>
            </a:endParaRPr>
          </a:p>
          <a:p>
            <a:r>
              <a:rPr lang="en-US" sz="1400" dirty="0">
                <a:solidFill>
                  <a:srgbClr val="FFCC99"/>
                </a:solidFill>
              </a:rPr>
              <a:t>When the </a:t>
            </a:r>
            <a:r>
              <a:rPr lang="en-US" sz="1400" dirty="0" err="1">
                <a:solidFill>
                  <a:srgbClr val="FFCC99"/>
                </a:solidFill>
              </a:rPr>
              <a:t>Rb</a:t>
            </a:r>
            <a:r>
              <a:rPr lang="en-US" sz="1400" dirty="0">
                <a:solidFill>
                  <a:srgbClr val="FFCC99"/>
                </a:solidFill>
              </a:rPr>
              <a:t> mutation is heritable (</a:t>
            </a:r>
            <a:r>
              <a:rPr lang="en-US" sz="1400" dirty="0" err="1">
                <a:solidFill>
                  <a:srgbClr val="FFCC99"/>
                </a:solidFill>
              </a:rPr>
              <a:t>ie</a:t>
            </a:r>
            <a:r>
              <a:rPr lang="en-US" sz="1400" dirty="0">
                <a:solidFill>
                  <a:srgbClr val="FFCC99"/>
                </a:solidFill>
              </a:rPr>
              <a:t>, is in the germline)</a:t>
            </a:r>
          </a:p>
        </p:txBody>
      </p:sp>
      <p:sp>
        <p:nvSpPr>
          <p:cNvPr id="38" name="Oval 37">
            <a:extLst>
              <a:ext uri="{FF2B5EF4-FFF2-40B4-BE49-F238E27FC236}">
                <a16:creationId xmlns:a16="http://schemas.microsoft.com/office/drawing/2014/main" id="{F76007C8-4041-4E87-AC21-4457A30147F5}"/>
              </a:ext>
            </a:extLst>
          </p:cNvPr>
          <p:cNvSpPr/>
          <p:nvPr/>
        </p:nvSpPr>
        <p:spPr>
          <a:xfrm>
            <a:off x="1918017" y="3796117"/>
            <a:ext cx="3038294" cy="56240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983151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29</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dirty="0">
                <a:solidFill>
                  <a:schemeClr val="bg1">
                    <a:lumMod val="65000"/>
                  </a:schemeClr>
                </a:solidFill>
              </a:rPr>
              <a:t>The incidence of </a:t>
            </a:r>
            <a:r>
              <a:rPr lang="en-US" altLang="en-US" sz="1400" dirty="0" err="1">
                <a:solidFill>
                  <a:schemeClr val="bg1">
                    <a:lumMod val="65000"/>
                  </a:schemeClr>
                </a:solidFill>
              </a:rPr>
              <a:t>rhabdo</a:t>
            </a:r>
            <a:r>
              <a:rPr lang="en-US" altLang="en-US" sz="1400"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11121"/>
            <a:ext cx="178766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02668"/>
            <a:ext cx="209544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07468"/>
            <a:ext cx="17107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Fibrosarcoma</a:t>
            </a:r>
          </a:p>
        </p:txBody>
      </p:sp>
      <p:sp>
        <p:nvSpPr>
          <p:cNvPr id="74" name="TextBox 73">
            <a:extLst>
              <a:ext uri="{FF2B5EF4-FFF2-40B4-BE49-F238E27FC236}">
                <a16:creationId xmlns:a16="http://schemas.microsoft.com/office/drawing/2014/main" id="{68963983-B7FC-412A-9AA9-A91327BA658E}"/>
              </a:ext>
            </a:extLst>
          </p:cNvPr>
          <p:cNvSpPr txBox="1"/>
          <p:nvPr/>
        </p:nvSpPr>
        <p:spPr>
          <a:xfrm>
            <a:off x="219857" y="3671662"/>
            <a:ext cx="4788307" cy="1200329"/>
          </a:xfrm>
          <a:prstGeom prst="rect">
            <a:avLst/>
          </a:prstGeom>
          <a:solidFill>
            <a:srgbClr val="D6C0D3"/>
          </a:solidFill>
        </p:spPr>
        <p:txBody>
          <a:bodyPr wrap="square" rtlCol="0">
            <a:spAutoFit/>
          </a:bodyPr>
          <a:lstStyle/>
          <a:p>
            <a:r>
              <a:rPr lang="en-US" sz="1400" i="1" dirty="0">
                <a:solidFill>
                  <a:schemeClr val="bg1">
                    <a:lumMod val="50000"/>
                  </a:schemeClr>
                </a:solidFill>
              </a:rPr>
              <a:t>To make matters worse, if a </a:t>
            </a:r>
            <a:r>
              <a:rPr lang="en-US" sz="1400" i="1" dirty="0" err="1">
                <a:solidFill>
                  <a:schemeClr val="bg1">
                    <a:lumMod val="50000"/>
                  </a:schemeClr>
                </a:solidFill>
              </a:rPr>
              <a:t>pt</a:t>
            </a:r>
            <a:r>
              <a:rPr lang="en-US" sz="1400" i="1" dirty="0">
                <a:solidFill>
                  <a:schemeClr val="bg1">
                    <a:lumMod val="50000"/>
                  </a:schemeClr>
                </a:solidFill>
              </a:rPr>
              <a:t> has a personal hx of a particular malignancy, </a:t>
            </a:r>
            <a:r>
              <a:rPr lang="en-US" sz="1400" i="1" dirty="0"/>
              <a:t>it </a:t>
            </a:r>
            <a:r>
              <a:rPr lang="en-US" sz="1600" b="1" u="sng" dirty="0"/>
              <a:t>may</a:t>
            </a:r>
            <a:r>
              <a:rPr lang="en-US" sz="1400" i="1" dirty="0"/>
              <a:t> greatly increase his/her risk </a:t>
            </a:r>
            <a:r>
              <a:rPr lang="en-US" sz="1400" i="1" dirty="0">
                <a:solidFill>
                  <a:schemeClr val="bg1">
                    <a:lumMod val="50000"/>
                  </a:schemeClr>
                </a:solidFill>
              </a:rPr>
              <a:t>of developing a sarcoma (any sarcoma--not just </a:t>
            </a:r>
            <a:r>
              <a:rPr lang="en-US" sz="1400" i="1" dirty="0" err="1">
                <a:solidFill>
                  <a:schemeClr val="bg1">
                    <a:lumMod val="50000"/>
                  </a:schemeClr>
                </a:solidFill>
              </a:rPr>
              <a:t>rhabdo</a:t>
            </a:r>
            <a:r>
              <a:rPr lang="en-US" sz="1400" i="1" dirty="0">
                <a:solidFill>
                  <a:schemeClr val="bg1">
                    <a:lumMod val="50000"/>
                  </a:schemeClr>
                </a:solidFill>
              </a:rPr>
              <a:t>). What is that malignancy?</a:t>
            </a:r>
          </a:p>
          <a:p>
            <a:r>
              <a:rPr lang="en-US" sz="1400" b="1" dirty="0">
                <a:solidFill>
                  <a:schemeClr val="bg1">
                    <a:lumMod val="50000"/>
                  </a:schemeClr>
                </a:solidFill>
              </a:rPr>
              <a:t>Retinoblastoma (</a:t>
            </a:r>
            <a:r>
              <a:rPr lang="en-US" sz="1400" b="1" dirty="0" err="1">
                <a:solidFill>
                  <a:schemeClr val="bg1">
                    <a:lumMod val="50000"/>
                  </a:schemeClr>
                </a:solidFill>
              </a:rPr>
              <a:t>Rb</a:t>
            </a:r>
            <a:r>
              <a:rPr lang="en-US" sz="1400" b="1" dirty="0">
                <a:solidFill>
                  <a:schemeClr val="bg1">
                    <a:lumMod val="50000"/>
                  </a:schemeClr>
                </a:solidFill>
              </a:rPr>
              <a:t>)</a:t>
            </a:r>
            <a:endParaRPr lang="en-US" sz="1400" dirty="0">
              <a:solidFill>
                <a:schemeClr val="bg1">
                  <a:lumMod val="50000"/>
                </a:schemeClr>
              </a:solidFill>
            </a:endParaRPr>
          </a:p>
        </p:txBody>
      </p:sp>
      <p:sp>
        <p:nvSpPr>
          <p:cNvPr id="37" name="TextBox 36">
            <a:extLst>
              <a:ext uri="{FF2B5EF4-FFF2-40B4-BE49-F238E27FC236}">
                <a16:creationId xmlns:a16="http://schemas.microsoft.com/office/drawing/2014/main" id="{C4E89799-7FFF-4C1F-B1F2-2D25180BAA88}"/>
              </a:ext>
            </a:extLst>
          </p:cNvPr>
          <p:cNvSpPr txBox="1"/>
          <p:nvPr/>
        </p:nvSpPr>
        <p:spPr>
          <a:xfrm>
            <a:off x="548855" y="4475922"/>
            <a:ext cx="5143500" cy="738664"/>
          </a:xfrm>
          <a:prstGeom prst="rect">
            <a:avLst/>
          </a:prstGeom>
          <a:solidFill>
            <a:srgbClr val="FFCC99"/>
          </a:solidFill>
        </p:spPr>
        <p:txBody>
          <a:bodyPr wrap="square" rtlCol="0">
            <a:spAutoFit/>
          </a:bodyPr>
          <a:lstStyle/>
          <a:p>
            <a:r>
              <a:rPr lang="en-US" sz="1400" i="1" dirty="0"/>
              <a:t>Unpack that ‘may.’ Under what circumstance would a hx of </a:t>
            </a:r>
            <a:r>
              <a:rPr lang="en-US" sz="1400" i="1" dirty="0" err="1"/>
              <a:t>Rb</a:t>
            </a:r>
            <a:r>
              <a:rPr lang="en-US" sz="1400" i="1" dirty="0"/>
              <a:t> increase the risk of developing a sarcoma?</a:t>
            </a:r>
          </a:p>
          <a:p>
            <a:r>
              <a:rPr lang="en-US" sz="1400" dirty="0"/>
              <a:t>When the </a:t>
            </a:r>
            <a:r>
              <a:rPr lang="en-US" sz="1400" dirty="0" err="1"/>
              <a:t>Rb</a:t>
            </a:r>
            <a:r>
              <a:rPr lang="en-US" sz="1400" dirty="0"/>
              <a:t> mutation is heritable (</a:t>
            </a:r>
            <a:r>
              <a:rPr lang="en-US" sz="1400" dirty="0" err="1"/>
              <a:t>ie</a:t>
            </a:r>
            <a:r>
              <a:rPr lang="en-US" sz="1400" dirty="0"/>
              <a:t>, is in the germline)</a:t>
            </a:r>
          </a:p>
        </p:txBody>
      </p:sp>
      <p:sp>
        <p:nvSpPr>
          <p:cNvPr id="38" name="Oval 37">
            <a:extLst>
              <a:ext uri="{FF2B5EF4-FFF2-40B4-BE49-F238E27FC236}">
                <a16:creationId xmlns:a16="http://schemas.microsoft.com/office/drawing/2014/main" id="{F76007C8-4041-4E87-AC21-4457A30147F5}"/>
              </a:ext>
            </a:extLst>
          </p:cNvPr>
          <p:cNvSpPr/>
          <p:nvPr/>
        </p:nvSpPr>
        <p:spPr>
          <a:xfrm>
            <a:off x="1918017" y="3796117"/>
            <a:ext cx="3038294" cy="56240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79549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250703" cy="369332"/>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endParaRPr lang="en-US" altLang="en-US" sz="1800" dirty="0">
              <a:solidFill>
                <a:srgbClr val="0000FF"/>
              </a:solidFill>
            </a:endParaRPr>
          </a:p>
        </p:txBody>
      </p:sp>
    </p:spTree>
    <p:extLst>
      <p:ext uri="{BB962C8B-B14F-4D97-AF65-F5344CB8AC3E}">
        <p14:creationId xmlns:p14="http://schemas.microsoft.com/office/powerpoint/2010/main" val="391301389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30</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dirty="0">
                <a:solidFill>
                  <a:schemeClr val="bg1">
                    <a:lumMod val="65000"/>
                  </a:schemeClr>
                </a:solidFill>
              </a:rPr>
              <a:t>The incidence of </a:t>
            </a:r>
            <a:r>
              <a:rPr lang="en-US" altLang="en-US" sz="1400" dirty="0" err="1">
                <a:solidFill>
                  <a:schemeClr val="bg1">
                    <a:lumMod val="65000"/>
                  </a:schemeClr>
                </a:solidFill>
              </a:rPr>
              <a:t>rhabdo</a:t>
            </a:r>
            <a:r>
              <a:rPr lang="en-US" altLang="en-US" sz="1400"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11121"/>
            <a:ext cx="178766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02668"/>
            <a:ext cx="209544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07468"/>
            <a:ext cx="17107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Fibrosarcoma</a:t>
            </a:r>
          </a:p>
        </p:txBody>
      </p:sp>
      <p:sp>
        <p:nvSpPr>
          <p:cNvPr id="74" name="TextBox 73">
            <a:extLst>
              <a:ext uri="{FF2B5EF4-FFF2-40B4-BE49-F238E27FC236}">
                <a16:creationId xmlns:a16="http://schemas.microsoft.com/office/drawing/2014/main" id="{68963983-B7FC-412A-9AA9-A91327BA658E}"/>
              </a:ext>
            </a:extLst>
          </p:cNvPr>
          <p:cNvSpPr txBox="1"/>
          <p:nvPr/>
        </p:nvSpPr>
        <p:spPr>
          <a:xfrm>
            <a:off x="219857" y="3671662"/>
            <a:ext cx="4788307" cy="1200329"/>
          </a:xfrm>
          <a:prstGeom prst="rect">
            <a:avLst/>
          </a:prstGeom>
          <a:solidFill>
            <a:srgbClr val="D6C0D3"/>
          </a:solidFill>
        </p:spPr>
        <p:txBody>
          <a:bodyPr wrap="square" rtlCol="0">
            <a:spAutoFit/>
          </a:bodyPr>
          <a:lstStyle/>
          <a:p>
            <a:r>
              <a:rPr lang="en-US" sz="1400" i="1" dirty="0">
                <a:solidFill>
                  <a:schemeClr val="bg1">
                    <a:lumMod val="50000"/>
                  </a:schemeClr>
                </a:solidFill>
              </a:rPr>
              <a:t>To make matters worse, if a </a:t>
            </a:r>
            <a:r>
              <a:rPr lang="en-US" sz="1400" i="1" dirty="0" err="1">
                <a:solidFill>
                  <a:schemeClr val="bg1">
                    <a:lumMod val="50000"/>
                  </a:schemeClr>
                </a:solidFill>
              </a:rPr>
              <a:t>pt</a:t>
            </a:r>
            <a:r>
              <a:rPr lang="en-US" sz="1400" i="1" dirty="0">
                <a:solidFill>
                  <a:schemeClr val="bg1">
                    <a:lumMod val="50000"/>
                  </a:schemeClr>
                </a:solidFill>
              </a:rPr>
              <a:t> has a personal hx of a particular malignancy, </a:t>
            </a:r>
            <a:r>
              <a:rPr lang="en-US" sz="1400" i="1" dirty="0"/>
              <a:t>it </a:t>
            </a:r>
            <a:r>
              <a:rPr lang="en-US" sz="1600" b="1" u="sng" dirty="0"/>
              <a:t>may</a:t>
            </a:r>
            <a:r>
              <a:rPr lang="en-US" sz="1400" i="1" dirty="0"/>
              <a:t> greatly increase his/her risk </a:t>
            </a:r>
            <a:r>
              <a:rPr lang="en-US" sz="1400" i="1" dirty="0">
                <a:solidFill>
                  <a:schemeClr val="bg1">
                    <a:lumMod val="50000"/>
                  </a:schemeClr>
                </a:solidFill>
              </a:rPr>
              <a:t>of developing a sarcoma (any sarcoma--not just </a:t>
            </a:r>
            <a:r>
              <a:rPr lang="en-US" sz="1400" i="1" dirty="0" err="1">
                <a:solidFill>
                  <a:schemeClr val="bg1">
                    <a:lumMod val="50000"/>
                  </a:schemeClr>
                </a:solidFill>
              </a:rPr>
              <a:t>rhabdo</a:t>
            </a:r>
            <a:r>
              <a:rPr lang="en-US" sz="1400" i="1" dirty="0">
                <a:solidFill>
                  <a:schemeClr val="bg1">
                    <a:lumMod val="50000"/>
                  </a:schemeClr>
                </a:solidFill>
              </a:rPr>
              <a:t>). What is that malignancy?</a:t>
            </a:r>
          </a:p>
          <a:p>
            <a:r>
              <a:rPr lang="en-US" sz="1400" b="1" dirty="0">
                <a:solidFill>
                  <a:schemeClr val="bg1">
                    <a:lumMod val="50000"/>
                  </a:schemeClr>
                </a:solidFill>
              </a:rPr>
              <a:t>Retinoblastoma (</a:t>
            </a:r>
            <a:r>
              <a:rPr lang="en-US" sz="1400" b="1" dirty="0" err="1">
                <a:solidFill>
                  <a:schemeClr val="bg1">
                    <a:lumMod val="50000"/>
                  </a:schemeClr>
                </a:solidFill>
              </a:rPr>
              <a:t>Rb</a:t>
            </a:r>
            <a:r>
              <a:rPr lang="en-US" sz="1400" b="1" dirty="0">
                <a:solidFill>
                  <a:schemeClr val="bg1">
                    <a:lumMod val="50000"/>
                  </a:schemeClr>
                </a:solidFill>
              </a:rPr>
              <a:t>)</a:t>
            </a:r>
            <a:endParaRPr lang="en-US" sz="1400" dirty="0">
              <a:solidFill>
                <a:schemeClr val="bg1">
                  <a:lumMod val="50000"/>
                </a:schemeClr>
              </a:solidFill>
            </a:endParaRPr>
          </a:p>
        </p:txBody>
      </p:sp>
      <p:sp>
        <p:nvSpPr>
          <p:cNvPr id="37" name="TextBox 36">
            <a:extLst>
              <a:ext uri="{FF2B5EF4-FFF2-40B4-BE49-F238E27FC236}">
                <a16:creationId xmlns:a16="http://schemas.microsoft.com/office/drawing/2014/main" id="{C4E89799-7FFF-4C1F-B1F2-2D25180BAA88}"/>
              </a:ext>
            </a:extLst>
          </p:cNvPr>
          <p:cNvSpPr txBox="1"/>
          <p:nvPr/>
        </p:nvSpPr>
        <p:spPr>
          <a:xfrm>
            <a:off x="548855" y="4475922"/>
            <a:ext cx="5143500" cy="738664"/>
          </a:xfrm>
          <a:prstGeom prst="rect">
            <a:avLst/>
          </a:prstGeom>
          <a:solidFill>
            <a:srgbClr val="FFCC99"/>
          </a:solidFill>
        </p:spPr>
        <p:txBody>
          <a:bodyPr wrap="square" rtlCol="0">
            <a:spAutoFit/>
          </a:bodyPr>
          <a:lstStyle/>
          <a:p>
            <a:r>
              <a:rPr lang="en-US" sz="1400" i="1" dirty="0">
                <a:solidFill>
                  <a:schemeClr val="bg1">
                    <a:lumMod val="50000"/>
                  </a:schemeClr>
                </a:solidFill>
              </a:rPr>
              <a:t>Unpack that ‘may.’ Under what circumstance would a hx of </a:t>
            </a:r>
            <a:r>
              <a:rPr lang="en-US" sz="1400" i="1" dirty="0" err="1">
                <a:solidFill>
                  <a:schemeClr val="bg1">
                    <a:lumMod val="50000"/>
                  </a:schemeClr>
                </a:solidFill>
              </a:rPr>
              <a:t>Rb</a:t>
            </a:r>
            <a:r>
              <a:rPr lang="en-US" sz="1400" i="1" dirty="0">
                <a:solidFill>
                  <a:schemeClr val="bg1">
                    <a:lumMod val="50000"/>
                  </a:schemeClr>
                </a:solidFill>
              </a:rPr>
              <a:t> increase the risk of developing a sarcoma?</a:t>
            </a:r>
          </a:p>
          <a:p>
            <a:r>
              <a:rPr lang="en-US" sz="1400" dirty="0">
                <a:solidFill>
                  <a:schemeClr val="bg1">
                    <a:lumMod val="50000"/>
                  </a:schemeClr>
                </a:solidFill>
              </a:rPr>
              <a:t>When the </a:t>
            </a:r>
            <a:r>
              <a:rPr lang="en-US" sz="1400" dirty="0" err="1">
                <a:solidFill>
                  <a:schemeClr val="bg1">
                    <a:lumMod val="50000"/>
                  </a:schemeClr>
                </a:solidFill>
              </a:rPr>
              <a:t>Rb</a:t>
            </a:r>
            <a:r>
              <a:rPr lang="en-US" sz="1400" dirty="0">
                <a:solidFill>
                  <a:schemeClr val="bg1">
                    <a:lumMod val="50000"/>
                  </a:schemeClr>
                </a:solidFill>
              </a:rPr>
              <a:t> mutation is </a:t>
            </a:r>
            <a:r>
              <a:rPr lang="en-US" sz="1400" b="1" dirty="0"/>
              <a:t>heritable</a:t>
            </a:r>
            <a:r>
              <a:rPr lang="en-US" sz="1400" dirty="0"/>
              <a:t> </a:t>
            </a:r>
            <a:r>
              <a:rPr lang="en-US" sz="1400" dirty="0">
                <a:solidFill>
                  <a:schemeClr val="bg1">
                    <a:lumMod val="50000"/>
                  </a:schemeClr>
                </a:solidFill>
              </a:rPr>
              <a:t>(</a:t>
            </a:r>
            <a:r>
              <a:rPr lang="en-US" sz="1400" dirty="0" err="1">
                <a:solidFill>
                  <a:schemeClr val="bg1">
                    <a:lumMod val="50000"/>
                  </a:schemeClr>
                </a:solidFill>
              </a:rPr>
              <a:t>ie</a:t>
            </a:r>
            <a:r>
              <a:rPr lang="en-US" sz="1400" dirty="0">
                <a:solidFill>
                  <a:schemeClr val="bg1">
                    <a:lumMod val="50000"/>
                  </a:schemeClr>
                </a:solidFill>
              </a:rPr>
              <a:t>, is in the germline)</a:t>
            </a:r>
          </a:p>
        </p:txBody>
      </p:sp>
      <p:sp>
        <p:nvSpPr>
          <p:cNvPr id="38" name="Oval 37">
            <a:extLst>
              <a:ext uri="{FF2B5EF4-FFF2-40B4-BE49-F238E27FC236}">
                <a16:creationId xmlns:a16="http://schemas.microsoft.com/office/drawing/2014/main" id="{F76007C8-4041-4E87-AC21-4457A30147F5}"/>
              </a:ext>
            </a:extLst>
          </p:cNvPr>
          <p:cNvSpPr/>
          <p:nvPr/>
        </p:nvSpPr>
        <p:spPr>
          <a:xfrm>
            <a:off x="1918017" y="3796117"/>
            <a:ext cx="3038294" cy="56240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152AB9D3-A72C-4E1D-AC7F-C17D3F79DFC0}"/>
              </a:ext>
            </a:extLst>
          </p:cNvPr>
          <p:cNvSpPr/>
          <p:nvPr/>
        </p:nvSpPr>
        <p:spPr>
          <a:xfrm>
            <a:off x="2514599" y="4864790"/>
            <a:ext cx="979422" cy="3569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6129E3DB-88BB-4AE7-A07A-F70212370100}"/>
              </a:ext>
            </a:extLst>
          </p:cNvPr>
          <p:cNvSpPr txBox="1"/>
          <p:nvPr/>
        </p:nvSpPr>
        <p:spPr>
          <a:xfrm>
            <a:off x="76199" y="5346061"/>
            <a:ext cx="6172197" cy="738664"/>
          </a:xfrm>
          <a:prstGeom prst="rect">
            <a:avLst/>
          </a:prstGeom>
          <a:solidFill>
            <a:srgbClr val="CCFFCC"/>
          </a:solidFill>
        </p:spPr>
        <p:txBody>
          <a:bodyPr wrap="square" rtlCol="0">
            <a:spAutoFit/>
          </a:bodyPr>
          <a:lstStyle/>
          <a:p>
            <a:r>
              <a:rPr lang="en-US" sz="1400" i="1" dirty="0"/>
              <a:t>‘When the </a:t>
            </a:r>
            <a:r>
              <a:rPr lang="en-US" sz="1400" i="1" dirty="0" err="1"/>
              <a:t>Rb</a:t>
            </a:r>
            <a:r>
              <a:rPr lang="en-US" sz="1400" i="1" dirty="0"/>
              <a:t> is heritable’--that means the mutation was inherited, right?</a:t>
            </a:r>
            <a:endParaRPr lang="en-US" sz="1400" i="1" dirty="0">
              <a:solidFill>
                <a:srgbClr val="CCFFCC"/>
              </a:solidFill>
            </a:endParaRPr>
          </a:p>
          <a:p>
            <a:r>
              <a:rPr lang="en-US" sz="1400" dirty="0">
                <a:solidFill>
                  <a:srgbClr val="CCFFCC"/>
                </a:solidFill>
              </a:rPr>
              <a:t>Nope. While all inherited </a:t>
            </a:r>
            <a:r>
              <a:rPr lang="en-US" sz="1400" dirty="0" err="1">
                <a:solidFill>
                  <a:srgbClr val="CCFFCC"/>
                </a:solidFill>
              </a:rPr>
              <a:t>Rb</a:t>
            </a:r>
            <a:r>
              <a:rPr lang="en-US" sz="1400" dirty="0">
                <a:solidFill>
                  <a:srgbClr val="CCFFCC"/>
                </a:solidFill>
              </a:rPr>
              <a:t> is heritable, all heritable </a:t>
            </a:r>
            <a:r>
              <a:rPr lang="en-US" sz="1400" dirty="0" err="1">
                <a:solidFill>
                  <a:srgbClr val="CCFFCC"/>
                </a:solidFill>
              </a:rPr>
              <a:t>Rb</a:t>
            </a:r>
            <a:r>
              <a:rPr lang="en-US" sz="1400" dirty="0">
                <a:solidFill>
                  <a:srgbClr val="CCFFCC"/>
                </a:solidFill>
              </a:rPr>
              <a:t> was </a:t>
            </a:r>
            <a:r>
              <a:rPr lang="en-US" sz="1400" b="1" dirty="0">
                <a:solidFill>
                  <a:srgbClr val="CCFFCC"/>
                </a:solidFill>
              </a:rPr>
              <a:t>not</a:t>
            </a:r>
            <a:r>
              <a:rPr lang="en-US" sz="1400" dirty="0">
                <a:solidFill>
                  <a:srgbClr val="CCFFCC"/>
                </a:solidFill>
              </a:rPr>
              <a:t> inherited. </a:t>
            </a:r>
          </a:p>
          <a:p>
            <a:r>
              <a:rPr lang="en-US" sz="1400" dirty="0">
                <a:solidFill>
                  <a:srgbClr val="CCFFCC"/>
                </a:solidFill>
              </a:rPr>
              <a:t>(If this is confusing, review the slide-set entitled </a:t>
            </a:r>
            <a:r>
              <a:rPr lang="en-US" sz="1400" i="1" dirty="0">
                <a:solidFill>
                  <a:srgbClr val="CCFFCC"/>
                </a:solidFill>
              </a:rPr>
              <a:t>Concerning retinoblastoma.</a:t>
            </a:r>
            <a:r>
              <a:rPr lang="en-US" sz="1400" dirty="0">
                <a:solidFill>
                  <a:srgbClr val="CCFFCC"/>
                </a:solidFill>
              </a:rPr>
              <a:t>)</a:t>
            </a:r>
          </a:p>
        </p:txBody>
      </p:sp>
    </p:spTree>
    <p:extLst>
      <p:ext uri="{BB962C8B-B14F-4D97-AF65-F5344CB8AC3E}">
        <p14:creationId xmlns:p14="http://schemas.microsoft.com/office/powerpoint/2010/main" val="314779586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31</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dirty="0">
                <a:solidFill>
                  <a:schemeClr val="bg1">
                    <a:lumMod val="65000"/>
                  </a:schemeClr>
                </a:solidFill>
              </a:rPr>
              <a:t>The incidence of </a:t>
            </a:r>
            <a:r>
              <a:rPr lang="en-US" altLang="en-US" sz="1400" dirty="0" err="1">
                <a:solidFill>
                  <a:schemeClr val="bg1">
                    <a:lumMod val="65000"/>
                  </a:schemeClr>
                </a:solidFill>
              </a:rPr>
              <a:t>rhabdo</a:t>
            </a:r>
            <a:r>
              <a:rPr lang="en-US" altLang="en-US" sz="1400"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11121"/>
            <a:ext cx="178766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02668"/>
            <a:ext cx="209544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07468"/>
            <a:ext cx="17107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Fibrosarcoma</a:t>
            </a:r>
          </a:p>
        </p:txBody>
      </p:sp>
      <p:sp>
        <p:nvSpPr>
          <p:cNvPr id="74" name="TextBox 73">
            <a:extLst>
              <a:ext uri="{FF2B5EF4-FFF2-40B4-BE49-F238E27FC236}">
                <a16:creationId xmlns:a16="http://schemas.microsoft.com/office/drawing/2014/main" id="{68963983-B7FC-412A-9AA9-A91327BA658E}"/>
              </a:ext>
            </a:extLst>
          </p:cNvPr>
          <p:cNvSpPr txBox="1"/>
          <p:nvPr/>
        </p:nvSpPr>
        <p:spPr>
          <a:xfrm>
            <a:off x="219857" y="3671662"/>
            <a:ext cx="4788307" cy="1200329"/>
          </a:xfrm>
          <a:prstGeom prst="rect">
            <a:avLst/>
          </a:prstGeom>
          <a:solidFill>
            <a:srgbClr val="D6C0D3"/>
          </a:solidFill>
        </p:spPr>
        <p:txBody>
          <a:bodyPr wrap="square" rtlCol="0">
            <a:spAutoFit/>
          </a:bodyPr>
          <a:lstStyle/>
          <a:p>
            <a:r>
              <a:rPr lang="en-US" sz="1400" i="1" dirty="0">
                <a:solidFill>
                  <a:schemeClr val="bg1">
                    <a:lumMod val="50000"/>
                  </a:schemeClr>
                </a:solidFill>
              </a:rPr>
              <a:t>To make matters worse, if a </a:t>
            </a:r>
            <a:r>
              <a:rPr lang="en-US" sz="1400" i="1" dirty="0" err="1">
                <a:solidFill>
                  <a:schemeClr val="bg1">
                    <a:lumMod val="50000"/>
                  </a:schemeClr>
                </a:solidFill>
              </a:rPr>
              <a:t>pt</a:t>
            </a:r>
            <a:r>
              <a:rPr lang="en-US" sz="1400" i="1" dirty="0">
                <a:solidFill>
                  <a:schemeClr val="bg1">
                    <a:lumMod val="50000"/>
                  </a:schemeClr>
                </a:solidFill>
              </a:rPr>
              <a:t> has a personal hx of a particular malignancy, </a:t>
            </a:r>
            <a:r>
              <a:rPr lang="en-US" sz="1400" i="1" dirty="0"/>
              <a:t>it </a:t>
            </a:r>
            <a:r>
              <a:rPr lang="en-US" sz="1600" b="1" u="sng" dirty="0"/>
              <a:t>may</a:t>
            </a:r>
            <a:r>
              <a:rPr lang="en-US" sz="1400" i="1" dirty="0"/>
              <a:t> greatly increase his/her risk </a:t>
            </a:r>
            <a:r>
              <a:rPr lang="en-US" sz="1400" i="1" dirty="0">
                <a:solidFill>
                  <a:schemeClr val="bg1">
                    <a:lumMod val="50000"/>
                  </a:schemeClr>
                </a:solidFill>
              </a:rPr>
              <a:t>of developing a sarcoma (any sarcoma--not just </a:t>
            </a:r>
            <a:r>
              <a:rPr lang="en-US" sz="1400" i="1" dirty="0" err="1">
                <a:solidFill>
                  <a:schemeClr val="bg1">
                    <a:lumMod val="50000"/>
                  </a:schemeClr>
                </a:solidFill>
              </a:rPr>
              <a:t>rhabdo</a:t>
            </a:r>
            <a:r>
              <a:rPr lang="en-US" sz="1400" i="1" dirty="0">
                <a:solidFill>
                  <a:schemeClr val="bg1">
                    <a:lumMod val="50000"/>
                  </a:schemeClr>
                </a:solidFill>
              </a:rPr>
              <a:t>). What is that malignancy?</a:t>
            </a:r>
          </a:p>
          <a:p>
            <a:r>
              <a:rPr lang="en-US" sz="1400" b="1" dirty="0">
                <a:solidFill>
                  <a:schemeClr val="bg1">
                    <a:lumMod val="50000"/>
                  </a:schemeClr>
                </a:solidFill>
              </a:rPr>
              <a:t>Retinoblastoma (</a:t>
            </a:r>
            <a:r>
              <a:rPr lang="en-US" sz="1400" b="1" dirty="0" err="1">
                <a:solidFill>
                  <a:schemeClr val="bg1">
                    <a:lumMod val="50000"/>
                  </a:schemeClr>
                </a:solidFill>
              </a:rPr>
              <a:t>Rb</a:t>
            </a:r>
            <a:r>
              <a:rPr lang="en-US" sz="1400" b="1" dirty="0">
                <a:solidFill>
                  <a:schemeClr val="bg1">
                    <a:lumMod val="50000"/>
                  </a:schemeClr>
                </a:solidFill>
              </a:rPr>
              <a:t>)</a:t>
            </a:r>
            <a:endParaRPr lang="en-US" sz="1400" dirty="0">
              <a:solidFill>
                <a:schemeClr val="bg1">
                  <a:lumMod val="50000"/>
                </a:schemeClr>
              </a:solidFill>
            </a:endParaRPr>
          </a:p>
        </p:txBody>
      </p:sp>
      <p:sp>
        <p:nvSpPr>
          <p:cNvPr id="37" name="TextBox 36">
            <a:extLst>
              <a:ext uri="{FF2B5EF4-FFF2-40B4-BE49-F238E27FC236}">
                <a16:creationId xmlns:a16="http://schemas.microsoft.com/office/drawing/2014/main" id="{C4E89799-7FFF-4C1F-B1F2-2D25180BAA88}"/>
              </a:ext>
            </a:extLst>
          </p:cNvPr>
          <p:cNvSpPr txBox="1"/>
          <p:nvPr/>
        </p:nvSpPr>
        <p:spPr>
          <a:xfrm>
            <a:off x="548855" y="4475922"/>
            <a:ext cx="5143500" cy="738664"/>
          </a:xfrm>
          <a:prstGeom prst="rect">
            <a:avLst/>
          </a:prstGeom>
          <a:solidFill>
            <a:srgbClr val="FFCC99"/>
          </a:solidFill>
        </p:spPr>
        <p:txBody>
          <a:bodyPr wrap="square" rtlCol="0">
            <a:spAutoFit/>
          </a:bodyPr>
          <a:lstStyle/>
          <a:p>
            <a:r>
              <a:rPr lang="en-US" sz="1400" i="1" dirty="0">
                <a:solidFill>
                  <a:schemeClr val="bg1">
                    <a:lumMod val="50000"/>
                  </a:schemeClr>
                </a:solidFill>
              </a:rPr>
              <a:t>Unpack that ‘may.’ Under what circumstance would a hx of </a:t>
            </a:r>
            <a:r>
              <a:rPr lang="en-US" sz="1400" i="1" dirty="0" err="1">
                <a:solidFill>
                  <a:schemeClr val="bg1">
                    <a:lumMod val="50000"/>
                  </a:schemeClr>
                </a:solidFill>
              </a:rPr>
              <a:t>Rb</a:t>
            </a:r>
            <a:r>
              <a:rPr lang="en-US" sz="1400" i="1" dirty="0">
                <a:solidFill>
                  <a:schemeClr val="bg1">
                    <a:lumMod val="50000"/>
                  </a:schemeClr>
                </a:solidFill>
              </a:rPr>
              <a:t> increase the risk of developing a sarcoma?</a:t>
            </a:r>
          </a:p>
          <a:p>
            <a:r>
              <a:rPr lang="en-US" sz="1400" dirty="0">
                <a:solidFill>
                  <a:schemeClr val="bg1">
                    <a:lumMod val="50000"/>
                  </a:schemeClr>
                </a:solidFill>
              </a:rPr>
              <a:t>When the </a:t>
            </a:r>
            <a:r>
              <a:rPr lang="en-US" sz="1400" dirty="0" err="1">
                <a:solidFill>
                  <a:schemeClr val="bg1">
                    <a:lumMod val="50000"/>
                  </a:schemeClr>
                </a:solidFill>
              </a:rPr>
              <a:t>Rb</a:t>
            </a:r>
            <a:r>
              <a:rPr lang="en-US" sz="1400" dirty="0">
                <a:solidFill>
                  <a:schemeClr val="bg1">
                    <a:lumMod val="50000"/>
                  </a:schemeClr>
                </a:solidFill>
              </a:rPr>
              <a:t> mutation is </a:t>
            </a:r>
            <a:r>
              <a:rPr lang="en-US" sz="1400" b="1" dirty="0"/>
              <a:t>heritable</a:t>
            </a:r>
            <a:r>
              <a:rPr lang="en-US" sz="1400" dirty="0"/>
              <a:t> </a:t>
            </a:r>
            <a:r>
              <a:rPr lang="en-US" sz="1400" dirty="0">
                <a:solidFill>
                  <a:schemeClr val="bg1">
                    <a:lumMod val="50000"/>
                  </a:schemeClr>
                </a:solidFill>
              </a:rPr>
              <a:t>(</a:t>
            </a:r>
            <a:r>
              <a:rPr lang="en-US" sz="1400" dirty="0" err="1">
                <a:solidFill>
                  <a:schemeClr val="bg1">
                    <a:lumMod val="50000"/>
                  </a:schemeClr>
                </a:solidFill>
              </a:rPr>
              <a:t>ie</a:t>
            </a:r>
            <a:r>
              <a:rPr lang="en-US" sz="1400" dirty="0">
                <a:solidFill>
                  <a:schemeClr val="bg1">
                    <a:lumMod val="50000"/>
                  </a:schemeClr>
                </a:solidFill>
              </a:rPr>
              <a:t>, is in the germline)</a:t>
            </a:r>
          </a:p>
        </p:txBody>
      </p:sp>
      <p:sp>
        <p:nvSpPr>
          <p:cNvPr id="38" name="Oval 37">
            <a:extLst>
              <a:ext uri="{FF2B5EF4-FFF2-40B4-BE49-F238E27FC236}">
                <a16:creationId xmlns:a16="http://schemas.microsoft.com/office/drawing/2014/main" id="{F76007C8-4041-4E87-AC21-4457A30147F5}"/>
              </a:ext>
            </a:extLst>
          </p:cNvPr>
          <p:cNvSpPr/>
          <p:nvPr/>
        </p:nvSpPr>
        <p:spPr>
          <a:xfrm>
            <a:off x="1918017" y="3796117"/>
            <a:ext cx="3038294" cy="56240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152AB9D3-A72C-4E1D-AC7F-C17D3F79DFC0}"/>
              </a:ext>
            </a:extLst>
          </p:cNvPr>
          <p:cNvSpPr/>
          <p:nvPr/>
        </p:nvSpPr>
        <p:spPr>
          <a:xfrm>
            <a:off x="2514599" y="4864790"/>
            <a:ext cx="979422" cy="3569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6129E3DB-88BB-4AE7-A07A-F70212370100}"/>
              </a:ext>
            </a:extLst>
          </p:cNvPr>
          <p:cNvSpPr txBox="1"/>
          <p:nvPr/>
        </p:nvSpPr>
        <p:spPr>
          <a:xfrm>
            <a:off x="76199" y="5346061"/>
            <a:ext cx="6172197" cy="738664"/>
          </a:xfrm>
          <a:prstGeom prst="rect">
            <a:avLst/>
          </a:prstGeom>
          <a:solidFill>
            <a:srgbClr val="CCFFCC"/>
          </a:solidFill>
        </p:spPr>
        <p:txBody>
          <a:bodyPr wrap="square" rtlCol="0">
            <a:spAutoFit/>
          </a:bodyPr>
          <a:lstStyle/>
          <a:p>
            <a:r>
              <a:rPr lang="en-US" sz="1400" i="1" dirty="0"/>
              <a:t>‘When the </a:t>
            </a:r>
            <a:r>
              <a:rPr lang="en-US" sz="1400" i="1" dirty="0" err="1"/>
              <a:t>Rb</a:t>
            </a:r>
            <a:r>
              <a:rPr lang="en-US" sz="1400" i="1" dirty="0"/>
              <a:t> is heritable’--that means the mutation was inherited, right?</a:t>
            </a:r>
          </a:p>
          <a:p>
            <a:r>
              <a:rPr lang="en-US" sz="1400" dirty="0"/>
              <a:t>Nope. While all inherited </a:t>
            </a:r>
            <a:r>
              <a:rPr lang="en-US" sz="1400" dirty="0" err="1"/>
              <a:t>Rb</a:t>
            </a:r>
            <a:r>
              <a:rPr lang="en-US" sz="1400" dirty="0"/>
              <a:t> is heritable, all heritable </a:t>
            </a:r>
            <a:r>
              <a:rPr lang="en-US" sz="1400" dirty="0" err="1"/>
              <a:t>Rb</a:t>
            </a:r>
            <a:r>
              <a:rPr lang="en-US" sz="1400" dirty="0"/>
              <a:t> was </a:t>
            </a:r>
            <a:r>
              <a:rPr lang="en-US" sz="1400" b="1" dirty="0"/>
              <a:t>not</a:t>
            </a:r>
            <a:r>
              <a:rPr lang="en-US" sz="1400" dirty="0"/>
              <a:t> inherited. </a:t>
            </a:r>
          </a:p>
          <a:p>
            <a:r>
              <a:rPr lang="en-US" sz="1400" dirty="0"/>
              <a:t>(If this is confusing, review the slide-set entitled </a:t>
            </a:r>
            <a:r>
              <a:rPr lang="en-US" sz="1400" i="1" dirty="0"/>
              <a:t>Concerning retinoblastoma.</a:t>
            </a:r>
            <a:r>
              <a:rPr lang="en-US" sz="1400" dirty="0"/>
              <a:t>)</a:t>
            </a:r>
          </a:p>
        </p:txBody>
      </p:sp>
    </p:spTree>
    <p:extLst>
      <p:ext uri="{BB962C8B-B14F-4D97-AF65-F5344CB8AC3E}">
        <p14:creationId xmlns:p14="http://schemas.microsoft.com/office/powerpoint/2010/main" val="299422853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32</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dirty="0">
                <a:solidFill>
                  <a:schemeClr val="bg1">
                    <a:lumMod val="65000"/>
                  </a:schemeClr>
                </a:solidFill>
              </a:rPr>
              <a:t>The incidence of </a:t>
            </a:r>
            <a:r>
              <a:rPr lang="en-US" altLang="en-US" sz="1400" dirty="0" err="1">
                <a:solidFill>
                  <a:schemeClr val="bg1">
                    <a:lumMod val="65000"/>
                  </a:schemeClr>
                </a:solidFill>
              </a:rPr>
              <a:t>rhabdo</a:t>
            </a:r>
            <a:r>
              <a:rPr lang="en-US" altLang="en-US" sz="1400"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11121"/>
            <a:ext cx="178766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02668"/>
            <a:ext cx="209544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07468"/>
            <a:ext cx="17107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Fibrosarcoma</a:t>
            </a:r>
          </a:p>
        </p:txBody>
      </p:sp>
      <p:sp>
        <p:nvSpPr>
          <p:cNvPr id="74" name="TextBox 73">
            <a:extLst>
              <a:ext uri="{FF2B5EF4-FFF2-40B4-BE49-F238E27FC236}">
                <a16:creationId xmlns:a16="http://schemas.microsoft.com/office/drawing/2014/main" id="{68963983-B7FC-412A-9AA9-A91327BA658E}"/>
              </a:ext>
            </a:extLst>
          </p:cNvPr>
          <p:cNvSpPr txBox="1"/>
          <p:nvPr/>
        </p:nvSpPr>
        <p:spPr>
          <a:xfrm>
            <a:off x="219857" y="3671662"/>
            <a:ext cx="4788307" cy="1200329"/>
          </a:xfrm>
          <a:prstGeom prst="rect">
            <a:avLst/>
          </a:prstGeom>
          <a:solidFill>
            <a:srgbClr val="D6C0D3"/>
          </a:solidFill>
        </p:spPr>
        <p:txBody>
          <a:bodyPr wrap="square" rtlCol="0">
            <a:spAutoFit/>
          </a:bodyPr>
          <a:lstStyle/>
          <a:p>
            <a:r>
              <a:rPr lang="en-US" sz="1400" i="1" dirty="0">
                <a:solidFill>
                  <a:schemeClr val="bg1">
                    <a:lumMod val="50000"/>
                  </a:schemeClr>
                </a:solidFill>
              </a:rPr>
              <a:t>To make matters worse, if a </a:t>
            </a:r>
            <a:r>
              <a:rPr lang="en-US" sz="1400" i="1" dirty="0" err="1">
                <a:solidFill>
                  <a:schemeClr val="bg1">
                    <a:lumMod val="50000"/>
                  </a:schemeClr>
                </a:solidFill>
              </a:rPr>
              <a:t>pt</a:t>
            </a:r>
            <a:r>
              <a:rPr lang="en-US" sz="1400" i="1" dirty="0">
                <a:solidFill>
                  <a:schemeClr val="bg1">
                    <a:lumMod val="50000"/>
                  </a:schemeClr>
                </a:solidFill>
              </a:rPr>
              <a:t> has a personal hx of a particular malignancy, </a:t>
            </a:r>
            <a:r>
              <a:rPr lang="en-US" sz="1400" i="1" dirty="0"/>
              <a:t>it </a:t>
            </a:r>
            <a:r>
              <a:rPr lang="en-US" sz="1600" b="1" u="sng" dirty="0"/>
              <a:t>may</a:t>
            </a:r>
            <a:r>
              <a:rPr lang="en-US" sz="1400" i="1" dirty="0"/>
              <a:t> greatly increase his/her risk </a:t>
            </a:r>
            <a:r>
              <a:rPr lang="en-US" sz="1400" i="1" dirty="0">
                <a:solidFill>
                  <a:schemeClr val="bg1">
                    <a:lumMod val="50000"/>
                  </a:schemeClr>
                </a:solidFill>
              </a:rPr>
              <a:t>of developing a sarcoma (any sarcoma--not just </a:t>
            </a:r>
            <a:r>
              <a:rPr lang="en-US" sz="1400" i="1" dirty="0" err="1">
                <a:solidFill>
                  <a:schemeClr val="bg1">
                    <a:lumMod val="50000"/>
                  </a:schemeClr>
                </a:solidFill>
              </a:rPr>
              <a:t>rhabdo</a:t>
            </a:r>
            <a:r>
              <a:rPr lang="en-US" sz="1400" i="1" dirty="0">
                <a:solidFill>
                  <a:schemeClr val="bg1">
                    <a:lumMod val="50000"/>
                  </a:schemeClr>
                </a:solidFill>
              </a:rPr>
              <a:t>). What is that malignancy?</a:t>
            </a:r>
          </a:p>
          <a:p>
            <a:r>
              <a:rPr lang="en-US" sz="1400" b="1" dirty="0">
                <a:solidFill>
                  <a:schemeClr val="bg1">
                    <a:lumMod val="50000"/>
                  </a:schemeClr>
                </a:solidFill>
              </a:rPr>
              <a:t>Retinoblastoma (</a:t>
            </a:r>
            <a:r>
              <a:rPr lang="en-US" sz="1400" b="1" dirty="0" err="1">
                <a:solidFill>
                  <a:schemeClr val="bg1">
                    <a:lumMod val="50000"/>
                  </a:schemeClr>
                </a:solidFill>
              </a:rPr>
              <a:t>Rb</a:t>
            </a:r>
            <a:r>
              <a:rPr lang="en-US" sz="1400" b="1" dirty="0">
                <a:solidFill>
                  <a:schemeClr val="bg1">
                    <a:lumMod val="50000"/>
                  </a:schemeClr>
                </a:solidFill>
              </a:rPr>
              <a:t>)</a:t>
            </a:r>
            <a:endParaRPr lang="en-US" sz="1400" dirty="0">
              <a:solidFill>
                <a:schemeClr val="bg1">
                  <a:lumMod val="50000"/>
                </a:schemeClr>
              </a:solidFill>
            </a:endParaRPr>
          </a:p>
        </p:txBody>
      </p:sp>
      <p:sp>
        <p:nvSpPr>
          <p:cNvPr id="37" name="TextBox 36">
            <a:extLst>
              <a:ext uri="{FF2B5EF4-FFF2-40B4-BE49-F238E27FC236}">
                <a16:creationId xmlns:a16="http://schemas.microsoft.com/office/drawing/2014/main" id="{C4E89799-7FFF-4C1F-B1F2-2D25180BAA88}"/>
              </a:ext>
            </a:extLst>
          </p:cNvPr>
          <p:cNvSpPr txBox="1"/>
          <p:nvPr/>
        </p:nvSpPr>
        <p:spPr>
          <a:xfrm>
            <a:off x="548855" y="4475922"/>
            <a:ext cx="5143500" cy="738664"/>
          </a:xfrm>
          <a:prstGeom prst="rect">
            <a:avLst/>
          </a:prstGeom>
          <a:solidFill>
            <a:srgbClr val="FFCC99"/>
          </a:solidFill>
        </p:spPr>
        <p:txBody>
          <a:bodyPr wrap="square" rtlCol="0">
            <a:spAutoFit/>
          </a:bodyPr>
          <a:lstStyle/>
          <a:p>
            <a:r>
              <a:rPr lang="en-US" sz="1400" i="1" dirty="0">
                <a:solidFill>
                  <a:schemeClr val="bg1">
                    <a:lumMod val="50000"/>
                  </a:schemeClr>
                </a:solidFill>
              </a:rPr>
              <a:t>Unpack that ‘may.’ Under what circumstance would a hx of </a:t>
            </a:r>
            <a:r>
              <a:rPr lang="en-US" sz="1400" i="1" dirty="0" err="1">
                <a:solidFill>
                  <a:schemeClr val="bg1">
                    <a:lumMod val="50000"/>
                  </a:schemeClr>
                </a:solidFill>
              </a:rPr>
              <a:t>Rb</a:t>
            </a:r>
            <a:r>
              <a:rPr lang="en-US" sz="1400" i="1" dirty="0">
                <a:solidFill>
                  <a:schemeClr val="bg1">
                    <a:lumMod val="50000"/>
                  </a:schemeClr>
                </a:solidFill>
              </a:rPr>
              <a:t> increase the risk of developing a sarcoma?</a:t>
            </a:r>
          </a:p>
          <a:p>
            <a:r>
              <a:rPr lang="en-US" sz="1400" dirty="0">
                <a:solidFill>
                  <a:schemeClr val="bg1">
                    <a:lumMod val="50000"/>
                  </a:schemeClr>
                </a:solidFill>
              </a:rPr>
              <a:t>When the </a:t>
            </a:r>
            <a:r>
              <a:rPr lang="en-US" sz="1400" dirty="0" err="1">
                <a:solidFill>
                  <a:schemeClr val="bg1">
                    <a:lumMod val="50000"/>
                  </a:schemeClr>
                </a:solidFill>
              </a:rPr>
              <a:t>Rb</a:t>
            </a:r>
            <a:r>
              <a:rPr lang="en-US" sz="1400" dirty="0">
                <a:solidFill>
                  <a:schemeClr val="bg1">
                    <a:lumMod val="50000"/>
                  </a:schemeClr>
                </a:solidFill>
              </a:rPr>
              <a:t> mutation is </a:t>
            </a:r>
            <a:r>
              <a:rPr lang="en-US" sz="1400" b="1" dirty="0">
                <a:solidFill>
                  <a:schemeClr val="bg1">
                    <a:lumMod val="50000"/>
                  </a:schemeClr>
                </a:solidFill>
              </a:rPr>
              <a:t>heritable</a:t>
            </a:r>
            <a:r>
              <a:rPr lang="en-US" sz="1400" dirty="0">
                <a:solidFill>
                  <a:schemeClr val="bg1">
                    <a:lumMod val="50000"/>
                  </a:schemeClr>
                </a:solidFill>
              </a:rPr>
              <a:t> (</a:t>
            </a:r>
            <a:r>
              <a:rPr lang="en-US" sz="1400" dirty="0" err="1">
                <a:solidFill>
                  <a:schemeClr val="bg1">
                    <a:lumMod val="50000"/>
                  </a:schemeClr>
                </a:solidFill>
              </a:rPr>
              <a:t>ie</a:t>
            </a:r>
            <a:r>
              <a:rPr lang="en-US" sz="1400" dirty="0">
                <a:solidFill>
                  <a:schemeClr val="bg1">
                    <a:lumMod val="50000"/>
                  </a:schemeClr>
                </a:solidFill>
              </a:rPr>
              <a:t>, is in the germline)</a:t>
            </a:r>
          </a:p>
        </p:txBody>
      </p:sp>
      <p:sp>
        <p:nvSpPr>
          <p:cNvPr id="38" name="Oval 37">
            <a:extLst>
              <a:ext uri="{FF2B5EF4-FFF2-40B4-BE49-F238E27FC236}">
                <a16:creationId xmlns:a16="http://schemas.microsoft.com/office/drawing/2014/main" id="{F76007C8-4041-4E87-AC21-4457A30147F5}"/>
              </a:ext>
            </a:extLst>
          </p:cNvPr>
          <p:cNvSpPr/>
          <p:nvPr/>
        </p:nvSpPr>
        <p:spPr>
          <a:xfrm>
            <a:off x="1918017" y="3796117"/>
            <a:ext cx="3038294" cy="56240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152AB9D3-A72C-4E1D-AC7F-C17D3F79DFC0}"/>
              </a:ext>
            </a:extLst>
          </p:cNvPr>
          <p:cNvSpPr/>
          <p:nvPr/>
        </p:nvSpPr>
        <p:spPr>
          <a:xfrm>
            <a:off x="2514599" y="4864790"/>
            <a:ext cx="979422" cy="356997"/>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6129E3DB-88BB-4AE7-A07A-F70212370100}"/>
              </a:ext>
            </a:extLst>
          </p:cNvPr>
          <p:cNvSpPr txBox="1"/>
          <p:nvPr/>
        </p:nvSpPr>
        <p:spPr>
          <a:xfrm>
            <a:off x="76199" y="5346061"/>
            <a:ext cx="6172197" cy="738664"/>
          </a:xfrm>
          <a:prstGeom prst="rect">
            <a:avLst/>
          </a:prstGeom>
          <a:solidFill>
            <a:srgbClr val="CCFFCC"/>
          </a:solidFill>
        </p:spPr>
        <p:txBody>
          <a:bodyPr wrap="square" rtlCol="0">
            <a:spAutoFit/>
          </a:bodyPr>
          <a:lstStyle/>
          <a:p>
            <a:r>
              <a:rPr lang="en-US" sz="1400" i="1" dirty="0">
                <a:solidFill>
                  <a:schemeClr val="bg1">
                    <a:lumMod val="65000"/>
                  </a:schemeClr>
                </a:solidFill>
              </a:rPr>
              <a:t>‘When the </a:t>
            </a:r>
            <a:r>
              <a:rPr lang="en-US" sz="1400" i="1" dirty="0" err="1">
                <a:solidFill>
                  <a:schemeClr val="bg1">
                    <a:lumMod val="65000"/>
                  </a:schemeClr>
                </a:solidFill>
              </a:rPr>
              <a:t>Rb</a:t>
            </a:r>
            <a:r>
              <a:rPr lang="en-US" sz="1400" i="1" dirty="0">
                <a:solidFill>
                  <a:schemeClr val="bg1">
                    <a:lumMod val="65000"/>
                  </a:schemeClr>
                </a:solidFill>
              </a:rPr>
              <a:t> is heritable’--that means the mutation was inherited, right?</a:t>
            </a:r>
          </a:p>
          <a:p>
            <a:r>
              <a:rPr lang="en-US" sz="1400" dirty="0">
                <a:solidFill>
                  <a:schemeClr val="bg1">
                    <a:lumMod val="65000"/>
                  </a:schemeClr>
                </a:solidFill>
              </a:rPr>
              <a:t>Nope. While all inherited </a:t>
            </a:r>
            <a:r>
              <a:rPr lang="en-US" sz="1400" dirty="0" err="1">
                <a:solidFill>
                  <a:schemeClr val="bg1">
                    <a:lumMod val="65000"/>
                  </a:schemeClr>
                </a:solidFill>
              </a:rPr>
              <a:t>Rb</a:t>
            </a:r>
            <a:r>
              <a:rPr lang="en-US" sz="1400" dirty="0">
                <a:solidFill>
                  <a:schemeClr val="bg1">
                    <a:lumMod val="65000"/>
                  </a:schemeClr>
                </a:solidFill>
              </a:rPr>
              <a:t> is heritable, all heritable </a:t>
            </a:r>
            <a:r>
              <a:rPr lang="en-US" sz="1400" dirty="0" err="1">
                <a:solidFill>
                  <a:schemeClr val="bg1">
                    <a:lumMod val="65000"/>
                  </a:schemeClr>
                </a:solidFill>
              </a:rPr>
              <a:t>Rb</a:t>
            </a:r>
            <a:r>
              <a:rPr lang="en-US" sz="1400" dirty="0">
                <a:solidFill>
                  <a:schemeClr val="bg1">
                    <a:lumMod val="65000"/>
                  </a:schemeClr>
                </a:solidFill>
              </a:rPr>
              <a:t> was </a:t>
            </a:r>
            <a:r>
              <a:rPr lang="en-US" sz="1400" b="1" dirty="0">
                <a:solidFill>
                  <a:schemeClr val="bg1">
                    <a:lumMod val="65000"/>
                  </a:schemeClr>
                </a:solidFill>
              </a:rPr>
              <a:t>not</a:t>
            </a:r>
            <a:r>
              <a:rPr lang="en-US" sz="1400" dirty="0">
                <a:solidFill>
                  <a:schemeClr val="bg1">
                    <a:lumMod val="65000"/>
                  </a:schemeClr>
                </a:solidFill>
              </a:rPr>
              <a:t> inherited. </a:t>
            </a:r>
          </a:p>
          <a:p>
            <a:r>
              <a:rPr lang="en-US" sz="1400" dirty="0">
                <a:solidFill>
                  <a:schemeClr val="bg1">
                    <a:lumMod val="65000"/>
                  </a:schemeClr>
                </a:solidFill>
              </a:rPr>
              <a:t>(If this is confusing, review the slide-set entitled </a:t>
            </a:r>
            <a:r>
              <a:rPr lang="en-US" sz="1400" i="1" dirty="0">
                <a:solidFill>
                  <a:schemeClr val="bg1">
                    <a:lumMod val="65000"/>
                  </a:schemeClr>
                </a:solidFill>
              </a:rPr>
              <a:t>Concerning retinoblastoma.</a:t>
            </a:r>
            <a:r>
              <a:rPr lang="en-US" sz="1400" dirty="0">
                <a:solidFill>
                  <a:schemeClr val="bg1">
                    <a:lumMod val="65000"/>
                  </a:schemeClr>
                </a:solidFill>
              </a:rPr>
              <a:t>)</a:t>
            </a:r>
          </a:p>
        </p:txBody>
      </p:sp>
      <p:sp>
        <p:nvSpPr>
          <p:cNvPr id="41" name="TextBox 40">
            <a:extLst>
              <a:ext uri="{FF2B5EF4-FFF2-40B4-BE49-F238E27FC236}">
                <a16:creationId xmlns:a16="http://schemas.microsoft.com/office/drawing/2014/main" id="{C93DC4C2-A1D4-419E-A53D-56DB9BCF7D5B}"/>
              </a:ext>
            </a:extLst>
          </p:cNvPr>
          <p:cNvSpPr txBox="1"/>
          <p:nvPr/>
        </p:nvSpPr>
        <p:spPr>
          <a:xfrm>
            <a:off x="1056154" y="4448567"/>
            <a:ext cx="4824731" cy="738664"/>
          </a:xfrm>
          <a:prstGeom prst="rect">
            <a:avLst/>
          </a:prstGeom>
          <a:solidFill>
            <a:srgbClr val="7030A0"/>
          </a:solidFill>
        </p:spPr>
        <p:txBody>
          <a:bodyPr wrap="square" rtlCol="0">
            <a:spAutoFit/>
          </a:bodyPr>
          <a:lstStyle/>
          <a:p>
            <a:r>
              <a:rPr lang="en-US" sz="1400" i="1" dirty="0">
                <a:solidFill>
                  <a:schemeClr val="bg1"/>
                </a:solidFill>
              </a:rPr>
              <a:t>The risk of a later sarcoma is even </a:t>
            </a:r>
            <a:r>
              <a:rPr lang="en-US" sz="1400" b="1" dirty="0">
                <a:solidFill>
                  <a:schemeClr val="bg1"/>
                </a:solidFill>
              </a:rPr>
              <a:t>higher</a:t>
            </a:r>
            <a:r>
              <a:rPr lang="en-US" sz="1400" i="1" dirty="0">
                <a:solidFill>
                  <a:schemeClr val="bg1"/>
                </a:solidFill>
              </a:rPr>
              <a:t> if the </a:t>
            </a:r>
            <a:r>
              <a:rPr lang="en-US" sz="1400" i="1" dirty="0" err="1">
                <a:solidFill>
                  <a:schemeClr val="bg1"/>
                </a:solidFill>
              </a:rPr>
              <a:t>Rb</a:t>
            </a:r>
            <a:r>
              <a:rPr lang="en-US" sz="1400" i="1" dirty="0">
                <a:solidFill>
                  <a:schemeClr val="bg1"/>
                </a:solidFill>
              </a:rPr>
              <a:t> was managed with a particular treatment modality--which one?</a:t>
            </a:r>
          </a:p>
          <a:p>
            <a:r>
              <a:rPr lang="en-US" sz="1400" dirty="0">
                <a:solidFill>
                  <a:srgbClr val="7030A0"/>
                </a:solidFill>
              </a:rPr>
              <a:t>External-beam radiation therapy</a:t>
            </a:r>
          </a:p>
        </p:txBody>
      </p:sp>
    </p:spTree>
    <p:extLst>
      <p:ext uri="{BB962C8B-B14F-4D97-AF65-F5344CB8AC3E}">
        <p14:creationId xmlns:p14="http://schemas.microsoft.com/office/powerpoint/2010/main" val="380879938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33</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dirty="0">
                <a:solidFill>
                  <a:schemeClr val="bg1">
                    <a:lumMod val="65000"/>
                  </a:schemeClr>
                </a:solidFill>
              </a:rPr>
              <a:t>The incidence of </a:t>
            </a:r>
            <a:r>
              <a:rPr lang="en-US" altLang="en-US" sz="1400" dirty="0" err="1">
                <a:solidFill>
                  <a:schemeClr val="bg1">
                    <a:lumMod val="65000"/>
                  </a:schemeClr>
                </a:solidFill>
              </a:rPr>
              <a:t>rhabdo</a:t>
            </a:r>
            <a:r>
              <a:rPr lang="en-US" altLang="en-US" sz="1400"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Between what ages do most cases of </a:t>
            </a:r>
            <a:r>
              <a:rPr lang="en-US" altLang="en-US" sz="1400" i="1" dirty="0" err="1">
                <a:solidFill>
                  <a:srgbClr val="FFFF66"/>
                </a:solidFill>
              </a:rPr>
              <a:t>rhabdo</a:t>
            </a:r>
            <a:r>
              <a:rPr lang="en-US" altLang="en-US" sz="1400" i="1" dirty="0">
                <a:solidFill>
                  <a:srgbClr val="FFFF66"/>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11121"/>
            <a:ext cx="178766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02668"/>
            <a:ext cx="209544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07468"/>
            <a:ext cx="17107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t>Fibrosarcoma</a:t>
            </a:r>
          </a:p>
        </p:txBody>
      </p:sp>
      <p:sp>
        <p:nvSpPr>
          <p:cNvPr id="74" name="TextBox 73">
            <a:extLst>
              <a:ext uri="{FF2B5EF4-FFF2-40B4-BE49-F238E27FC236}">
                <a16:creationId xmlns:a16="http://schemas.microsoft.com/office/drawing/2014/main" id="{68963983-B7FC-412A-9AA9-A91327BA658E}"/>
              </a:ext>
            </a:extLst>
          </p:cNvPr>
          <p:cNvSpPr txBox="1"/>
          <p:nvPr/>
        </p:nvSpPr>
        <p:spPr>
          <a:xfrm>
            <a:off x="219857" y="3671662"/>
            <a:ext cx="4788307" cy="1200329"/>
          </a:xfrm>
          <a:prstGeom prst="rect">
            <a:avLst/>
          </a:prstGeom>
          <a:solidFill>
            <a:srgbClr val="D6C0D3"/>
          </a:solidFill>
        </p:spPr>
        <p:txBody>
          <a:bodyPr wrap="square" rtlCol="0">
            <a:spAutoFit/>
          </a:bodyPr>
          <a:lstStyle/>
          <a:p>
            <a:r>
              <a:rPr lang="en-US" sz="1400" i="1" dirty="0">
                <a:solidFill>
                  <a:schemeClr val="bg1">
                    <a:lumMod val="50000"/>
                  </a:schemeClr>
                </a:solidFill>
              </a:rPr>
              <a:t>To make matters worse, if a </a:t>
            </a:r>
            <a:r>
              <a:rPr lang="en-US" sz="1400" i="1" dirty="0" err="1">
                <a:solidFill>
                  <a:schemeClr val="bg1">
                    <a:lumMod val="50000"/>
                  </a:schemeClr>
                </a:solidFill>
              </a:rPr>
              <a:t>pt</a:t>
            </a:r>
            <a:r>
              <a:rPr lang="en-US" sz="1400" i="1" dirty="0">
                <a:solidFill>
                  <a:schemeClr val="bg1">
                    <a:lumMod val="50000"/>
                  </a:schemeClr>
                </a:solidFill>
              </a:rPr>
              <a:t> has a personal hx of a particular malignancy, </a:t>
            </a:r>
            <a:r>
              <a:rPr lang="en-US" sz="1400" i="1" dirty="0"/>
              <a:t>it </a:t>
            </a:r>
            <a:r>
              <a:rPr lang="en-US" sz="1600" b="1" u="sng" dirty="0"/>
              <a:t>may</a:t>
            </a:r>
            <a:r>
              <a:rPr lang="en-US" sz="1400" i="1" dirty="0"/>
              <a:t> greatly increase his/her risk </a:t>
            </a:r>
            <a:r>
              <a:rPr lang="en-US" sz="1400" i="1" dirty="0">
                <a:solidFill>
                  <a:schemeClr val="bg1">
                    <a:lumMod val="50000"/>
                  </a:schemeClr>
                </a:solidFill>
              </a:rPr>
              <a:t>of developing a sarcoma (any sarcoma--not just </a:t>
            </a:r>
            <a:r>
              <a:rPr lang="en-US" sz="1400" i="1" dirty="0" err="1">
                <a:solidFill>
                  <a:schemeClr val="bg1">
                    <a:lumMod val="50000"/>
                  </a:schemeClr>
                </a:solidFill>
              </a:rPr>
              <a:t>rhabdo</a:t>
            </a:r>
            <a:r>
              <a:rPr lang="en-US" sz="1400" i="1" dirty="0">
                <a:solidFill>
                  <a:schemeClr val="bg1">
                    <a:lumMod val="50000"/>
                  </a:schemeClr>
                </a:solidFill>
              </a:rPr>
              <a:t>). What is that malignancy?</a:t>
            </a:r>
          </a:p>
          <a:p>
            <a:r>
              <a:rPr lang="en-US" sz="1400" b="1" dirty="0">
                <a:solidFill>
                  <a:schemeClr val="bg1">
                    <a:lumMod val="50000"/>
                  </a:schemeClr>
                </a:solidFill>
              </a:rPr>
              <a:t>Retinoblastoma (</a:t>
            </a:r>
            <a:r>
              <a:rPr lang="en-US" sz="1400" b="1" dirty="0" err="1">
                <a:solidFill>
                  <a:schemeClr val="bg1">
                    <a:lumMod val="50000"/>
                  </a:schemeClr>
                </a:solidFill>
              </a:rPr>
              <a:t>Rb</a:t>
            </a:r>
            <a:r>
              <a:rPr lang="en-US" sz="1400" b="1" dirty="0">
                <a:solidFill>
                  <a:schemeClr val="bg1">
                    <a:lumMod val="50000"/>
                  </a:schemeClr>
                </a:solidFill>
              </a:rPr>
              <a:t>)</a:t>
            </a:r>
            <a:endParaRPr lang="en-US" sz="1400" dirty="0">
              <a:solidFill>
                <a:schemeClr val="bg1">
                  <a:lumMod val="50000"/>
                </a:schemeClr>
              </a:solidFill>
            </a:endParaRPr>
          </a:p>
        </p:txBody>
      </p:sp>
      <p:sp>
        <p:nvSpPr>
          <p:cNvPr id="37" name="TextBox 36">
            <a:extLst>
              <a:ext uri="{FF2B5EF4-FFF2-40B4-BE49-F238E27FC236}">
                <a16:creationId xmlns:a16="http://schemas.microsoft.com/office/drawing/2014/main" id="{C4E89799-7FFF-4C1F-B1F2-2D25180BAA88}"/>
              </a:ext>
            </a:extLst>
          </p:cNvPr>
          <p:cNvSpPr txBox="1"/>
          <p:nvPr/>
        </p:nvSpPr>
        <p:spPr>
          <a:xfrm>
            <a:off x="548855" y="4475922"/>
            <a:ext cx="5143500" cy="738664"/>
          </a:xfrm>
          <a:prstGeom prst="rect">
            <a:avLst/>
          </a:prstGeom>
          <a:solidFill>
            <a:srgbClr val="FFCC99"/>
          </a:solidFill>
        </p:spPr>
        <p:txBody>
          <a:bodyPr wrap="square" rtlCol="0">
            <a:spAutoFit/>
          </a:bodyPr>
          <a:lstStyle/>
          <a:p>
            <a:r>
              <a:rPr lang="en-US" sz="1400" i="1" dirty="0">
                <a:solidFill>
                  <a:schemeClr val="bg1">
                    <a:lumMod val="50000"/>
                  </a:schemeClr>
                </a:solidFill>
              </a:rPr>
              <a:t>Unpack that ‘may.’ Under what circumstance would a hx of </a:t>
            </a:r>
            <a:r>
              <a:rPr lang="en-US" sz="1400" i="1" dirty="0" err="1">
                <a:solidFill>
                  <a:schemeClr val="bg1">
                    <a:lumMod val="50000"/>
                  </a:schemeClr>
                </a:solidFill>
              </a:rPr>
              <a:t>Rb</a:t>
            </a:r>
            <a:r>
              <a:rPr lang="en-US" sz="1400" i="1" dirty="0">
                <a:solidFill>
                  <a:schemeClr val="bg1">
                    <a:lumMod val="50000"/>
                  </a:schemeClr>
                </a:solidFill>
              </a:rPr>
              <a:t> increase the risk of developing a sarcoma?</a:t>
            </a:r>
          </a:p>
          <a:p>
            <a:r>
              <a:rPr lang="en-US" sz="1400" dirty="0">
                <a:solidFill>
                  <a:schemeClr val="bg1">
                    <a:lumMod val="50000"/>
                  </a:schemeClr>
                </a:solidFill>
              </a:rPr>
              <a:t>When the </a:t>
            </a:r>
            <a:r>
              <a:rPr lang="en-US" sz="1400" dirty="0" err="1">
                <a:solidFill>
                  <a:schemeClr val="bg1">
                    <a:lumMod val="50000"/>
                  </a:schemeClr>
                </a:solidFill>
              </a:rPr>
              <a:t>Rb</a:t>
            </a:r>
            <a:r>
              <a:rPr lang="en-US" sz="1400" dirty="0">
                <a:solidFill>
                  <a:schemeClr val="bg1">
                    <a:lumMod val="50000"/>
                  </a:schemeClr>
                </a:solidFill>
              </a:rPr>
              <a:t> mutation is </a:t>
            </a:r>
            <a:r>
              <a:rPr lang="en-US" sz="1400" b="1" dirty="0">
                <a:solidFill>
                  <a:schemeClr val="bg1">
                    <a:lumMod val="50000"/>
                  </a:schemeClr>
                </a:solidFill>
              </a:rPr>
              <a:t>heritable</a:t>
            </a:r>
            <a:r>
              <a:rPr lang="en-US" sz="1400" dirty="0">
                <a:solidFill>
                  <a:schemeClr val="bg1">
                    <a:lumMod val="50000"/>
                  </a:schemeClr>
                </a:solidFill>
              </a:rPr>
              <a:t> (</a:t>
            </a:r>
            <a:r>
              <a:rPr lang="en-US" sz="1400" dirty="0" err="1">
                <a:solidFill>
                  <a:schemeClr val="bg1">
                    <a:lumMod val="50000"/>
                  </a:schemeClr>
                </a:solidFill>
              </a:rPr>
              <a:t>ie</a:t>
            </a:r>
            <a:r>
              <a:rPr lang="en-US" sz="1400" dirty="0">
                <a:solidFill>
                  <a:schemeClr val="bg1">
                    <a:lumMod val="50000"/>
                  </a:schemeClr>
                </a:solidFill>
              </a:rPr>
              <a:t>, is in the germline)</a:t>
            </a:r>
          </a:p>
        </p:txBody>
      </p:sp>
      <p:sp>
        <p:nvSpPr>
          <p:cNvPr id="38" name="Oval 37">
            <a:extLst>
              <a:ext uri="{FF2B5EF4-FFF2-40B4-BE49-F238E27FC236}">
                <a16:creationId xmlns:a16="http://schemas.microsoft.com/office/drawing/2014/main" id="{F76007C8-4041-4E87-AC21-4457A30147F5}"/>
              </a:ext>
            </a:extLst>
          </p:cNvPr>
          <p:cNvSpPr/>
          <p:nvPr/>
        </p:nvSpPr>
        <p:spPr>
          <a:xfrm>
            <a:off x="1918017" y="3796117"/>
            <a:ext cx="3038294" cy="56240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152AB9D3-A72C-4E1D-AC7F-C17D3F79DFC0}"/>
              </a:ext>
            </a:extLst>
          </p:cNvPr>
          <p:cNvSpPr/>
          <p:nvPr/>
        </p:nvSpPr>
        <p:spPr>
          <a:xfrm>
            <a:off x="2514599" y="4864790"/>
            <a:ext cx="979422" cy="356997"/>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6129E3DB-88BB-4AE7-A07A-F70212370100}"/>
              </a:ext>
            </a:extLst>
          </p:cNvPr>
          <p:cNvSpPr txBox="1"/>
          <p:nvPr/>
        </p:nvSpPr>
        <p:spPr>
          <a:xfrm>
            <a:off x="76199" y="5346061"/>
            <a:ext cx="6172197" cy="738664"/>
          </a:xfrm>
          <a:prstGeom prst="rect">
            <a:avLst/>
          </a:prstGeom>
          <a:solidFill>
            <a:srgbClr val="CCFFCC"/>
          </a:solidFill>
        </p:spPr>
        <p:txBody>
          <a:bodyPr wrap="square" rtlCol="0">
            <a:spAutoFit/>
          </a:bodyPr>
          <a:lstStyle/>
          <a:p>
            <a:r>
              <a:rPr lang="en-US" sz="1400" i="1" dirty="0">
                <a:solidFill>
                  <a:schemeClr val="bg1">
                    <a:lumMod val="65000"/>
                  </a:schemeClr>
                </a:solidFill>
              </a:rPr>
              <a:t>‘When the </a:t>
            </a:r>
            <a:r>
              <a:rPr lang="en-US" sz="1400" i="1" dirty="0" err="1">
                <a:solidFill>
                  <a:schemeClr val="bg1">
                    <a:lumMod val="65000"/>
                  </a:schemeClr>
                </a:solidFill>
              </a:rPr>
              <a:t>Rb</a:t>
            </a:r>
            <a:r>
              <a:rPr lang="en-US" sz="1400" i="1" dirty="0">
                <a:solidFill>
                  <a:schemeClr val="bg1">
                    <a:lumMod val="65000"/>
                  </a:schemeClr>
                </a:solidFill>
              </a:rPr>
              <a:t> is heritable’--that means the mutation was inherited, right?</a:t>
            </a:r>
          </a:p>
          <a:p>
            <a:r>
              <a:rPr lang="en-US" sz="1400" dirty="0">
                <a:solidFill>
                  <a:schemeClr val="bg1">
                    <a:lumMod val="65000"/>
                  </a:schemeClr>
                </a:solidFill>
              </a:rPr>
              <a:t>Nope. While all inherited </a:t>
            </a:r>
            <a:r>
              <a:rPr lang="en-US" sz="1400" dirty="0" err="1">
                <a:solidFill>
                  <a:schemeClr val="bg1">
                    <a:lumMod val="65000"/>
                  </a:schemeClr>
                </a:solidFill>
              </a:rPr>
              <a:t>Rb</a:t>
            </a:r>
            <a:r>
              <a:rPr lang="en-US" sz="1400" dirty="0">
                <a:solidFill>
                  <a:schemeClr val="bg1">
                    <a:lumMod val="65000"/>
                  </a:schemeClr>
                </a:solidFill>
              </a:rPr>
              <a:t> is heritable, all heritable </a:t>
            </a:r>
            <a:r>
              <a:rPr lang="en-US" sz="1400" dirty="0" err="1">
                <a:solidFill>
                  <a:schemeClr val="bg1">
                    <a:lumMod val="65000"/>
                  </a:schemeClr>
                </a:solidFill>
              </a:rPr>
              <a:t>Rb</a:t>
            </a:r>
            <a:r>
              <a:rPr lang="en-US" sz="1400" dirty="0">
                <a:solidFill>
                  <a:schemeClr val="bg1">
                    <a:lumMod val="65000"/>
                  </a:schemeClr>
                </a:solidFill>
              </a:rPr>
              <a:t> was </a:t>
            </a:r>
            <a:r>
              <a:rPr lang="en-US" sz="1400" b="1" dirty="0">
                <a:solidFill>
                  <a:schemeClr val="bg1">
                    <a:lumMod val="65000"/>
                  </a:schemeClr>
                </a:solidFill>
              </a:rPr>
              <a:t>not</a:t>
            </a:r>
            <a:r>
              <a:rPr lang="en-US" sz="1400" dirty="0">
                <a:solidFill>
                  <a:schemeClr val="bg1">
                    <a:lumMod val="65000"/>
                  </a:schemeClr>
                </a:solidFill>
              </a:rPr>
              <a:t> inherited. </a:t>
            </a:r>
          </a:p>
          <a:p>
            <a:r>
              <a:rPr lang="en-US" sz="1400" dirty="0">
                <a:solidFill>
                  <a:schemeClr val="bg1">
                    <a:lumMod val="65000"/>
                  </a:schemeClr>
                </a:solidFill>
              </a:rPr>
              <a:t>(If this is confusing, review the slide-set entitled </a:t>
            </a:r>
            <a:r>
              <a:rPr lang="en-US" sz="1400" i="1" dirty="0">
                <a:solidFill>
                  <a:schemeClr val="bg1">
                    <a:lumMod val="65000"/>
                  </a:schemeClr>
                </a:solidFill>
              </a:rPr>
              <a:t>Concerning retinoblastoma.</a:t>
            </a:r>
            <a:r>
              <a:rPr lang="en-US" sz="1400" dirty="0">
                <a:solidFill>
                  <a:schemeClr val="bg1">
                    <a:lumMod val="65000"/>
                  </a:schemeClr>
                </a:solidFill>
              </a:rPr>
              <a:t>)</a:t>
            </a:r>
          </a:p>
        </p:txBody>
      </p:sp>
      <p:sp>
        <p:nvSpPr>
          <p:cNvPr id="41" name="TextBox 40">
            <a:extLst>
              <a:ext uri="{FF2B5EF4-FFF2-40B4-BE49-F238E27FC236}">
                <a16:creationId xmlns:a16="http://schemas.microsoft.com/office/drawing/2014/main" id="{C93DC4C2-A1D4-419E-A53D-56DB9BCF7D5B}"/>
              </a:ext>
            </a:extLst>
          </p:cNvPr>
          <p:cNvSpPr txBox="1"/>
          <p:nvPr/>
        </p:nvSpPr>
        <p:spPr>
          <a:xfrm>
            <a:off x="1056154" y="4448567"/>
            <a:ext cx="4824731" cy="738664"/>
          </a:xfrm>
          <a:prstGeom prst="rect">
            <a:avLst/>
          </a:prstGeom>
          <a:solidFill>
            <a:srgbClr val="7030A0"/>
          </a:solidFill>
        </p:spPr>
        <p:txBody>
          <a:bodyPr wrap="square" rtlCol="0">
            <a:spAutoFit/>
          </a:bodyPr>
          <a:lstStyle/>
          <a:p>
            <a:r>
              <a:rPr lang="en-US" sz="1400" i="1" dirty="0">
                <a:solidFill>
                  <a:schemeClr val="bg1"/>
                </a:solidFill>
              </a:rPr>
              <a:t>The risk of a later sarcoma is even </a:t>
            </a:r>
            <a:r>
              <a:rPr lang="en-US" sz="1400" b="1" dirty="0">
                <a:solidFill>
                  <a:schemeClr val="bg1"/>
                </a:solidFill>
              </a:rPr>
              <a:t>higher</a:t>
            </a:r>
            <a:r>
              <a:rPr lang="en-US" sz="1400" i="1" dirty="0">
                <a:solidFill>
                  <a:schemeClr val="bg1"/>
                </a:solidFill>
              </a:rPr>
              <a:t> if the </a:t>
            </a:r>
            <a:r>
              <a:rPr lang="en-US" sz="1400" i="1" dirty="0" err="1">
                <a:solidFill>
                  <a:schemeClr val="bg1"/>
                </a:solidFill>
              </a:rPr>
              <a:t>Rb</a:t>
            </a:r>
            <a:r>
              <a:rPr lang="en-US" sz="1400" i="1" dirty="0">
                <a:solidFill>
                  <a:schemeClr val="bg1"/>
                </a:solidFill>
              </a:rPr>
              <a:t> was managed with a particular treatment modality--which one?</a:t>
            </a:r>
          </a:p>
          <a:p>
            <a:r>
              <a:rPr lang="en-US" sz="1400" dirty="0">
                <a:solidFill>
                  <a:schemeClr val="bg1"/>
                </a:solidFill>
              </a:rPr>
              <a:t>External-beam radiation therapy</a:t>
            </a:r>
          </a:p>
        </p:txBody>
      </p:sp>
    </p:spTree>
    <p:extLst>
      <p:ext uri="{BB962C8B-B14F-4D97-AF65-F5344CB8AC3E}">
        <p14:creationId xmlns:p14="http://schemas.microsoft.com/office/powerpoint/2010/main" val="160520463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34</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Speaking of the orbital sarcomas: Which is most common?</a:t>
            </a:r>
          </a:p>
          <a:p>
            <a:pPr eaLnBrk="1" hangingPunct="1">
              <a:spcBef>
                <a:spcPct val="0"/>
              </a:spcBef>
              <a:buClrTx/>
              <a:buSzTx/>
              <a:buFontTx/>
              <a:buNone/>
            </a:pPr>
            <a:r>
              <a:rPr lang="en-US" altLang="en-US" sz="1400" dirty="0">
                <a:solidFill>
                  <a:srgbClr val="0000FF"/>
                </a:solidFill>
              </a:rPr>
              <a:t>Rhabdomyosarcoma </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much more common is it?</a:t>
            </a:r>
          </a:p>
          <a:p>
            <a:pPr eaLnBrk="1" hangingPunct="1">
              <a:spcBef>
                <a:spcPct val="0"/>
              </a:spcBef>
              <a:buClrTx/>
              <a:buSzTx/>
              <a:buFontTx/>
              <a:buNone/>
            </a:pPr>
            <a:r>
              <a:rPr lang="en-US" altLang="en-US" sz="1400" dirty="0">
                <a:solidFill>
                  <a:srgbClr val="0000FF"/>
                </a:solidFill>
              </a:rPr>
              <a:t>The incidence of </a:t>
            </a:r>
            <a:r>
              <a:rPr lang="en-US" altLang="en-US" sz="1400" dirty="0" err="1">
                <a:solidFill>
                  <a:srgbClr val="0000FF"/>
                </a:solidFill>
              </a:rPr>
              <a:t>rhabdo</a:t>
            </a:r>
            <a:r>
              <a:rPr lang="en-US" altLang="en-US" sz="1400" dirty="0">
                <a:solidFill>
                  <a:srgbClr val="0000FF"/>
                </a:solidFill>
              </a:rPr>
              <a:t> exceeds that of all the other orbital sarcomas combined!</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Between what ages do most cases of </a:t>
            </a:r>
            <a:r>
              <a:rPr lang="en-US" altLang="en-US" sz="1400" i="1" dirty="0" err="1">
                <a:solidFill>
                  <a:srgbClr val="0000FF"/>
                </a:solidFill>
              </a:rPr>
              <a:t>rhabdo</a:t>
            </a:r>
            <a:r>
              <a:rPr lang="en-US" altLang="en-US" sz="1400" i="1" dirty="0">
                <a:solidFill>
                  <a:srgbClr val="0000FF"/>
                </a:solidFill>
              </a:rPr>
              <a:t> declare?</a:t>
            </a:r>
          </a:p>
          <a:p>
            <a:pPr eaLnBrk="1" hangingPunct="1">
              <a:spcBef>
                <a:spcPct val="0"/>
              </a:spcBef>
              <a:buClrTx/>
              <a:buSzTx/>
              <a:buFontTx/>
              <a:buNone/>
            </a:pPr>
            <a:r>
              <a:rPr lang="en-US" altLang="en-US" sz="1400" dirty="0">
                <a:solidFill>
                  <a:srgbClr val="FFFF66"/>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Tree>
    <p:extLst>
      <p:ext uri="{BB962C8B-B14F-4D97-AF65-F5344CB8AC3E}">
        <p14:creationId xmlns:p14="http://schemas.microsoft.com/office/powerpoint/2010/main" val="288700536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35</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Speaking of the orbital sarcomas: Which is most common?</a:t>
            </a:r>
          </a:p>
          <a:p>
            <a:pPr eaLnBrk="1" hangingPunct="1">
              <a:spcBef>
                <a:spcPct val="0"/>
              </a:spcBef>
              <a:buClrTx/>
              <a:buSzTx/>
              <a:buFontTx/>
              <a:buNone/>
            </a:pPr>
            <a:r>
              <a:rPr lang="en-US" altLang="en-US" sz="1400" dirty="0">
                <a:solidFill>
                  <a:srgbClr val="0000FF"/>
                </a:solidFill>
              </a:rPr>
              <a:t>Rhabdomyosarcoma </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much more common is it?</a:t>
            </a:r>
          </a:p>
          <a:p>
            <a:pPr eaLnBrk="1" hangingPunct="1">
              <a:spcBef>
                <a:spcPct val="0"/>
              </a:spcBef>
              <a:buClrTx/>
              <a:buSzTx/>
              <a:buFontTx/>
              <a:buNone/>
            </a:pPr>
            <a:r>
              <a:rPr lang="en-US" altLang="en-US" sz="1400" dirty="0">
                <a:solidFill>
                  <a:srgbClr val="0000FF"/>
                </a:solidFill>
              </a:rPr>
              <a:t>The incidence of </a:t>
            </a:r>
            <a:r>
              <a:rPr lang="en-US" altLang="en-US" sz="1400" dirty="0" err="1">
                <a:solidFill>
                  <a:srgbClr val="0000FF"/>
                </a:solidFill>
              </a:rPr>
              <a:t>rhabdo</a:t>
            </a:r>
            <a:r>
              <a:rPr lang="en-US" altLang="en-US" sz="1400" dirty="0">
                <a:solidFill>
                  <a:srgbClr val="0000FF"/>
                </a:solidFill>
              </a:rPr>
              <a:t> exceeds that of all the other orbital sarcomas combined!</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Between what ages do most cases of </a:t>
            </a:r>
            <a:r>
              <a:rPr lang="en-US" altLang="en-US" sz="1400" i="1" dirty="0" err="1">
                <a:solidFill>
                  <a:srgbClr val="0000FF"/>
                </a:solidFill>
              </a:rPr>
              <a:t>rhabdo</a:t>
            </a:r>
            <a:r>
              <a:rPr lang="en-US" altLang="en-US" sz="1400" i="1" dirty="0">
                <a:solidFill>
                  <a:srgbClr val="0000FF"/>
                </a:solidFill>
              </a:rPr>
              <a:t> declare?</a:t>
            </a:r>
          </a:p>
          <a:p>
            <a:pPr eaLnBrk="1" hangingPunct="1">
              <a:spcBef>
                <a:spcPct val="0"/>
              </a:spcBef>
              <a:buClrTx/>
              <a:buSzTx/>
              <a:buFontTx/>
              <a:buNone/>
            </a:pPr>
            <a:r>
              <a:rPr lang="en-US" altLang="en-US" sz="1400" dirty="0">
                <a:solidFill>
                  <a:srgbClr val="0000FF"/>
                </a:solidFill>
              </a:rPr>
              <a:t>5 and 7 years</a:t>
            </a:r>
            <a:endParaRPr lang="en-US" altLang="en-US" sz="1400" dirty="0">
              <a:solidFill>
                <a:srgbClr val="FFFF66"/>
              </a:solidFill>
            </a:endParaRP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Tree>
    <p:extLst>
      <p:ext uri="{BB962C8B-B14F-4D97-AF65-F5344CB8AC3E}">
        <p14:creationId xmlns:p14="http://schemas.microsoft.com/office/powerpoint/2010/main" val="288060747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36</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Speaking of the orbital sarcomas: Which is most common?</a:t>
            </a:r>
          </a:p>
          <a:p>
            <a:pPr eaLnBrk="1" hangingPunct="1">
              <a:spcBef>
                <a:spcPct val="0"/>
              </a:spcBef>
              <a:buClrTx/>
              <a:buSzTx/>
              <a:buFontTx/>
              <a:buNone/>
            </a:pPr>
            <a:r>
              <a:rPr lang="en-US" altLang="en-US" sz="1400" dirty="0">
                <a:solidFill>
                  <a:schemeClr val="bg1">
                    <a:lumMod val="75000"/>
                  </a:schemeClr>
                </a:solidFill>
              </a:rPr>
              <a:t>Rhabdomyosarcoma </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How much more common is it?</a:t>
            </a:r>
          </a:p>
          <a:p>
            <a:pPr eaLnBrk="1" hangingPunct="1">
              <a:spcBef>
                <a:spcPct val="0"/>
              </a:spcBef>
              <a:buClrTx/>
              <a:buSzTx/>
              <a:buFontTx/>
              <a:buNone/>
            </a:pPr>
            <a:r>
              <a:rPr lang="en-US" altLang="en-US" sz="1400" dirty="0">
                <a:solidFill>
                  <a:schemeClr val="bg1">
                    <a:lumMod val="75000"/>
                  </a:schemeClr>
                </a:solidFill>
              </a:rPr>
              <a:t>The incidence of </a:t>
            </a:r>
            <a:r>
              <a:rPr lang="en-US" altLang="en-US" sz="1400" dirty="0" err="1">
                <a:solidFill>
                  <a:schemeClr val="bg1">
                    <a:lumMod val="75000"/>
                  </a:schemeClr>
                </a:solidFill>
              </a:rPr>
              <a:t>rhabdo</a:t>
            </a:r>
            <a:r>
              <a:rPr lang="en-US" altLang="en-US" sz="1400" dirty="0">
                <a:solidFill>
                  <a:schemeClr val="bg1">
                    <a:lumMod val="7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Between what ages do most cases of </a:t>
            </a:r>
            <a:r>
              <a:rPr lang="en-US" altLang="en-US" sz="1400" i="1" dirty="0" err="1">
                <a:solidFill>
                  <a:schemeClr val="bg1">
                    <a:lumMod val="75000"/>
                  </a:schemeClr>
                </a:solidFill>
              </a:rPr>
              <a:t>rhabdo</a:t>
            </a:r>
            <a:r>
              <a:rPr lang="en-US" altLang="en-US" sz="1400" i="1" dirty="0">
                <a:solidFill>
                  <a:schemeClr val="bg1">
                    <a:lumMod val="75000"/>
                  </a:schemeClr>
                </a:solidFill>
              </a:rPr>
              <a:t> declare?</a:t>
            </a:r>
          </a:p>
          <a:p>
            <a:pPr eaLnBrk="1" hangingPunct="1">
              <a:spcBef>
                <a:spcPct val="0"/>
              </a:spcBef>
              <a:buClrTx/>
              <a:buSzTx/>
              <a:buFontTx/>
              <a:buNone/>
            </a:pPr>
            <a:r>
              <a:rPr lang="en-US" altLang="en-US" sz="1400" b="1" dirty="0">
                <a:solidFill>
                  <a:srgbClr val="0000FF"/>
                </a:solidFill>
              </a:rPr>
              <a:t>5 and 7 years</a:t>
            </a:r>
          </a:p>
          <a:p>
            <a:pPr eaLnBrk="1" hangingPunct="1">
              <a:spcBef>
                <a:spcPct val="0"/>
              </a:spcBef>
              <a:buClrTx/>
              <a:buSzTx/>
              <a:buFontTx/>
              <a:buNone/>
            </a:pPr>
            <a:endParaRPr lang="en-US" altLang="en-US" sz="1400" i="1" dirty="0">
              <a:solidFill>
                <a:srgbClr val="FFFF66"/>
              </a:solidFill>
            </a:endParaRPr>
          </a:p>
          <a:p>
            <a:pPr eaLnBrk="1" hangingPunct="1">
              <a:spcBef>
                <a:spcPct val="0"/>
              </a:spcBef>
              <a:buClrTx/>
              <a:buSzTx/>
              <a:buFontTx/>
              <a:buNone/>
            </a:pPr>
            <a:r>
              <a:rPr lang="en-US" altLang="en-US" sz="1400" i="1" dirty="0">
                <a:solidFill>
                  <a:srgbClr val="FFFF66"/>
                </a:solidFill>
              </a:rPr>
              <a:t>We think of </a:t>
            </a:r>
            <a:r>
              <a:rPr lang="en-US" altLang="en-US" sz="1400" i="1" dirty="0" err="1">
                <a:solidFill>
                  <a:srgbClr val="FFFF66"/>
                </a:solidFill>
              </a:rPr>
              <a:t>rhabdo</a:t>
            </a:r>
            <a:r>
              <a:rPr lang="en-US" altLang="en-US" sz="1400" i="1" dirty="0">
                <a:solidFill>
                  <a:srgbClr val="FFFF66"/>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chemeClr val="bg1">
                    <a:lumMod val="75000"/>
                  </a:schemeClr>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solidFill>
                  <a:schemeClr val="bg1">
                    <a:lumMod val="75000"/>
                  </a:schemeClr>
                </a:solidFill>
              </a:rPr>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solidFill>
                  <a:schemeClr val="bg1">
                    <a:lumMod val="75000"/>
                  </a:schemeClr>
                </a:solidFill>
              </a:rPr>
              <a:t>Fibrosarcoma</a:t>
            </a:r>
          </a:p>
        </p:txBody>
      </p:sp>
      <p:sp>
        <p:nvSpPr>
          <p:cNvPr id="72" name="TextBox 71">
            <a:extLst>
              <a:ext uri="{FF2B5EF4-FFF2-40B4-BE49-F238E27FC236}">
                <a16:creationId xmlns:a16="http://schemas.microsoft.com/office/drawing/2014/main" id="{31A59B95-B6DF-4508-AF6F-C9C79EAAFD2A}"/>
              </a:ext>
            </a:extLst>
          </p:cNvPr>
          <p:cNvSpPr txBox="1"/>
          <p:nvPr/>
        </p:nvSpPr>
        <p:spPr>
          <a:xfrm>
            <a:off x="1675913" y="3880936"/>
            <a:ext cx="5959584" cy="954107"/>
          </a:xfrm>
          <a:prstGeom prst="rect">
            <a:avLst/>
          </a:prstGeom>
          <a:solidFill>
            <a:srgbClr val="99FF99"/>
          </a:solidFill>
        </p:spPr>
        <p:txBody>
          <a:bodyPr wrap="square" rtlCol="0">
            <a:spAutoFit/>
          </a:bodyPr>
          <a:lstStyle/>
          <a:p>
            <a:r>
              <a:rPr lang="en-US" sz="1400" dirty="0">
                <a:solidFill>
                  <a:srgbClr val="0000FF"/>
                </a:solidFill>
              </a:rPr>
              <a:t>Note: The ‘5-7’ range is from the most recent edition of the </a:t>
            </a:r>
            <a:r>
              <a:rPr lang="en-US" sz="1400" i="1" dirty="0">
                <a:solidFill>
                  <a:srgbClr val="0000FF"/>
                </a:solidFill>
              </a:rPr>
              <a:t>Peds</a:t>
            </a:r>
            <a:r>
              <a:rPr lang="en-US" sz="1400" dirty="0">
                <a:solidFill>
                  <a:srgbClr val="0000FF"/>
                </a:solidFill>
              </a:rPr>
              <a:t> book. OTOH, the </a:t>
            </a:r>
            <a:r>
              <a:rPr lang="en-US" sz="1400" i="1" dirty="0">
                <a:solidFill>
                  <a:srgbClr val="0000FF"/>
                </a:solidFill>
              </a:rPr>
              <a:t>Orbit</a:t>
            </a:r>
            <a:r>
              <a:rPr lang="en-US" sz="1400" dirty="0">
                <a:solidFill>
                  <a:srgbClr val="0000FF"/>
                </a:solidFill>
              </a:rPr>
              <a:t> book gives a range of 8-10. (FWIW, at the time of this writing the </a:t>
            </a:r>
            <a:r>
              <a:rPr lang="en-US" sz="1400" i="1" dirty="0">
                <a:solidFill>
                  <a:srgbClr val="0000FF"/>
                </a:solidFill>
              </a:rPr>
              <a:t>Peds</a:t>
            </a:r>
            <a:r>
              <a:rPr lang="en-US" sz="1400" dirty="0">
                <a:solidFill>
                  <a:srgbClr val="0000FF"/>
                </a:solidFill>
              </a:rPr>
              <a:t> book is the more recent of the two.) </a:t>
            </a:r>
            <a:r>
              <a:rPr lang="en-US" sz="1400" i="1" dirty="0" err="1">
                <a:solidFill>
                  <a:srgbClr val="0000FF"/>
                </a:solidFill>
              </a:rPr>
              <a:t>EyeWiki</a:t>
            </a:r>
            <a:r>
              <a:rPr lang="en-US" sz="1400" dirty="0">
                <a:solidFill>
                  <a:srgbClr val="0000FF"/>
                </a:solidFill>
              </a:rPr>
              <a:t> gives a range of 7-8. The truth is out there. Caveat emptor.</a:t>
            </a:r>
          </a:p>
        </p:txBody>
      </p:sp>
      <p:sp>
        <p:nvSpPr>
          <p:cNvPr id="2" name="Oval 1">
            <a:extLst>
              <a:ext uri="{FF2B5EF4-FFF2-40B4-BE49-F238E27FC236}">
                <a16:creationId xmlns:a16="http://schemas.microsoft.com/office/drawing/2014/main" id="{10020014-41ED-4349-8156-66AC6FAB0D46}"/>
              </a:ext>
            </a:extLst>
          </p:cNvPr>
          <p:cNvSpPr/>
          <p:nvPr/>
        </p:nvSpPr>
        <p:spPr>
          <a:xfrm>
            <a:off x="160543" y="4083622"/>
            <a:ext cx="1379537" cy="54513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2587335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37</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Speaking of the orbital sarcomas: Which is most common?</a:t>
            </a:r>
          </a:p>
          <a:p>
            <a:pPr eaLnBrk="1" hangingPunct="1">
              <a:spcBef>
                <a:spcPct val="0"/>
              </a:spcBef>
              <a:buClrTx/>
              <a:buSzTx/>
              <a:buFontTx/>
              <a:buNone/>
            </a:pPr>
            <a:r>
              <a:rPr lang="en-US" altLang="en-US" sz="1400" dirty="0">
                <a:solidFill>
                  <a:srgbClr val="0000FF"/>
                </a:solidFill>
              </a:rPr>
              <a:t>Rhabdomyosarcoma </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much more common is it?</a:t>
            </a:r>
          </a:p>
          <a:p>
            <a:pPr eaLnBrk="1" hangingPunct="1">
              <a:spcBef>
                <a:spcPct val="0"/>
              </a:spcBef>
              <a:buClrTx/>
              <a:buSzTx/>
              <a:buFontTx/>
              <a:buNone/>
            </a:pPr>
            <a:r>
              <a:rPr lang="en-US" altLang="en-US" sz="1400" dirty="0">
                <a:solidFill>
                  <a:srgbClr val="0000FF"/>
                </a:solidFill>
              </a:rPr>
              <a:t>The incidence of </a:t>
            </a:r>
            <a:r>
              <a:rPr lang="en-US" altLang="en-US" sz="1400" dirty="0" err="1">
                <a:solidFill>
                  <a:srgbClr val="0000FF"/>
                </a:solidFill>
              </a:rPr>
              <a:t>rhabdo</a:t>
            </a:r>
            <a:r>
              <a:rPr lang="en-US" altLang="en-US" sz="1400" dirty="0">
                <a:solidFill>
                  <a:srgbClr val="0000FF"/>
                </a:solidFill>
              </a:rPr>
              <a:t> exceeds that of all the other orbital sarcomas combined!</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Between what ages do most cases of </a:t>
            </a:r>
            <a:r>
              <a:rPr lang="en-US" altLang="en-US" sz="1400" i="1" dirty="0" err="1">
                <a:solidFill>
                  <a:srgbClr val="0000FF"/>
                </a:solidFill>
              </a:rPr>
              <a:t>rhabdo</a:t>
            </a:r>
            <a:r>
              <a:rPr lang="en-US" altLang="en-US" sz="1400" i="1" dirty="0">
                <a:solidFill>
                  <a:srgbClr val="0000FF"/>
                </a:solidFill>
              </a:rPr>
              <a:t> declare?</a:t>
            </a:r>
          </a:p>
          <a:p>
            <a:pPr eaLnBrk="1" hangingPunct="1">
              <a:spcBef>
                <a:spcPct val="0"/>
              </a:spcBef>
              <a:buClrTx/>
              <a:buSzTx/>
              <a:buFontTx/>
              <a:buNone/>
            </a:pPr>
            <a:r>
              <a:rPr lang="en-US" altLang="en-US" sz="1400" dirty="0">
                <a:solidFill>
                  <a:srgbClr val="0000FF"/>
                </a:solidFill>
              </a:rPr>
              <a:t>5 and 7 years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We think of </a:t>
            </a:r>
            <a:r>
              <a:rPr lang="en-US" altLang="en-US" sz="1400" i="1" dirty="0" err="1">
                <a:solidFill>
                  <a:srgbClr val="0000FF"/>
                </a:solidFill>
              </a:rPr>
              <a:t>rhabdo</a:t>
            </a:r>
            <a:r>
              <a:rPr lang="en-US" altLang="en-US" sz="1400" i="1" dirty="0">
                <a:solidFill>
                  <a:srgbClr val="0000FF"/>
                </a:solidFill>
              </a:rPr>
              <a:t> as a neoplasm of childhood, and by and large it is. But what percent of cases present at age 16 years or older?</a:t>
            </a:r>
            <a:endParaRPr lang="en-US" altLang="en-US" sz="1400" i="1" dirty="0">
              <a:solidFill>
                <a:srgbClr val="FFFF66"/>
              </a:solidFill>
            </a:endParaRPr>
          </a:p>
          <a:p>
            <a:pPr eaLnBrk="1" hangingPunct="1">
              <a:spcBef>
                <a:spcPct val="0"/>
              </a:spcBef>
              <a:buClrTx/>
              <a:buSzTx/>
              <a:buFontTx/>
              <a:buNone/>
            </a:pPr>
            <a:r>
              <a:rPr lang="en-US" altLang="en-US" sz="1400" dirty="0">
                <a:solidFill>
                  <a:srgbClr val="FFFF66"/>
                </a:solidFill>
              </a:rPr>
              <a:t>10! Make sure to keep </a:t>
            </a:r>
            <a:r>
              <a:rPr lang="en-US" altLang="en-US" sz="1400" dirty="0" err="1">
                <a:solidFill>
                  <a:srgbClr val="FFFF66"/>
                </a:solidFill>
              </a:rPr>
              <a:t>rhabdo</a:t>
            </a:r>
            <a:r>
              <a:rPr lang="en-US" altLang="en-US" sz="1400" dirty="0">
                <a:solidFill>
                  <a:srgbClr val="FFFF66"/>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Tree>
    <p:extLst>
      <p:ext uri="{BB962C8B-B14F-4D97-AF65-F5344CB8AC3E}">
        <p14:creationId xmlns:p14="http://schemas.microsoft.com/office/powerpoint/2010/main" val="159935132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38</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Speaking of the orbital sarcomas: Which is most common?</a:t>
            </a:r>
          </a:p>
          <a:p>
            <a:pPr eaLnBrk="1" hangingPunct="1">
              <a:spcBef>
                <a:spcPct val="0"/>
              </a:spcBef>
              <a:buClrTx/>
              <a:buSzTx/>
              <a:buFontTx/>
              <a:buNone/>
            </a:pPr>
            <a:r>
              <a:rPr lang="en-US" altLang="en-US" sz="1400" dirty="0">
                <a:solidFill>
                  <a:srgbClr val="0000FF"/>
                </a:solidFill>
              </a:rPr>
              <a:t>Rhabdomyosarcoma </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much more common is it?</a:t>
            </a:r>
          </a:p>
          <a:p>
            <a:pPr eaLnBrk="1" hangingPunct="1">
              <a:spcBef>
                <a:spcPct val="0"/>
              </a:spcBef>
              <a:buClrTx/>
              <a:buSzTx/>
              <a:buFontTx/>
              <a:buNone/>
            </a:pPr>
            <a:r>
              <a:rPr lang="en-US" altLang="en-US" sz="1400" dirty="0">
                <a:solidFill>
                  <a:srgbClr val="0000FF"/>
                </a:solidFill>
              </a:rPr>
              <a:t>The incidence of </a:t>
            </a:r>
            <a:r>
              <a:rPr lang="en-US" altLang="en-US" sz="1400" dirty="0" err="1">
                <a:solidFill>
                  <a:srgbClr val="0000FF"/>
                </a:solidFill>
              </a:rPr>
              <a:t>rhabdo</a:t>
            </a:r>
            <a:r>
              <a:rPr lang="en-US" altLang="en-US" sz="1400" dirty="0">
                <a:solidFill>
                  <a:srgbClr val="0000FF"/>
                </a:solidFill>
              </a:rPr>
              <a:t> exceeds that of all the other orbital sarcomas combined!</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Between what ages do most cases of </a:t>
            </a:r>
            <a:r>
              <a:rPr lang="en-US" altLang="en-US" sz="1400" i="1" dirty="0" err="1">
                <a:solidFill>
                  <a:srgbClr val="0000FF"/>
                </a:solidFill>
              </a:rPr>
              <a:t>rhabdo</a:t>
            </a:r>
            <a:r>
              <a:rPr lang="en-US" altLang="en-US" sz="1400" i="1" dirty="0">
                <a:solidFill>
                  <a:srgbClr val="0000FF"/>
                </a:solidFill>
              </a:rPr>
              <a:t> declare?</a:t>
            </a:r>
          </a:p>
          <a:p>
            <a:pPr eaLnBrk="1" hangingPunct="1">
              <a:spcBef>
                <a:spcPct val="0"/>
              </a:spcBef>
              <a:buClrTx/>
              <a:buSzTx/>
              <a:buFontTx/>
              <a:buNone/>
            </a:pPr>
            <a:r>
              <a:rPr lang="en-US" altLang="en-US" sz="1400" dirty="0">
                <a:solidFill>
                  <a:srgbClr val="0000FF"/>
                </a:solidFill>
              </a:rPr>
              <a:t>5 and 7 years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We think of </a:t>
            </a:r>
            <a:r>
              <a:rPr lang="en-US" altLang="en-US" sz="1400" i="1" dirty="0" err="1">
                <a:solidFill>
                  <a:srgbClr val="0000FF"/>
                </a:solidFill>
              </a:rPr>
              <a:t>rhabdo</a:t>
            </a:r>
            <a:r>
              <a:rPr lang="en-US" altLang="en-US" sz="1400" i="1" dirty="0">
                <a:solidFill>
                  <a:srgbClr val="0000FF"/>
                </a:solidFill>
              </a:rPr>
              <a:t> as a neoplasm of childhood, and by and large it is. But what percent of cases present at age 16 years or older?</a:t>
            </a:r>
          </a:p>
          <a:p>
            <a:pPr eaLnBrk="1" hangingPunct="1">
              <a:spcBef>
                <a:spcPct val="0"/>
              </a:spcBef>
              <a:buClrTx/>
              <a:buSzTx/>
              <a:buFontTx/>
              <a:buNone/>
            </a:pPr>
            <a:r>
              <a:rPr lang="en-US" altLang="en-US" sz="1400" dirty="0">
                <a:solidFill>
                  <a:srgbClr val="0000FF"/>
                </a:solidFill>
              </a:rPr>
              <a:t>10! Make sure to keep </a:t>
            </a:r>
            <a:r>
              <a:rPr lang="en-US" altLang="en-US" sz="1400" dirty="0" err="1">
                <a:solidFill>
                  <a:srgbClr val="0000FF"/>
                </a:solidFill>
              </a:rPr>
              <a:t>rhabdo</a:t>
            </a:r>
            <a:r>
              <a:rPr lang="en-US" altLang="en-US" sz="1400" dirty="0">
                <a:solidFill>
                  <a:srgbClr val="0000FF"/>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Tree>
    <p:extLst>
      <p:ext uri="{BB962C8B-B14F-4D97-AF65-F5344CB8AC3E}">
        <p14:creationId xmlns:p14="http://schemas.microsoft.com/office/powerpoint/2010/main" val="411679075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39</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cell of origin for </a:t>
            </a:r>
            <a:r>
              <a:rPr lang="en-US" sz="1400" i="1" dirty="0" err="1">
                <a:solidFill>
                  <a:srgbClr val="0000FF"/>
                </a:solidFill>
              </a:rPr>
              <a:t>rhabdo</a:t>
            </a:r>
            <a:r>
              <a:rPr lang="en-US" sz="1400" i="1" dirty="0">
                <a:solidFill>
                  <a:srgbClr val="0000FF"/>
                </a:solidFill>
              </a:rPr>
              <a:t>?</a:t>
            </a:r>
            <a:endParaRPr lang="en-US" sz="1400" i="1" dirty="0">
              <a:solidFill>
                <a:schemeClr val="accent5">
                  <a:lumMod val="75000"/>
                </a:schemeClr>
              </a:solidFill>
            </a:endParaRPr>
          </a:p>
          <a:p>
            <a:r>
              <a:rPr lang="en-US" sz="1400" dirty="0">
                <a:solidFill>
                  <a:schemeClr val="accent5">
                    <a:lumMod val="75000"/>
                  </a:schemeClr>
                </a:solidFill>
              </a:rPr>
              <a:t>Undifferentiated/pluripotent mesenchymal cells (</a:t>
            </a:r>
            <a:r>
              <a:rPr lang="en-US" sz="1400" b="1" dirty="0">
                <a:solidFill>
                  <a:schemeClr val="accent5">
                    <a:lumMod val="75000"/>
                  </a:schemeClr>
                </a:solidFill>
              </a:rPr>
              <a:t>not</a:t>
            </a:r>
            <a:r>
              <a:rPr lang="en-US" sz="1400" dirty="0">
                <a:solidFill>
                  <a:schemeClr val="accent5">
                    <a:lumMod val="75000"/>
                  </a:schemeClr>
                </a:solidFill>
              </a:rPr>
              <a:t> the EOMs--a common misconception!)</a:t>
            </a:r>
          </a:p>
          <a:p>
            <a:endParaRPr lang="en-US" sz="1400" dirty="0">
              <a:solidFill>
                <a:schemeClr val="accent5">
                  <a:lumMod val="75000"/>
                </a:schemeClr>
              </a:solidFill>
            </a:endParaRPr>
          </a:p>
          <a:p>
            <a:pPr eaLnBrk="1" hangingPunct="1"/>
            <a:r>
              <a:rPr lang="en-US" altLang="en-US" sz="1400" i="1" dirty="0">
                <a:solidFill>
                  <a:schemeClr val="accent5">
                    <a:lumMod val="75000"/>
                  </a:schemeClr>
                </a:solidFill>
              </a:rPr>
              <a:t>What is the classic presentation of orbital </a:t>
            </a:r>
            <a:r>
              <a:rPr lang="en-US" altLang="en-US" sz="1400" i="1" dirty="0" err="1">
                <a:solidFill>
                  <a:schemeClr val="accent5">
                    <a:lumMod val="75000"/>
                  </a:schemeClr>
                </a:solidFill>
              </a:rPr>
              <a:t>rhabdo</a:t>
            </a:r>
            <a:r>
              <a:rPr lang="en-US" altLang="en-US" sz="1400" i="1" dirty="0">
                <a:solidFill>
                  <a:schemeClr val="accent5">
                    <a:lumMod val="75000"/>
                  </a:schemeClr>
                </a:solidFill>
              </a:rPr>
              <a:t>?</a:t>
            </a:r>
          </a:p>
          <a:p>
            <a:pPr eaLnBrk="1" hangingPunct="1"/>
            <a:r>
              <a:rPr lang="en-US" altLang="en-US" sz="1400" dirty="0">
                <a:solidFill>
                  <a:schemeClr val="accent5">
                    <a:lumMod val="75000"/>
                  </a:schemeClr>
                </a:solidFill>
              </a:rPr>
              <a:t>Like that of other orbital tumors in kids: Rapid unilateral proptosis associated with lid edema and discoloration</a:t>
            </a:r>
          </a:p>
          <a:p>
            <a:pPr eaLnBrk="1" hangingPunct="1"/>
            <a:endParaRPr lang="en-US" altLang="en-US" sz="1400" i="1" dirty="0">
              <a:solidFill>
                <a:schemeClr val="accent5">
                  <a:lumMod val="75000"/>
                </a:schemeClr>
              </a:solidFill>
            </a:endParaRPr>
          </a:p>
          <a:p>
            <a:pPr eaLnBrk="1" hangingPunct="1"/>
            <a:r>
              <a:rPr lang="en-US" altLang="en-US" sz="1400" i="1" dirty="0">
                <a:solidFill>
                  <a:schemeClr val="accent5">
                    <a:lumMod val="75000"/>
                  </a:schemeClr>
                </a:solidFill>
              </a:rPr>
              <a:t>Is it painful, or painless? </a:t>
            </a:r>
            <a:endParaRPr lang="en-US" altLang="en-US" sz="1400" dirty="0">
              <a:solidFill>
                <a:schemeClr val="accent5">
                  <a:lumMod val="75000"/>
                </a:schemeClr>
              </a:solidFill>
            </a:endParaRPr>
          </a:p>
          <a:p>
            <a:pPr eaLnBrk="1" hangingPunct="1"/>
            <a:r>
              <a:rPr lang="en-US" altLang="en-US" sz="1400" dirty="0">
                <a:solidFill>
                  <a:schemeClr val="accent5">
                    <a:lumMod val="75000"/>
                  </a:schemeClr>
                </a:solidFill>
              </a:rPr>
              <a:t>In the vast majority (90%), it is  painless</a:t>
            </a:r>
          </a:p>
          <a:p>
            <a:pPr eaLnBrk="1" hangingPunct="1"/>
            <a:endParaRPr lang="en-US" altLang="en-US" sz="1400" dirty="0">
              <a:solidFill>
                <a:schemeClr val="accent5">
                  <a:lumMod val="75000"/>
                </a:schemeClr>
              </a:solidFill>
            </a:endParaRPr>
          </a:p>
          <a:p>
            <a:pPr eaLnBrk="1" hangingPunct="1"/>
            <a:r>
              <a:rPr lang="en-US" altLang="en-US" sz="1400" i="1" dirty="0">
                <a:solidFill>
                  <a:schemeClr val="accent5">
                    <a:lumMod val="75000"/>
                  </a:schemeClr>
                </a:solidFill>
              </a:rPr>
              <a:t>What are the four histological subtypes of </a:t>
            </a:r>
            <a:r>
              <a:rPr lang="en-US" altLang="en-US" sz="1400" i="1" dirty="0" err="1">
                <a:solidFill>
                  <a:schemeClr val="accent5">
                    <a:lumMod val="75000"/>
                  </a:schemeClr>
                </a:solidFill>
              </a:rPr>
              <a:t>rhabdo</a:t>
            </a:r>
            <a:r>
              <a:rPr lang="en-US" altLang="en-US" sz="1400" i="1" dirty="0">
                <a:solidFill>
                  <a:schemeClr val="accent5">
                    <a:lumMod val="75000"/>
                  </a:schemeClr>
                </a:solidFill>
              </a:rPr>
              <a:t>?</a:t>
            </a:r>
          </a:p>
          <a:p>
            <a:pPr eaLnBrk="1" hangingPunct="1"/>
            <a:r>
              <a:rPr lang="en-US" altLang="en-US" sz="1400" dirty="0">
                <a:solidFill>
                  <a:schemeClr val="accent5">
                    <a:lumMod val="75000"/>
                  </a:schemeClr>
                </a:solidFill>
              </a:rPr>
              <a:t>--Embryonal</a:t>
            </a:r>
          </a:p>
          <a:p>
            <a:pPr eaLnBrk="1" hangingPunct="1"/>
            <a:r>
              <a:rPr lang="en-US" altLang="en-US" sz="1400" dirty="0">
                <a:solidFill>
                  <a:schemeClr val="accent5">
                    <a:lumMod val="75000"/>
                  </a:schemeClr>
                </a:solidFill>
              </a:rPr>
              <a:t>--Alveolar</a:t>
            </a:r>
          </a:p>
          <a:p>
            <a:pPr eaLnBrk="1" hangingPunct="1"/>
            <a:r>
              <a:rPr lang="en-US" altLang="en-US" sz="1400" dirty="0">
                <a:solidFill>
                  <a:schemeClr val="accent5">
                    <a:lumMod val="75000"/>
                  </a:schemeClr>
                </a:solidFill>
              </a:rPr>
              <a:t>--Pleomorphic</a:t>
            </a:r>
          </a:p>
          <a:p>
            <a:pPr eaLnBrk="1" hangingPunct="1"/>
            <a:r>
              <a:rPr lang="en-US" altLang="en-US" sz="1400" dirty="0">
                <a:solidFill>
                  <a:schemeClr val="accent5">
                    <a:lumMod val="75000"/>
                  </a:schemeClr>
                </a:solidFill>
              </a:rPr>
              <a:t>--</a:t>
            </a:r>
            <a:r>
              <a:rPr lang="en-US" altLang="en-US" sz="1400" dirty="0" err="1">
                <a:solidFill>
                  <a:schemeClr val="accent5">
                    <a:lumMod val="75000"/>
                  </a:schemeClr>
                </a:solidFill>
              </a:rPr>
              <a:t>Botyroid</a:t>
            </a:r>
            <a:endParaRPr lang="en-US" altLang="en-US" sz="1400" dirty="0">
              <a:solidFill>
                <a:schemeClr val="accent5">
                  <a:lumMod val="75000"/>
                </a:schemeClr>
              </a:solidFill>
            </a:endParaRPr>
          </a:p>
        </p:txBody>
      </p:sp>
    </p:spTree>
    <p:extLst>
      <p:ext uri="{BB962C8B-B14F-4D97-AF65-F5344CB8AC3E}">
        <p14:creationId xmlns:p14="http://schemas.microsoft.com/office/powerpoint/2010/main" val="14542515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485895" cy="923330"/>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p:txBody>
      </p:sp>
    </p:spTree>
    <p:extLst>
      <p:ext uri="{BB962C8B-B14F-4D97-AF65-F5344CB8AC3E}">
        <p14:creationId xmlns:p14="http://schemas.microsoft.com/office/powerpoint/2010/main" val="212422205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40</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cell of origin for </a:t>
            </a:r>
            <a:r>
              <a:rPr lang="en-US" sz="1400" i="1" dirty="0" err="1">
                <a:solidFill>
                  <a:srgbClr val="0000FF"/>
                </a:solidFill>
              </a:rPr>
              <a:t>rhabdo</a:t>
            </a:r>
            <a:r>
              <a:rPr lang="en-US" sz="1400" i="1" dirty="0">
                <a:solidFill>
                  <a:srgbClr val="0000FF"/>
                </a:solidFill>
              </a:rPr>
              <a:t>?</a:t>
            </a:r>
          </a:p>
          <a:p>
            <a:r>
              <a:rPr lang="en-US" sz="1400" dirty="0">
                <a:solidFill>
                  <a:srgbClr val="0000FF"/>
                </a:solidFill>
              </a:rPr>
              <a:t>Undifferentiated/pluripotent mesenchymal cells (</a:t>
            </a:r>
            <a:r>
              <a:rPr lang="en-US" sz="1400" b="1" dirty="0">
                <a:solidFill>
                  <a:srgbClr val="0000FF"/>
                </a:solidFill>
              </a:rPr>
              <a:t>not</a:t>
            </a:r>
            <a:r>
              <a:rPr lang="en-US" sz="1400" dirty="0">
                <a:solidFill>
                  <a:srgbClr val="0000FF"/>
                </a:solidFill>
              </a:rPr>
              <a:t> the EOMs--a common misconception!)</a:t>
            </a:r>
          </a:p>
          <a:p>
            <a:endParaRPr lang="en-US" sz="1400" dirty="0">
              <a:solidFill>
                <a:schemeClr val="accent5">
                  <a:lumMod val="75000"/>
                </a:schemeClr>
              </a:solidFill>
            </a:endParaRPr>
          </a:p>
          <a:p>
            <a:pPr eaLnBrk="1" hangingPunct="1"/>
            <a:r>
              <a:rPr lang="en-US" altLang="en-US" sz="1400" i="1" dirty="0">
                <a:solidFill>
                  <a:schemeClr val="accent5">
                    <a:lumMod val="75000"/>
                  </a:schemeClr>
                </a:solidFill>
              </a:rPr>
              <a:t>What is the classic presentation of orbital </a:t>
            </a:r>
            <a:r>
              <a:rPr lang="en-US" altLang="en-US" sz="1400" i="1" dirty="0" err="1">
                <a:solidFill>
                  <a:schemeClr val="accent5">
                    <a:lumMod val="75000"/>
                  </a:schemeClr>
                </a:solidFill>
              </a:rPr>
              <a:t>rhabdo</a:t>
            </a:r>
            <a:r>
              <a:rPr lang="en-US" altLang="en-US" sz="1400" i="1" dirty="0">
                <a:solidFill>
                  <a:schemeClr val="accent5">
                    <a:lumMod val="75000"/>
                  </a:schemeClr>
                </a:solidFill>
              </a:rPr>
              <a:t>?</a:t>
            </a:r>
          </a:p>
          <a:p>
            <a:pPr eaLnBrk="1" hangingPunct="1"/>
            <a:r>
              <a:rPr lang="en-US" altLang="en-US" sz="1400" dirty="0">
                <a:solidFill>
                  <a:schemeClr val="accent5">
                    <a:lumMod val="75000"/>
                  </a:schemeClr>
                </a:solidFill>
              </a:rPr>
              <a:t>Like that of other orbital tumors in kids: Rapid unilateral proptosis associated with lid edema and discoloration</a:t>
            </a:r>
          </a:p>
          <a:p>
            <a:pPr eaLnBrk="1" hangingPunct="1"/>
            <a:endParaRPr lang="en-US" altLang="en-US" sz="1400" i="1" dirty="0">
              <a:solidFill>
                <a:schemeClr val="accent5">
                  <a:lumMod val="75000"/>
                </a:schemeClr>
              </a:solidFill>
            </a:endParaRPr>
          </a:p>
          <a:p>
            <a:pPr eaLnBrk="1" hangingPunct="1"/>
            <a:r>
              <a:rPr lang="en-US" altLang="en-US" sz="1400" i="1" dirty="0">
                <a:solidFill>
                  <a:schemeClr val="accent5">
                    <a:lumMod val="75000"/>
                  </a:schemeClr>
                </a:solidFill>
              </a:rPr>
              <a:t>Is it painful, or painless? </a:t>
            </a:r>
            <a:endParaRPr lang="en-US" altLang="en-US" sz="1400" dirty="0">
              <a:solidFill>
                <a:schemeClr val="accent5">
                  <a:lumMod val="75000"/>
                </a:schemeClr>
              </a:solidFill>
            </a:endParaRPr>
          </a:p>
          <a:p>
            <a:pPr eaLnBrk="1" hangingPunct="1"/>
            <a:r>
              <a:rPr lang="en-US" altLang="en-US" sz="1400" dirty="0">
                <a:solidFill>
                  <a:schemeClr val="accent5">
                    <a:lumMod val="75000"/>
                  </a:schemeClr>
                </a:solidFill>
              </a:rPr>
              <a:t>In the vast majority (90%), it is  painless</a:t>
            </a:r>
          </a:p>
          <a:p>
            <a:pPr eaLnBrk="1" hangingPunct="1"/>
            <a:endParaRPr lang="en-US" altLang="en-US" sz="1400" dirty="0">
              <a:solidFill>
                <a:schemeClr val="accent5">
                  <a:lumMod val="75000"/>
                </a:schemeClr>
              </a:solidFill>
            </a:endParaRPr>
          </a:p>
          <a:p>
            <a:pPr eaLnBrk="1" hangingPunct="1"/>
            <a:r>
              <a:rPr lang="en-US" altLang="en-US" sz="1400" i="1" dirty="0">
                <a:solidFill>
                  <a:schemeClr val="accent5">
                    <a:lumMod val="75000"/>
                  </a:schemeClr>
                </a:solidFill>
              </a:rPr>
              <a:t>What are the four histological subtypes of </a:t>
            </a:r>
            <a:r>
              <a:rPr lang="en-US" altLang="en-US" sz="1400" i="1" dirty="0" err="1">
                <a:solidFill>
                  <a:schemeClr val="accent5">
                    <a:lumMod val="75000"/>
                  </a:schemeClr>
                </a:solidFill>
              </a:rPr>
              <a:t>rhabdo</a:t>
            </a:r>
            <a:r>
              <a:rPr lang="en-US" altLang="en-US" sz="1400" i="1" dirty="0">
                <a:solidFill>
                  <a:schemeClr val="accent5">
                    <a:lumMod val="75000"/>
                  </a:schemeClr>
                </a:solidFill>
              </a:rPr>
              <a:t>?</a:t>
            </a:r>
          </a:p>
          <a:p>
            <a:pPr eaLnBrk="1" hangingPunct="1"/>
            <a:r>
              <a:rPr lang="en-US" altLang="en-US" sz="1400" dirty="0">
                <a:solidFill>
                  <a:schemeClr val="accent5">
                    <a:lumMod val="75000"/>
                  </a:schemeClr>
                </a:solidFill>
              </a:rPr>
              <a:t>--Embryonal</a:t>
            </a:r>
          </a:p>
          <a:p>
            <a:pPr eaLnBrk="1" hangingPunct="1"/>
            <a:r>
              <a:rPr lang="en-US" altLang="en-US" sz="1400" dirty="0">
                <a:solidFill>
                  <a:schemeClr val="accent5">
                    <a:lumMod val="75000"/>
                  </a:schemeClr>
                </a:solidFill>
              </a:rPr>
              <a:t>--Alveolar</a:t>
            </a:r>
          </a:p>
          <a:p>
            <a:pPr eaLnBrk="1" hangingPunct="1"/>
            <a:r>
              <a:rPr lang="en-US" altLang="en-US" sz="1400" dirty="0">
                <a:solidFill>
                  <a:schemeClr val="accent5">
                    <a:lumMod val="75000"/>
                  </a:schemeClr>
                </a:solidFill>
              </a:rPr>
              <a:t>--Pleomorphic</a:t>
            </a:r>
          </a:p>
          <a:p>
            <a:pPr eaLnBrk="1" hangingPunct="1"/>
            <a:r>
              <a:rPr lang="en-US" altLang="en-US" sz="1400" dirty="0">
                <a:solidFill>
                  <a:schemeClr val="accent5">
                    <a:lumMod val="75000"/>
                  </a:schemeClr>
                </a:solidFill>
              </a:rPr>
              <a:t>--</a:t>
            </a:r>
            <a:r>
              <a:rPr lang="en-US" altLang="en-US" sz="1400" dirty="0" err="1">
                <a:solidFill>
                  <a:schemeClr val="accent5">
                    <a:lumMod val="75000"/>
                  </a:schemeClr>
                </a:solidFill>
              </a:rPr>
              <a:t>Botyroid</a:t>
            </a:r>
            <a:endParaRPr lang="en-US" altLang="en-US" sz="1400" dirty="0">
              <a:solidFill>
                <a:schemeClr val="accent5">
                  <a:lumMod val="75000"/>
                </a:schemeClr>
              </a:solidFill>
            </a:endParaRPr>
          </a:p>
        </p:txBody>
      </p:sp>
    </p:spTree>
    <p:extLst>
      <p:ext uri="{BB962C8B-B14F-4D97-AF65-F5344CB8AC3E}">
        <p14:creationId xmlns:p14="http://schemas.microsoft.com/office/powerpoint/2010/main" val="401048953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41</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cell of origin for </a:t>
            </a:r>
            <a:r>
              <a:rPr lang="en-US" sz="1400" i="1" dirty="0" err="1">
                <a:solidFill>
                  <a:srgbClr val="0000FF"/>
                </a:solidFill>
              </a:rPr>
              <a:t>rhabdo</a:t>
            </a:r>
            <a:r>
              <a:rPr lang="en-US" sz="1400" i="1" dirty="0">
                <a:solidFill>
                  <a:srgbClr val="0000FF"/>
                </a:solidFill>
              </a:rPr>
              <a:t>?</a:t>
            </a:r>
          </a:p>
          <a:p>
            <a:r>
              <a:rPr lang="en-US" sz="1400" dirty="0">
                <a:solidFill>
                  <a:srgbClr val="0000FF"/>
                </a:solidFill>
              </a:rPr>
              <a:t>Undifferentiated/pluripotent mesenchymal cells (</a:t>
            </a:r>
            <a:r>
              <a:rPr lang="en-US" sz="1400" b="1" dirty="0">
                <a:solidFill>
                  <a:srgbClr val="0000FF"/>
                </a:solidFill>
              </a:rPr>
              <a:t>not</a:t>
            </a:r>
            <a:r>
              <a:rPr lang="en-US" sz="1400" dirty="0">
                <a:solidFill>
                  <a:srgbClr val="0000FF"/>
                </a:solidFill>
              </a:rPr>
              <a:t> the EOMs--a common misconception!)</a:t>
            </a:r>
          </a:p>
          <a:p>
            <a:endParaRPr lang="en-US" sz="1400" dirty="0">
              <a:solidFill>
                <a:srgbClr val="0000FF"/>
              </a:solidFill>
            </a:endParaRPr>
          </a:p>
          <a:p>
            <a:pPr eaLnBrk="1" hangingPunct="1"/>
            <a:r>
              <a:rPr lang="en-US" altLang="en-US" sz="1400" i="1" dirty="0">
                <a:solidFill>
                  <a:srgbClr val="0000FF"/>
                </a:solidFill>
              </a:rPr>
              <a:t>What is the classic presentation of orbital </a:t>
            </a:r>
            <a:r>
              <a:rPr lang="en-US" altLang="en-US" sz="1400" i="1" dirty="0" err="1">
                <a:solidFill>
                  <a:srgbClr val="0000FF"/>
                </a:solidFill>
              </a:rPr>
              <a:t>rhabdo</a:t>
            </a:r>
            <a:r>
              <a:rPr lang="en-US" altLang="en-US" sz="1400" i="1" dirty="0">
                <a:solidFill>
                  <a:srgbClr val="0000FF"/>
                </a:solidFill>
              </a:rPr>
              <a:t>?</a:t>
            </a:r>
            <a:endParaRPr lang="en-US" altLang="en-US" sz="1400" i="1" dirty="0">
              <a:solidFill>
                <a:schemeClr val="accent5">
                  <a:lumMod val="75000"/>
                </a:schemeClr>
              </a:solidFill>
            </a:endParaRPr>
          </a:p>
          <a:p>
            <a:pPr eaLnBrk="1" hangingPunct="1"/>
            <a:r>
              <a:rPr lang="en-US" altLang="en-US" sz="1400" dirty="0">
                <a:solidFill>
                  <a:schemeClr val="accent5">
                    <a:lumMod val="75000"/>
                  </a:schemeClr>
                </a:solidFill>
              </a:rPr>
              <a:t>Like that of other orbital tumors in kids: Rapid unilateral proptosis associated with lid edema and discoloration</a:t>
            </a:r>
          </a:p>
          <a:p>
            <a:pPr eaLnBrk="1" hangingPunct="1"/>
            <a:endParaRPr lang="en-US" altLang="en-US" sz="1400" i="1" dirty="0">
              <a:solidFill>
                <a:schemeClr val="accent5">
                  <a:lumMod val="75000"/>
                </a:schemeClr>
              </a:solidFill>
            </a:endParaRPr>
          </a:p>
          <a:p>
            <a:pPr eaLnBrk="1" hangingPunct="1"/>
            <a:r>
              <a:rPr lang="en-US" altLang="en-US" sz="1400" i="1" dirty="0">
                <a:solidFill>
                  <a:schemeClr val="accent5">
                    <a:lumMod val="75000"/>
                  </a:schemeClr>
                </a:solidFill>
              </a:rPr>
              <a:t>Is it painful, or painless? </a:t>
            </a:r>
            <a:endParaRPr lang="en-US" altLang="en-US" sz="1400" dirty="0">
              <a:solidFill>
                <a:schemeClr val="accent5">
                  <a:lumMod val="75000"/>
                </a:schemeClr>
              </a:solidFill>
            </a:endParaRPr>
          </a:p>
          <a:p>
            <a:pPr eaLnBrk="1" hangingPunct="1"/>
            <a:r>
              <a:rPr lang="en-US" altLang="en-US" sz="1400" dirty="0">
                <a:solidFill>
                  <a:schemeClr val="accent5">
                    <a:lumMod val="75000"/>
                  </a:schemeClr>
                </a:solidFill>
              </a:rPr>
              <a:t>In the vast majority (90%), it is  painless</a:t>
            </a:r>
          </a:p>
          <a:p>
            <a:pPr eaLnBrk="1" hangingPunct="1"/>
            <a:endParaRPr lang="en-US" altLang="en-US" sz="1400" dirty="0">
              <a:solidFill>
                <a:schemeClr val="accent5">
                  <a:lumMod val="75000"/>
                </a:schemeClr>
              </a:solidFill>
            </a:endParaRPr>
          </a:p>
          <a:p>
            <a:pPr eaLnBrk="1" hangingPunct="1"/>
            <a:r>
              <a:rPr lang="en-US" altLang="en-US" sz="1400" i="1" dirty="0">
                <a:solidFill>
                  <a:schemeClr val="accent5">
                    <a:lumMod val="75000"/>
                  </a:schemeClr>
                </a:solidFill>
              </a:rPr>
              <a:t>What are the four histological subtypes of </a:t>
            </a:r>
            <a:r>
              <a:rPr lang="en-US" altLang="en-US" sz="1400" i="1" dirty="0" err="1">
                <a:solidFill>
                  <a:schemeClr val="accent5">
                    <a:lumMod val="75000"/>
                  </a:schemeClr>
                </a:solidFill>
              </a:rPr>
              <a:t>rhabdo</a:t>
            </a:r>
            <a:r>
              <a:rPr lang="en-US" altLang="en-US" sz="1400" i="1" dirty="0">
                <a:solidFill>
                  <a:schemeClr val="accent5">
                    <a:lumMod val="75000"/>
                  </a:schemeClr>
                </a:solidFill>
              </a:rPr>
              <a:t>?</a:t>
            </a:r>
          </a:p>
          <a:p>
            <a:pPr eaLnBrk="1" hangingPunct="1"/>
            <a:r>
              <a:rPr lang="en-US" altLang="en-US" sz="1400" dirty="0">
                <a:solidFill>
                  <a:schemeClr val="accent5">
                    <a:lumMod val="75000"/>
                  </a:schemeClr>
                </a:solidFill>
              </a:rPr>
              <a:t>--Embryonal</a:t>
            </a:r>
          </a:p>
          <a:p>
            <a:pPr eaLnBrk="1" hangingPunct="1"/>
            <a:r>
              <a:rPr lang="en-US" altLang="en-US" sz="1400" dirty="0">
                <a:solidFill>
                  <a:schemeClr val="accent5">
                    <a:lumMod val="75000"/>
                  </a:schemeClr>
                </a:solidFill>
              </a:rPr>
              <a:t>--Alveolar</a:t>
            </a:r>
          </a:p>
          <a:p>
            <a:pPr eaLnBrk="1" hangingPunct="1"/>
            <a:r>
              <a:rPr lang="en-US" altLang="en-US" sz="1400" dirty="0">
                <a:solidFill>
                  <a:schemeClr val="accent5">
                    <a:lumMod val="75000"/>
                  </a:schemeClr>
                </a:solidFill>
              </a:rPr>
              <a:t>--Pleomorphic</a:t>
            </a:r>
          </a:p>
          <a:p>
            <a:pPr eaLnBrk="1" hangingPunct="1"/>
            <a:r>
              <a:rPr lang="en-US" altLang="en-US" sz="1400" dirty="0">
                <a:solidFill>
                  <a:schemeClr val="accent5">
                    <a:lumMod val="75000"/>
                  </a:schemeClr>
                </a:solidFill>
              </a:rPr>
              <a:t>--</a:t>
            </a:r>
            <a:r>
              <a:rPr lang="en-US" altLang="en-US" sz="1400" dirty="0" err="1">
                <a:solidFill>
                  <a:schemeClr val="accent5">
                    <a:lumMod val="75000"/>
                  </a:schemeClr>
                </a:solidFill>
              </a:rPr>
              <a:t>Botyroid</a:t>
            </a:r>
            <a:endParaRPr lang="en-US" altLang="en-US" sz="1400" dirty="0">
              <a:solidFill>
                <a:schemeClr val="accent5">
                  <a:lumMod val="75000"/>
                </a:schemeClr>
              </a:solidFill>
            </a:endParaRPr>
          </a:p>
        </p:txBody>
      </p:sp>
    </p:spTree>
    <p:extLst>
      <p:ext uri="{BB962C8B-B14F-4D97-AF65-F5344CB8AC3E}">
        <p14:creationId xmlns:p14="http://schemas.microsoft.com/office/powerpoint/2010/main" val="90512943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42</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cell of origin for </a:t>
            </a:r>
            <a:r>
              <a:rPr lang="en-US" sz="1400" i="1" dirty="0" err="1">
                <a:solidFill>
                  <a:srgbClr val="0000FF"/>
                </a:solidFill>
              </a:rPr>
              <a:t>rhabdo</a:t>
            </a:r>
            <a:r>
              <a:rPr lang="en-US" sz="1400" i="1" dirty="0">
                <a:solidFill>
                  <a:srgbClr val="0000FF"/>
                </a:solidFill>
              </a:rPr>
              <a:t>?</a:t>
            </a:r>
          </a:p>
          <a:p>
            <a:r>
              <a:rPr lang="en-US" sz="1400" dirty="0">
                <a:solidFill>
                  <a:srgbClr val="0000FF"/>
                </a:solidFill>
              </a:rPr>
              <a:t>Undifferentiated/pluripotent mesenchymal cells (</a:t>
            </a:r>
            <a:r>
              <a:rPr lang="en-US" sz="1400" b="1" dirty="0">
                <a:solidFill>
                  <a:srgbClr val="0000FF"/>
                </a:solidFill>
              </a:rPr>
              <a:t>not</a:t>
            </a:r>
            <a:r>
              <a:rPr lang="en-US" sz="1400" dirty="0">
                <a:solidFill>
                  <a:srgbClr val="0000FF"/>
                </a:solidFill>
              </a:rPr>
              <a:t> the EOMs--a common misconception!)</a:t>
            </a:r>
          </a:p>
          <a:p>
            <a:endParaRPr lang="en-US" sz="1400" dirty="0">
              <a:solidFill>
                <a:srgbClr val="0000FF"/>
              </a:solidFill>
            </a:endParaRPr>
          </a:p>
          <a:p>
            <a:pPr eaLnBrk="1" hangingPunct="1"/>
            <a:r>
              <a:rPr lang="en-US" altLang="en-US" sz="1400" i="1" dirty="0">
                <a:solidFill>
                  <a:srgbClr val="0000FF"/>
                </a:solidFill>
              </a:rPr>
              <a:t>What is the classic presentation of orbital </a:t>
            </a:r>
            <a:r>
              <a:rPr lang="en-US" altLang="en-US" sz="1400" i="1" dirty="0" err="1">
                <a:solidFill>
                  <a:srgbClr val="0000FF"/>
                </a:solidFill>
              </a:rPr>
              <a:t>rhabdo</a:t>
            </a:r>
            <a:r>
              <a:rPr lang="en-US" altLang="en-US" sz="1400" i="1" dirty="0">
                <a:solidFill>
                  <a:srgbClr val="0000FF"/>
                </a:solidFill>
              </a:rPr>
              <a:t>?</a:t>
            </a:r>
          </a:p>
          <a:p>
            <a:pPr eaLnBrk="1" hangingPunct="1"/>
            <a:r>
              <a:rPr lang="en-US" altLang="en-US" sz="1400" dirty="0">
                <a:solidFill>
                  <a:srgbClr val="0000FF"/>
                </a:solidFill>
              </a:rPr>
              <a:t>Like that of other orbital tumors in kids: Rapid unilateral proptosis associated with lid edema and discoloration</a:t>
            </a:r>
            <a:endParaRPr lang="en-US" altLang="en-US" sz="1400" dirty="0">
              <a:solidFill>
                <a:schemeClr val="accent5">
                  <a:lumMod val="75000"/>
                </a:schemeClr>
              </a:solidFill>
            </a:endParaRPr>
          </a:p>
          <a:p>
            <a:pPr eaLnBrk="1" hangingPunct="1"/>
            <a:endParaRPr lang="en-US" altLang="en-US" sz="1400" i="1" dirty="0">
              <a:solidFill>
                <a:schemeClr val="accent5">
                  <a:lumMod val="75000"/>
                </a:schemeClr>
              </a:solidFill>
            </a:endParaRPr>
          </a:p>
          <a:p>
            <a:pPr eaLnBrk="1" hangingPunct="1"/>
            <a:r>
              <a:rPr lang="en-US" altLang="en-US" sz="1400" i="1" dirty="0">
                <a:solidFill>
                  <a:schemeClr val="accent5">
                    <a:lumMod val="75000"/>
                  </a:schemeClr>
                </a:solidFill>
              </a:rPr>
              <a:t>Is it painful, or painless? </a:t>
            </a:r>
            <a:endParaRPr lang="en-US" altLang="en-US" sz="1400" dirty="0">
              <a:solidFill>
                <a:schemeClr val="accent5">
                  <a:lumMod val="75000"/>
                </a:schemeClr>
              </a:solidFill>
            </a:endParaRPr>
          </a:p>
          <a:p>
            <a:pPr eaLnBrk="1" hangingPunct="1"/>
            <a:r>
              <a:rPr lang="en-US" altLang="en-US" sz="1400" dirty="0">
                <a:solidFill>
                  <a:schemeClr val="accent5">
                    <a:lumMod val="75000"/>
                  </a:schemeClr>
                </a:solidFill>
              </a:rPr>
              <a:t>In the vast majority (90%), it is  painless</a:t>
            </a:r>
          </a:p>
          <a:p>
            <a:pPr eaLnBrk="1" hangingPunct="1"/>
            <a:endParaRPr lang="en-US" altLang="en-US" sz="1400" dirty="0">
              <a:solidFill>
                <a:schemeClr val="accent5">
                  <a:lumMod val="75000"/>
                </a:schemeClr>
              </a:solidFill>
            </a:endParaRPr>
          </a:p>
          <a:p>
            <a:pPr eaLnBrk="1" hangingPunct="1"/>
            <a:r>
              <a:rPr lang="en-US" altLang="en-US" sz="1400" i="1" dirty="0">
                <a:solidFill>
                  <a:schemeClr val="accent5">
                    <a:lumMod val="75000"/>
                  </a:schemeClr>
                </a:solidFill>
              </a:rPr>
              <a:t>What are the four histological subtypes of </a:t>
            </a:r>
            <a:r>
              <a:rPr lang="en-US" altLang="en-US" sz="1400" i="1" dirty="0" err="1">
                <a:solidFill>
                  <a:schemeClr val="accent5">
                    <a:lumMod val="75000"/>
                  </a:schemeClr>
                </a:solidFill>
              </a:rPr>
              <a:t>rhabdo</a:t>
            </a:r>
            <a:r>
              <a:rPr lang="en-US" altLang="en-US" sz="1400" i="1" dirty="0">
                <a:solidFill>
                  <a:schemeClr val="accent5">
                    <a:lumMod val="75000"/>
                  </a:schemeClr>
                </a:solidFill>
              </a:rPr>
              <a:t>?</a:t>
            </a:r>
          </a:p>
          <a:p>
            <a:pPr eaLnBrk="1" hangingPunct="1"/>
            <a:r>
              <a:rPr lang="en-US" altLang="en-US" sz="1400" dirty="0">
                <a:solidFill>
                  <a:schemeClr val="accent5">
                    <a:lumMod val="75000"/>
                  </a:schemeClr>
                </a:solidFill>
              </a:rPr>
              <a:t>--Embryonal</a:t>
            </a:r>
          </a:p>
          <a:p>
            <a:pPr eaLnBrk="1" hangingPunct="1"/>
            <a:r>
              <a:rPr lang="en-US" altLang="en-US" sz="1400" dirty="0">
                <a:solidFill>
                  <a:schemeClr val="accent5">
                    <a:lumMod val="75000"/>
                  </a:schemeClr>
                </a:solidFill>
              </a:rPr>
              <a:t>--Alveolar</a:t>
            </a:r>
          </a:p>
          <a:p>
            <a:pPr eaLnBrk="1" hangingPunct="1"/>
            <a:r>
              <a:rPr lang="en-US" altLang="en-US" sz="1400" dirty="0">
                <a:solidFill>
                  <a:schemeClr val="accent5">
                    <a:lumMod val="75000"/>
                  </a:schemeClr>
                </a:solidFill>
              </a:rPr>
              <a:t>--Pleomorphic</a:t>
            </a:r>
          </a:p>
          <a:p>
            <a:pPr eaLnBrk="1" hangingPunct="1"/>
            <a:r>
              <a:rPr lang="en-US" altLang="en-US" sz="1400" dirty="0">
                <a:solidFill>
                  <a:schemeClr val="accent5">
                    <a:lumMod val="75000"/>
                  </a:schemeClr>
                </a:solidFill>
              </a:rPr>
              <a:t>--</a:t>
            </a:r>
            <a:r>
              <a:rPr lang="en-US" altLang="en-US" sz="1400" dirty="0" err="1">
                <a:solidFill>
                  <a:schemeClr val="accent5">
                    <a:lumMod val="75000"/>
                  </a:schemeClr>
                </a:solidFill>
              </a:rPr>
              <a:t>Botyroid</a:t>
            </a:r>
            <a:endParaRPr lang="en-US" altLang="en-US" sz="1400" dirty="0">
              <a:solidFill>
                <a:schemeClr val="accent5">
                  <a:lumMod val="75000"/>
                </a:schemeClr>
              </a:solidFill>
            </a:endParaRPr>
          </a:p>
        </p:txBody>
      </p:sp>
    </p:spTree>
    <p:extLst>
      <p:ext uri="{BB962C8B-B14F-4D97-AF65-F5344CB8AC3E}">
        <p14:creationId xmlns:p14="http://schemas.microsoft.com/office/powerpoint/2010/main" val="347651532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43</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cell of origin for </a:t>
            </a:r>
            <a:r>
              <a:rPr lang="en-US" sz="1400" i="1" dirty="0" err="1">
                <a:solidFill>
                  <a:srgbClr val="0000FF"/>
                </a:solidFill>
              </a:rPr>
              <a:t>rhabdo</a:t>
            </a:r>
            <a:r>
              <a:rPr lang="en-US" sz="1400" i="1" dirty="0">
                <a:solidFill>
                  <a:srgbClr val="0000FF"/>
                </a:solidFill>
              </a:rPr>
              <a:t>?</a:t>
            </a:r>
          </a:p>
          <a:p>
            <a:r>
              <a:rPr lang="en-US" sz="1400" dirty="0">
                <a:solidFill>
                  <a:srgbClr val="0000FF"/>
                </a:solidFill>
              </a:rPr>
              <a:t>Undifferentiated/pluripotent mesenchymal cells (</a:t>
            </a:r>
            <a:r>
              <a:rPr lang="en-US" sz="1400" b="1" dirty="0">
                <a:solidFill>
                  <a:srgbClr val="0000FF"/>
                </a:solidFill>
              </a:rPr>
              <a:t>not</a:t>
            </a:r>
            <a:r>
              <a:rPr lang="en-US" sz="1400" dirty="0">
                <a:solidFill>
                  <a:srgbClr val="0000FF"/>
                </a:solidFill>
              </a:rPr>
              <a:t> the EOMs--a common misconception!)</a:t>
            </a:r>
          </a:p>
          <a:p>
            <a:endParaRPr lang="en-US" sz="1400" dirty="0">
              <a:solidFill>
                <a:srgbClr val="0000FF"/>
              </a:solidFill>
            </a:endParaRPr>
          </a:p>
          <a:p>
            <a:pPr eaLnBrk="1" hangingPunct="1"/>
            <a:r>
              <a:rPr lang="en-US" altLang="en-US" sz="1400" i="1" dirty="0">
                <a:solidFill>
                  <a:srgbClr val="0000FF"/>
                </a:solidFill>
              </a:rPr>
              <a:t>What is the classic presentation of orbital </a:t>
            </a:r>
            <a:r>
              <a:rPr lang="en-US" altLang="en-US" sz="1400" i="1" dirty="0" err="1">
                <a:solidFill>
                  <a:srgbClr val="0000FF"/>
                </a:solidFill>
              </a:rPr>
              <a:t>rhabdo</a:t>
            </a:r>
            <a:r>
              <a:rPr lang="en-US" altLang="en-US" sz="1400" i="1" dirty="0">
                <a:solidFill>
                  <a:srgbClr val="0000FF"/>
                </a:solidFill>
              </a:rPr>
              <a:t>?</a:t>
            </a:r>
          </a:p>
          <a:p>
            <a:pPr eaLnBrk="1" hangingPunct="1"/>
            <a:r>
              <a:rPr lang="en-US" altLang="en-US" sz="1400" dirty="0">
                <a:solidFill>
                  <a:srgbClr val="0000FF"/>
                </a:solidFill>
              </a:rPr>
              <a:t>Like that of other orbital tumors in kids: Rapid unilateral proptosis associated with lid edema and discoloration</a:t>
            </a:r>
          </a:p>
          <a:p>
            <a:pPr eaLnBrk="1" hangingPunct="1"/>
            <a:endParaRPr lang="en-US" altLang="en-US" sz="1400" i="1" dirty="0">
              <a:solidFill>
                <a:srgbClr val="0000FF"/>
              </a:solidFill>
            </a:endParaRPr>
          </a:p>
          <a:p>
            <a:pPr eaLnBrk="1" hangingPunct="1"/>
            <a:r>
              <a:rPr lang="en-US" altLang="en-US" sz="1400" i="1" dirty="0">
                <a:solidFill>
                  <a:srgbClr val="0000FF"/>
                </a:solidFill>
              </a:rPr>
              <a:t>Is it painful, or painless? </a:t>
            </a:r>
            <a:endParaRPr lang="en-US" altLang="en-US" sz="1400" dirty="0">
              <a:solidFill>
                <a:schemeClr val="accent5">
                  <a:lumMod val="75000"/>
                </a:schemeClr>
              </a:solidFill>
            </a:endParaRPr>
          </a:p>
          <a:p>
            <a:pPr eaLnBrk="1" hangingPunct="1"/>
            <a:r>
              <a:rPr lang="en-US" altLang="en-US" sz="1400" dirty="0">
                <a:solidFill>
                  <a:schemeClr val="accent5">
                    <a:lumMod val="75000"/>
                  </a:schemeClr>
                </a:solidFill>
              </a:rPr>
              <a:t>In the vast majority (90%), it is  painless</a:t>
            </a:r>
          </a:p>
          <a:p>
            <a:pPr eaLnBrk="1" hangingPunct="1"/>
            <a:endParaRPr lang="en-US" altLang="en-US" sz="1400" dirty="0">
              <a:solidFill>
                <a:schemeClr val="accent5">
                  <a:lumMod val="75000"/>
                </a:schemeClr>
              </a:solidFill>
            </a:endParaRPr>
          </a:p>
          <a:p>
            <a:pPr eaLnBrk="1" hangingPunct="1"/>
            <a:r>
              <a:rPr lang="en-US" altLang="en-US" sz="1400" i="1" dirty="0">
                <a:solidFill>
                  <a:schemeClr val="accent5">
                    <a:lumMod val="75000"/>
                  </a:schemeClr>
                </a:solidFill>
              </a:rPr>
              <a:t>What are the four histological subtypes of </a:t>
            </a:r>
            <a:r>
              <a:rPr lang="en-US" altLang="en-US" sz="1400" i="1" dirty="0" err="1">
                <a:solidFill>
                  <a:schemeClr val="accent5">
                    <a:lumMod val="75000"/>
                  </a:schemeClr>
                </a:solidFill>
              </a:rPr>
              <a:t>rhabdo</a:t>
            </a:r>
            <a:r>
              <a:rPr lang="en-US" altLang="en-US" sz="1400" i="1" dirty="0">
                <a:solidFill>
                  <a:schemeClr val="accent5">
                    <a:lumMod val="75000"/>
                  </a:schemeClr>
                </a:solidFill>
              </a:rPr>
              <a:t>?</a:t>
            </a:r>
          </a:p>
          <a:p>
            <a:pPr eaLnBrk="1" hangingPunct="1"/>
            <a:r>
              <a:rPr lang="en-US" altLang="en-US" sz="1400" dirty="0">
                <a:solidFill>
                  <a:schemeClr val="accent5">
                    <a:lumMod val="75000"/>
                  </a:schemeClr>
                </a:solidFill>
              </a:rPr>
              <a:t>--Embryonal</a:t>
            </a:r>
          </a:p>
          <a:p>
            <a:pPr eaLnBrk="1" hangingPunct="1"/>
            <a:r>
              <a:rPr lang="en-US" altLang="en-US" sz="1400" dirty="0">
                <a:solidFill>
                  <a:schemeClr val="accent5">
                    <a:lumMod val="75000"/>
                  </a:schemeClr>
                </a:solidFill>
              </a:rPr>
              <a:t>--Alveolar</a:t>
            </a:r>
          </a:p>
          <a:p>
            <a:pPr eaLnBrk="1" hangingPunct="1"/>
            <a:r>
              <a:rPr lang="en-US" altLang="en-US" sz="1400" dirty="0">
                <a:solidFill>
                  <a:schemeClr val="accent5">
                    <a:lumMod val="75000"/>
                  </a:schemeClr>
                </a:solidFill>
              </a:rPr>
              <a:t>--Pleomorphic</a:t>
            </a:r>
          </a:p>
          <a:p>
            <a:pPr eaLnBrk="1" hangingPunct="1"/>
            <a:r>
              <a:rPr lang="en-US" altLang="en-US" sz="1400" dirty="0">
                <a:solidFill>
                  <a:schemeClr val="accent5">
                    <a:lumMod val="75000"/>
                  </a:schemeClr>
                </a:solidFill>
              </a:rPr>
              <a:t>--</a:t>
            </a:r>
            <a:r>
              <a:rPr lang="en-US" altLang="en-US" sz="1400" dirty="0" err="1">
                <a:solidFill>
                  <a:schemeClr val="accent5">
                    <a:lumMod val="75000"/>
                  </a:schemeClr>
                </a:solidFill>
              </a:rPr>
              <a:t>Botyroid</a:t>
            </a:r>
            <a:endParaRPr lang="en-US" altLang="en-US" sz="1400" dirty="0">
              <a:solidFill>
                <a:schemeClr val="accent5">
                  <a:lumMod val="75000"/>
                </a:schemeClr>
              </a:solidFill>
            </a:endParaRPr>
          </a:p>
        </p:txBody>
      </p:sp>
    </p:spTree>
    <p:extLst>
      <p:ext uri="{BB962C8B-B14F-4D97-AF65-F5344CB8AC3E}">
        <p14:creationId xmlns:p14="http://schemas.microsoft.com/office/powerpoint/2010/main" val="266564848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44</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cell of origin for </a:t>
            </a:r>
            <a:r>
              <a:rPr lang="en-US" sz="1400" i="1" dirty="0" err="1">
                <a:solidFill>
                  <a:srgbClr val="0000FF"/>
                </a:solidFill>
              </a:rPr>
              <a:t>rhabdo</a:t>
            </a:r>
            <a:r>
              <a:rPr lang="en-US" sz="1400" i="1" dirty="0">
                <a:solidFill>
                  <a:srgbClr val="0000FF"/>
                </a:solidFill>
              </a:rPr>
              <a:t>?</a:t>
            </a:r>
          </a:p>
          <a:p>
            <a:r>
              <a:rPr lang="en-US" sz="1400" dirty="0">
                <a:solidFill>
                  <a:srgbClr val="0000FF"/>
                </a:solidFill>
              </a:rPr>
              <a:t>Undifferentiated/pluripotent mesenchymal cells (</a:t>
            </a:r>
            <a:r>
              <a:rPr lang="en-US" sz="1400" b="1" dirty="0">
                <a:solidFill>
                  <a:srgbClr val="0000FF"/>
                </a:solidFill>
              </a:rPr>
              <a:t>not</a:t>
            </a:r>
            <a:r>
              <a:rPr lang="en-US" sz="1400" dirty="0">
                <a:solidFill>
                  <a:srgbClr val="0000FF"/>
                </a:solidFill>
              </a:rPr>
              <a:t> the EOMs--a common misconception!)</a:t>
            </a:r>
          </a:p>
          <a:p>
            <a:endParaRPr lang="en-US" sz="1400" dirty="0">
              <a:solidFill>
                <a:srgbClr val="0000FF"/>
              </a:solidFill>
            </a:endParaRPr>
          </a:p>
          <a:p>
            <a:pPr eaLnBrk="1" hangingPunct="1"/>
            <a:r>
              <a:rPr lang="en-US" altLang="en-US" sz="1400" i="1" dirty="0">
                <a:solidFill>
                  <a:srgbClr val="0000FF"/>
                </a:solidFill>
              </a:rPr>
              <a:t>What is the classic presentation of orbital </a:t>
            </a:r>
            <a:r>
              <a:rPr lang="en-US" altLang="en-US" sz="1400" i="1" dirty="0" err="1">
                <a:solidFill>
                  <a:srgbClr val="0000FF"/>
                </a:solidFill>
              </a:rPr>
              <a:t>rhabdo</a:t>
            </a:r>
            <a:r>
              <a:rPr lang="en-US" altLang="en-US" sz="1400" i="1" dirty="0">
                <a:solidFill>
                  <a:srgbClr val="0000FF"/>
                </a:solidFill>
              </a:rPr>
              <a:t>?</a:t>
            </a:r>
          </a:p>
          <a:p>
            <a:pPr eaLnBrk="1" hangingPunct="1"/>
            <a:r>
              <a:rPr lang="en-US" altLang="en-US" sz="1400" dirty="0">
                <a:solidFill>
                  <a:srgbClr val="0000FF"/>
                </a:solidFill>
              </a:rPr>
              <a:t>Like that of other orbital tumors in kids: Rapid unilateral proptosis associated with lid edema and discoloration</a:t>
            </a:r>
          </a:p>
          <a:p>
            <a:pPr eaLnBrk="1" hangingPunct="1"/>
            <a:endParaRPr lang="en-US" altLang="en-US" sz="1400" i="1" dirty="0">
              <a:solidFill>
                <a:srgbClr val="0000FF"/>
              </a:solidFill>
            </a:endParaRPr>
          </a:p>
          <a:p>
            <a:pPr eaLnBrk="1" hangingPunct="1"/>
            <a:r>
              <a:rPr lang="en-US" altLang="en-US" sz="1400" i="1" dirty="0">
                <a:solidFill>
                  <a:srgbClr val="0000FF"/>
                </a:solidFill>
              </a:rPr>
              <a:t>Is it painful, or painless? </a:t>
            </a:r>
            <a:endParaRPr lang="en-US" altLang="en-US" sz="1400" dirty="0">
              <a:solidFill>
                <a:srgbClr val="0000FF"/>
              </a:solidFill>
            </a:endParaRPr>
          </a:p>
          <a:p>
            <a:pPr eaLnBrk="1" hangingPunct="1"/>
            <a:r>
              <a:rPr lang="en-US" altLang="en-US" sz="1400" dirty="0">
                <a:solidFill>
                  <a:srgbClr val="0000FF"/>
                </a:solidFill>
              </a:rPr>
              <a:t>In the vast majority (90%), it is  painless</a:t>
            </a:r>
            <a:endParaRPr lang="en-US" altLang="en-US" sz="1400" dirty="0">
              <a:solidFill>
                <a:schemeClr val="accent5">
                  <a:lumMod val="75000"/>
                </a:schemeClr>
              </a:solidFill>
            </a:endParaRPr>
          </a:p>
          <a:p>
            <a:pPr eaLnBrk="1" hangingPunct="1"/>
            <a:endParaRPr lang="en-US" altLang="en-US" sz="1400" dirty="0">
              <a:solidFill>
                <a:schemeClr val="accent5">
                  <a:lumMod val="75000"/>
                </a:schemeClr>
              </a:solidFill>
            </a:endParaRPr>
          </a:p>
          <a:p>
            <a:pPr eaLnBrk="1" hangingPunct="1"/>
            <a:r>
              <a:rPr lang="en-US" altLang="en-US" sz="1400" i="1" dirty="0">
                <a:solidFill>
                  <a:schemeClr val="accent5">
                    <a:lumMod val="75000"/>
                  </a:schemeClr>
                </a:solidFill>
              </a:rPr>
              <a:t>What are the four histological subtypes of </a:t>
            </a:r>
            <a:r>
              <a:rPr lang="en-US" altLang="en-US" sz="1400" i="1" dirty="0" err="1">
                <a:solidFill>
                  <a:schemeClr val="accent5">
                    <a:lumMod val="75000"/>
                  </a:schemeClr>
                </a:solidFill>
              </a:rPr>
              <a:t>rhabdo</a:t>
            </a:r>
            <a:r>
              <a:rPr lang="en-US" altLang="en-US" sz="1400" i="1" dirty="0">
                <a:solidFill>
                  <a:schemeClr val="accent5">
                    <a:lumMod val="75000"/>
                  </a:schemeClr>
                </a:solidFill>
              </a:rPr>
              <a:t>?</a:t>
            </a:r>
          </a:p>
          <a:p>
            <a:pPr eaLnBrk="1" hangingPunct="1"/>
            <a:r>
              <a:rPr lang="en-US" altLang="en-US" sz="1400" dirty="0">
                <a:solidFill>
                  <a:schemeClr val="accent5">
                    <a:lumMod val="75000"/>
                  </a:schemeClr>
                </a:solidFill>
              </a:rPr>
              <a:t>--Embryonal</a:t>
            </a:r>
          </a:p>
          <a:p>
            <a:pPr eaLnBrk="1" hangingPunct="1"/>
            <a:r>
              <a:rPr lang="en-US" altLang="en-US" sz="1400" dirty="0">
                <a:solidFill>
                  <a:schemeClr val="accent5">
                    <a:lumMod val="75000"/>
                  </a:schemeClr>
                </a:solidFill>
              </a:rPr>
              <a:t>--Alveolar</a:t>
            </a:r>
          </a:p>
          <a:p>
            <a:pPr eaLnBrk="1" hangingPunct="1"/>
            <a:r>
              <a:rPr lang="en-US" altLang="en-US" sz="1400" dirty="0">
                <a:solidFill>
                  <a:schemeClr val="accent5">
                    <a:lumMod val="75000"/>
                  </a:schemeClr>
                </a:solidFill>
              </a:rPr>
              <a:t>--Pleomorphic</a:t>
            </a:r>
          </a:p>
          <a:p>
            <a:pPr eaLnBrk="1" hangingPunct="1"/>
            <a:r>
              <a:rPr lang="en-US" altLang="en-US" sz="1400" dirty="0">
                <a:solidFill>
                  <a:schemeClr val="accent5">
                    <a:lumMod val="75000"/>
                  </a:schemeClr>
                </a:solidFill>
              </a:rPr>
              <a:t>--</a:t>
            </a:r>
            <a:r>
              <a:rPr lang="en-US" altLang="en-US" sz="1400" dirty="0" err="1">
                <a:solidFill>
                  <a:schemeClr val="accent5">
                    <a:lumMod val="75000"/>
                  </a:schemeClr>
                </a:solidFill>
              </a:rPr>
              <a:t>Botyroid</a:t>
            </a:r>
            <a:endParaRPr lang="en-US" altLang="en-US" sz="1400" dirty="0">
              <a:solidFill>
                <a:schemeClr val="accent5">
                  <a:lumMod val="75000"/>
                </a:schemeClr>
              </a:solidFill>
            </a:endParaRPr>
          </a:p>
        </p:txBody>
      </p:sp>
      <p:sp>
        <p:nvSpPr>
          <p:cNvPr id="2" name="Rectangle 1">
            <a:extLst>
              <a:ext uri="{FF2B5EF4-FFF2-40B4-BE49-F238E27FC236}">
                <a16:creationId xmlns:a16="http://schemas.microsoft.com/office/drawing/2014/main" id="{A009F008-3577-4A8E-91E2-F32BDAFA8708}"/>
              </a:ext>
            </a:extLst>
          </p:cNvPr>
          <p:cNvSpPr/>
          <p:nvPr/>
        </p:nvSpPr>
        <p:spPr>
          <a:xfrm>
            <a:off x="2875637" y="4968610"/>
            <a:ext cx="685799" cy="23788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3045651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45</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cell of origin for </a:t>
            </a:r>
            <a:r>
              <a:rPr lang="en-US" sz="1400" i="1" dirty="0" err="1">
                <a:solidFill>
                  <a:srgbClr val="0000FF"/>
                </a:solidFill>
              </a:rPr>
              <a:t>rhabdo</a:t>
            </a:r>
            <a:r>
              <a:rPr lang="en-US" sz="1400" i="1" dirty="0">
                <a:solidFill>
                  <a:srgbClr val="0000FF"/>
                </a:solidFill>
              </a:rPr>
              <a:t>?</a:t>
            </a:r>
          </a:p>
          <a:p>
            <a:r>
              <a:rPr lang="en-US" sz="1400" dirty="0">
                <a:solidFill>
                  <a:srgbClr val="0000FF"/>
                </a:solidFill>
              </a:rPr>
              <a:t>Undifferentiated/pluripotent mesenchymal cells (</a:t>
            </a:r>
            <a:r>
              <a:rPr lang="en-US" sz="1400" b="1" dirty="0">
                <a:solidFill>
                  <a:srgbClr val="0000FF"/>
                </a:solidFill>
              </a:rPr>
              <a:t>not</a:t>
            </a:r>
            <a:r>
              <a:rPr lang="en-US" sz="1400" dirty="0">
                <a:solidFill>
                  <a:srgbClr val="0000FF"/>
                </a:solidFill>
              </a:rPr>
              <a:t> the EOMs--a common misconception!)</a:t>
            </a:r>
          </a:p>
          <a:p>
            <a:endParaRPr lang="en-US" sz="1400" dirty="0">
              <a:solidFill>
                <a:srgbClr val="0000FF"/>
              </a:solidFill>
            </a:endParaRPr>
          </a:p>
          <a:p>
            <a:pPr eaLnBrk="1" hangingPunct="1"/>
            <a:r>
              <a:rPr lang="en-US" altLang="en-US" sz="1400" i="1" dirty="0">
                <a:solidFill>
                  <a:srgbClr val="0000FF"/>
                </a:solidFill>
              </a:rPr>
              <a:t>What is the classic presentation of orbital </a:t>
            </a:r>
            <a:r>
              <a:rPr lang="en-US" altLang="en-US" sz="1400" i="1" dirty="0" err="1">
                <a:solidFill>
                  <a:srgbClr val="0000FF"/>
                </a:solidFill>
              </a:rPr>
              <a:t>rhabdo</a:t>
            </a:r>
            <a:r>
              <a:rPr lang="en-US" altLang="en-US" sz="1400" i="1" dirty="0">
                <a:solidFill>
                  <a:srgbClr val="0000FF"/>
                </a:solidFill>
              </a:rPr>
              <a:t>?</a:t>
            </a:r>
          </a:p>
          <a:p>
            <a:pPr eaLnBrk="1" hangingPunct="1"/>
            <a:r>
              <a:rPr lang="en-US" altLang="en-US" sz="1400" dirty="0">
                <a:solidFill>
                  <a:srgbClr val="0000FF"/>
                </a:solidFill>
              </a:rPr>
              <a:t>Like that of other orbital tumors in kids: Rapid unilateral proptosis associated with lid edema and discoloration</a:t>
            </a:r>
          </a:p>
          <a:p>
            <a:pPr eaLnBrk="1" hangingPunct="1"/>
            <a:endParaRPr lang="en-US" altLang="en-US" sz="1400" i="1" dirty="0">
              <a:solidFill>
                <a:srgbClr val="0000FF"/>
              </a:solidFill>
            </a:endParaRPr>
          </a:p>
          <a:p>
            <a:pPr eaLnBrk="1" hangingPunct="1"/>
            <a:r>
              <a:rPr lang="en-US" altLang="en-US" sz="1400" i="1" dirty="0">
                <a:solidFill>
                  <a:srgbClr val="0000FF"/>
                </a:solidFill>
              </a:rPr>
              <a:t>Is it painful, or painless? </a:t>
            </a:r>
            <a:endParaRPr lang="en-US" altLang="en-US" sz="1400" dirty="0">
              <a:solidFill>
                <a:srgbClr val="0000FF"/>
              </a:solidFill>
            </a:endParaRPr>
          </a:p>
          <a:p>
            <a:pPr eaLnBrk="1" hangingPunct="1"/>
            <a:r>
              <a:rPr lang="en-US" altLang="en-US" sz="1400" dirty="0">
                <a:solidFill>
                  <a:srgbClr val="0000FF"/>
                </a:solidFill>
              </a:rPr>
              <a:t>In the vast majority (90%), it is  painless</a:t>
            </a:r>
            <a:endParaRPr lang="en-US" altLang="en-US" sz="1400" dirty="0">
              <a:solidFill>
                <a:schemeClr val="accent5">
                  <a:lumMod val="75000"/>
                </a:schemeClr>
              </a:solidFill>
            </a:endParaRPr>
          </a:p>
          <a:p>
            <a:pPr eaLnBrk="1" hangingPunct="1"/>
            <a:endParaRPr lang="en-US" altLang="en-US" sz="1400" dirty="0">
              <a:solidFill>
                <a:schemeClr val="accent5">
                  <a:lumMod val="75000"/>
                </a:schemeClr>
              </a:solidFill>
            </a:endParaRPr>
          </a:p>
          <a:p>
            <a:pPr eaLnBrk="1" hangingPunct="1"/>
            <a:r>
              <a:rPr lang="en-US" altLang="en-US" sz="1400" i="1" dirty="0">
                <a:solidFill>
                  <a:schemeClr val="accent5">
                    <a:lumMod val="75000"/>
                  </a:schemeClr>
                </a:solidFill>
              </a:rPr>
              <a:t>What are the four histological subtypes of </a:t>
            </a:r>
            <a:r>
              <a:rPr lang="en-US" altLang="en-US" sz="1400" i="1" dirty="0" err="1">
                <a:solidFill>
                  <a:schemeClr val="accent5">
                    <a:lumMod val="75000"/>
                  </a:schemeClr>
                </a:solidFill>
              </a:rPr>
              <a:t>rhabdo</a:t>
            </a:r>
            <a:r>
              <a:rPr lang="en-US" altLang="en-US" sz="1400" i="1" dirty="0">
                <a:solidFill>
                  <a:schemeClr val="accent5">
                    <a:lumMod val="75000"/>
                  </a:schemeClr>
                </a:solidFill>
              </a:rPr>
              <a:t>?</a:t>
            </a:r>
          </a:p>
          <a:p>
            <a:pPr eaLnBrk="1" hangingPunct="1"/>
            <a:r>
              <a:rPr lang="en-US" altLang="en-US" sz="1400" dirty="0">
                <a:solidFill>
                  <a:schemeClr val="accent5">
                    <a:lumMod val="75000"/>
                  </a:schemeClr>
                </a:solidFill>
              </a:rPr>
              <a:t>--Embryonal</a:t>
            </a:r>
          </a:p>
          <a:p>
            <a:pPr eaLnBrk="1" hangingPunct="1"/>
            <a:r>
              <a:rPr lang="en-US" altLang="en-US" sz="1400" dirty="0">
                <a:solidFill>
                  <a:schemeClr val="accent5">
                    <a:lumMod val="75000"/>
                  </a:schemeClr>
                </a:solidFill>
              </a:rPr>
              <a:t>--Alveolar</a:t>
            </a:r>
          </a:p>
          <a:p>
            <a:pPr eaLnBrk="1" hangingPunct="1"/>
            <a:r>
              <a:rPr lang="en-US" altLang="en-US" sz="1400" dirty="0">
                <a:solidFill>
                  <a:schemeClr val="accent5">
                    <a:lumMod val="75000"/>
                  </a:schemeClr>
                </a:solidFill>
              </a:rPr>
              <a:t>--Pleomorphic</a:t>
            </a:r>
          </a:p>
          <a:p>
            <a:pPr eaLnBrk="1" hangingPunct="1"/>
            <a:r>
              <a:rPr lang="en-US" altLang="en-US" sz="1400" dirty="0">
                <a:solidFill>
                  <a:schemeClr val="accent5">
                    <a:lumMod val="75000"/>
                  </a:schemeClr>
                </a:solidFill>
              </a:rPr>
              <a:t>--</a:t>
            </a:r>
            <a:r>
              <a:rPr lang="en-US" altLang="en-US" sz="1400" dirty="0" err="1">
                <a:solidFill>
                  <a:schemeClr val="accent5">
                    <a:lumMod val="75000"/>
                  </a:schemeClr>
                </a:solidFill>
              </a:rPr>
              <a:t>Botyroid</a:t>
            </a:r>
            <a:endParaRPr lang="en-US" altLang="en-US" sz="1400" dirty="0">
              <a:solidFill>
                <a:schemeClr val="accent5">
                  <a:lumMod val="75000"/>
                </a:schemeClr>
              </a:solidFill>
            </a:endParaRPr>
          </a:p>
        </p:txBody>
      </p:sp>
    </p:spTree>
    <p:extLst>
      <p:ext uri="{BB962C8B-B14F-4D97-AF65-F5344CB8AC3E}">
        <p14:creationId xmlns:p14="http://schemas.microsoft.com/office/powerpoint/2010/main" val="91072424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46</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cell of origin for </a:t>
            </a:r>
            <a:r>
              <a:rPr lang="en-US" sz="1400" i="1" dirty="0" err="1">
                <a:solidFill>
                  <a:srgbClr val="0000FF"/>
                </a:solidFill>
              </a:rPr>
              <a:t>rhabdo</a:t>
            </a:r>
            <a:r>
              <a:rPr lang="en-US" sz="1400" i="1" dirty="0">
                <a:solidFill>
                  <a:srgbClr val="0000FF"/>
                </a:solidFill>
              </a:rPr>
              <a:t>?</a:t>
            </a:r>
          </a:p>
          <a:p>
            <a:r>
              <a:rPr lang="en-US" sz="1400" dirty="0">
                <a:solidFill>
                  <a:srgbClr val="0000FF"/>
                </a:solidFill>
              </a:rPr>
              <a:t>Undifferentiated/pluripotent mesenchymal cells (</a:t>
            </a:r>
            <a:r>
              <a:rPr lang="en-US" sz="1400" b="1" dirty="0">
                <a:solidFill>
                  <a:srgbClr val="0000FF"/>
                </a:solidFill>
              </a:rPr>
              <a:t>not</a:t>
            </a:r>
            <a:r>
              <a:rPr lang="en-US" sz="1400" dirty="0">
                <a:solidFill>
                  <a:srgbClr val="0000FF"/>
                </a:solidFill>
              </a:rPr>
              <a:t> the EOMs--a common misconception!)</a:t>
            </a:r>
          </a:p>
          <a:p>
            <a:endParaRPr lang="en-US" sz="1400" dirty="0">
              <a:solidFill>
                <a:srgbClr val="0000FF"/>
              </a:solidFill>
            </a:endParaRPr>
          </a:p>
          <a:p>
            <a:pPr eaLnBrk="1" hangingPunct="1"/>
            <a:r>
              <a:rPr lang="en-US" altLang="en-US" sz="1400" i="1" dirty="0">
                <a:solidFill>
                  <a:srgbClr val="0000FF"/>
                </a:solidFill>
              </a:rPr>
              <a:t>What is the classic presentation of orbital </a:t>
            </a:r>
            <a:r>
              <a:rPr lang="en-US" altLang="en-US" sz="1400" i="1" dirty="0" err="1">
                <a:solidFill>
                  <a:srgbClr val="0000FF"/>
                </a:solidFill>
              </a:rPr>
              <a:t>rhabdo</a:t>
            </a:r>
            <a:r>
              <a:rPr lang="en-US" altLang="en-US" sz="1400" i="1" dirty="0">
                <a:solidFill>
                  <a:srgbClr val="0000FF"/>
                </a:solidFill>
              </a:rPr>
              <a:t>?</a:t>
            </a:r>
          </a:p>
          <a:p>
            <a:pPr eaLnBrk="1" hangingPunct="1"/>
            <a:r>
              <a:rPr lang="en-US" altLang="en-US" sz="1400" dirty="0">
                <a:solidFill>
                  <a:srgbClr val="0000FF"/>
                </a:solidFill>
              </a:rPr>
              <a:t>Like that of other orbital tumors in kids: Rapid unilateral proptosis associated with lid edema and discoloration</a:t>
            </a:r>
          </a:p>
          <a:p>
            <a:pPr eaLnBrk="1" hangingPunct="1"/>
            <a:endParaRPr lang="en-US" altLang="en-US" sz="1400" i="1" dirty="0">
              <a:solidFill>
                <a:srgbClr val="0000FF"/>
              </a:solidFill>
            </a:endParaRPr>
          </a:p>
          <a:p>
            <a:pPr eaLnBrk="1" hangingPunct="1"/>
            <a:r>
              <a:rPr lang="en-US" altLang="en-US" sz="1400" i="1" dirty="0">
                <a:solidFill>
                  <a:srgbClr val="0000FF"/>
                </a:solidFill>
              </a:rPr>
              <a:t>Is it painful, or painless? </a:t>
            </a:r>
            <a:endParaRPr lang="en-US" altLang="en-US" sz="1400" dirty="0">
              <a:solidFill>
                <a:srgbClr val="0000FF"/>
              </a:solidFill>
            </a:endParaRPr>
          </a:p>
          <a:p>
            <a:pPr eaLnBrk="1" hangingPunct="1"/>
            <a:r>
              <a:rPr lang="en-US" altLang="en-US" sz="1400" dirty="0">
                <a:solidFill>
                  <a:srgbClr val="0000FF"/>
                </a:solidFill>
              </a:rPr>
              <a:t>In the vast majority (90%), it is  painless</a:t>
            </a:r>
          </a:p>
          <a:p>
            <a:pPr eaLnBrk="1" hangingPunct="1"/>
            <a:endParaRPr lang="en-US" altLang="en-US" sz="1400" dirty="0">
              <a:solidFill>
                <a:srgbClr val="0000FF"/>
              </a:solidFill>
            </a:endParaRPr>
          </a:p>
          <a:p>
            <a:pPr eaLnBrk="1" hangingPunct="1"/>
            <a:r>
              <a:rPr lang="en-US" altLang="en-US" sz="1400" i="1" dirty="0">
                <a:solidFill>
                  <a:srgbClr val="0000FF"/>
                </a:solidFill>
              </a:rPr>
              <a:t>What are the four histological subtypes of </a:t>
            </a:r>
            <a:r>
              <a:rPr lang="en-US" altLang="en-US" sz="1400" i="1" dirty="0" err="1">
                <a:solidFill>
                  <a:srgbClr val="0000FF"/>
                </a:solidFill>
              </a:rPr>
              <a:t>rhabdo</a:t>
            </a:r>
            <a:r>
              <a:rPr lang="en-US" altLang="en-US" sz="1400" i="1" dirty="0">
                <a:solidFill>
                  <a:srgbClr val="0000FF"/>
                </a:solidFill>
              </a:rPr>
              <a:t>?</a:t>
            </a:r>
          </a:p>
          <a:p>
            <a:pPr eaLnBrk="1" hangingPunct="1"/>
            <a:r>
              <a:rPr lang="en-US" altLang="en-US" sz="1400" dirty="0">
                <a:solidFill>
                  <a:srgbClr val="0000FF"/>
                </a:solidFill>
              </a:rPr>
              <a:t>--</a:t>
            </a:r>
          </a:p>
          <a:p>
            <a:pPr eaLnBrk="1" hangingPunct="1"/>
            <a:r>
              <a:rPr lang="en-US" altLang="en-US" sz="1400" dirty="0">
                <a:solidFill>
                  <a:srgbClr val="0000FF"/>
                </a:solidFill>
              </a:rPr>
              <a:t>--</a:t>
            </a:r>
          </a:p>
          <a:p>
            <a:pPr eaLnBrk="1" hangingPunct="1"/>
            <a:r>
              <a:rPr lang="en-US" altLang="en-US" sz="1400" dirty="0">
                <a:solidFill>
                  <a:srgbClr val="0000FF"/>
                </a:solidFill>
              </a:rPr>
              <a:t>--</a:t>
            </a:r>
          </a:p>
          <a:p>
            <a:pPr eaLnBrk="1" hangingPunct="1"/>
            <a:r>
              <a:rPr lang="en-US" altLang="en-US" sz="1400" dirty="0">
                <a:solidFill>
                  <a:srgbClr val="0000FF"/>
                </a:solidFill>
              </a:rPr>
              <a:t>--</a:t>
            </a:r>
          </a:p>
        </p:txBody>
      </p:sp>
    </p:spTree>
    <p:extLst>
      <p:ext uri="{BB962C8B-B14F-4D97-AF65-F5344CB8AC3E}">
        <p14:creationId xmlns:p14="http://schemas.microsoft.com/office/powerpoint/2010/main" val="228765283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47</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cell of origin for </a:t>
            </a:r>
            <a:r>
              <a:rPr lang="en-US" sz="1400" i="1" dirty="0" err="1">
                <a:solidFill>
                  <a:srgbClr val="0000FF"/>
                </a:solidFill>
              </a:rPr>
              <a:t>rhabdo</a:t>
            </a:r>
            <a:r>
              <a:rPr lang="en-US" sz="1400" i="1" dirty="0">
                <a:solidFill>
                  <a:srgbClr val="0000FF"/>
                </a:solidFill>
              </a:rPr>
              <a:t>?</a:t>
            </a:r>
          </a:p>
          <a:p>
            <a:r>
              <a:rPr lang="en-US" sz="1400" dirty="0">
                <a:solidFill>
                  <a:srgbClr val="0000FF"/>
                </a:solidFill>
              </a:rPr>
              <a:t>Undifferentiated/pluripotent mesenchymal cells (</a:t>
            </a:r>
            <a:r>
              <a:rPr lang="en-US" sz="1400" b="1" dirty="0">
                <a:solidFill>
                  <a:srgbClr val="0000FF"/>
                </a:solidFill>
              </a:rPr>
              <a:t>not</a:t>
            </a:r>
            <a:r>
              <a:rPr lang="en-US" sz="1400" dirty="0">
                <a:solidFill>
                  <a:srgbClr val="0000FF"/>
                </a:solidFill>
              </a:rPr>
              <a:t> the EOMs--a common misconception!)</a:t>
            </a:r>
          </a:p>
          <a:p>
            <a:endParaRPr lang="en-US" sz="1400" dirty="0">
              <a:solidFill>
                <a:srgbClr val="0000FF"/>
              </a:solidFill>
            </a:endParaRPr>
          </a:p>
          <a:p>
            <a:pPr eaLnBrk="1" hangingPunct="1"/>
            <a:r>
              <a:rPr lang="en-US" altLang="en-US" sz="1400" i="1" dirty="0">
                <a:solidFill>
                  <a:srgbClr val="0000FF"/>
                </a:solidFill>
              </a:rPr>
              <a:t>What is the classic presentation of orbital </a:t>
            </a:r>
            <a:r>
              <a:rPr lang="en-US" altLang="en-US" sz="1400" i="1" dirty="0" err="1">
                <a:solidFill>
                  <a:srgbClr val="0000FF"/>
                </a:solidFill>
              </a:rPr>
              <a:t>rhabdo</a:t>
            </a:r>
            <a:r>
              <a:rPr lang="en-US" altLang="en-US" sz="1400" i="1" dirty="0">
                <a:solidFill>
                  <a:srgbClr val="0000FF"/>
                </a:solidFill>
              </a:rPr>
              <a:t>?</a:t>
            </a:r>
          </a:p>
          <a:p>
            <a:pPr eaLnBrk="1" hangingPunct="1"/>
            <a:r>
              <a:rPr lang="en-US" altLang="en-US" sz="1400" dirty="0">
                <a:solidFill>
                  <a:srgbClr val="0000FF"/>
                </a:solidFill>
              </a:rPr>
              <a:t>Like that of other orbital tumors in kids: Rapid unilateral proptosis associated with lid edema and discoloration</a:t>
            </a:r>
          </a:p>
          <a:p>
            <a:pPr eaLnBrk="1" hangingPunct="1"/>
            <a:endParaRPr lang="en-US" altLang="en-US" sz="1400" i="1" dirty="0">
              <a:solidFill>
                <a:srgbClr val="0000FF"/>
              </a:solidFill>
            </a:endParaRPr>
          </a:p>
          <a:p>
            <a:pPr eaLnBrk="1" hangingPunct="1"/>
            <a:r>
              <a:rPr lang="en-US" altLang="en-US" sz="1400" i="1" dirty="0">
                <a:solidFill>
                  <a:srgbClr val="0000FF"/>
                </a:solidFill>
              </a:rPr>
              <a:t>Is it painful, or painless? </a:t>
            </a:r>
            <a:endParaRPr lang="en-US" altLang="en-US" sz="1400" dirty="0">
              <a:solidFill>
                <a:srgbClr val="0000FF"/>
              </a:solidFill>
            </a:endParaRPr>
          </a:p>
          <a:p>
            <a:pPr eaLnBrk="1" hangingPunct="1"/>
            <a:r>
              <a:rPr lang="en-US" altLang="en-US" sz="1400" dirty="0">
                <a:solidFill>
                  <a:srgbClr val="0000FF"/>
                </a:solidFill>
              </a:rPr>
              <a:t>In the vast majority (90%), it is  painless</a:t>
            </a:r>
          </a:p>
          <a:p>
            <a:pPr eaLnBrk="1" hangingPunct="1"/>
            <a:endParaRPr lang="en-US" altLang="en-US" sz="1400" dirty="0">
              <a:solidFill>
                <a:srgbClr val="0000FF"/>
              </a:solidFill>
            </a:endParaRPr>
          </a:p>
          <a:p>
            <a:pPr eaLnBrk="1" hangingPunct="1"/>
            <a:r>
              <a:rPr lang="en-US" altLang="en-US" sz="1400" i="1" dirty="0">
                <a:solidFill>
                  <a:srgbClr val="0000FF"/>
                </a:solidFill>
              </a:rPr>
              <a:t>What are the four histological subtypes of </a:t>
            </a:r>
            <a:r>
              <a:rPr lang="en-US" altLang="en-US" sz="1400" i="1" dirty="0" err="1">
                <a:solidFill>
                  <a:srgbClr val="0000FF"/>
                </a:solidFill>
              </a:rPr>
              <a:t>rhabdo</a:t>
            </a:r>
            <a:r>
              <a:rPr lang="en-US" altLang="en-US" sz="1400" i="1" dirty="0">
                <a:solidFill>
                  <a:srgbClr val="0000FF"/>
                </a:solidFill>
              </a:rPr>
              <a:t>?</a:t>
            </a:r>
          </a:p>
          <a:p>
            <a:pPr eaLnBrk="1" hangingPunct="1"/>
            <a:r>
              <a:rPr lang="en-US" altLang="en-US" sz="1400" dirty="0">
                <a:solidFill>
                  <a:srgbClr val="0000FF"/>
                </a:solidFill>
              </a:rPr>
              <a:t>--Embryonal</a:t>
            </a:r>
          </a:p>
          <a:p>
            <a:pPr eaLnBrk="1" hangingPunct="1"/>
            <a:r>
              <a:rPr lang="en-US" altLang="en-US" sz="1400" dirty="0">
                <a:solidFill>
                  <a:srgbClr val="0000FF"/>
                </a:solidFill>
              </a:rPr>
              <a:t>--Alveolar</a:t>
            </a:r>
          </a:p>
          <a:p>
            <a:pPr eaLnBrk="1" hangingPunct="1"/>
            <a:r>
              <a:rPr lang="en-US" altLang="en-US" sz="1400" dirty="0">
                <a:solidFill>
                  <a:srgbClr val="0000FF"/>
                </a:solidFill>
              </a:rPr>
              <a:t>--Pleomorphic</a:t>
            </a:r>
          </a:p>
          <a:p>
            <a:pPr eaLnBrk="1" hangingPunct="1"/>
            <a:r>
              <a:rPr lang="en-US" altLang="en-US" sz="1400" dirty="0">
                <a:solidFill>
                  <a:srgbClr val="0000FF"/>
                </a:solidFill>
              </a:rPr>
              <a:t>--Botryoid</a:t>
            </a:r>
          </a:p>
        </p:txBody>
      </p:sp>
    </p:spTree>
    <p:extLst>
      <p:ext uri="{BB962C8B-B14F-4D97-AF65-F5344CB8AC3E}">
        <p14:creationId xmlns:p14="http://schemas.microsoft.com/office/powerpoint/2010/main" val="139184249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48</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i="1" dirty="0">
                <a:solidFill>
                  <a:srgbClr val="0000FF"/>
                </a:solidFill>
              </a:rPr>
              <a:t>--Embryonal?</a:t>
            </a:r>
          </a:p>
          <a:p>
            <a:pPr eaLnBrk="1" hangingPunct="1"/>
            <a:r>
              <a:rPr lang="en-US" altLang="en-US" sz="1400" i="1" dirty="0">
                <a:solidFill>
                  <a:srgbClr val="0000FF"/>
                </a:solidFill>
              </a:rPr>
              <a:t>--Alveolar?</a:t>
            </a:r>
          </a:p>
          <a:p>
            <a:pPr eaLnBrk="1" hangingPunct="1"/>
            <a:r>
              <a:rPr lang="en-US" altLang="en-US" sz="1400" i="1" dirty="0">
                <a:solidFill>
                  <a:srgbClr val="0000FF"/>
                </a:solidFill>
              </a:rPr>
              <a:t>--Pleomorphic?</a:t>
            </a:r>
          </a:p>
          <a:p>
            <a:pPr eaLnBrk="1" hangingPunct="1"/>
            <a:r>
              <a:rPr lang="en-US" altLang="en-US" sz="1400" i="1" dirty="0">
                <a:solidFill>
                  <a:srgbClr val="0000FF"/>
                </a:solidFill>
              </a:rPr>
              <a:t>--Botryoid?</a:t>
            </a:r>
          </a:p>
        </p:txBody>
      </p:sp>
      <p:sp>
        <p:nvSpPr>
          <p:cNvPr id="2" name="TextBox 1">
            <a:extLst>
              <a:ext uri="{FF2B5EF4-FFF2-40B4-BE49-F238E27FC236}">
                <a16:creationId xmlns:a16="http://schemas.microsoft.com/office/drawing/2014/main" id="{3A6AEB60-CFB2-40A6-9A25-76518A70E6C6}"/>
              </a:ext>
            </a:extLst>
          </p:cNvPr>
          <p:cNvSpPr txBox="1"/>
          <p:nvPr/>
        </p:nvSpPr>
        <p:spPr>
          <a:xfrm>
            <a:off x="1994937" y="5792291"/>
            <a:ext cx="4700326" cy="523220"/>
          </a:xfrm>
          <a:prstGeom prst="rect">
            <a:avLst/>
          </a:prstGeom>
          <a:solidFill>
            <a:srgbClr val="0000FF"/>
          </a:solidFill>
        </p:spPr>
        <p:txBody>
          <a:bodyPr wrap="none" rtlCol="0">
            <a:spAutoFit/>
          </a:bodyPr>
          <a:lstStyle/>
          <a:p>
            <a:r>
              <a:rPr lang="en-US" sz="1400" i="1" dirty="0">
                <a:solidFill>
                  <a:schemeClr val="bg1"/>
                </a:solidFill>
              </a:rPr>
              <a:t>Which subtype does not occur as a primary in the orbit?</a:t>
            </a:r>
          </a:p>
          <a:p>
            <a:r>
              <a:rPr lang="en-US" sz="1400" dirty="0">
                <a:solidFill>
                  <a:srgbClr val="0000FF"/>
                </a:solidFill>
              </a:rPr>
              <a:t>Botryoid</a:t>
            </a:r>
          </a:p>
        </p:txBody>
      </p:sp>
    </p:spTree>
    <p:extLst>
      <p:ext uri="{BB962C8B-B14F-4D97-AF65-F5344CB8AC3E}">
        <p14:creationId xmlns:p14="http://schemas.microsoft.com/office/powerpoint/2010/main" val="395800496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49</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rgbClr val="0000FF"/>
                </a:solidFill>
              </a:rPr>
              <a:t>--</a:t>
            </a:r>
            <a:r>
              <a:rPr lang="en-US" altLang="en-US" sz="1400" b="1" dirty="0">
                <a:solidFill>
                  <a:srgbClr val="0000FF"/>
                </a:solidFill>
              </a:rPr>
              <a:t>Botryoid</a:t>
            </a:r>
          </a:p>
        </p:txBody>
      </p:sp>
      <p:sp>
        <p:nvSpPr>
          <p:cNvPr id="75" name="TextBox 74">
            <a:extLst>
              <a:ext uri="{FF2B5EF4-FFF2-40B4-BE49-F238E27FC236}">
                <a16:creationId xmlns:a16="http://schemas.microsoft.com/office/drawing/2014/main" id="{68BBAE86-4375-4724-AEE0-53DE2B56D48B}"/>
              </a:ext>
            </a:extLst>
          </p:cNvPr>
          <p:cNvSpPr txBox="1"/>
          <p:nvPr/>
        </p:nvSpPr>
        <p:spPr>
          <a:xfrm>
            <a:off x="1994937" y="5792291"/>
            <a:ext cx="4700326" cy="523220"/>
          </a:xfrm>
          <a:prstGeom prst="rect">
            <a:avLst/>
          </a:prstGeom>
          <a:solidFill>
            <a:srgbClr val="0000FF"/>
          </a:solidFill>
        </p:spPr>
        <p:txBody>
          <a:bodyPr wrap="none" rtlCol="0">
            <a:spAutoFit/>
          </a:bodyPr>
          <a:lstStyle/>
          <a:p>
            <a:r>
              <a:rPr lang="en-US" sz="1400" i="1" dirty="0">
                <a:solidFill>
                  <a:schemeClr val="bg1"/>
                </a:solidFill>
              </a:rPr>
              <a:t>Which subtype does not occur as a primary in the orbit?</a:t>
            </a:r>
          </a:p>
          <a:p>
            <a:r>
              <a:rPr lang="en-US" sz="1400" dirty="0">
                <a:solidFill>
                  <a:schemeClr val="bg1"/>
                </a:solidFill>
              </a:rPr>
              <a:t>Botryoid</a:t>
            </a:r>
          </a:p>
        </p:txBody>
      </p:sp>
    </p:spTree>
    <p:extLst>
      <p:ext uri="{BB962C8B-B14F-4D97-AF65-F5344CB8AC3E}">
        <p14:creationId xmlns:p14="http://schemas.microsoft.com/office/powerpoint/2010/main" val="350007425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485895" cy="1200329"/>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What is the typical presentation of an orbital tumor?</a:t>
            </a:r>
            <a:endParaRPr lang="en-US" altLang="en-US" sz="1800" dirty="0">
              <a:solidFill>
                <a:srgbClr val="0000FF"/>
              </a:solidFill>
            </a:endParaRPr>
          </a:p>
        </p:txBody>
      </p:sp>
    </p:spTree>
    <p:extLst>
      <p:ext uri="{BB962C8B-B14F-4D97-AF65-F5344CB8AC3E}">
        <p14:creationId xmlns:p14="http://schemas.microsoft.com/office/powerpoint/2010/main" val="395540612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50</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rgbClr val="0000FF"/>
                </a:solidFill>
              </a:rPr>
              <a:t>--</a:t>
            </a:r>
            <a:r>
              <a:rPr lang="en-US" altLang="en-US" sz="1400" b="1" dirty="0">
                <a:solidFill>
                  <a:srgbClr val="0000FF"/>
                </a:solidFill>
              </a:rPr>
              <a:t>Botryoid</a:t>
            </a:r>
          </a:p>
        </p:txBody>
      </p:sp>
      <p:sp>
        <p:nvSpPr>
          <p:cNvPr id="75" name="TextBox 74">
            <a:extLst>
              <a:ext uri="{FF2B5EF4-FFF2-40B4-BE49-F238E27FC236}">
                <a16:creationId xmlns:a16="http://schemas.microsoft.com/office/drawing/2014/main" id="{68BBAE86-4375-4724-AEE0-53DE2B56D48B}"/>
              </a:ext>
            </a:extLst>
          </p:cNvPr>
          <p:cNvSpPr txBox="1"/>
          <p:nvPr/>
        </p:nvSpPr>
        <p:spPr>
          <a:xfrm>
            <a:off x="1994937" y="5792291"/>
            <a:ext cx="4700326" cy="523220"/>
          </a:xfrm>
          <a:prstGeom prst="rect">
            <a:avLst/>
          </a:prstGeom>
          <a:solidFill>
            <a:srgbClr val="0000FF"/>
          </a:solidFill>
        </p:spPr>
        <p:txBody>
          <a:bodyPr wrap="none" rtlCol="0">
            <a:spAutoFit/>
          </a:bodyPr>
          <a:lstStyle/>
          <a:p>
            <a:r>
              <a:rPr lang="en-US" sz="1400" i="1" dirty="0">
                <a:solidFill>
                  <a:schemeClr val="bg1"/>
                </a:solidFill>
              </a:rPr>
              <a:t>Which subtype </a:t>
            </a:r>
            <a:r>
              <a:rPr lang="en-US" sz="1400" i="1" u="sng" dirty="0">
                <a:solidFill>
                  <a:schemeClr val="bg1"/>
                </a:solidFill>
              </a:rPr>
              <a:t>does not occur as a primary in the orbit</a:t>
            </a:r>
            <a:r>
              <a:rPr lang="en-US" sz="1400" i="1" dirty="0">
                <a:solidFill>
                  <a:schemeClr val="bg1"/>
                </a:solidFill>
              </a:rPr>
              <a:t>?</a:t>
            </a:r>
          </a:p>
          <a:p>
            <a:r>
              <a:rPr lang="en-US" sz="1400" dirty="0">
                <a:solidFill>
                  <a:schemeClr val="bg1"/>
                </a:solidFill>
              </a:rPr>
              <a:t>Botryoid</a:t>
            </a:r>
          </a:p>
        </p:txBody>
      </p:sp>
      <p:sp>
        <p:nvSpPr>
          <p:cNvPr id="2" name="TextBox 1">
            <a:extLst>
              <a:ext uri="{FF2B5EF4-FFF2-40B4-BE49-F238E27FC236}">
                <a16:creationId xmlns:a16="http://schemas.microsoft.com/office/drawing/2014/main" id="{A9BC6789-ED17-4B3C-9DEF-EBBD58BBDD04}"/>
              </a:ext>
            </a:extLst>
          </p:cNvPr>
          <p:cNvSpPr txBox="1"/>
          <p:nvPr/>
        </p:nvSpPr>
        <p:spPr>
          <a:xfrm>
            <a:off x="2917253" y="6162583"/>
            <a:ext cx="4834465" cy="523220"/>
          </a:xfrm>
          <a:prstGeom prst="rect">
            <a:avLst/>
          </a:prstGeom>
          <a:solidFill>
            <a:srgbClr val="FFFF00"/>
          </a:solidFill>
        </p:spPr>
        <p:txBody>
          <a:bodyPr wrap="none" rtlCol="0">
            <a:spAutoFit/>
          </a:bodyPr>
          <a:lstStyle/>
          <a:p>
            <a:r>
              <a:rPr lang="en-US" sz="1400" i="1" dirty="0">
                <a:solidFill>
                  <a:srgbClr val="0000FF"/>
                </a:solidFill>
              </a:rPr>
              <a:t>If not as a primary, then how does botryoid get in the orbit?</a:t>
            </a:r>
          </a:p>
          <a:p>
            <a:r>
              <a:rPr lang="en-US" sz="1400" dirty="0">
                <a:solidFill>
                  <a:srgbClr val="FFFF00"/>
                </a:solidFill>
              </a:rPr>
              <a:t>Via extension from a sinus, or the </a:t>
            </a:r>
            <a:r>
              <a:rPr lang="en-US" sz="1400" dirty="0" err="1">
                <a:solidFill>
                  <a:srgbClr val="FFFF00"/>
                </a:solidFill>
              </a:rPr>
              <a:t>conj</a:t>
            </a:r>
            <a:endParaRPr lang="en-US" sz="1400" dirty="0">
              <a:solidFill>
                <a:srgbClr val="FFFF00"/>
              </a:solidFill>
            </a:endParaRPr>
          </a:p>
        </p:txBody>
      </p:sp>
    </p:spTree>
    <p:extLst>
      <p:ext uri="{BB962C8B-B14F-4D97-AF65-F5344CB8AC3E}">
        <p14:creationId xmlns:p14="http://schemas.microsoft.com/office/powerpoint/2010/main" val="173848677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51</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rgbClr val="0000FF"/>
                </a:solidFill>
              </a:rPr>
              <a:t>--</a:t>
            </a:r>
            <a:r>
              <a:rPr lang="en-US" altLang="en-US" sz="1400" b="1" dirty="0">
                <a:solidFill>
                  <a:srgbClr val="0000FF"/>
                </a:solidFill>
              </a:rPr>
              <a:t>Botryoid</a:t>
            </a:r>
          </a:p>
        </p:txBody>
      </p:sp>
      <p:sp>
        <p:nvSpPr>
          <p:cNvPr id="75" name="TextBox 74">
            <a:extLst>
              <a:ext uri="{FF2B5EF4-FFF2-40B4-BE49-F238E27FC236}">
                <a16:creationId xmlns:a16="http://schemas.microsoft.com/office/drawing/2014/main" id="{68BBAE86-4375-4724-AEE0-53DE2B56D48B}"/>
              </a:ext>
            </a:extLst>
          </p:cNvPr>
          <p:cNvSpPr txBox="1"/>
          <p:nvPr/>
        </p:nvSpPr>
        <p:spPr>
          <a:xfrm>
            <a:off x="1994937" y="5792291"/>
            <a:ext cx="4700326" cy="523220"/>
          </a:xfrm>
          <a:prstGeom prst="rect">
            <a:avLst/>
          </a:prstGeom>
          <a:solidFill>
            <a:srgbClr val="0000FF"/>
          </a:solidFill>
        </p:spPr>
        <p:txBody>
          <a:bodyPr wrap="none" rtlCol="0">
            <a:spAutoFit/>
          </a:bodyPr>
          <a:lstStyle/>
          <a:p>
            <a:r>
              <a:rPr lang="en-US" sz="1400" i="1" dirty="0">
                <a:solidFill>
                  <a:schemeClr val="bg1"/>
                </a:solidFill>
              </a:rPr>
              <a:t>Which subtype </a:t>
            </a:r>
            <a:r>
              <a:rPr lang="en-US" sz="1400" i="1" u="sng" dirty="0">
                <a:solidFill>
                  <a:schemeClr val="bg1"/>
                </a:solidFill>
              </a:rPr>
              <a:t>does not occur as a primary in the orbit</a:t>
            </a:r>
            <a:r>
              <a:rPr lang="en-US" sz="1400" i="1" dirty="0">
                <a:solidFill>
                  <a:schemeClr val="bg1"/>
                </a:solidFill>
              </a:rPr>
              <a:t>?</a:t>
            </a:r>
          </a:p>
          <a:p>
            <a:r>
              <a:rPr lang="en-US" sz="1400" dirty="0">
                <a:solidFill>
                  <a:schemeClr val="bg1"/>
                </a:solidFill>
              </a:rPr>
              <a:t>Botryoid</a:t>
            </a:r>
          </a:p>
        </p:txBody>
      </p:sp>
      <p:sp>
        <p:nvSpPr>
          <p:cNvPr id="2" name="TextBox 1">
            <a:extLst>
              <a:ext uri="{FF2B5EF4-FFF2-40B4-BE49-F238E27FC236}">
                <a16:creationId xmlns:a16="http://schemas.microsoft.com/office/drawing/2014/main" id="{A9BC6789-ED17-4B3C-9DEF-EBBD58BBDD04}"/>
              </a:ext>
            </a:extLst>
          </p:cNvPr>
          <p:cNvSpPr txBox="1"/>
          <p:nvPr/>
        </p:nvSpPr>
        <p:spPr>
          <a:xfrm>
            <a:off x="2917253" y="6162583"/>
            <a:ext cx="4834465" cy="523220"/>
          </a:xfrm>
          <a:prstGeom prst="rect">
            <a:avLst/>
          </a:prstGeom>
          <a:solidFill>
            <a:srgbClr val="FFFF00"/>
          </a:solidFill>
        </p:spPr>
        <p:txBody>
          <a:bodyPr wrap="none" rtlCol="0">
            <a:spAutoFit/>
          </a:bodyPr>
          <a:lstStyle/>
          <a:p>
            <a:r>
              <a:rPr lang="en-US" sz="1400" i="1" dirty="0">
                <a:solidFill>
                  <a:srgbClr val="0000FF"/>
                </a:solidFill>
              </a:rPr>
              <a:t>If not as a primary, then how does botryoid get in the orbit?</a:t>
            </a:r>
          </a:p>
          <a:p>
            <a:r>
              <a:rPr lang="en-US" sz="1400" dirty="0">
                <a:solidFill>
                  <a:srgbClr val="0000FF"/>
                </a:solidFill>
              </a:rPr>
              <a:t>Via extension from a sinus, or the </a:t>
            </a:r>
            <a:r>
              <a:rPr lang="en-US" sz="1400" dirty="0" err="1">
                <a:solidFill>
                  <a:srgbClr val="0000FF"/>
                </a:solidFill>
              </a:rPr>
              <a:t>conj</a:t>
            </a:r>
            <a:endParaRPr lang="en-US" sz="1400" dirty="0">
              <a:solidFill>
                <a:srgbClr val="0000FF"/>
              </a:solidFill>
            </a:endParaRPr>
          </a:p>
        </p:txBody>
      </p:sp>
    </p:spTree>
    <p:extLst>
      <p:ext uri="{BB962C8B-B14F-4D97-AF65-F5344CB8AC3E}">
        <p14:creationId xmlns:p14="http://schemas.microsoft.com/office/powerpoint/2010/main" val="286250873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52</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i="1" dirty="0">
                <a:solidFill>
                  <a:srgbClr val="0000FF"/>
                </a:solidFill>
              </a:rPr>
              <a:t>--Embryonal?</a:t>
            </a:r>
          </a:p>
          <a:p>
            <a:pPr eaLnBrk="1" hangingPunct="1"/>
            <a:r>
              <a:rPr lang="en-US" altLang="en-US" sz="1400" i="1" dirty="0">
                <a:solidFill>
                  <a:srgbClr val="0000FF"/>
                </a:solidFill>
              </a:rPr>
              <a:t>--Alveolar?</a:t>
            </a:r>
          </a:p>
          <a:p>
            <a:pPr eaLnBrk="1" hangingPunct="1"/>
            <a:r>
              <a:rPr lang="en-US" altLang="en-US" sz="1400" i="1" dirty="0">
                <a:solidFill>
                  <a:srgbClr val="0000FF"/>
                </a:solidFill>
              </a:rPr>
              <a:t>--Pleomorphic?</a:t>
            </a:r>
          </a:p>
          <a:p>
            <a:pPr eaLnBrk="1" hangingPunct="1"/>
            <a:r>
              <a:rPr lang="en-US" altLang="en-US" sz="1400" dirty="0">
                <a:solidFill>
                  <a:schemeClr val="bg1">
                    <a:lumMod val="50000"/>
                  </a:schemeClr>
                </a:solidFill>
              </a:rPr>
              <a:t>--Botryoid</a:t>
            </a:r>
          </a:p>
        </p:txBody>
      </p:sp>
      <p:sp>
        <p:nvSpPr>
          <p:cNvPr id="75" name="TextBox 74">
            <a:extLst>
              <a:ext uri="{FF2B5EF4-FFF2-40B4-BE49-F238E27FC236}">
                <a16:creationId xmlns:a16="http://schemas.microsoft.com/office/drawing/2014/main" id="{2512D436-8BCE-4466-B10A-0F03553434EA}"/>
              </a:ext>
            </a:extLst>
          </p:cNvPr>
          <p:cNvSpPr txBox="1"/>
          <p:nvPr/>
        </p:nvSpPr>
        <p:spPr>
          <a:xfrm>
            <a:off x="1780964" y="5618803"/>
            <a:ext cx="2811988" cy="523220"/>
          </a:xfrm>
          <a:prstGeom prst="rect">
            <a:avLst/>
          </a:prstGeom>
          <a:solidFill>
            <a:schemeClr val="bg1">
              <a:lumMod val="95000"/>
            </a:schemeClr>
          </a:solidFill>
        </p:spPr>
        <p:txBody>
          <a:bodyPr wrap="none" rtlCol="0">
            <a:spAutoFit/>
          </a:bodyPr>
          <a:lstStyle/>
          <a:p>
            <a:r>
              <a:rPr lang="en-US" sz="1400" i="1" dirty="0">
                <a:solidFill>
                  <a:srgbClr val="0000FF"/>
                </a:solidFill>
              </a:rPr>
              <a:t>Which subtype is most common?</a:t>
            </a:r>
          </a:p>
          <a:p>
            <a:r>
              <a:rPr lang="en-US" sz="1400" dirty="0">
                <a:solidFill>
                  <a:schemeClr val="bg1"/>
                </a:solidFill>
              </a:rPr>
              <a:t>Embryonal</a:t>
            </a:r>
          </a:p>
        </p:txBody>
      </p:sp>
    </p:spTree>
    <p:extLst>
      <p:ext uri="{BB962C8B-B14F-4D97-AF65-F5344CB8AC3E}">
        <p14:creationId xmlns:p14="http://schemas.microsoft.com/office/powerpoint/2010/main" val="247225036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53</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rgbClr val="0000FF"/>
                </a:solidFill>
              </a:rPr>
              <a:t>--</a:t>
            </a:r>
            <a:r>
              <a:rPr lang="en-US" altLang="en-US" sz="1400" b="1" dirty="0">
                <a:solidFill>
                  <a:srgbClr val="0000FF"/>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75" name="TextBox 74">
            <a:extLst>
              <a:ext uri="{FF2B5EF4-FFF2-40B4-BE49-F238E27FC236}">
                <a16:creationId xmlns:a16="http://schemas.microsoft.com/office/drawing/2014/main" id="{D1043867-4EE0-48A6-9C31-7697F8AB04B9}"/>
              </a:ext>
            </a:extLst>
          </p:cNvPr>
          <p:cNvSpPr txBox="1"/>
          <p:nvPr/>
        </p:nvSpPr>
        <p:spPr>
          <a:xfrm>
            <a:off x="1780964" y="5618803"/>
            <a:ext cx="2811988" cy="523220"/>
          </a:xfrm>
          <a:prstGeom prst="rect">
            <a:avLst/>
          </a:prstGeom>
          <a:solidFill>
            <a:schemeClr val="bg1">
              <a:lumMod val="95000"/>
            </a:schemeClr>
          </a:solidFill>
        </p:spPr>
        <p:txBody>
          <a:bodyPr wrap="none" rtlCol="0">
            <a:spAutoFit/>
          </a:bodyPr>
          <a:lstStyle/>
          <a:p>
            <a:r>
              <a:rPr lang="en-US" sz="1400" i="1" dirty="0">
                <a:solidFill>
                  <a:srgbClr val="0000FF"/>
                </a:solidFill>
              </a:rPr>
              <a:t>Which subtype is most common?</a:t>
            </a:r>
          </a:p>
          <a:p>
            <a:r>
              <a:rPr lang="en-US" sz="1400" dirty="0">
                <a:solidFill>
                  <a:srgbClr val="0000FF"/>
                </a:solidFill>
              </a:rPr>
              <a:t>Embryonal</a:t>
            </a:r>
          </a:p>
        </p:txBody>
      </p:sp>
    </p:spTree>
    <p:extLst>
      <p:ext uri="{BB962C8B-B14F-4D97-AF65-F5344CB8AC3E}">
        <p14:creationId xmlns:p14="http://schemas.microsoft.com/office/powerpoint/2010/main" val="41693857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54</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i="1" dirty="0">
                <a:solidFill>
                  <a:srgbClr val="0000FF"/>
                </a:solidFill>
              </a:rPr>
              <a:t>--Embryonal?</a:t>
            </a:r>
          </a:p>
          <a:p>
            <a:pPr eaLnBrk="1" hangingPunct="1"/>
            <a:r>
              <a:rPr lang="en-US" altLang="en-US" sz="1400" i="1" dirty="0">
                <a:solidFill>
                  <a:srgbClr val="0000FF"/>
                </a:solidFill>
              </a:rPr>
              <a:t>--Alveolar?</a:t>
            </a:r>
          </a:p>
          <a:p>
            <a:pPr eaLnBrk="1" hangingPunct="1"/>
            <a:r>
              <a:rPr lang="en-US" altLang="en-US" sz="1400" i="1" dirty="0">
                <a:solidFill>
                  <a:srgbClr val="0000FF"/>
                </a:solidFill>
              </a:rPr>
              <a:t>--Pleomorphic?</a:t>
            </a:r>
          </a:p>
          <a:p>
            <a:pPr eaLnBrk="1" hangingPunct="1"/>
            <a:r>
              <a:rPr lang="en-US" altLang="en-US" sz="1400" dirty="0">
                <a:solidFill>
                  <a:schemeClr val="bg1">
                    <a:lumMod val="50000"/>
                  </a:schemeClr>
                </a:solidFill>
              </a:rPr>
              <a:t>--Botryoid</a:t>
            </a:r>
          </a:p>
        </p:txBody>
      </p:sp>
      <p:sp>
        <p:nvSpPr>
          <p:cNvPr id="75" name="TextBox 74">
            <a:extLst>
              <a:ext uri="{FF2B5EF4-FFF2-40B4-BE49-F238E27FC236}">
                <a16:creationId xmlns:a16="http://schemas.microsoft.com/office/drawing/2014/main" id="{71FEF10D-05BB-41E1-BFB8-81E3CC7C6451}"/>
              </a:ext>
            </a:extLst>
          </p:cNvPr>
          <p:cNvSpPr txBox="1"/>
          <p:nvPr/>
        </p:nvSpPr>
        <p:spPr>
          <a:xfrm>
            <a:off x="1676400" y="5649191"/>
            <a:ext cx="3815468" cy="523220"/>
          </a:xfrm>
          <a:prstGeom prst="rect">
            <a:avLst/>
          </a:prstGeom>
          <a:solidFill>
            <a:srgbClr val="FFC000"/>
          </a:solidFill>
        </p:spPr>
        <p:txBody>
          <a:bodyPr wrap="none" rtlCol="0">
            <a:spAutoFit/>
          </a:bodyPr>
          <a:lstStyle/>
          <a:p>
            <a:r>
              <a:rPr lang="en-US" sz="1400" i="1" dirty="0">
                <a:solidFill>
                  <a:srgbClr val="0000FF"/>
                </a:solidFill>
              </a:rPr>
              <a:t>Which subtype carries the poorest prognosis?</a:t>
            </a:r>
          </a:p>
          <a:p>
            <a:r>
              <a:rPr lang="en-US" sz="1400" dirty="0">
                <a:solidFill>
                  <a:srgbClr val="FFC000"/>
                </a:solidFill>
              </a:rPr>
              <a:t>Alveolar</a:t>
            </a:r>
          </a:p>
        </p:txBody>
      </p:sp>
    </p:spTree>
    <p:extLst>
      <p:ext uri="{BB962C8B-B14F-4D97-AF65-F5344CB8AC3E}">
        <p14:creationId xmlns:p14="http://schemas.microsoft.com/office/powerpoint/2010/main" val="140470618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55</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b="1" dirty="0">
                <a:solidFill>
                  <a:srgbClr val="0000FF"/>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75" name="TextBox 74">
            <a:extLst>
              <a:ext uri="{FF2B5EF4-FFF2-40B4-BE49-F238E27FC236}">
                <a16:creationId xmlns:a16="http://schemas.microsoft.com/office/drawing/2014/main" id="{91060F91-C877-4C3C-A97C-165673BDF07E}"/>
              </a:ext>
            </a:extLst>
          </p:cNvPr>
          <p:cNvSpPr txBox="1"/>
          <p:nvPr/>
        </p:nvSpPr>
        <p:spPr>
          <a:xfrm>
            <a:off x="1676400" y="5649191"/>
            <a:ext cx="3815468" cy="523220"/>
          </a:xfrm>
          <a:prstGeom prst="rect">
            <a:avLst/>
          </a:prstGeom>
          <a:solidFill>
            <a:srgbClr val="FFC000"/>
          </a:solidFill>
        </p:spPr>
        <p:txBody>
          <a:bodyPr wrap="none" rtlCol="0">
            <a:spAutoFit/>
          </a:bodyPr>
          <a:lstStyle/>
          <a:p>
            <a:r>
              <a:rPr lang="en-US" sz="1400" i="1" dirty="0">
                <a:solidFill>
                  <a:srgbClr val="0000FF"/>
                </a:solidFill>
              </a:rPr>
              <a:t>Which subtype carries the poorest prognosis?</a:t>
            </a:r>
          </a:p>
          <a:p>
            <a:r>
              <a:rPr lang="en-US" sz="1400" dirty="0">
                <a:solidFill>
                  <a:srgbClr val="0000FF"/>
                </a:solidFill>
              </a:rPr>
              <a:t>Alveolar</a:t>
            </a:r>
          </a:p>
        </p:txBody>
      </p:sp>
    </p:spTree>
    <p:extLst>
      <p:ext uri="{BB962C8B-B14F-4D97-AF65-F5344CB8AC3E}">
        <p14:creationId xmlns:p14="http://schemas.microsoft.com/office/powerpoint/2010/main" val="128956085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56</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b="1" dirty="0">
                <a:solidFill>
                  <a:srgbClr val="0000FF"/>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4" name="TextBox 3">
            <a:extLst>
              <a:ext uri="{FF2B5EF4-FFF2-40B4-BE49-F238E27FC236}">
                <a16:creationId xmlns:a16="http://schemas.microsoft.com/office/drawing/2014/main" id="{AE21D2DE-8422-47D3-BB88-2715A72073EA}"/>
              </a:ext>
            </a:extLst>
          </p:cNvPr>
          <p:cNvSpPr txBox="1"/>
          <p:nvPr/>
        </p:nvSpPr>
        <p:spPr>
          <a:xfrm>
            <a:off x="5701541" y="5184851"/>
            <a:ext cx="3096915" cy="1384995"/>
          </a:xfrm>
          <a:prstGeom prst="rect">
            <a:avLst/>
          </a:prstGeom>
          <a:solidFill>
            <a:srgbClr val="99FF99"/>
          </a:solidFill>
        </p:spPr>
        <p:txBody>
          <a:bodyPr wrap="square" rtlCol="0">
            <a:spAutoFit/>
          </a:bodyPr>
          <a:lstStyle/>
          <a:p>
            <a:r>
              <a:rPr lang="en-US" sz="1400" i="1" dirty="0">
                <a:solidFill>
                  <a:srgbClr val="0000FF"/>
                </a:solidFill>
              </a:rPr>
              <a:t>What is the 5-year survival rate for the alveolar subtype?</a:t>
            </a:r>
            <a:endParaRPr lang="en-US" sz="1400" i="1" dirty="0">
              <a:solidFill>
                <a:srgbClr val="99FF99"/>
              </a:solidFill>
            </a:endParaRPr>
          </a:p>
          <a:p>
            <a:r>
              <a:rPr lang="en-US" sz="1400" dirty="0">
                <a:solidFill>
                  <a:srgbClr val="99FF99"/>
                </a:solidFill>
              </a:rPr>
              <a:t>Per the </a:t>
            </a:r>
            <a:r>
              <a:rPr lang="en-US" sz="1400" i="1" dirty="0">
                <a:solidFill>
                  <a:srgbClr val="99FF99"/>
                </a:solidFill>
              </a:rPr>
              <a:t>Peds</a:t>
            </a:r>
            <a:r>
              <a:rPr lang="en-US" sz="1400" dirty="0">
                <a:solidFill>
                  <a:srgbClr val="99FF99"/>
                </a:solidFill>
              </a:rPr>
              <a:t> book, 75%</a:t>
            </a:r>
          </a:p>
          <a:p>
            <a:endParaRPr lang="en-US" sz="1400" dirty="0">
              <a:solidFill>
                <a:srgbClr val="99FF99"/>
              </a:solidFill>
            </a:endParaRPr>
          </a:p>
          <a:p>
            <a:r>
              <a:rPr lang="en-US" sz="1400" i="1" dirty="0">
                <a:solidFill>
                  <a:srgbClr val="99FF99"/>
                </a:solidFill>
              </a:rPr>
              <a:t>What is the </a:t>
            </a:r>
            <a:r>
              <a:rPr lang="en-US" sz="1400" b="1" i="1" dirty="0">
                <a:solidFill>
                  <a:srgbClr val="99FF99"/>
                </a:solidFill>
              </a:rPr>
              <a:t>10</a:t>
            </a:r>
            <a:r>
              <a:rPr lang="en-US" sz="1400" i="1" dirty="0">
                <a:solidFill>
                  <a:srgbClr val="99FF99"/>
                </a:solidFill>
              </a:rPr>
              <a:t>-year survival rate?</a:t>
            </a:r>
          </a:p>
          <a:p>
            <a:r>
              <a:rPr lang="en-US" sz="1400" dirty="0">
                <a:solidFill>
                  <a:srgbClr val="99FF99"/>
                </a:solidFill>
              </a:rPr>
              <a:t>Per the </a:t>
            </a:r>
            <a:r>
              <a:rPr lang="en-US" sz="1400" i="1" dirty="0">
                <a:solidFill>
                  <a:srgbClr val="99FF99"/>
                </a:solidFill>
              </a:rPr>
              <a:t>Orbit</a:t>
            </a:r>
            <a:r>
              <a:rPr lang="en-US" sz="1400" dirty="0">
                <a:solidFill>
                  <a:srgbClr val="99FF99"/>
                </a:solidFill>
              </a:rPr>
              <a:t> book, only 10%!</a:t>
            </a:r>
          </a:p>
        </p:txBody>
      </p:sp>
      <p:sp>
        <p:nvSpPr>
          <p:cNvPr id="76" name="TextBox 75">
            <a:extLst>
              <a:ext uri="{FF2B5EF4-FFF2-40B4-BE49-F238E27FC236}">
                <a16:creationId xmlns:a16="http://schemas.microsoft.com/office/drawing/2014/main" id="{DB2017B9-5BAD-4A4D-BCEE-3E95D5E9CBE0}"/>
              </a:ext>
            </a:extLst>
          </p:cNvPr>
          <p:cNvSpPr txBox="1"/>
          <p:nvPr/>
        </p:nvSpPr>
        <p:spPr>
          <a:xfrm>
            <a:off x="1676400" y="5649191"/>
            <a:ext cx="3962944" cy="523220"/>
          </a:xfrm>
          <a:prstGeom prst="rect">
            <a:avLst/>
          </a:prstGeom>
          <a:solidFill>
            <a:srgbClr val="FFC000"/>
          </a:solidFill>
        </p:spPr>
        <p:txBody>
          <a:bodyPr wrap="none" rtlCol="0">
            <a:spAutoFit/>
          </a:bodyPr>
          <a:lstStyle/>
          <a:p>
            <a:r>
              <a:rPr lang="en-US" sz="1400" i="1" dirty="0">
                <a:solidFill>
                  <a:schemeClr val="bg1">
                    <a:lumMod val="50000"/>
                  </a:schemeClr>
                </a:solidFill>
              </a:rPr>
              <a:t>Which subtype carries the </a:t>
            </a:r>
            <a:r>
              <a:rPr lang="en-US" sz="1400" b="1" i="1" dirty="0">
                <a:solidFill>
                  <a:srgbClr val="0000FF"/>
                </a:solidFill>
              </a:rPr>
              <a:t>poorest prognosis</a:t>
            </a:r>
            <a:r>
              <a:rPr lang="en-US" sz="1400" i="1" dirty="0">
                <a:solidFill>
                  <a:schemeClr val="bg1">
                    <a:lumMod val="50000"/>
                  </a:schemeClr>
                </a:solidFill>
              </a:rPr>
              <a:t>?</a:t>
            </a:r>
          </a:p>
          <a:p>
            <a:r>
              <a:rPr lang="en-US" sz="1400" dirty="0">
                <a:solidFill>
                  <a:schemeClr val="bg1">
                    <a:lumMod val="50000"/>
                  </a:schemeClr>
                </a:solidFill>
              </a:rPr>
              <a:t>Alveolar</a:t>
            </a:r>
          </a:p>
        </p:txBody>
      </p:sp>
      <p:sp>
        <p:nvSpPr>
          <p:cNvPr id="2" name="Oval 1">
            <a:extLst>
              <a:ext uri="{FF2B5EF4-FFF2-40B4-BE49-F238E27FC236}">
                <a16:creationId xmlns:a16="http://schemas.microsoft.com/office/drawing/2014/main" id="{2428AE72-D3CC-4528-B2F3-826B88A9A375}"/>
              </a:ext>
            </a:extLst>
          </p:cNvPr>
          <p:cNvSpPr/>
          <p:nvPr/>
        </p:nvSpPr>
        <p:spPr>
          <a:xfrm>
            <a:off x="3733800" y="5554609"/>
            <a:ext cx="1883179" cy="52321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2472586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57</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b="1" dirty="0">
                <a:solidFill>
                  <a:srgbClr val="0000FF"/>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4" name="TextBox 3">
            <a:extLst>
              <a:ext uri="{FF2B5EF4-FFF2-40B4-BE49-F238E27FC236}">
                <a16:creationId xmlns:a16="http://schemas.microsoft.com/office/drawing/2014/main" id="{AE21D2DE-8422-47D3-BB88-2715A72073EA}"/>
              </a:ext>
            </a:extLst>
          </p:cNvPr>
          <p:cNvSpPr txBox="1"/>
          <p:nvPr/>
        </p:nvSpPr>
        <p:spPr>
          <a:xfrm>
            <a:off x="5701541" y="5184851"/>
            <a:ext cx="3096915" cy="1384995"/>
          </a:xfrm>
          <a:prstGeom prst="rect">
            <a:avLst/>
          </a:prstGeom>
          <a:solidFill>
            <a:srgbClr val="99FF99"/>
          </a:solidFill>
        </p:spPr>
        <p:txBody>
          <a:bodyPr wrap="square" rtlCol="0">
            <a:spAutoFit/>
          </a:bodyPr>
          <a:lstStyle/>
          <a:p>
            <a:r>
              <a:rPr lang="en-US" sz="1400" i="1" dirty="0">
                <a:solidFill>
                  <a:srgbClr val="0000FF"/>
                </a:solidFill>
              </a:rPr>
              <a:t>What is the 5-year survival rate for the alveolar subtype?</a:t>
            </a:r>
          </a:p>
          <a:p>
            <a:r>
              <a:rPr lang="en-US" sz="1400" dirty="0">
                <a:solidFill>
                  <a:srgbClr val="0000FF"/>
                </a:solidFill>
              </a:rPr>
              <a:t>Per the </a:t>
            </a:r>
            <a:r>
              <a:rPr lang="en-US" sz="1400" i="1" dirty="0">
                <a:solidFill>
                  <a:srgbClr val="0000FF"/>
                </a:solidFill>
              </a:rPr>
              <a:t>Peds</a:t>
            </a:r>
            <a:r>
              <a:rPr lang="en-US" sz="1400" dirty="0">
                <a:solidFill>
                  <a:srgbClr val="0000FF"/>
                </a:solidFill>
              </a:rPr>
              <a:t> book, 75%</a:t>
            </a:r>
            <a:endParaRPr lang="en-US" sz="1400" dirty="0">
              <a:solidFill>
                <a:srgbClr val="99FF99"/>
              </a:solidFill>
            </a:endParaRPr>
          </a:p>
          <a:p>
            <a:endParaRPr lang="en-US" sz="1400" dirty="0">
              <a:solidFill>
                <a:srgbClr val="99FF99"/>
              </a:solidFill>
            </a:endParaRPr>
          </a:p>
          <a:p>
            <a:r>
              <a:rPr lang="en-US" sz="1400" i="1" dirty="0">
                <a:solidFill>
                  <a:srgbClr val="99FF99"/>
                </a:solidFill>
              </a:rPr>
              <a:t>What is the </a:t>
            </a:r>
            <a:r>
              <a:rPr lang="en-US" sz="1400" b="1" i="1" dirty="0">
                <a:solidFill>
                  <a:srgbClr val="99FF99"/>
                </a:solidFill>
              </a:rPr>
              <a:t>10</a:t>
            </a:r>
            <a:r>
              <a:rPr lang="en-US" sz="1400" i="1" dirty="0">
                <a:solidFill>
                  <a:srgbClr val="99FF99"/>
                </a:solidFill>
              </a:rPr>
              <a:t>-year survival rate?</a:t>
            </a:r>
          </a:p>
          <a:p>
            <a:r>
              <a:rPr lang="en-US" sz="1400" dirty="0">
                <a:solidFill>
                  <a:srgbClr val="99FF99"/>
                </a:solidFill>
              </a:rPr>
              <a:t>Per the </a:t>
            </a:r>
            <a:r>
              <a:rPr lang="en-US" sz="1400" i="1" dirty="0">
                <a:solidFill>
                  <a:srgbClr val="99FF99"/>
                </a:solidFill>
              </a:rPr>
              <a:t>Orbit</a:t>
            </a:r>
            <a:r>
              <a:rPr lang="en-US" sz="1400" dirty="0">
                <a:solidFill>
                  <a:srgbClr val="99FF99"/>
                </a:solidFill>
              </a:rPr>
              <a:t> book, only 10%!</a:t>
            </a:r>
          </a:p>
        </p:txBody>
      </p:sp>
      <p:sp>
        <p:nvSpPr>
          <p:cNvPr id="76" name="TextBox 75">
            <a:extLst>
              <a:ext uri="{FF2B5EF4-FFF2-40B4-BE49-F238E27FC236}">
                <a16:creationId xmlns:a16="http://schemas.microsoft.com/office/drawing/2014/main" id="{DB2017B9-5BAD-4A4D-BCEE-3E95D5E9CBE0}"/>
              </a:ext>
            </a:extLst>
          </p:cNvPr>
          <p:cNvSpPr txBox="1"/>
          <p:nvPr/>
        </p:nvSpPr>
        <p:spPr>
          <a:xfrm>
            <a:off x="1676400" y="5649191"/>
            <a:ext cx="3962944" cy="523220"/>
          </a:xfrm>
          <a:prstGeom prst="rect">
            <a:avLst/>
          </a:prstGeom>
          <a:solidFill>
            <a:srgbClr val="FFC000"/>
          </a:solidFill>
        </p:spPr>
        <p:txBody>
          <a:bodyPr wrap="none" rtlCol="0">
            <a:spAutoFit/>
          </a:bodyPr>
          <a:lstStyle/>
          <a:p>
            <a:r>
              <a:rPr lang="en-US" sz="1400" i="1" dirty="0">
                <a:solidFill>
                  <a:schemeClr val="bg1">
                    <a:lumMod val="50000"/>
                  </a:schemeClr>
                </a:solidFill>
              </a:rPr>
              <a:t>Which subtype carries the </a:t>
            </a:r>
            <a:r>
              <a:rPr lang="en-US" sz="1400" b="1" i="1" dirty="0">
                <a:solidFill>
                  <a:srgbClr val="0000FF"/>
                </a:solidFill>
              </a:rPr>
              <a:t>poorest prognosis</a:t>
            </a:r>
            <a:r>
              <a:rPr lang="en-US" sz="1400" i="1" dirty="0">
                <a:solidFill>
                  <a:schemeClr val="bg1">
                    <a:lumMod val="50000"/>
                  </a:schemeClr>
                </a:solidFill>
              </a:rPr>
              <a:t>?</a:t>
            </a:r>
          </a:p>
          <a:p>
            <a:r>
              <a:rPr lang="en-US" sz="1400" dirty="0">
                <a:solidFill>
                  <a:schemeClr val="bg1">
                    <a:lumMod val="50000"/>
                  </a:schemeClr>
                </a:solidFill>
              </a:rPr>
              <a:t>Alveolar</a:t>
            </a:r>
          </a:p>
        </p:txBody>
      </p:sp>
      <p:sp>
        <p:nvSpPr>
          <p:cNvPr id="2" name="Oval 1">
            <a:extLst>
              <a:ext uri="{FF2B5EF4-FFF2-40B4-BE49-F238E27FC236}">
                <a16:creationId xmlns:a16="http://schemas.microsoft.com/office/drawing/2014/main" id="{2428AE72-D3CC-4528-B2F3-826B88A9A375}"/>
              </a:ext>
            </a:extLst>
          </p:cNvPr>
          <p:cNvSpPr/>
          <p:nvPr/>
        </p:nvSpPr>
        <p:spPr>
          <a:xfrm>
            <a:off x="3733800" y="5554609"/>
            <a:ext cx="1883179" cy="52321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3398262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58</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b="1" dirty="0">
                <a:solidFill>
                  <a:srgbClr val="0000FF"/>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4" name="TextBox 3">
            <a:extLst>
              <a:ext uri="{FF2B5EF4-FFF2-40B4-BE49-F238E27FC236}">
                <a16:creationId xmlns:a16="http://schemas.microsoft.com/office/drawing/2014/main" id="{AE21D2DE-8422-47D3-BB88-2715A72073EA}"/>
              </a:ext>
            </a:extLst>
          </p:cNvPr>
          <p:cNvSpPr txBox="1"/>
          <p:nvPr/>
        </p:nvSpPr>
        <p:spPr>
          <a:xfrm>
            <a:off x="5701541" y="5184851"/>
            <a:ext cx="3096915" cy="1384995"/>
          </a:xfrm>
          <a:prstGeom prst="rect">
            <a:avLst/>
          </a:prstGeom>
          <a:solidFill>
            <a:srgbClr val="99FF99"/>
          </a:solidFill>
        </p:spPr>
        <p:txBody>
          <a:bodyPr wrap="square" rtlCol="0">
            <a:spAutoFit/>
          </a:bodyPr>
          <a:lstStyle/>
          <a:p>
            <a:r>
              <a:rPr lang="en-US" sz="1400" i="1" dirty="0">
                <a:solidFill>
                  <a:srgbClr val="0000FF"/>
                </a:solidFill>
              </a:rPr>
              <a:t>What is the 5-year survival rate for the alveolar subtype?</a:t>
            </a:r>
          </a:p>
          <a:p>
            <a:r>
              <a:rPr lang="en-US" sz="1400" dirty="0">
                <a:solidFill>
                  <a:srgbClr val="0000FF"/>
                </a:solidFill>
              </a:rPr>
              <a:t>Per the </a:t>
            </a:r>
            <a:r>
              <a:rPr lang="en-US" sz="1400" i="1" dirty="0">
                <a:solidFill>
                  <a:srgbClr val="0000FF"/>
                </a:solidFill>
              </a:rPr>
              <a:t>Peds</a:t>
            </a:r>
            <a:r>
              <a:rPr lang="en-US" sz="1400" dirty="0">
                <a:solidFill>
                  <a:srgbClr val="0000FF"/>
                </a:solidFill>
              </a:rPr>
              <a:t> book, 75%</a:t>
            </a:r>
          </a:p>
          <a:p>
            <a:endParaRPr lang="en-US" sz="1400" dirty="0">
              <a:solidFill>
                <a:srgbClr val="0000FF"/>
              </a:solidFill>
            </a:endParaRPr>
          </a:p>
          <a:p>
            <a:r>
              <a:rPr lang="en-US" sz="1400" i="1" dirty="0">
                <a:solidFill>
                  <a:srgbClr val="0000FF"/>
                </a:solidFill>
              </a:rPr>
              <a:t>What is the </a:t>
            </a:r>
            <a:r>
              <a:rPr lang="en-US" sz="1400" b="1" i="1" dirty="0">
                <a:solidFill>
                  <a:srgbClr val="0000FF"/>
                </a:solidFill>
              </a:rPr>
              <a:t>10</a:t>
            </a:r>
            <a:r>
              <a:rPr lang="en-US" sz="1400" i="1" dirty="0">
                <a:solidFill>
                  <a:srgbClr val="0000FF"/>
                </a:solidFill>
              </a:rPr>
              <a:t>-year survival rate?</a:t>
            </a:r>
            <a:endParaRPr lang="en-US" sz="1400" i="1" dirty="0">
              <a:solidFill>
                <a:srgbClr val="99FF99"/>
              </a:solidFill>
            </a:endParaRPr>
          </a:p>
          <a:p>
            <a:r>
              <a:rPr lang="en-US" sz="1400" dirty="0">
                <a:solidFill>
                  <a:srgbClr val="99FF99"/>
                </a:solidFill>
              </a:rPr>
              <a:t>Per the </a:t>
            </a:r>
            <a:r>
              <a:rPr lang="en-US" sz="1400" i="1" dirty="0">
                <a:solidFill>
                  <a:srgbClr val="99FF99"/>
                </a:solidFill>
              </a:rPr>
              <a:t>Orbit</a:t>
            </a:r>
            <a:r>
              <a:rPr lang="en-US" sz="1400" dirty="0">
                <a:solidFill>
                  <a:srgbClr val="99FF99"/>
                </a:solidFill>
              </a:rPr>
              <a:t> book, only 10%!</a:t>
            </a:r>
          </a:p>
        </p:txBody>
      </p:sp>
      <p:sp>
        <p:nvSpPr>
          <p:cNvPr id="76" name="TextBox 75">
            <a:extLst>
              <a:ext uri="{FF2B5EF4-FFF2-40B4-BE49-F238E27FC236}">
                <a16:creationId xmlns:a16="http://schemas.microsoft.com/office/drawing/2014/main" id="{DB2017B9-5BAD-4A4D-BCEE-3E95D5E9CBE0}"/>
              </a:ext>
            </a:extLst>
          </p:cNvPr>
          <p:cNvSpPr txBox="1"/>
          <p:nvPr/>
        </p:nvSpPr>
        <p:spPr>
          <a:xfrm>
            <a:off x="1676400" y="5649191"/>
            <a:ext cx="3962944" cy="523220"/>
          </a:xfrm>
          <a:prstGeom prst="rect">
            <a:avLst/>
          </a:prstGeom>
          <a:solidFill>
            <a:srgbClr val="FFC000"/>
          </a:solidFill>
        </p:spPr>
        <p:txBody>
          <a:bodyPr wrap="none" rtlCol="0">
            <a:spAutoFit/>
          </a:bodyPr>
          <a:lstStyle/>
          <a:p>
            <a:r>
              <a:rPr lang="en-US" sz="1400" i="1" dirty="0">
                <a:solidFill>
                  <a:schemeClr val="bg1">
                    <a:lumMod val="50000"/>
                  </a:schemeClr>
                </a:solidFill>
              </a:rPr>
              <a:t>Which subtype carries the </a:t>
            </a:r>
            <a:r>
              <a:rPr lang="en-US" sz="1400" b="1" i="1" dirty="0">
                <a:solidFill>
                  <a:srgbClr val="0000FF"/>
                </a:solidFill>
              </a:rPr>
              <a:t>poorest prognosis</a:t>
            </a:r>
            <a:r>
              <a:rPr lang="en-US" sz="1400" i="1" dirty="0">
                <a:solidFill>
                  <a:schemeClr val="bg1">
                    <a:lumMod val="50000"/>
                  </a:schemeClr>
                </a:solidFill>
              </a:rPr>
              <a:t>?</a:t>
            </a:r>
          </a:p>
          <a:p>
            <a:r>
              <a:rPr lang="en-US" sz="1400" dirty="0">
                <a:solidFill>
                  <a:schemeClr val="bg1">
                    <a:lumMod val="50000"/>
                  </a:schemeClr>
                </a:solidFill>
              </a:rPr>
              <a:t>Alveolar</a:t>
            </a:r>
          </a:p>
        </p:txBody>
      </p:sp>
      <p:sp>
        <p:nvSpPr>
          <p:cNvPr id="2" name="Oval 1">
            <a:extLst>
              <a:ext uri="{FF2B5EF4-FFF2-40B4-BE49-F238E27FC236}">
                <a16:creationId xmlns:a16="http://schemas.microsoft.com/office/drawing/2014/main" id="{2428AE72-D3CC-4528-B2F3-826B88A9A375}"/>
              </a:ext>
            </a:extLst>
          </p:cNvPr>
          <p:cNvSpPr/>
          <p:nvPr/>
        </p:nvSpPr>
        <p:spPr>
          <a:xfrm>
            <a:off x="3733800" y="5554609"/>
            <a:ext cx="1883179" cy="52321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318483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59</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b="1" dirty="0">
                <a:solidFill>
                  <a:srgbClr val="0000FF"/>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4" name="TextBox 3">
            <a:extLst>
              <a:ext uri="{FF2B5EF4-FFF2-40B4-BE49-F238E27FC236}">
                <a16:creationId xmlns:a16="http://schemas.microsoft.com/office/drawing/2014/main" id="{AE21D2DE-8422-47D3-BB88-2715A72073EA}"/>
              </a:ext>
            </a:extLst>
          </p:cNvPr>
          <p:cNvSpPr txBox="1"/>
          <p:nvPr/>
        </p:nvSpPr>
        <p:spPr>
          <a:xfrm>
            <a:off x="5701541" y="5184851"/>
            <a:ext cx="3096915" cy="1384995"/>
          </a:xfrm>
          <a:prstGeom prst="rect">
            <a:avLst/>
          </a:prstGeom>
          <a:solidFill>
            <a:srgbClr val="99FF99"/>
          </a:solidFill>
        </p:spPr>
        <p:txBody>
          <a:bodyPr wrap="square" rtlCol="0">
            <a:spAutoFit/>
          </a:bodyPr>
          <a:lstStyle/>
          <a:p>
            <a:r>
              <a:rPr lang="en-US" sz="1400" i="1" dirty="0">
                <a:solidFill>
                  <a:srgbClr val="0000FF"/>
                </a:solidFill>
              </a:rPr>
              <a:t>What is the 5-year survival rate for the alveolar subtype?</a:t>
            </a:r>
          </a:p>
          <a:p>
            <a:r>
              <a:rPr lang="en-US" sz="1400" dirty="0">
                <a:solidFill>
                  <a:srgbClr val="0000FF"/>
                </a:solidFill>
              </a:rPr>
              <a:t>Per the </a:t>
            </a:r>
            <a:r>
              <a:rPr lang="en-US" sz="1400" i="1" dirty="0">
                <a:solidFill>
                  <a:srgbClr val="0000FF"/>
                </a:solidFill>
              </a:rPr>
              <a:t>Peds</a:t>
            </a:r>
            <a:r>
              <a:rPr lang="en-US" sz="1400" dirty="0">
                <a:solidFill>
                  <a:srgbClr val="0000FF"/>
                </a:solidFill>
              </a:rPr>
              <a:t> book, 75%</a:t>
            </a:r>
          </a:p>
          <a:p>
            <a:endParaRPr lang="en-US" sz="1400" dirty="0">
              <a:solidFill>
                <a:srgbClr val="0000FF"/>
              </a:solidFill>
            </a:endParaRPr>
          </a:p>
          <a:p>
            <a:r>
              <a:rPr lang="en-US" sz="1400" i="1" dirty="0">
                <a:solidFill>
                  <a:srgbClr val="0000FF"/>
                </a:solidFill>
              </a:rPr>
              <a:t>What is the </a:t>
            </a:r>
            <a:r>
              <a:rPr lang="en-US" sz="1400" b="1" i="1" dirty="0">
                <a:solidFill>
                  <a:srgbClr val="0000FF"/>
                </a:solidFill>
              </a:rPr>
              <a:t>10</a:t>
            </a:r>
            <a:r>
              <a:rPr lang="en-US" sz="1400" i="1" dirty="0">
                <a:solidFill>
                  <a:srgbClr val="0000FF"/>
                </a:solidFill>
              </a:rPr>
              <a:t>-year survival rate?</a:t>
            </a:r>
          </a:p>
          <a:p>
            <a:r>
              <a:rPr lang="en-US" sz="1400" dirty="0">
                <a:solidFill>
                  <a:srgbClr val="0000FF"/>
                </a:solidFill>
              </a:rPr>
              <a:t>Per the </a:t>
            </a:r>
            <a:r>
              <a:rPr lang="en-US" sz="1400" i="1" dirty="0">
                <a:solidFill>
                  <a:srgbClr val="0000FF"/>
                </a:solidFill>
              </a:rPr>
              <a:t>Orbit</a:t>
            </a:r>
            <a:r>
              <a:rPr lang="en-US" sz="1400" dirty="0">
                <a:solidFill>
                  <a:srgbClr val="0000FF"/>
                </a:solidFill>
              </a:rPr>
              <a:t> book, only 10%!</a:t>
            </a:r>
          </a:p>
        </p:txBody>
      </p:sp>
      <p:sp>
        <p:nvSpPr>
          <p:cNvPr id="76" name="TextBox 75">
            <a:extLst>
              <a:ext uri="{FF2B5EF4-FFF2-40B4-BE49-F238E27FC236}">
                <a16:creationId xmlns:a16="http://schemas.microsoft.com/office/drawing/2014/main" id="{DB2017B9-5BAD-4A4D-BCEE-3E95D5E9CBE0}"/>
              </a:ext>
            </a:extLst>
          </p:cNvPr>
          <p:cNvSpPr txBox="1"/>
          <p:nvPr/>
        </p:nvSpPr>
        <p:spPr>
          <a:xfrm>
            <a:off x="1676400" y="5649191"/>
            <a:ext cx="3962944" cy="523220"/>
          </a:xfrm>
          <a:prstGeom prst="rect">
            <a:avLst/>
          </a:prstGeom>
          <a:solidFill>
            <a:srgbClr val="FFC000"/>
          </a:solidFill>
        </p:spPr>
        <p:txBody>
          <a:bodyPr wrap="none" rtlCol="0">
            <a:spAutoFit/>
          </a:bodyPr>
          <a:lstStyle/>
          <a:p>
            <a:r>
              <a:rPr lang="en-US" sz="1400" i="1" dirty="0">
                <a:solidFill>
                  <a:schemeClr val="bg1">
                    <a:lumMod val="50000"/>
                  </a:schemeClr>
                </a:solidFill>
              </a:rPr>
              <a:t>Which subtype carries the </a:t>
            </a:r>
            <a:r>
              <a:rPr lang="en-US" sz="1400" b="1" i="1" dirty="0">
                <a:solidFill>
                  <a:srgbClr val="0000FF"/>
                </a:solidFill>
              </a:rPr>
              <a:t>poorest prognosis</a:t>
            </a:r>
            <a:r>
              <a:rPr lang="en-US" sz="1400" i="1" dirty="0">
                <a:solidFill>
                  <a:schemeClr val="bg1">
                    <a:lumMod val="50000"/>
                  </a:schemeClr>
                </a:solidFill>
              </a:rPr>
              <a:t>?</a:t>
            </a:r>
          </a:p>
          <a:p>
            <a:r>
              <a:rPr lang="en-US" sz="1400" dirty="0">
                <a:solidFill>
                  <a:schemeClr val="bg1">
                    <a:lumMod val="50000"/>
                  </a:schemeClr>
                </a:solidFill>
              </a:rPr>
              <a:t>Alveolar</a:t>
            </a:r>
          </a:p>
        </p:txBody>
      </p:sp>
      <p:sp>
        <p:nvSpPr>
          <p:cNvPr id="2" name="Oval 1">
            <a:extLst>
              <a:ext uri="{FF2B5EF4-FFF2-40B4-BE49-F238E27FC236}">
                <a16:creationId xmlns:a16="http://schemas.microsoft.com/office/drawing/2014/main" id="{2428AE72-D3CC-4528-B2F3-826B88A9A375}"/>
              </a:ext>
            </a:extLst>
          </p:cNvPr>
          <p:cNvSpPr/>
          <p:nvPr/>
        </p:nvSpPr>
        <p:spPr>
          <a:xfrm>
            <a:off x="3733800" y="5554609"/>
            <a:ext cx="1883179" cy="52321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323730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485895" cy="1477328"/>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What is the typical presentation of an orbital tumor?</a:t>
            </a:r>
          </a:p>
          <a:p>
            <a:pPr eaLnBrk="1" hangingPunct="1">
              <a:spcBef>
                <a:spcPct val="0"/>
              </a:spcBef>
              <a:buClrTx/>
              <a:buSzTx/>
              <a:buFontTx/>
              <a:buNone/>
            </a:pPr>
            <a:r>
              <a:rPr lang="en-US" altLang="en-US" sz="1800" dirty="0">
                <a:solidFill>
                  <a:srgbClr val="0000FF"/>
                </a:solidFill>
              </a:rPr>
              <a:t>Rapid unilateral proptosis +/- lid edema</a:t>
            </a:r>
          </a:p>
        </p:txBody>
      </p:sp>
    </p:spTree>
    <p:extLst>
      <p:ext uri="{BB962C8B-B14F-4D97-AF65-F5344CB8AC3E}">
        <p14:creationId xmlns:p14="http://schemas.microsoft.com/office/powerpoint/2010/main" val="12989132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60</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rgbClr val="0000FF"/>
                </a:solidFill>
              </a:rPr>
              <a:t>--</a:t>
            </a:r>
            <a:r>
              <a:rPr lang="en-US" altLang="en-US" sz="1400" b="1" dirty="0">
                <a:solidFill>
                  <a:srgbClr val="0000FF"/>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4" name="TextBox 3">
            <a:extLst>
              <a:ext uri="{FF2B5EF4-FFF2-40B4-BE49-F238E27FC236}">
                <a16:creationId xmlns:a16="http://schemas.microsoft.com/office/drawing/2014/main" id="{AE21D2DE-8422-47D3-BB88-2715A72073EA}"/>
              </a:ext>
            </a:extLst>
          </p:cNvPr>
          <p:cNvSpPr txBox="1"/>
          <p:nvPr/>
        </p:nvSpPr>
        <p:spPr>
          <a:xfrm>
            <a:off x="5701541" y="5184851"/>
            <a:ext cx="3096915" cy="1384995"/>
          </a:xfrm>
          <a:prstGeom prst="rect">
            <a:avLst/>
          </a:prstGeom>
          <a:solidFill>
            <a:srgbClr val="99FF99"/>
          </a:solidFill>
        </p:spPr>
        <p:txBody>
          <a:bodyPr wrap="square" rtlCol="0">
            <a:spAutoFit/>
          </a:bodyPr>
          <a:lstStyle/>
          <a:p>
            <a:r>
              <a:rPr lang="en-US" sz="1400" i="1" dirty="0">
                <a:solidFill>
                  <a:schemeClr val="bg1">
                    <a:lumMod val="65000"/>
                  </a:schemeClr>
                </a:solidFill>
              </a:rPr>
              <a:t>What is the 5-year survival rate for the alveolar subtype?</a:t>
            </a:r>
          </a:p>
          <a:p>
            <a:r>
              <a:rPr lang="en-US" sz="1400" dirty="0">
                <a:solidFill>
                  <a:schemeClr val="bg1">
                    <a:lumMod val="65000"/>
                  </a:schemeClr>
                </a:solidFill>
              </a:rPr>
              <a:t>Per the </a:t>
            </a:r>
            <a:r>
              <a:rPr lang="en-US" sz="1400" i="1" dirty="0">
                <a:solidFill>
                  <a:schemeClr val="bg1">
                    <a:lumMod val="65000"/>
                  </a:schemeClr>
                </a:solidFill>
              </a:rPr>
              <a:t>Peds</a:t>
            </a:r>
            <a:r>
              <a:rPr lang="en-US" sz="1400" dirty="0">
                <a:solidFill>
                  <a:schemeClr val="bg1">
                    <a:lumMod val="65000"/>
                  </a:schemeClr>
                </a:solidFill>
              </a:rPr>
              <a:t> book, 75%</a:t>
            </a:r>
          </a:p>
          <a:p>
            <a:endParaRPr lang="en-US" sz="1400" dirty="0">
              <a:solidFill>
                <a:schemeClr val="bg1">
                  <a:lumMod val="65000"/>
                </a:schemeClr>
              </a:solidFill>
            </a:endParaRPr>
          </a:p>
          <a:p>
            <a:r>
              <a:rPr lang="en-US" sz="1400" i="1" dirty="0">
                <a:solidFill>
                  <a:schemeClr val="bg1">
                    <a:lumMod val="65000"/>
                  </a:schemeClr>
                </a:solidFill>
              </a:rPr>
              <a:t>What is the </a:t>
            </a:r>
            <a:r>
              <a:rPr lang="en-US" sz="1400" b="1" i="1" dirty="0">
                <a:solidFill>
                  <a:schemeClr val="bg1">
                    <a:lumMod val="65000"/>
                  </a:schemeClr>
                </a:solidFill>
              </a:rPr>
              <a:t>10</a:t>
            </a:r>
            <a:r>
              <a:rPr lang="en-US" sz="1400" i="1" dirty="0">
                <a:solidFill>
                  <a:schemeClr val="bg1">
                    <a:lumMod val="65000"/>
                  </a:schemeClr>
                </a:solidFill>
              </a:rPr>
              <a:t>-year survival rate?</a:t>
            </a:r>
          </a:p>
          <a:p>
            <a:r>
              <a:rPr lang="en-US" sz="1400" dirty="0">
                <a:solidFill>
                  <a:schemeClr val="bg1">
                    <a:lumMod val="65000"/>
                  </a:schemeClr>
                </a:solidFill>
              </a:rPr>
              <a:t>Per the </a:t>
            </a:r>
            <a:r>
              <a:rPr lang="en-US" sz="1400" i="1" dirty="0">
                <a:solidFill>
                  <a:schemeClr val="bg1">
                    <a:lumMod val="65000"/>
                  </a:schemeClr>
                </a:solidFill>
              </a:rPr>
              <a:t>Orbit</a:t>
            </a:r>
            <a:r>
              <a:rPr lang="en-US" sz="1400" dirty="0">
                <a:solidFill>
                  <a:schemeClr val="bg1">
                    <a:lumMod val="65000"/>
                  </a:schemeClr>
                </a:solidFill>
              </a:rPr>
              <a:t> book, only 10%!</a:t>
            </a:r>
          </a:p>
        </p:txBody>
      </p:sp>
      <p:sp>
        <p:nvSpPr>
          <p:cNvPr id="76" name="TextBox 75">
            <a:extLst>
              <a:ext uri="{FF2B5EF4-FFF2-40B4-BE49-F238E27FC236}">
                <a16:creationId xmlns:a16="http://schemas.microsoft.com/office/drawing/2014/main" id="{DB2017B9-5BAD-4A4D-BCEE-3E95D5E9CBE0}"/>
              </a:ext>
            </a:extLst>
          </p:cNvPr>
          <p:cNvSpPr txBox="1"/>
          <p:nvPr/>
        </p:nvSpPr>
        <p:spPr>
          <a:xfrm>
            <a:off x="1676400" y="5649191"/>
            <a:ext cx="3962944" cy="523220"/>
          </a:xfrm>
          <a:prstGeom prst="rect">
            <a:avLst/>
          </a:prstGeom>
          <a:solidFill>
            <a:srgbClr val="FFC000"/>
          </a:solidFill>
        </p:spPr>
        <p:txBody>
          <a:bodyPr wrap="none" rtlCol="0">
            <a:spAutoFit/>
          </a:bodyPr>
          <a:lstStyle/>
          <a:p>
            <a:r>
              <a:rPr lang="en-US" sz="1400" i="1" dirty="0">
                <a:solidFill>
                  <a:schemeClr val="bg1">
                    <a:lumMod val="50000"/>
                  </a:schemeClr>
                </a:solidFill>
              </a:rPr>
              <a:t>Which subtype carries the </a:t>
            </a:r>
            <a:r>
              <a:rPr lang="en-US" sz="1400" b="1" i="1" dirty="0">
                <a:solidFill>
                  <a:schemeClr val="bg1">
                    <a:lumMod val="50000"/>
                  </a:schemeClr>
                </a:solidFill>
              </a:rPr>
              <a:t>poorest prognosis</a:t>
            </a:r>
            <a:r>
              <a:rPr lang="en-US" sz="1400" i="1" dirty="0">
                <a:solidFill>
                  <a:schemeClr val="bg1">
                    <a:lumMod val="50000"/>
                  </a:schemeClr>
                </a:solidFill>
              </a:rPr>
              <a:t>?</a:t>
            </a:r>
          </a:p>
          <a:p>
            <a:r>
              <a:rPr lang="en-US" sz="1400" dirty="0">
                <a:solidFill>
                  <a:schemeClr val="bg1">
                    <a:lumMod val="50000"/>
                  </a:schemeClr>
                </a:solidFill>
              </a:rPr>
              <a:t>Alveolar</a:t>
            </a:r>
          </a:p>
        </p:txBody>
      </p:sp>
      <p:sp>
        <p:nvSpPr>
          <p:cNvPr id="2" name="Oval 1">
            <a:extLst>
              <a:ext uri="{FF2B5EF4-FFF2-40B4-BE49-F238E27FC236}">
                <a16:creationId xmlns:a16="http://schemas.microsoft.com/office/drawing/2014/main" id="{2428AE72-D3CC-4528-B2F3-826B88A9A375}"/>
              </a:ext>
            </a:extLst>
          </p:cNvPr>
          <p:cNvSpPr/>
          <p:nvPr/>
        </p:nvSpPr>
        <p:spPr>
          <a:xfrm>
            <a:off x="3733800" y="5554609"/>
            <a:ext cx="1883179" cy="523219"/>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BD8F6F66-11D3-463A-A13E-53A173E0FA7C}"/>
              </a:ext>
            </a:extLst>
          </p:cNvPr>
          <p:cNvSpPr txBox="1"/>
          <p:nvPr/>
        </p:nvSpPr>
        <p:spPr>
          <a:xfrm>
            <a:off x="500762" y="3589915"/>
            <a:ext cx="3435856" cy="1384995"/>
          </a:xfrm>
          <a:prstGeom prst="rect">
            <a:avLst/>
          </a:prstGeom>
          <a:solidFill>
            <a:srgbClr val="FF99FF"/>
          </a:solidFill>
        </p:spPr>
        <p:txBody>
          <a:bodyPr wrap="square" rtlCol="0">
            <a:spAutoFit/>
          </a:bodyPr>
          <a:lstStyle/>
          <a:p>
            <a:r>
              <a:rPr lang="en-US" sz="1400" i="1" dirty="0">
                <a:solidFill>
                  <a:srgbClr val="0000FF"/>
                </a:solidFill>
              </a:rPr>
              <a:t>What is the 5-year survival rate for the </a:t>
            </a:r>
            <a:r>
              <a:rPr lang="en-US" sz="1400" b="1" dirty="0">
                <a:solidFill>
                  <a:srgbClr val="0000FF"/>
                </a:solidFill>
              </a:rPr>
              <a:t>embryonal</a:t>
            </a:r>
            <a:r>
              <a:rPr lang="en-US" sz="1400" i="1" dirty="0">
                <a:solidFill>
                  <a:srgbClr val="0000FF"/>
                </a:solidFill>
              </a:rPr>
              <a:t> subtype?</a:t>
            </a:r>
            <a:endParaRPr lang="en-US" sz="1400" i="1" dirty="0">
              <a:solidFill>
                <a:srgbClr val="FF99FF"/>
              </a:solidFill>
            </a:endParaRPr>
          </a:p>
          <a:p>
            <a:r>
              <a:rPr lang="en-US" sz="1400" dirty="0">
                <a:solidFill>
                  <a:srgbClr val="FF99FF"/>
                </a:solidFill>
              </a:rPr>
              <a:t>Per both the </a:t>
            </a:r>
            <a:r>
              <a:rPr lang="en-US" sz="1400" i="1" dirty="0">
                <a:solidFill>
                  <a:srgbClr val="FF99FF"/>
                </a:solidFill>
              </a:rPr>
              <a:t>Peds</a:t>
            </a:r>
            <a:r>
              <a:rPr lang="en-US" sz="1400" dirty="0">
                <a:solidFill>
                  <a:srgbClr val="FF99FF"/>
                </a:solidFill>
              </a:rPr>
              <a:t> and </a:t>
            </a:r>
            <a:r>
              <a:rPr lang="en-US" sz="1400" i="1" dirty="0">
                <a:solidFill>
                  <a:srgbClr val="FF99FF"/>
                </a:solidFill>
              </a:rPr>
              <a:t>Orbit</a:t>
            </a:r>
            <a:r>
              <a:rPr lang="en-US" sz="1400" dirty="0">
                <a:solidFill>
                  <a:srgbClr val="FF99FF"/>
                </a:solidFill>
              </a:rPr>
              <a:t> books, 95%</a:t>
            </a:r>
          </a:p>
          <a:p>
            <a:endParaRPr lang="en-US" sz="1400" dirty="0">
              <a:solidFill>
                <a:srgbClr val="FF99FF"/>
              </a:solidFill>
            </a:endParaRPr>
          </a:p>
          <a:p>
            <a:r>
              <a:rPr lang="en-US" sz="1400" i="1" dirty="0">
                <a:solidFill>
                  <a:srgbClr val="FF99FF"/>
                </a:solidFill>
              </a:rPr>
              <a:t>What is the </a:t>
            </a:r>
            <a:r>
              <a:rPr lang="en-US" sz="1400" b="1" i="1" dirty="0">
                <a:solidFill>
                  <a:srgbClr val="FF99FF"/>
                </a:solidFill>
              </a:rPr>
              <a:t>10</a:t>
            </a:r>
            <a:r>
              <a:rPr lang="en-US" sz="1400" i="1" dirty="0">
                <a:solidFill>
                  <a:srgbClr val="FF99FF"/>
                </a:solidFill>
              </a:rPr>
              <a:t>-year survival rate?</a:t>
            </a:r>
          </a:p>
          <a:p>
            <a:r>
              <a:rPr lang="en-US" sz="1400" dirty="0">
                <a:solidFill>
                  <a:srgbClr val="FF99FF"/>
                </a:solidFill>
              </a:rPr>
              <a:t>Neither book addresses this</a:t>
            </a:r>
          </a:p>
        </p:txBody>
      </p:sp>
      <p:sp>
        <p:nvSpPr>
          <p:cNvPr id="6" name="Oval 5">
            <a:extLst>
              <a:ext uri="{FF2B5EF4-FFF2-40B4-BE49-F238E27FC236}">
                <a16:creationId xmlns:a16="http://schemas.microsoft.com/office/drawing/2014/main" id="{71EB7865-0C25-4943-9737-8C37272859EB}"/>
              </a:ext>
            </a:extLst>
          </p:cNvPr>
          <p:cNvSpPr/>
          <p:nvPr/>
        </p:nvSpPr>
        <p:spPr>
          <a:xfrm>
            <a:off x="457389" y="5416695"/>
            <a:ext cx="1105229" cy="58557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Arrow: Up 4">
            <a:extLst>
              <a:ext uri="{FF2B5EF4-FFF2-40B4-BE49-F238E27FC236}">
                <a16:creationId xmlns:a16="http://schemas.microsoft.com/office/drawing/2014/main" id="{C4B580BD-53E1-48F4-949C-4B310E7610B3}"/>
              </a:ext>
            </a:extLst>
          </p:cNvPr>
          <p:cNvSpPr/>
          <p:nvPr/>
        </p:nvSpPr>
        <p:spPr>
          <a:xfrm rot="17255810">
            <a:off x="4269202" y="3698017"/>
            <a:ext cx="557353" cy="2369326"/>
          </a:xfrm>
          <a:prstGeom prst="up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8803967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61</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rgbClr val="0000FF"/>
                </a:solidFill>
              </a:rPr>
              <a:t>--</a:t>
            </a:r>
            <a:r>
              <a:rPr lang="en-US" altLang="en-US" sz="1400" b="1" dirty="0">
                <a:solidFill>
                  <a:srgbClr val="0000FF"/>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4" name="TextBox 3">
            <a:extLst>
              <a:ext uri="{FF2B5EF4-FFF2-40B4-BE49-F238E27FC236}">
                <a16:creationId xmlns:a16="http://schemas.microsoft.com/office/drawing/2014/main" id="{AE21D2DE-8422-47D3-BB88-2715A72073EA}"/>
              </a:ext>
            </a:extLst>
          </p:cNvPr>
          <p:cNvSpPr txBox="1"/>
          <p:nvPr/>
        </p:nvSpPr>
        <p:spPr>
          <a:xfrm>
            <a:off x="5701541" y="5184851"/>
            <a:ext cx="3096915" cy="1384995"/>
          </a:xfrm>
          <a:prstGeom prst="rect">
            <a:avLst/>
          </a:prstGeom>
          <a:solidFill>
            <a:srgbClr val="99FF99"/>
          </a:solidFill>
        </p:spPr>
        <p:txBody>
          <a:bodyPr wrap="square" rtlCol="0">
            <a:spAutoFit/>
          </a:bodyPr>
          <a:lstStyle/>
          <a:p>
            <a:r>
              <a:rPr lang="en-US" sz="1400" i="1" dirty="0">
                <a:solidFill>
                  <a:schemeClr val="bg1">
                    <a:lumMod val="65000"/>
                  </a:schemeClr>
                </a:solidFill>
              </a:rPr>
              <a:t>What is the 5-year survival rate for the alveolar subtype?</a:t>
            </a:r>
          </a:p>
          <a:p>
            <a:r>
              <a:rPr lang="en-US" sz="1400" dirty="0">
                <a:solidFill>
                  <a:schemeClr val="bg1">
                    <a:lumMod val="65000"/>
                  </a:schemeClr>
                </a:solidFill>
              </a:rPr>
              <a:t>Per the </a:t>
            </a:r>
            <a:r>
              <a:rPr lang="en-US" sz="1400" i="1" dirty="0">
                <a:solidFill>
                  <a:schemeClr val="bg1">
                    <a:lumMod val="65000"/>
                  </a:schemeClr>
                </a:solidFill>
              </a:rPr>
              <a:t>Peds</a:t>
            </a:r>
            <a:r>
              <a:rPr lang="en-US" sz="1400" dirty="0">
                <a:solidFill>
                  <a:schemeClr val="bg1">
                    <a:lumMod val="65000"/>
                  </a:schemeClr>
                </a:solidFill>
              </a:rPr>
              <a:t> book, 75%</a:t>
            </a:r>
          </a:p>
          <a:p>
            <a:endParaRPr lang="en-US" sz="1400" dirty="0">
              <a:solidFill>
                <a:schemeClr val="bg1">
                  <a:lumMod val="65000"/>
                </a:schemeClr>
              </a:solidFill>
            </a:endParaRPr>
          </a:p>
          <a:p>
            <a:r>
              <a:rPr lang="en-US" sz="1400" i="1" dirty="0">
                <a:solidFill>
                  <a:schemeClr val="bg1">
                    <a:lumMod val="65000"/>
                  </a:schemeClr>
                </a:solidFill>
              </a:rPr>
              <a:t>What is the </a:t>
            </a:r>
            <a:r>
              <a:rPr lang="en-US" sz="1400" b="1" i="1" dirty="0">
                <a:solidFill>
                  <a:schemeClr val="bg1">
                    <a:lumMod val="65000"/>
                  </a:schemeClr>
                </a:solidFill>
              </a:rPr>
              <a:t>10</a:t>
            </a:r>
            <a:r>
              <a:rPr lang="en-US" sz="1400" i="1" dirty="0">
                <a:solidFill>
                  <a:schemeClr val="bg1">
                    <a:lumMod val="65000"/>
                  </a:schemeClr>
                </a:solidFill>
              </a:rPr>
              <a:t>-year survival rate?</a:t>
            </a:r>
          </a:p>
          <a:p>
            <a:r>
              <a:rPr lang="en-US" sz="1400" dirty="0">
                <a:solidFill>
                  <a:schemeClr val="bg1">
                    <a:lumMod val="65000"/>
                  </a:schemeClr>
                </a:solidFill>
              </a:rPr>
              <a:t>Per the </a:t>
            </a:r>
            <a:r>
              <a:rPr lang="en-US" sz="1400" i="1" dirty="0">
                <a:solidFill>
                  <a:schemeClr val="bg1">
                    <a:lumMod val="65000"/>
                  </a:schemeClr>
                </a:solidFill>
              </a:rPr>
              <a:t>Orbit</a:t>
            </a:r>
            <a:r>
              <a:rPr lang="en-US" sz="1400" dirty="0">
                <a:solidFill>
                  <a:schemeClr val="bg1">
                    <a:lumMod val="65000"/>
                  </a:schemeClr>
                </a:solidFill>
              </a:rPr>
              <a:t> book, only 10%!</a:t>
            </a:r>
          </a:p>
        </p:txBody>
      </p:sp>
      <p:sp>
        <p:nvSpPr>
          <p:cNvPr id="76" name="TextBox 75">
            <a:extLst>
              <a:ext uri="{FF2B5EF4-FFF2-40B4-BE49-F238E27FC236}">
                <a16:creationId xmlns:a16="http://schemas.microsoft.com/office/drawing/2014/main" id="{DB2017B9-5BAD-4A4D-BCEE-3E95D5E9CBE0}"/>
              </a:ext>
            </a:extLst>
          </p:cNvPr>
          <p:cNvSpPr txBox="1"/>
          <p:nvPr/>
        </p:nvSpPr>
        <p:spPr>
          <a:xfrm>
            <a:off x="1676400" y="5649191"/>
            <a:ext cx="3962944" cy="523220"/>
          </a:xfrm>
          <a:prstGeom prst="rect">
            <a:avLst/>
          </a:prstGeom>
          <a:solidFill>
            <a:srgbClr val="FFC000"/>
          </a:solidFill>
        </p:spPr>
        <p:txBody>
          <a:bodyPr wrap="none" rtlCol="0">
            <a:spAutoFit/>
          </a:bodyPr>
          <a:lstStyle/>
          <a:p>
            <a:r>
              <a:rPr lang="en-US" sz="1400" i="1" dirty="0">
                <a:solidFill>
                  <a:schemeClr val="bg1">
                    <a:lumMod val="50000"/>
                  </a:schemeClr>
                </a:solidFill>
              </a:rPr>
              <a:t>Which subtype carries the </a:t>
            </a:r>
            <a:r>
              <a:rPr lang="en-US" sz="1400" b="1" i="1" dirty="0">
                <a:solidFill>
                  <a:schemeClr val="bg1">
                    <a:lumMod val="50000"/>
                  </a:schemeClr>
                </a:solidFill>
              </a:rPr>
              <a:t>poorest prognosis</a:t>
            </a:r>
            <a:r>
              <a:rPr lang="en-US" sz="1400" i="1" dirty="0">
                <a:solidFill>
                  <a:schemeClr val="bg1">
                    <a:lumMod val="50000"/>
                  </a:schemeClr>
                </a:solidFill>
              </a:rPr>
              <a:t>?</a:t>
            </a:r>
          </a:p>
          <a:p>
            <a:r>
              <a:rPr lang="en-US" sz="1400" dirty="0">
                <a:solidFill>
                  <a:schemeClr val="bg1">
                    <a:lumMod val="50000"/>
                  </a:schemeClr>
                </a:solidFill>
              </a:rPr>
              <a:t>Alveolar</a:t>
            </a:r>
          </a:p>
        </p:txBody>
      </p:sp>
      <p:sp>
        <p:nvSpPr>
          <p:cNvPr id="2" name="Oval 1">
            <a:extLst>
              <a:ext uri="{FF2B5EF4-FFF2-40B4-BE49-F238E27FC236}">
                <a16:creationId xmlns:a16="http://schemas.microsoft.com/office/drawing/2014/main" id="{2428AE72-D3CC-4528-B2F3-826B88A9A375}"/>
              </a:ext>
            </a:extLst>
          </p:cNvPr>
          <p:cNvSpPr/>
          <p:nvPr/>
        </p:nvSpPr>
        <p:spPr>
          <a:xfrm>
            <a:off x="3733800" y="5554609"/>
            <a:ext cx="1883179" cy="523219"/>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BD8F6F66-11D3-463A-A13E-53A173E0FA7C}"/>
              </a:ext>
            </a:extLst>
          </p:cNvPr>
          <p:cNvSpPr txBox="1"/>
          <p:nvPr/>
        </p:nvSpPr>
        <p:spPr>
          <a:xfrm>
            <a:off x="500762" y="3589915"/>
            <a:ext cx="3435856" cy="1384995"/>
          </a:xfrm>
          <a:prstGeom prst="rect">
            <a:avLst/>
          </a:prstGeom>
          <a:solidFill>
            <a:srgbClr val="FF99FF"/>
          </a:solidFill>
        </p:spPr>
        <p:txBody>
          <a:bodyPr wrap="square" rtlCol="0">
            <a:spAutoFit/>
          </a:bodyPr>
          <a:lstStyle/>
          <a:p>
            <a:r>
              <a:rPr lang="en-US" sz="1400" i="1" dirty="0">
                <a:solidFill>
                  <a:srgbClr val="0000FF"/>
                </a:solidFill>
              </a:rPr>
              <a:t>What is the 5-year survival rate for the </a:t>
            </a:r>
            <a:r>
              <a:rPr lang="en-US" sz="1400" b="1" dirty="0">
                <a:solidFill>
                  <a:srgbClr val="0000FF"/>
                </a:solidFill>
              </a:rPr>
              <a:t>embryonal</a:t>
            </a:r>
            <a:r>
              <a:rPr lang="en-US" sz="1400" i="1" dirty="0">
                <a:solidFill>
                  <a:srgbClr val="0000FF"/>
                </a:solidFill>
              </a:rPr>
              <a:t> subtype?</a:t>
            </a:r>
          </a:p>
          <a:p>
            <a:r>
              <a:rPr lang="en-US" sz="1400" dirty="0">
                <a:solidFill>
                  <a:srgbClr val="0000FF"/>
                </a:solidFill>
              </a:rPr>
              <a:t>Per both the </a:t>
            </a:r>
            <a:r>
              <a:rPr lang="en-US" sz="1400" i="1" dirty="0">
                <a:solidFill>
                  <a:srgbClr val="0000FF"/>
                </a:solidFill>
              </a:rPr>
              <a:t>Peds</a:t>
            </a:r>
            <a:r>
              <a:rPr lang="en-US" sz="1400" dirty="0">
                <a:solidFill>
                  <a:srgbClr val="0000FF"/>
                </a:solidFill>
              </a:rPr>
              <a:t> and </a:t>
            </a:r>
            <a:r>
              <a:rPr lang="en-US" sz="1400" i="1" dirty="0">
                <a:solidFill>
                  <a:srgbClr val="0000FF"/>
                </a:solidFill>
              </a:rPr>
              <a:t>Orbit</a:t>
            </a:r>
            <a:r>
              <a:rPr lang="en-US" sz="1400" dirty="0">
                <a:solidFill>
                  <a:srgbClr val="0000FF"/>
                </a:solidFill>
              </a:rPr>
              <a:t> books, 95%</a:t>
            </a:r>
          </a:p>
          <a:p>
            <a:endParaRPr lang="en-US" sz="1400" dirty="0">
              <a:solidFill>
                <a:srgbClr val="FF99FF"/>
              </a:solidFill>
            </a:endParaRPr>
          </a:p>
          <a:p>
            <a:r>
              <a:rPr lang="en-US" sz="1400" i="1" dirty="0">
                <a:solidFill>
                  <a:srgbClr val="FF99FF"/>
                </a:solidFill>
              </a:rPr>
              <a:t>What is the </a:t>
            </a:r>
            <a:r>
              <a:rPr lang="en-US" sz="1400" b="1" i="1" dirty="0">
                <a:solidFill>
                  <a:srgbClr val="FF99FF"/>
                </a:solidFill>
              </a:rPr>
              <a:t>10</a:t>
            </a:r>
            <a:r>
              <a:rPr lang="en-US" sz="1400" i="1" dirty="0">
                <a:solidFill>
                  <a:srgbClr val="FF99FF"/>
                </a:solidFill>
              </a:rPr>
              <a:t>-year survival rate?</a:t>
            </a:r>
          </a:p>
          <a:p>
            <a:r>
              <a:rPr lang="en-US" sz="1400" dirty="0">
                <a:solidFill>
                  <a:srgbClr val="FF99FF"/>
                </a:solidFill>
              </a:rPr>
              <a:t>Neither book addresses this</a:t>
            </a:r>
          </a:p>
        </p:txBody>
      </p:sp>
      <p:sp>
        <p:nvSpPr>
          <p:cNvPr id="6" name="Oval 5">
            <a:extLst>
              <a:ext uri="{FF2B5EF4-FFF2-40B4-BE49-F238E27FC236}">
                <a16:creationId xmlns:a16="http://schemas.microsoft.com/office/drawing/2014/main" id="{71EB7865-0C25-4943-9737-8C37272859EB}"/>
              </a:ext>
            </a:extLst>
          </p:cNvPr>
          <p:cNvSpPr/>
          <p:nvPr/>
        </p:nvSpPr>
        <p:spPr>
          <a:xfrm>
            <a:off x="457389" y="5416695"/>
            <a:ext cx="1105229" cy="58557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Arrow: Up 4">
            <a:extLst>
              <a:ext uri="{FF2B5EF4-FFF2-40B4-BE49-F238E27FC236}">
                <a16:creationId xmlns:a16="http://schemas.microsoft.com/office/drawing/2014/main" id="{C4B580BD-53E1-48F4-949C-4B310E7610B3}"/>
              </a:ext>
            </a:extLst>
          </p:cNvPr>
          <p:cNvSpPr/>
          <p:nvPr/>
        </p:nvSpPr>
        <p:spPr>
          <a:xfrm rot="17255810">
            <a:off x="4269202" y="3698017"/>
            <a:ext cx="557353" cy="2369326"/>
          </a:xfrm>
          <a:prstGeom prst="up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947194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62</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F1C39D7-0A04-4E32-B28C-0D6CF41C4884}"/>
              </a:ext>
            </a:extLst>
          </p:cNvPr>
          <p:cNvCxnSpPr/>
          <p:nvPr/>
        </p:nvCxnSpPr>
        <p:spPr>
          <a:xfrm>
            <a:off x="2973875" y="2922587"/>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5BC627-92B0-4765-BE57-F8EA688C4633}"/>
              </a:ext>
            </a:extLst>
          </p:cNvPr>
          <p:cNvCxnSpPr>
            <a:cxnSpLocks/>
          </p:cNvCxnSpPr>
          <p:nvPr/>
        </p:nvCxnSpPr>
        <p:spPr>
          <a:xfrm>
            <a:off x="2973875" y="3091864"/>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rgbClr val="0000FF"/>
                </a:solidFill>
              </a:rPr>
              <a:t>--</a:t>
            </a:r>
            <a:r>
              <a:rPr lang="en-US" altLang="en-US" sz="1400" b="1" dirty="0">
                <a:solidFill>
                  <a:srgbClr val="0000FF"/>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4" name="TextBox 3">
            <a:extLst>
              <a:ext uri="{FF2B5EF4-FFF2-40B4-BE49-F238E27FC236}">
                <a16:creationId xmlns:a16="http://schemas.microsoft.com/office/drawing/2014/main" id="{AE21D2DE-8422-47D3-BB88-2715A72073EA}"/>
              </a:ext>
            </a:extLst>
          </p:cNvPr>
          <p:cNvSpPr txBox="1"/>
          <p:nvPr/>
        </p:nvSpPr>
        <p:spPr>
          <a:xfrm>
            <a:off x="5701541" y="5184851"/>
            <a:ext cx="3096915" cy="1384995"/>
          </a:xfrm>
          <a:prstGeom prst="rect">
            <a:avLst/>
          </a:prstGeom>
          <a:solidFill>
            <a:srgbClr val="99FF99"/>
          </a:solidFill>
        </p:spPr>
        <p:txBody>
          <a:bodyPr wrap="square" rtlCol="0">
            <a:spAutoFit/>
          </a:bodyPr>
          <a:lstStyle/>
          <a:p>
            <a:r>
              <a:rPr lang="en-US" sz="1400" i="1" dirty="0">
                <a:solidFill>
                  <a:schemeClr val="bg1">
                    <a:lumMod val="65000"/>
                  </a:schemeClr>
                </a:solidFill>
              </a:rPr>
              <a:t>What is the 5-year survival rate for the alveolar subtype?</a:t>
            </a:r>
          </a:p>
          <a:p>
            <a:r>
              <a:rPr lang="en-US" sz="1400" dirty="0">
                <a:solidFill>
                  <a:schemeClr val="bg1">
                    <a:lumMod val="65000"/>
                  </a:schemeClr>
                </a:solidFill>
              </a:rPr>
              <a:t>Per the </a:t>
            </a:r>
            <a:r>
              <a:rPr lang="en-US" sz="1400" i="1" dirty="0">
                <a:solidFill>
                  <a:schemeClr val="bg1">
                    <a:lumMod val="65000"/>
                  </a:schemeClr>
                </a:solidFill>
              </a:rPr>
              <a:t>Peds</a:t>
            </a:r>
            <a:r>
              <a:rPr lang="en-US" sz="1400" dirty="0">
                <a:solidFill>
                  <a:schemeClr val="bg1">
                    <a:lumMod val="65000"/>
                  </a:schemeClr>
                </a:solidFill>
              </a:rPr>
              <a:t> book, 75%</a:t>
            </a:r>
          </a:p>
          <a:p>
            <a:endParaRPr lang="en-US" sz="1400" dirty="0">
              <a:solidFill>
                <a:schemeClr val="bg1">
                  <a:lumMod val="65000"/>
                </a:schemeClr>
              </a:solidFill>
            </a:endParaRPr>
          </a:p>
          <a:p>
            <a:r>
              <a:rPr lang="en-US" sz="1400" i="1" dirty="0">
                <a:solidFill>
                  <a:schemeClr val="bg1">
                    <a:lumMod val="65000"/>
                  </a:schemeClr>
                </a:solidFill>
              </a:rPr>
              <a:t>What is the </a:t>
            </a:r>
            <a:r>
              <a:rPr lang="en-US" sz="1400" b="1" i="1" dirty="0">
                <a:solidFill>
                  <a:schemeClr val="bg1">
                    <a:lumMod val="65000"/>
                  </a:schemeClr>
                </a:solidFill>
              </a:rPr>
              <a:t>10</a:t>
            </a:r>
            <a:r>
              <a:rPr lang="en-US" sz="1400" i="1" dirty="0">
                <a:solidFill>
                  <a:schemeClr val="bg1">
                    <a:lumMod val="65000"/>
                  </a:schemeClr>
                </a:solidFill>
              </a:rPr>
              <a:t>-year survival rate?</a:t>
            </a:r>
          </a:p>
          <a:p>
            <a:r>
              <a:rPr lang="en-US" sz="1400" dirty="0">
                <a:solidFill>
                  <a:schemeClr val="bg1">
                    <a:lumMod val="65000"/>
                  </a:schemeClr>
                </a:solidFill>
              </a:rPr>
              <a:t>Per the </a:t>
            </a:r>
            <a:r>
              <a:rPr lang="en-US" sz="1400" i="1" dirty="0">
                <a:solidFill>
                  <a:schemeClr val="bg1">
                    <a:lumMod val="65000"/>
                  </a:schemeClr>
                </a:solidFill>
              </a:rPr>
              <a:t>Orbit</a:t>
            </a:r>
            <a:r>
              <a:rPr lang="en-US" sz="1400" dirty="0">
                <a:solidFill>
                  <a:schemeClr val="bg1">
                    <a:lumMod val="65000"/>
                  </a:schemeClr>
                </a:solidFill>
              </a:rPr>
              <a:t> book, only 10%!</a:t>
            </a:r>
          </a:p>
        </p:txBody>
      </p:sp>
      <p:sp>
        <p:nvSpPr>
          <p:cNvPr id="76" name="TextBox 75">
            <a:extLst>
              <a:ext uri="{FF2B5EF4-FFF2-40B4-BE49-F238E27FC236}">
                <a16:creationId xmlns:a16="http://schemas.microsoft.com/office/drawing/2014/main" id="{DB2017B9-5BAD-4A4D-BCEE-3E95D5E9CBE0}"/>
              </a:ext>
            </a:extLst>
          </p:cNvPr>
          <p:cNvSpPr txBox="1"/>
          <p:nvPr/>
        </p:nvSpPr>
        <p:spPr>
          <a:xfrm>
            <a:off x="1676400" y="5649191"/>
            <a:ext cx="3962944" cy="523220"/>
          </a:xfrm>
          <a:prstGeom prst="rect">
            <a:avLst/>
          </a:prstGeom>
          <a:solidFill>
            <a:srgbClr val="FFC000"/>
          </a:solidFill>
        </p:spPr>
        <p:txBody>
          <a:bodyPr wrap="none" rtlCol="0">
            <a:spAutoFit/>
          </a:bodyPr>
          <a:lstStyle/>
          <a:p>
            <a:r>
              <a:rPr lang="en-US" sz="1400" i="1" dirty="0">
                <a:solidFill>
                  <a:schemeClr val="bg1">
                    <a:lumMod val="50000"/>
                  </a:schemeClr>
                </a:solidFill>
              </a:rPr>
              <a:t>Which subtype carries the </a:t>
            </a:r>
            <a:r>
              <a:rPr lang="en-US" sz="1400" b="1" i="1" dirty="0">
                <a:solidFill>
                  <a:schemeClr val="bg1">
                    <a:lumMod val="50000"/>
                  </a:schemeClr>
                </a:solidFill>
              </a:rPr>
              <a:t>poorest prognosis</a:t>
            </a:r>
            <a:r>
              <a:rPr lang="en-US" sz="1400" i="1" dirty="0">
                <a:solidFill>
                  <a:schemeClr val="bg1">
                    <a:lumMod val="50000"/>
                  </a:schemeClr>
                </a:solidFill>
              </a:rPr>
              <a:t>?</a:t>
            </a:r>
          </a:p>
          <a:p>
            <a:r>
              <a:rPr lang="en-US" sz="1400" dirty="0">
                <a:solidFill>
                  <a:schemeClr val="bg1">
                    <a:lumMod val="50000"/>
                  </a:schemeClr>
                </a:solidFill>
              </a:rPr>
              <a:t>Alveolar</a:t>
            </a:r>
          </a:p>
        </p:txBody>
      </p:sp>
      <p:sp>
        <p:nvSpPr>
          <p:cNvPr id="2" name="Oval 1">
            <a:extLst>
              <a:ext uri="{FF2B5EF4-FFF2-40B4-BE49-F238E27FC236}">
                <a16:creationId xmlns:a16="http://schemas.microsoft.com/office/drawing/2014/main" id="{2428AE72-D3CC-4528-B2F3-826B88A9A375}"/>
              </a:ext>
            </a:extLst>
          </p:cNvPr>
          <p:cNvSpPr/>
          <p:nvPr/>
        </p:nvSpPr>
        <p:spPr>
          <a:xfrm>
            <a:off x="3733800" y="5554609"/>
            <a:ext cx="1883179" cy="523219"/>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BD8F6F66-11D3-463A-A13E-53A173E0FA7C}"/>
              </a:ext>
            </a:extLst>
          </p:cNvPr>
          <p:cNvSpPr txBox="1"/>
          <p:nvPr/>
        </p:nvSpPr>
        <p:spPr>
          <a:xfrm>
            <a:off x="500762" y="3589915"/>
            <a:ext cx="3435856" cy="1384995"/>
          </a:xfrm>
          <a:prstGeom prst="rect">
            <a:avLst/>
          </a:prstGeom>
          <a:solidFill>
            <a:srgbClr val="FF99FF"/>
          </a:solidFill>
        </p:spPr>
        <p:txBody>
          <a:bodyPr wrap="square" rtlCol="0">
            <a:spAutoFit/>
          </a:bodyPr>
          <a:lstStyle/>
          <a:p>
            <a:r>
              <a:rPr lang="en-US" sz="1400" i="1" dirty="0">
                <a:solidFill>
                  <a:srgbClr val="0000FF"/>
                </a:solidFill>
              </a:rPr>
              <a:t>What is the 5-year survival rate for the </a:t>
            </a:r>
            <a:r>
              <a:rPr lang="en-US" sz="1400" b="1" dirty="0">
                <a:solidFill>
                  <a:srgbClr val="0000FF"/>
                </a:solidFill>
              </a:rPr>
              <a:t>embryonal</a:t>
            </a:r>
            <a:r>
              <a:rPr lang="en-US" sz="1400" i="1" dirty="0">
                <a:solidFill>
                  <a:srgbClr val="0000FF"/>
                </a:solidFill>
              </a:rPr>
              <a:t> subtype?</a:t>
            </a:r>
          </a:p>
          <a:p>
            <a:r>
              <a:rPr lang="en-US" sz="1400" dirty="0">
                <a:solidFill>
                  <a:srgbClr val="0000FF"/>
                </a:solidFill>
              </a:rPr>
              <a:t>Per both the </a:t>
            </a:r>
            <a:r>
              <a:rPr lang="en-US" sz="1400" i="1" dirty="0">
                <a:solidFill>
                  <a:srgbClr val="0000FF"/>
                </a:solidFill>
              </a:rPr>
              <a:t>Peds</a:t>
            </a:r>
            <a:r>
              <a:rPr lang="en-US" sz="1400" dirty="0">
                <a:solidFill>
                  <a:srgbClr val="0000FF"/>
                </a:solidFill>
              </a:rPr>
              <a:t> and </a:t>
            </a:r>
            <a:r>
              <a:rPr lang="en-US" sz="1400" i="1" dirty="0">
                <a:solidFill>
                  <a:srgbClr val="0000FF"/>
                </a:solidFill>
              </a:rPr>
              <a:t>Orbit</a:t>
            </a:r>
            <a:r>
              <a:rPr lang="en-US" sz="1400" dirty="0">
                <a:solidFill>
                  <a:srgbClr val="0000FF"/>
                </a:solidFill>
              </a:rPr>
              <a:t> books, 95%</a:t>
            </a:r>
          </a:p>
          <a:p>
            <a:endParaRPr lang="en-US" sz="1400" dirty="0">
              <a:solidFill>
                <a:srgbClr val="0000FF"/>
              </a:solidFill>
            </a:endParaRPr>
          </a:p>
          <a:p>
            <a:r>
              <a:rPr lang="en-US" sz="1400" i="1" dirty="0">
                <a:solidFill>
                  <a:srgbClr val="0000FF"/>
                </a:solidFill>
              </a:rPr>
              <a:t>What is the </a:t>
            </a:r>
            <a:r>
              <a:rPr lang="en-US" sz="1400" b="1" i="1" dirty="0">
                <a:solidFill>
                  <a:srgbClr val="0000FF"/>
                </a:solidFill>
              </a:rPr>
              <a:t>10</a:t>
            </a:r>
            <a:r>
              <a:rPr lang="en-US" sz="1400" i="1" dirty="0">
                <a:solidFill>
                  <a:srgbClr val="0000FF"/>
                </a:solidFill>
              </a:rPr>
              <a:t>-year survival rate?</a:t>
            </a:r>
            <a:endParaRPr lang="en-US" sz="1400" i="1" dirty="0">
              <a:solidFill>
                <a:srgbClr val="FF99FF"/>
              </a:solidFill>
            </a:endParaRPr>
          </a:p>
          <a:p>
            <a:r>
              <a:rPr lang="en-US" sz="1400" dirty="0">
                <a:solidFill>
                  <a:srgbClr val="FF99FF"/>
                </a:solidFill>
              </a:rPr>
              <a:t>Neither book addresses this</a:t>
            </a:r>
          </a:p>
        </p:txBody>
      </p:sp>
      <p:sp>
        <p:nvSpPr>
          <p:cNvPr id="6" name="Oval 5">
            <a:extLst>
              <a:ext uri="{FF2B5EF4-FFF2-40B4-BE49-F238E27FC236}">
                <a16:creationId xmlns:a16="http://schemas.microsoft.com/office/drawing/2014/main" id="{71EB7865-0C25-4943-9737-8C37272859EB}"/>
              </a:ext>
            </a:extLst>
          </p:cNvPr>
          <p:cNvSpPr/>
          <p:nvPr/>
        </p:nvSpPr>
        <p:spPr>
          <a:xfrm>
            <a:off x="457389" y="5416695"/>
            <a:ext cx="1105229" cy="58557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Arrow: Up 4">
            <a:extLst>
              <a:ext uri="{FF2B5EF4-FFF2-40B4-BE49-F238E27FC236}">
                <a16:creationId xmlns:a16="http://schemas.microsoft.com/office/drawing/2014/main" id="{C4B580BD-53E1-48F4-949C-4B310E7610B3}"/>
              </a:ext>
            </a:extLst>
          </p:cNvPr>
          <p:cNvSpPr/>
          <p:nvPr/>
        </p:nvSpPr>
        <p:spPr>
          <a:xfrm rot="17255810">
            <a:off x="4269202" y="3698017"/>
            <a:ext cx="557353" cy="2369326"/>
          </a:xfrm>
          <a:prstGeom prst="up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1044174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63</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rgbClr val="0000FF"/>
                </a:solidFill>
              </a:rPr>
              <a:t>--</a:t>
            </a:r>
            <a:r>
              <a:rPr lang="en-US" altLang="en-US" sz="1400" b="1" dirty="0">
                <a:solidFill>
                  <a:srgbClr val="0000FF"/>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chemeClr val="bg1">
                    <a:lumMod val="50000"/>
                  </a:schemeClr>
                </a:solidFill>
              </a:rPr>
              <a:t>--Pleomorphic</a:t>
            </a:r>
          </a:p>
          <a:p>
            <a:pPr eaLnBrk="1" hangingPunct="1"/>
            <a:r>
              <a:rPr lang="en-US" altLang="en-US" sz="1400" dirty="0">
                <a:solidFill>
                  <a:schemeClr val="bg1">
                    <a:lumMod val="50000"/>
                  </a:schemeClr>
                </a:solidFill>
              </a:rPr>
              <a:t>--Botryoid</a:t>
            </a:r>
          </a:p>
        </p:txBody>
      </p:sp>
      <p:sp>
        <p:nvSpPr>
          <p:cNvPr id="4" name="TextBox 3">
            <a:extLst>
              <a:ext uri="{FF2B5EF4-FFF2-40B4-BE49-F238E27FC236}">
                <a16:creationId xmlns:a16="http://schemas.microsoft.com/office/drawing/2014/main" id="{AE21D2DE-8422-47D3-BB88-2715A72073EA}"/>
              </a:ext>
            </a:extLst>
          </p:cNvPr>
          <p:cNvSpPr txBox="1"/>
          <p:nvPr/>
        </p:nvSpPr>
        <p:spPr>
          <a:xfrm>
            <a:off x="5701541" y="5184851"/>
            <a:ext cx="3096915" cy="1384995"/>
          </a:xfrm>
          <a:prstGeom prst="rect">
            <a:avLst/>
          </a:prstGeom>
          <a:solidFill>
            <a:srgbClr val="99FF99"/>
          </a:solidFill>
        </p:spPr>
        <p:txBody>
          <a:bodyPr wrap="square" rtlCol="0">
            <a:spAutoFit/>
          </a:bodyPr>
          <a:lstStyle/>
          <a:p>
            <a:r>
              <a:rPr lang="en-US" sz="1400" i="1" dirty="0">
                <a:solidFill>
                  <a:schemeClr val="bg1">
                    <a:lumMod val="65000"/>
                  </a:schemeClr>
                </a:solidFill>
              </a:rPr>
              <a:t>What is the 5-year survival rate for the alveolar subtype?</a:t>
            </a:r>
          </a:p>
          <a:p>
            <a:r>
              <a:rPr lang="en-US" sz="1400" dirty="0">
                <a:solidFill>
                  <a:schemeClr val="bg1">
                    <a:lumMod val="65000"/>
                  </a:schemeClr>
                </a:solidFill>
              </a:rPr>
              <a:t>Per the </a:t>
            </a:r>
            <a:r>
              <a:rPr lang="en-US" sz="1400" i="1" dirty="0">
                <a:solidFill>
                  <a:schemeClr val="bg1">
                    <a:lumMod val="65000"/>
                  </a:schemeClr>
                </a:solidFill>
              </a:rPr>
              <a:t>Peds</a:t>
            </a:r>
            <a:r>
              <a:rPr lang="en-US" sz="1400" dirty="0">
                <a:solidFill>
                  <a:schemeClr val="bg1">
                    <a:lumMod val="65000"/>
                  </a:schemeClr>
                </a:solidFill>
              </a:rPr>
              <a:t> book, 75%</a:t>
            </a:r>
          </a:p>
          <a:p>
            <a:endParaRPr lang="en-US" sz="1400" dirty="0">
              <a:solidFill>
                <a:schemeClr val="bg1">
                  <a:lumMod val="65000"/>
                </a:schemeClr>
              </a:solidFill>
            </a:endParaRPr>
          </a:p>
          <a:p>
            <a:r>
              <a:rPr lang="en-US" sz="1400" i="1" dirty="0">
                <a:solidFill>
                  <a:schemeClr val="bg1">
                    <a:lumMod val="65000"/>
                  </a:schemeClr>
                </a:solidFill>
              </a:rPr>
              <a:t>What is the </a:t>
            </a:r>
            <a:r>
              <a:rPr lang="en-US" sz="1400" b="1" i="1" dirty="0">
                <a:solidFill>
                  <a:schemeClr val="bg1">
                    <a:lumMod val="65000"/>
                  </a:schemeClr>
                </a:solidFill>
              </a:rPr>
              <a:t>10</a:t>
            </a:r>
            <a:r>
              <a:rPr lang="en-US" sz="1400" i="1" dirty="0">
                <a:solidFill>
                  <a:schemeClr val="bg1">
                    <a:lumMod val="65000"/>
                  </a:schemeClr>
                </a:solidFill>
              </a:rPr>
              <a:t>-year survival rate?</a:t>
            </a:r>
          </a:p>
          <a:p>
            <a:r>
              <a:rPr lang="en-US" sz="1400" dirty="0">
                <a:solidFill>
                  <a:schemeClr val="bg1">
                    <a:lumMod val="65000"/>
                  </a:schemeClr>
                </a:solidFill>
              </a:rPr>
              <a:t>Per the </a:t>
            </a:r>
            <a:r>
              <a:rPr lang="en-US" sz="1400" i="1" dirty="0">
                <a:solidFill>
                  <a:schemeClr val="bg1">
                    <a:lumMod val="65000"/>
                  </a:schemeClr>
                </a:solidFill>
              </a:rPr>
              <a:t>Orbit</a:t>
            </a:r>
            <a:r>
              <a:rPr lang="en-US" sz="1400" dirty="0">
                <a:solidFill>
                  <a:schemeClr val="bg1">
                    <a:lumMod val="65000"/>
                  </a:schemeClr>
                </a:solidFill>
              </a:rPr>
              <a:t> book, only 10%!</a:t>
            </a:r>
          </a:p>
        </p:txBody>
      </p:sp>
      <p:sp>
        <p:nvSpPr>
          <p:cNvPr id="76" name="TextBox 75">
            <a:extLst>
              <a:ext uri="{FF2B5EF4-FFF2-40B4-BE49-F238E27FC236}">
                <a16:creationId xmlns:a16="http://schemas.microsoft.com/office/drawing/2014/main" id="{DB2017B9-5BAD-4A4D-BCEE-3E95D5E9CBE0}"/>
              </a:ext>
            </a:extLst>
          </p:cNvPr>
          <p:cNvSpPr txBox="1"/>
          <p:nvPr/>
        </p:nvSpPr>
        <p:spPr>
          <a:xfrm>
            <a:off x="1676400" y="5649191"/>
            <a:ext cx="3962944" cy="523220"/>
          </a:xfrm>
          <a:prstGeom prst="rect">
            <a:avLst/>
          </a:prstGeom>
          <a:solidFill>
            <a:srgbClr val="FFC000"/>
          </a:solidFill>
        </p:spPr>
        <p:txBody>
          <a:bodyPr wrap="none" rtlCol="0">
            <a:spAutoFit/>
          </a:bodyPr>
          <a:lstStyle/>
          <a:p>
            <a:r>
              <a:rPr lang="en-US" sz="1400" i="1" dirty="0">
                <a:solidFill>
                  <a:schemeClr val="bg1">
                    <a:lumMod val="50000"/>
                  </a:schemeClr>
                </a:solidFill>
              </a:rPr>
              <a:t>Which subtype carries the </a:t>
            </a:r>
            <a:r>
              <a:rPr lang="en-US" sz="1400" b="1" i="1" dirty="0">
                <a:solidFill>
                  <a:schemeClr val="bg1">
                    <a:lumMod val="50000"/>
                  </a:schemeClr>
                </a:solidFill>
              </a:rPr>
              <a:t>poorest prognosis</a:t>
            </a:r>
            <a:r>
              <a:rPr lang="en-US" sz="1400" i="1" dirty="0">
                <a:solidFill>
                  <a:schemeClr val="bg1">
                    <a:lumMod val="50000"/>
                  </a:schemeClr>
                </a:solidFill>
              </a:rPr>
              <a:t>?</a:t>
            </a:r>
          </a:p>
          <a:p>
            <a:r>
              <a:rPr lang="en-US" sz="1400" dirty="0">
                <a:solidFill>
                  <a:schemeClr val="bg1">
                    <a:lumMod val="50000"/>
                  </a:schemeClr>
                </a:solidFill>
              </a:rPr>
              <a:t>Alveolar</a:t>
            </a:r>
          </a:p>
        </p:txBody>
      </p:sp>
      <p:sp>
        <p:nvSpPr>
          <p:cNvPr id="2" name="Oval 1">
            <a:extLst>
              <a:ext uri="{FF2B5EF4-FFF2-40B4-BE49-F238E27FC236}">
                <a16:creationId xmlns:a16="http://schemas.microsoft.com/office/drawing/2014/main" id="{2428AE72-D3CC-4528-B2F3-826B88A9A375}"/>
              </a:ext>
            </a:extLst>
          </p:cNvPr>
          <p:cNvSpPr/>
          <p:nvPr/>
        </p:nvSpPr>
        <p:spPr>
          <a:xfrm>
            <a:off x="3733800" y="5554609"/>
            <a:ext cx="1883179" cy="523219"/>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BD8F6F66-11D3-463A-A13E-53A173E0FA7C}"/>
              </a:ext>
            </a:extLst>
          </p:cNvPr>
          <p:cNvSpPr txBox="1"/>
          <p:nvPr/>
        </p:nvSpPr>
        <p:spPr>
          <a:xfrm>
            <a:off x="500762" y="3589915"/>
            <a:ext cx="3435856" cy="1384995"/>
          </a:xfrm>
          <a:prstGeom prst="rect">
            <a:avLst/>
          </a:prstGeom>
          <a:solidFill>
            <a:srgbClr val="FF99FF"/>
          </a:solidFill>
        </p:spPr>
        <p:txBody>
          <a:bodyPr wrap="square" rtlCol="0">
            <a:spAutoFit/>
          </a:bodyPr>
          <a:lstStyle/>
          <a:p>
            <a:r>
              <a:rPr lang="en-US" sz="1400" i="1" dirty="0">
                <a:solidFill>
                  <a:srgbClr val="0000FF"/>
                </a:solidFill>
              </a:rPr>
              <a:t>What is the 5-year survival rate for the </a:t>
            </a:r>
            <a:r>
              <a:rPr lang="en-US" sz="1400" b="1" dirty="0">
                <a:solidFill>
                  <a:srgbClr val="0000FF"/>
                </a:solidFill>
              </a:rPr>
              <a:t>embryonal</a:t>
            </a:r>
            <a:r>
              <a:rPr lang="en-US" sz="1400" i="1" dirty="0">
                <a:solidFill>
                  <a:srgbClr val="0000FF"/>
                </a:solidFill>
              </a:rPr>
              <a:t> subtype?</a:t>
            </a:r>
          </a:p>
          <a:p>
            <a:r>
              <a:rPr lang="en-US" sz="1400" dirty="0">
                <a:solidFill>
                  <a:srgbClr val="0000FF"/>
                </a:solidFill>
              </a:rPr>
              <a:t>Per both the </a:t>
            </a:r>
            <a:r>
              <a:rPr lang="en-US" sz="1400" i="1" dirty="0">
                <a:solidFill>
                  <a:srgbClr val="0000FF"/>
                </a:solidFill>
              </a:rPr>
              <a:t>Peds</a:t>
            </a:r>
            <a:r>
              <a:rPr lang="en-US" sz="1400" dirty="0">
                <a:solidFill>
                  <a:srgbClr val="0000FF"/>
                </a:solidFill>
              </a:rPr>
              <a:t> and </a:t>
            </a:r>
            <a:r>
              <a:rPr lang="en-US" sz="1400" i="1" dirty="0">
                <a:solidFill>
                  <a:srgbClr val="0000FF"/>
                </a:solidFill>
              </a:rPr>
              <a:t>Orbit</a:t>
            </a:r>
            <a:r>
              <a:rPr lang="en-US" sz="1400" dirty="0">
                <a:solidFill>
                  <a:srgbClr val="0000FF"/>
                </a:solidFill>
              </a:rPr>
              <a:t> books, 95%</a:t>
            </a:r>
          </a:p>
          <a:p>
            <a:endParaRPr lang="en-US" sz="1400" dirty="0">
              <a:solidFill>
                <a:srgbClr val="0000FF"/>
              </a:solidFill>
            </a:endParaRPr>
          </a:p>
          <a:p>
            <a:r>
              <a:rPr lang="en-US" sz="1400" i="1" dirty="0">
                <a:solidFill>
                  <a:srgbClr val="0000FF"/>
                </a:solidFill>
              </a:rPr>
              <a:t>What is the </a:t>
            </a:r>
            <a:r>
              <a:rPr lang="en-US" sz="1400" b="1" i="1" dirty="0">
                <a:solidFill>
                  <a:srgbClr val="0000FF"/>
                </a:solidFill>
              </a:rPr>
              <a:t>10</a:t>
            </a:r>
            <a:r>
              <a:rPr lang="en-US" sz="1400" i="1" dirty="0">
                <a:solidFill>
                  <a:srgbClr val="0000FF"/>
                </a:solidFill>
              </a:rPr>
              <a:t>-year survival rate?</a:t>
            </a:r>
          </a:p>
          <a:p>
            <a:r>
              <a:rPr lang="en-US" sz="1400" dirty="0">
                <a:solidFill>
                  <a:srgbClr val="0000FF"/>
                </a:solidFill>
              </a:rPr>
              <a:t>Neither book addresses this</a:t>
            </a:r>
          </a:p>
        </p:txBody>
      </p:sp>
      <p:sp>
        <p:nvSpPr>
          <p:cNvPr id="6" name="Oval 5">
            <a:extLst>
              <a:ext uri="{FF2B5EF4-FFF2-40B4-BE49-F238E27FC236}">
                <a16:creationId xmlns:a16="http://schemas.microsoft.com/office/drawing/2014/main" id="{71EB7865-0C25-4943-9737-8C37272859EB}"/>
              </a:ext>
            </a:extLst>
          </p:cNvPr>
          <p:cNvSpPr/>
          <p:nvPr/>
        </p:nvSpPr>
        <p:spPr>
          <a:xfrm>
            <a:off x="457389" y="5416695"/>
            <a:ext cx="1105229" cy="58557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Arrow: Up 4">
            <a:extLst>
              <a:ext uri="{FF2B5EF4-FFF2-40B4-BE49-F238E27FC236}">
                <a16:creationId xmlns:a16="http://schemas.microsoft.com/office/drawing/2014/main" id="{C4B580BD-53E1-48F4-949C-4B310E7610B3}"/>
              </a:ext>
            </a:extLst>
          </p:cNvPr>
          <p:cNvSpPr/>
          <p:nvPr/>
        </p:nvSpPr>
        <p:spPr>
          <a:xfrm rot="17255810">
            <a:off x="4269202" y="3698017"/>
            <a:ext cx="557353" cy="2369326"/>
          </a:xfrm>
          <a:prstGeom prst="up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128853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64</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rgbClr val="0000FF"/>
                </a:solidFill>
              </a:rPr>
              <a:t>--</a:t>
            </a:r>
            <a:r>
              <a:rPr lang="en-US" altLang="en-US" sz="1400" b="1" dirty="0">
                <a:solidFill>
                  <a:srgbClr val="0000FF"/>
                </a:solidFill>
              </a:rPr>
              <a:t>Pleomorphic</a:t>
            </a:r>
          </a:p>
          <a:p>
            <a:pPr eaLnBrk="1" hangingPunct="1"/>
            <a:r>
              <a:rPr lang="en-US" altLang="en-US" sz="1400" dirty="0">
                <a:solidFill>
                  <a:schemeClr val="bg1">
                    <a:lumMod val="50000"/>
                  </a:schemeClr>
                </a:solidFill>
              </a:rPr>
              <a:t>--Botryoid</a:t>
            </a:r>
          </a:p>
        </p:txBody>
      </p:sp>
      <p:sp>
        <p:nvSpPr>
          <p:cNvPr id="75" name="TextBox 74">
            <a:extLst>
              <a:ext uri="{FF2B5EF4-FFF2-40B4-BE49-F238E27FC236}">
                <a16:creationId xmlns:a16="http://schemas.microsoft.com/office/drawing/2014/main" id="{91060F91-C877-4C3C-A97C-165673BDF07E}"/>
              </a:ext>
            </a:extLst>
          </p:cNvPr>
          <p:cNvSpPr txBox="1"/>
          <p:nvPr/>
        </p:nvSpPr>
        <p:spPr>
          <a:xfrm>
            <a:off x="1764180" y="5864345"/>
            <a:ext cx="5615640" cy="523220"/>
          </a:xfrm>
          <a:prstGeom prst="rect">
            <a:avLst/>
          </a:prstGeom>
          <a:solidFill>
            <a:srgbClr val="00CC99"/>
          </a:solidFill>
        </p:spPr>
        <p:txBody>
          <a:bodyPr wrap="none" rtlCol="0">
            <a:spAutoFit/>
          </a:bodyPr>
          <a:lstStyle/>
          <a:p>
            <a:r>
              <a:rPr lang="en-US" sz="1400" i="1" dirty="0"/>
              <a:t>Under what circumstances is the pleomorphic subtype encountered?</a:t>
            </a:r>
          </a:p>
          <a:p>
            <a:r>
              <a:rPr lang="en-US" sz="1400" dirty="0">
                <a:solidFill>
                  <a:srgbClr val="00CC99"/>
                </a:solidFill>
              </a:rPr>
              <a:t>When the </a:t>
            </a:r>
            <a:r>
              <a:rPr lang="en-US" sz="1400" dirty="0" err="1">
                <a:solidFill>
                  <a:srgbClr val="00CC99"/>
                </a:solidFill>
              </a:rPr>
              <a:t>pt</a:t>
            </a:r>
            <a:r>
              <a:rPr lang="en-US" sz="1400" dirty="0">
                <a:solidFill>
                  <a:srgbClr val="00CC99"/>
                </a:solidFill>
              </a:rPr>
              <a:t> is an adult</a:t>
            </a:r>
          </a:p>
        </p:txBody>
      </p:sp>
    </p:spTree>
    <p:extLst>
      <p:ext uri="{BB962C8B-B14F-4D97-AF65-F5344CB8AC3E}">
        <p14:creationId xmlns:p14="http://schemas.microsoft.com/office/powerpoint/2010/main" val="76292068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1384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Metastatic</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65</a:t>
            </a:fld>
            <a:endParaRPr lang="en-US" altLang="en-US" sz="1000"/>
          </a:p>
        </p:txBody>
      </p:sp>
      <p:sp>
        <p:nvSpPr>
          <p:cNvPr id="46" name="TextBox 45">
            <a:extLst>
              <a:ext uri="{FF2B5EF4-FFF2-40B4-BE49-F238E27FC236}">
                <a16:creationId xmlns:a16="http://schemas.microsoft.com/office/drawing/2014/main" id="{BD8D1824-9F24-4F75-B2A8-26F424CD32B9}"/>
              </a:ext>
            </a:extLst>
          </p:cNvPr>
          <p:cNvSpPr txBox="1"/>
          <p:nvPr/>
        </p:nvSpPr>
        <p:spPr>
          <a:xfrm>
            <a:off x="236753" y="3754582"/>
            <a:ext cx="1672253" cy="369332"/>
          </a:xfrm>
          <a:prstGeom prst="rect">
            <a:avLst/>
          </a:prstGeom>
          <a:noFill/>
        </p:spPr>
        <p:txBody>
          <a:bodyPr wrap="none" rtlCol="0">
            <a:spAutoFit/>
          </a:bodyPr>
          <a:lstStyle/>
          <a:p>
            <a:pPr algn="ctr"/>
            <a:r>
              <a:rPr lang="en-US" dirty="0">
                <a:solidFill>
                  <a:schemeClr val="bg1">
                    <a:lumMod val="75000"/>
                  </a:schemeClr>
                </a:solidFill>
              </a:rPr>
              <a:t>Hemangiomas</a:t>
            </a:r>
          </a:p>
        </p:txBody>
      </p:sp>
      <p:sp>
        <p:nvSpPr>
          <p:cNvPr id="51" name="TextBox 50">
            <a:extLst>
              <a:ext uri="{FF2B5EF4-FFF2-40B4-BE49-F238E27FC236}">
                <a16:creationId xmlns:a16="http://schemas.microsoft.com/office/drawing/2014/main" id="{E0EC9F6A-FA0A-4EF4-A956-DFBF9EDD6D6D}"/>
              </a:ext>
            </a:extLst>
          </p:cNvPr>
          <p:cNvSpPr txBox="1"/>
          <p:nvPr/>
        </p:nvSpPr>
        <p:spPr>
          <a:xfrm>
            <a:off x="2156984" y="3754582"/>
            <a:ext cx="1633782" cy="369332"/>
          </a:xfrm>
          <a:prstGeom prst="rect">
            <a:avLst/>
          </a:prstGeom>
          <a:noFill/>
        </p:spPr>
        <p:txBody>
          <a:bodyPr wrap="none" rtlCol="0">
            <a:spAutoFit/>
          </a:bodyPr>
          <a:lstStyle/>
          <a:p>
            <a:pPr algn="ctr"/>
            <a:r>
              <a:rPr lang="en-US" dirty="0">
                <a:solidFill>
                  <a:schemeClr val="bg1">
                    <a:lumMod val="75000"/>
                  </a:schemeClr>
                </a:solidFill>
              </a:rPr>
              <a:t>Malformations</a:t>
            </a:r>
          </a:p>
        </p:txBody>
      </p:sp>
      <p:sp>
        <p:nvSpPr>
          <p:cNvPr id="52" name="TextBox 51">
            <a:extLst>
              <a:ext uri="{FF2B5EF4-FFF2-40B4-BE49-F238E27FC236}">
                <a16:creationId xmlns:a16="http://schemas.microsoft.com/office/drawing/2014/main" id="{8618B6BD-31A9-44A9-8CA3-A5A7E685F391}"/>
              </a:ext>
            </a:extLst>
          </p:cNvPr>
          <p:cNvSpPr txBox="1"/>
          <p:nvPr/>
        </p:nvSpPr>
        <p:spPr>
          <a:xfrm>
            <a:off x="2603552" y="4144806"/>
            <a:ext cx="1578060" cy="338554"/>
          </a:xfrm>
          <a:prstGeom prst="rect">
            <a:avLst/>
          </a:prstGeom>
          <a:noFill/>
        </p:spPr>
        <p:txBody>
          <a:bodyPr wrap="none" rtlCol="0">
            <a:spAutoFit/>
          </a:bodyPr>
          <a:lstStyle/>
          <a:p>
            <a:r>
              <a:rPr lang="en-US" sz="1600" dirty="0" err="1">
                <a:solidFill>
                  <a:schemeClr val="bg1">
                    <a:lumMod val="75000"/>
                  </a:schemeClr>
                </a:solidFill>
              </a:rPr>
              <a:t>Lymphangioma</a:t>
            </a:r>
            <a:endParaRPr lang="en-US" sz="1600" dirty="0">
              <a:solidFill>
                <a:schemeClr val="bg1">
                  <a:lumMod val="75000"/>
                </a:schemeClr>
              </a:solidFill>
            </a:endParaRPr>
          </a:p>
        </p:txBody>
      </p:sp>
      <p:sp>
        <p:nvSpPr>
          <p:cNvPr id="53" name="TextBox 52">
            <a:extLst>
              <a:ext uri="{FF2B5EF4-FFF2-40B4-BE49-F238E27FC236}">
                <a16:creationId xmlns:a16="http://schemas.microsoft.com/office/drawing/2014/main" id="{5B7E4BCB-DDEE-4EDC-AC5E-C4CC32EDBCFA}"/>
              </a:ext>
            </a:extLst>
          </p:cNvPr>
          <p:cNvSpPr txBox="1"/>
          <p:nvPr/>
        </p:nvSpPr>
        <p:spPr>
          <a:xfrm>
            <a:off x="2590800" y="5073243"/>
            <a:ext cx="2417649" cy="338554"/>
          </a:xfrm>
          <a:prstGeom prst="rect">
            <a:avLst/>
          </a:prstGeom>
          <a:noFill/>
        </p:spPr>
        <p:txBody>
          <a:bodyPr wrap="none" rtlCol="0">
            <a:spAutoFit/>
          </a:bodyPr>
          <a:lstStyle/>
          <a:p>
            <a:r>
              <a:rPr lang="en-US" sz="1600" dirty="0">
                <a:solidFill>
                  <a:schemeClr val="bg1">
                    <a:lumMod val="75000"/>
                  </a:schemeClr>
                </a:solidFill>
              </a:rPr>
              <a:t>Cavernous hemangioma</a:t>
            </a:r>
          </a:p>
        </p:txBody>
      </p:sp>
      <p:sp>
        <p:nvSpPr>
          <p:cNvPr id="54" name="TextBox 53">
            <a:extLst>
              <a:ext uri="{FF2B5EF4-FFF2-40B4-BE49-F238E27FC236}">
                <a16:creationId xmlns:a16="http://schemas.microsoft.com/office/drawing/2014/main" id="{D1763796-E087-4797-8158-B31DF2C92694}"/>
              </a:ext>
            </a:extLst>
          </p:cNvPr>
          <p:cNvSpPr txBox="1"/>
          <p:nvPr/>
        </p:nvSpPr>
        <p:spPr>
          <a:xfrm>
            <a:off x="2628789" y="4616179"/>
            <a:ext cx="1540806" cy="338554"/>
          </a:xfrm>
          <a:prstGeom prst="rect">
            <a:avLst/>
          </a:prstGeom>
          <a:noFill/>
        </p:spPr>
        <p:txBody>
          <a:bodyPr wrap="none" rtlCol="0">
            <a:spAutoFit/>
          </a:bodyPr>
          <a:lstStyle/>
          <a:p>
            <a:r>
              <a:rPr lang="en-US" sz="1600" dirty="0">
                <a:solidFill>
                  <a:schemeClr val="bg1">
                    <a:lumMod val="75000"/>
                  </a:schemeClr>
                </a:solidFill>
              </a:rPr>
              <a:t>Port-wine stain</a:t>
            </a:r>
          </a:p>
        </p:txBody>
      </p:sp>
      <p:sp>
        <p:nvSpPr>
          <p:cNvPr id="55" name="Line 17">
            <a:extLst>
              <a:ext uri="{FF2B5EF4-FFF2-40B4-BE49-F238E27FC236}">
                <a16:creationId xmlns:a16="http://schemas.microsoft.com/office/drawing/2014/main" id="{4345718B-B39B-4854-97A4-D77E3EF76D5D}"/>
              </a:ext>
            </a:extLst>
          </p:cNvPr>
          <p:cNvSpPr>
            <a:spLocks noChangeShapeType="1"/>
          </p:cNvSpPr>
          <p:nvPr/>
        </p:nvSpPr>
        <p:spPr bwMode="auto">
          <a:xfrm>
            <a:off x="2441995" y="4123914"/>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18">
            <a:extLst>
              <a:ext uri="{FF2B5EF4-FFF2-40B4-BE49-F238E27FC236}">
                <a16:creationId xmlns:a16="http://schemas.microsoft.com/office/drawing/2014/main" id="{890FC108-2F94-4CA0-AA40-4FD992E78314}"/>
              </a:ext>
            </a:extLst>
          </p:cNvPr>
          <p:cNvSpPr>
            <a:spLocks noChangeShapeType="1"/>
          </p:cNvSpPr>
          <p:nvPr/>
        </p:nvSpPr>
        <p:spPr bwMode="auto">
          <a:xfrm>
            <a:off x="2441995" y="43525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18">
            <a:extLst>
              <a:ext uri="{FF2B5EF4-FFF2-40B4-BE49-F238E27FC236}">
                <a16:creationId xmlns:a16="http://schemas.microsoft.com/office/drawing/2014/main" id="{E143641B-2689-46A3-97CB-8F7F363FBF94}"/>
              </a:ext>
            </a:extLst>
          </p:cNvPr>
          <p:cNvSpPr>
            <a:spLocks noChangeShapeType="1"/>
          </p:cNvSpPr>
          <p:nvPr/>
        </p:nvSpPr>
        <p:spPr bwMode="auto">
          <a:xfrm>
            <a:off x="2438400" y="4799775"/>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18">
            <a:extLst>
              <a:ext uri="{FF2B5EF4-FFF2-40B4-BE49-F238E27FC236}">
                <a16:creationId xmlns:a16="http://schemas.microsoft.com/office/drawing/2014/main" id="{BD6A744F-818C-40C5-BE53-54B589CC7D4F}"/>
              </a:ext>
            </a:extLst>
          </p:cNvPr>
          <p:cNvSpPr>
            <a:spLocks noChangeShapeType="1"/>
          </p:cNvSpPr>
          <p:nvPr/>
        </p:nvSpPr>
        <p:spPr bwMode="auto">
          <a:xfrm>
            <a:off x="2438400" y="5266914"/>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Line 48">
            <a:extLst>
              <a:ext uri="{FF2B5EF4-FFF2-40B4-BE49-F238E27FC236}">
                <a16:creationId xmlns:a16="http://schemas.microsoft.com/office/drawing/2014/main" id="{52D5BE17-87C1-40EE-BE45-DC447F997760}"/>
              </a:ext>
            </a:extLst>
          </p:cNvPr>
          <p:cNvSpPr>
            <a:spLocks noChangeShapeType="1"/>
          </p:cNvSpPr>
          <p:nvPr/>
        </p:nvSpPr>
        <p:spPr bwMode="auto">
          <a:xfrm>
            <a:off x="1952968" y="2985948"/>
            <a:ext cx="518441" cy="70788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48">
            <a:extLst>
              <a:ext uri="{FF2B5EF4-FFF2-40B4-BE49-F238E27FC236}">
                <a16:creationId xmlns:a16="http://schemas.microsoft.com/office/drawing/2014/main" id="{11BE3EA8-3E45-40D2-AACA-0AFF6E1472E3}"/>
              </a:ext>
            </a:extLst>
          </p:cNvPr>
          <p:cNvSpPr>
            <a:spLocks noChangeShapeType="1"/>
          </p:cNvSpPr>
          <p:nvPr/>
        </p:nvSpPr>
        <p:spPr bwMode="auto">
          <a:xfrm flipH="1">
            <a:off x="1447800" y="2988916"/>
            <a:ext cx="498533" cy="70491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Box 10">
            <a:extLst>
              <a:ext uri="{FF2B5EF4-FFF2-40B4-BE49-F238E27FC236}">
                <a16:creationId xmlns:a16="http://schemas.microsoft.com/office/drawing/2014/main" id="{DCC38A35-A068-4ACB-A59C-351CD2C5FAA5}"/>
              </a:ext>
            </a:extLst>
          </p:cNvPr>
          <p:cNvSpPr txBox="1"/>
          <p:nvPr/>
        </p:nvSpPr>
        <p:spPr>
          <a:xfrm>
            <a:off x="620589" y="2965610"/>
            <a:ext cx="1037463" cy="528350"/>
          </a:xfrm>
          <a:prstGeom prst="rect">
            <a:avLst/>
          </a:prstGeom>
          <a:noFill/>
        </p:spPr>
        <p:txBody>
          <a:bodyPr wrap="none" rtlCol="0">
            <a:spAutoFit/>
          </a:bodyPr>
          <a:lstStyle/>
          <a:p>
            <a:pPr>
              <a:lnSpc>
                <a:spcPts val="1700"/>
              </a:lnSpc>
            </a:pPr>
            <a:r>
              <a:rPr lang="en-US" sz="1600" dirty="0">
                <a:solidFill>
                  <a:schemeClr val="bg1">
                    <a:lumMod val="75000"/>
                  </a:schemeClr>
                </a:solidFill>
              </a:rPr>
              <a:t>Fibrous </a:t>
            </a:r>
          </a:p>
          <a:p>
            <a:pPr>
              <a:lnSpc>
                <a:spcPts val="1700"/>
              </a:lnSpc>
            </a:pPr>
            <a:r>
              <a:rPr lang="en-US" sz="1600" dirty="0">
                <a:solidFill>
                  <a:schemeClr val="bg1">
                    <a:lumMod val="75000"/>
                  </a:schemeClr>
                </a:solidFill>
              </a:rPr>
              <a:t>dysplasia</a:t>
            </a:r>
          </a:p>
        </p:txBody>
      </p:sp>
      <p:sp>
        <p:nvSpPr>
          <p:cNvPr id="80" name="TextBox 79">
            <a:extLst>
              <a:ext uri="{FF2B5EF4-FFF2-40B4-BE49-F238E27FC236}">
                <a16:creationId xmlns:a16="http://schemas.microsoft.com/office/drawing/2014/main" id="{BEBF4AF4-0A86-4768-BB10-F430F34E9B79}"/>
              </a:ext>
            </a:extLst>
          </p:cNvPr>
          <p:cNvSpPr txBox="1"/>
          <p:nvPr/>
        </p:nvSpPr>
        <p:spPr>
          <a:xfrm>
            <a:off x="3061240" y="2965610"/>
            <a:ext cx="1895071" cy="284693"/>
          </a:xfrm>
          <a:prstGeom prst="rect">
            <a:avLst/>
          </a:prstGeom>
          <a:noFill/>
        </p:spPr>
        <p:txBody>
          <a:bodyPr wrap="none" rtlCol="0">
            <a:spAutoFit/>
          </a:bodyPr>
          <a:lstStyle/>
          <a:p>
            <a:pPr>
              <a:lnSpc>
                <a:spcPts val="1500"/>
              </a:lnSpc>
            </a:pPr>
            <a:r>
              <a:rPr lang="en-US" sz="1600" dirty="0">
                <a:solidFill>
                  <a:schemeClr val="bg1">
                    <a:lumMod val="75000"/>
                  </a:schemeClr>
                </a:solidFill>
              </a:rPr>
              <a:t>Optic nerve glioma</a:t>
            </a:r>
          </a:p>
        </p:txBody>
      </p:sp>
      <p:cxnSp>
        <p:nvCxnSpPr>
          <p:cNvPr id="18" name="Straight Connector 17">
            <a:extLst>
              <a:ext uri="{FF2B5EF4-FFF2-40B4-BE49-F238E27FC236}">
                <a16:creationId xmlns:a16="http://schemas.microsoft.com/office/drawing/2014/main" id="{91B3DF0A-5A87-4B7D-A5FF-91242AF4F383}"/>
              </a:ext>
            </a:extLst>
          </p:cNvPr>
          <p:cNvCxnSpPr/>
          <p:nvPr/>
        </p:nvCxnSpPr>
        <p:spPr>
          <a:xfrm>
            <a:off x="457200" y="2952249"/>
            <a:ext cx="0" cy="1692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6EBDD94-875F-442C-9472-73158AF515A1}"/>
              </a:ext>
            </a:extLst>
          </p:cNvPr>
          <p:cNvCxnSpPr>
            <a:cxnSpLocks/>
          </p:cNvCxnSpPr>
          <p:nvPr/>
        </p:nvCxnSpPr>
        <p:spPr>
          <a:xfrm>
            <a:off x="457200" y="3121526"/>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ABCEFB-7F2F-4B55-B5D0-42427A83D15D}"/>
              </a:ext>
            </a:extLst>
          </p:cNvPr>
          <p:cNvCxnSpPr>
            <a:cxnSpLocks/>
          </p:cNvCxnSpPr>
          <p:nvPr/>
        </p:nvCxnSpPr>
        <p:spPr>
          <a:xfrm>
            <a:off x="2971800" y="3058557"/>
            <a:ext cx="0" cy="3111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55B386-A2DC-4083-970E-A65E003B11B0}"/>
              </a:ext>
            </a:extLst>
          </p:cNvPr>
          <p:cNvCxnSpPr>
            <a:cxnSpLocks/>
          </p:cNvCxnSpPr>
          <p:nvPr/>
        </p:nvCxnSpPr>
        <p:spPr>
          <a:xfrm>
            <a:off x="2971800" y="3369677"/>
            <a:ext cx="14880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B1324442-B40D-4B3C-93B0-1BB9D47D47BB}"/>
              </a:ext>
            </a:extLst>
          </p:cNvPr>
          <p:cNvSpPr txBox="1"/>
          <p:nvPr/>
        </p:nvSpPr>
        <p:spPr>
          <a:xfrm>
            <a:off x="3120605" y="3250683"/>
            <a:ext cx="1393330" cy="477054"/>
          </a:xfrm>
          <a:prstGeom prst="rect">
            <a:avLst/>
          </a:prstGeom>
          <a:noFill/>
        </p:spPr>
        <p:txBody>
          <a:bodyPr wrap="none" rtlCol="0">
            <a:spAutoFit/>
          </a:bodyPr>
          <a:lstStyle/>
          <a:p>
            <a:pPr>
              <a:lnSpc>
                <a:spcPts val="1500"/>
              </a:lnSpc>
            </a:pPr>
            <a:r>
              <a:rPr lang="en-US" sz="1600" dirty="0">
                <a:solidFill>
                  <a:schemeClr val="bg1">
                    <a:lumMod val="75000"/>
                  </a:schemeClr>
                </a:solidFill>
              </a:rPr>
              <a:t>Plexiform</a:t>
            </a:r>
          </a:p>
          <a:p>
            <a:pPr>
              <a:lnSpc>
                <a:spcPts val="1500"/>
              </a:lnSpc>
            </a:pPr>
            <a:r>
              <a:rPr lang="en-US" sz="1600" dirty="0">
                <a:solidFill>
                  <a:schemeClr val="bg1">
                    <a:lumMod val="75000"/>
                  </a:schemeClr>
                </a:solidFill>
              </a:rPr>
              <a:t>neurofibroma</a:t>
            </a:r>
          </a:p>
        </p:txBody>
      </p:sp>
      <p:sp>
        <p:nvSpPr>
          <p:cNvPr id="57" name="Rectangle 1">
            <a:extLst>
              <a:ext uri="{FF2B5EF4-FFF2-40B4-BE49-F238E27FC236}">
                <a16:creationId xmlns:a16="http://schemas.microsoft.com/office/drawing/2014/main" id="{13C5F4D0-36CF-4EB5-8555-6982BB51A7C0}"/>
              </a:ext>
            </a:extLst>
          </p:cNvPr>
          <p:cNvSpPr>
            <a:spLocks noChangeArrowheads="1"/>
          </p:cNvSpPr>
          <p:nvPr/>
        </p:nvSpPr>
        <p:spPr bwMode="auto">
          <a:xfrm>
            <a:off x="201646" y="2458928"/>
            <a:ext cx="4824731" cy="310854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the orbital sarcomas: Which is most common?</a:t>
            </a:r>
          </a:p>
          <a:p>
            <a:pPr eaLnBrk="1" hangingPunct="1">
              <a:spcBef>
                <a:spcPct val="0"/>
              </a:spcBef>
              <a:buClrTx/>
              <a:buSzTx/>
              <a:buFontTx/>
              <a:buNone/>
            </a:pPr>
            <a:r>
              <a:rPr lang="en-US" altLang="en-US" sz="1400" dirty="0">
                <a:solidFill>
                  <a:schemeClr val="bg1">
                    <a:lumMod val="65000"/>
                  </a:schemeClr>
                </a:solidFill>
              </a:rPr>
              <a:t>Rhabdomyosarcoma </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How much more common is it?</a:t>
            </a:r>
          </a:p>
          <a:p>
            <a:pPr eaLnBrk="1" hangingPunct="1">
              <a:spcBef>
                <a:spcPct val="0"/>
              </a:spcBef>
              <a:buClrTx/>
              <a:buSzTx/>
              <a:buFontTx/>
              <a:buNone/>
            </a:pPr>
            <a:r>
              <a:rPr lang="en-US" altLang="en-US" sz="1400" b="1" dirty="0">
                <a:solidFill>
                  <a:schemeClr val="bg1">
                    <a:lumMod val="65000"/>
                  </a:schemeClr>
                </a:solidFill>
              </a:rPr>
              <a:t>The incidence of </a:t>
            </a:r>
            <a:r>
              <a:rPr lang="en-US" altLang="en-US" sz="1400" b="1" dirty="0" err="1">
                <a:solidFill>
                  <a:schemeClr val="bg1">
                    <a:lumMod val="65000"/>
                  </a:schemeClr>
                </a:solidFill>
              </a:rPr>
              <a:t>rhabdo</a:t>
            </a:r>
            <a:r>
              <a:rPr lang="en-US" altLang="en-US" sz="1400" b="1" dirty="0">
                <a:solidFill>
                  <a:schemeClr val="bg1">
                    <a:lumMod val="65000"/>
                  </a:schemeClr>
                </a:solidFill>
              </a:rPr>
              <a:t> exceeds that of all the other orbital sarcomas combined!</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Between what ages do most cases of </a:t>
            </a:r>
            <a:r>
              <a:rPr lang="en-US" altLang="en-US" sz="1400" i="1" dirty="0" err="1">
                <a:solidFill>
                  <a:schemeClr val="bg1">
                    <a:lumMod val="65000"/>
                  </a:schemeClr>
                </a:solidFill>
              </a:rPr>
              <a:t>rhabdo</a:t>
            </a:r>
            <a:r>
              <a:rPr lang="en-US" altLang="en-US" sz="1400" i="1" dirty="0">
                <a:solidFill>
                  <a:schemeClr val="bg1">
                    <a:lumMod val="65000"/>
                  </a:schemeClr>
                </a:solidFill>
              </a:rPr>
              <a:t> declare?</a:t>
            </a:r>
          </a:p>
          <a:p>
            <a:pPr eaLnBrk="1" hangingPunct="1">
              <a:spcBef>
                <a:spcPct val="0"/>
              </a:spcBef>
              <a:buClrTx/>
              <a:buSzTx/>
              <a:buFontTx/>
              <a:buNone/>
            </a:pPr>
            <a:r>
              <a:rPr lang="en-US" altLang="en-US" sz="1400" dirty="0">
                <a:solidFill>
                  <a:schemeClr val="bg1">
                    <a:lumMod val="65000"/>
                  </a:schemeClr>
                </a:solidFill>
              </a:rPr>
              <a:t>5 and 7 years</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We think of </a:t>
            </a:r>
            <a:r>
              <a:rPr lang="en-US" altLang="en-US" sz="1400" i="1" dirty="0" err="1">
                <a:solidFill>
                  <a:schemeClr val="bg1">
                    <a:lumMod val="65000"/>
                  </a:schemeClr>
                </a:solidFill>
              </a:rPr>
              <a:t>rhabdo</a:t>
            </a:r>
            <a:r>
              <a:rPr lang="en-US" altLang="en-US" sz="1400" i="1" dirty="0">
                <a:solidFill>
                  <a:schemeClr val="bg1">
                    <a:lumMod val="65000"/>
                  </a:schemeClr>
                </a:solidFill>
              </a:rPr>
              <a:t> as a neoplasm of childhood, and by and large it is. What percent of cases present at age 16 years or older?</a:t>
            </a:r>
          </a:p>
          <a:p>
            <a:pPr eaLnBrk="1" hangingPunct="1">
              <a:spcBef>
                <a:spcPct val="0"/>
              </a:spcBef>
              <a:buClrTx/>
              <a:buSzTx/>
              <a:buFontTx/>
              <a:buNone/>
            </a:pPr>
            <a:r>
              <a:rPr lang="en-US" altLang="en-US" sz="1400" dirty="0">
                <a:solidFill>
                  <a:schemeClr val="bg1">
                    <a:lumMod val="65000"/>
                  </a:schemeClr>
                </a:solidFill>
              </a:rPr>
              <a:t>10! Make sure to keep </a:t>
            </a:r>
            <a:r>
              <a:rPr lang="en-US" altLang="en-US" sz="1400" dirty="0" err="1">
                <a:solidFill>
                  <a:schemeClr val="bg1">
                    <a:lumMod val="65000"/>
                  </a:schemeClr>
                </a:solidFill>
              </a:rPr>
              <a:t>rhabdo</a:t>
            </a:r>
            <a:r>
              <a:rPr lang="en-US" altLang="en-US" sz="1400" dirty="0">
                <a:solidFill>
                  <a:schemeClr val="bg1">
                    <a:lumMod val="65000"/>
                  </a:schemeClr>
                </a:solidFill>
              </a:rPr>
              <a:t> in mind in non-children</a:t>
            </a:r>
          </a:p>
        </p:txBody>
      </p:sp>
      <p:sp>
        <p:nvSpPr>
          <p:cNvPr id="58" name="Text Box 27">
            <a:extLst>
              <a:ext uri="{FF2B5EF4-FFF2-40B4-BE49-F238E27FC236}">
                <a16:creationId xmlns:a16="http://schemas.microsoft.com/office/drawing/2014/main" id="{5A82B95A-6B33-495D-BE9F-FCEDB3C825B9}"/>
              </a:ext>
            </a:extLst>
          </p:cNvPr>
          <p:cNvSpPr txBox="1">
            <a:spLocks noChangeArrowheads="1"/>
          </p:cNvSpPr>
          <p:nvPr/>
        </p:nvSpPr>
        <p:spPr bwMode="auto">
          <a:xfrm>
            <a:off x="5461592" y="3635113"/>
            <a:ext cx="24673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dirty="0">
                <a:solidFill>
                  <a:srgbClr val="0000FF"/>
                </a:solidFill>
              </a:rPr>
              <a:t>Rhabdomyosarcoma</a:t>
            </a:r>
          </a:p>
        </p:txBody>
      </p:sp>
      <p:sp>
        <p:nvSpPr>
          <p:cNvPr id="59" name="Text Box 28">
            <a:extLst>
              <a:ext uri="{FF2B5EF4-FFF2-40B4-BE49-F238E27FC236}">
                <a16:creationId xmlns:a16="http://schemas.microsoft.com/office/drawing/2014/main" id="{6DB70FC0-E5B7-4653-B3D2-96890CDC1E0D}"/>
              </a:ext>
            </a:extLst>
          </p:cNvPr>
          <p:cNvSpPr txBox="1">
            <a:spLocks noChangeArrowheads="1"/>
          </p:cNvSpPr>
          <p:nvPr/>
        </p:nvSpPr>
        <p:spPr bwMode="auto">
          <a:xfrm>
            <a:off x="5487036" y="3981038"/>
            <a:ext cx="11833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Osteosarcoma</a:t>
            </a:r>
          </a:p>
        </p:txBody>
      </p:sp>
      <p:sp>
        <p:nvSpPr>
          <p:cNvPr id="70" name="Text Box 29">
            <a:extLst>
              <a:ext uri="{FF2B5EF4-FFF2-40B4-BE49-F238E27FC236}">
                <a16:creationId xmlns:a16="http://schemas.microsoft.com/office/drawing/2014/main" id="{00384BF3-7D8E-4999-B782-A83DD7029E48}"/>
              </a:ext>
            </a:extLst>
          </p:cNvPr>
          <p:cNvSpPr txBox="1">
            <a:spLocks noChangeArrowheads="1"/>
          </p:cNvSpPr>
          <p:nvPr/>
        </p:nvSpPr>
        <p:spPr bwMode="auto">
          <a:xfrm>
            <a:off x="5487036" y="4272585"/>
            <a:ext cx="1359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Chondrosarcoma</a:t>
            </a:r>
          </a:p>
        </p:txBody>
      </p:sp>
      <p:sp>
        <p:nvSpPr>
          <p:cNvPr id="71" name="Text Box 30">
            <a:extLst>
              <a:ext uri="{FF2B5EF4-FFF2-40B4-BE49-F238E27FC236}">
                <a16:creationId xmlns:a16="http://schemas.microsoft.com/office/drawing/2014/main" id="{5624C43B-2446-4FF9-9AB2-A81E03735365}"/>
              </a:ext>
            </a:extLst>
          </p:cNvPr>
          <p:cNvSpPr txBox="1">
            <a:spLocks noChangeArrowheads="1"/>
          </p:cNvSpPr>
          <p:nvPr/>
        </p:nvSpPr>
        <p:spPr bwMode="auto">
          <a:xfrm>
            <a:off x="5487036" y="4577385"/>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a:t>Fibrosarcoma</a:t>
            </a:r>
          </a:p>
        </p:txBody>
      </p:sp>
      <p:sp>
        <p:nvSpPr>
          <p:cNvPr id="74" name="TextBox 73">
            <a:extLst>
              <a:ext uri="{FF2B5EF4-FFF2-40B4-BE49-F238E27FC236}">
                <a16:creationId xmlns:a16="http://schemas.microsoft.com/office/drawing/2014/main" id="{9D1681D5-E31D-440C-A7EE-CE8490BF7A08}"/>
              </a:ext>
            </a:extLst>
          </p:cNvPr>
          <p:cNvSpPr txBox="1"/>
          <p:nvPr/>
        </p:nvSpPr>
        <p:spPr>
          <a:xfrm>
            <a:off x="336112" y="3007225"/>
            <a:ext cx="4725061" cy="3539430"/>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cell of origin for </a:t>
            </a:r>
            <a:r>
              <a:rPr lang="en-US" sz="1400" i="1" dirty="0" err="1">
                <a:solidFill>
                  <a:schemeClr val="bg1">
                    <a:lumMod val="50000"/>
                  </a:schemeClr>
                </a:solidFill>
              </a:rPr>
              <a:t>rhabdo</a:t>
            </a:r>
            <a:r>
              <a:rPr lang="en-US" sz="1400" i="1" dirty="0">
                <a:solidFill>
                  <a:schemeClr val="bg1">
                    <a:lumMod val="50000"/>
                  </a:schemeClr>
                </a:solidFill>
              </a:rPr>
              <a:t>?</a:t>
            </a:r>
          </a:p>
          <a:p>
            <a:r>
              <a:rPr lang="en-US" sz="1400" dirty="0">
                <a:solidFill>
                  <a:schemeClr val="bg1">
                    <a:lumMod val="50000"/>
                  </a:schemeClr>
                </a:solidFill>
              </a:rPr>
              <a:t>Undifferentiated/pluripotent mesenchymal cells (</a:t>
            </a:r>
            <a:r>
              <a:rPr lang="en-US" sz="1400" b="1" dirty="0">
                <a:solidFill>
                  <a:schemeClr val="bg1">
                    <a:lumMod val="50000"/>
                  </a:schemeClr>
                </a:solidFill>
              </a:rPr>
              <a:t>not</a:t>
            </a:r>
            <a:r>
              <a:rPr lang="en-US" sz="1400" dirty="0">
                <a:solidFill>
                  <a:schemeClr val="bg1">
                    <a:lumMod val="50000"/>
                  </a:schemeClr>
                </a:solidFill>
              </a:rPr>
              <a:t> the EOMs--a common misconception!)</a:t>
            </a:r>
          </a:p>
          <a:p>
            <a:endParaRPr lang="en-US" sz="1400" dirty="0">
              <a:solidFill>
                <a:schemeClr val="bg1">
                  <a:lumMod val="50000"/>
                </a:schemeClr>
              </a:solidFill>
            </a:endParaRPr>
          </a:p>
          <a:p>
            <a:pPr eaLnBrk="1" hangingPunct="1"/>
            <a:r>
              <a:rPr lang="en-US" altLang="en-US" sz="1400" i="1" dirty="0">
                <a:solidFill>
                  <a:schemeClr val="bg1">
                    <a:lumMod val="50000"/>
                  </a:schemeClr>
                </a:solidFill>
              </a:rPr>
              <a:t>What is the classic presentation of orbital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Like that of other orbital tumors in kids: Rapid unilateral proptosis associated with lid edema and discoloration</a:t>
            </a:r>
          </a:p>
          <a:p>
            <a:pPr eaLnBrk="1" hangingPunct="1"/>
            <a:endParaRPr lang="en-US" altLang="en-US" sz="1400" i="1" dirty="0">
              <a:solidFill>
                <a:schemeClr val="bg1">
                  <a:lumMod val="50000"/>
                </a:schemeClr>
              </a:solidFill>
            </a:endParaRPr>
          </a:p>
          <a:p>
            <a:pPr eaLnBrk="1" hangingPunct="1"/>
            <a:r>
              <a:rPr lang="en-US" altLang="en-US" sz="1400" i="1" dirty="0">
                <a:solidFill>
                  <a:schemeClr val="bg1">
                    <a:lumMod val="50000"/>
                  </a:schemeClr>
                </a:solidFill>
              </a:rPr>
              <a:t>Is it painful, or painless? </a:t>
            </a:r>
            <a:endParaRPr lang="en-US" altLang="en-US" sz="1400" dirty="0">
              <a:solidFill>
                <a:schemeClr val="bg1">
                  <a:lumMod val="50000"/>
                </a:schemeClr>
              </a:solidFill>
            </a:endParaRPr>
          </a:p>
          <a:p>
            <a:pPr eaLnBrk="1" hangingPunct="1"/>
            <a:r>
              <a:rPr lang="en-US" altLang="en-US" sz="1400" dirty="0">
                <a:solidFill>
                  <a:schemeClr val="bg1">
                    <a:lumMod val="50000"/>
                  </a:schemeClr>
                </a:solidFill>
              </a:rPr>
              <a:t>In the vast majority (90%), it is  painless</a:t>
            </a:r>
          </a:p>
          <a:p>
            <a:pPr eaLnBrk="1" hangingPunct="1"/>
            <a:endParaRPr lang="en-US" altLang="en-US" sz="1400" dirty="0">
              <a:solidFill>
                <a:schemeClr val="bg1">
                  <a:lumMod val="50000"/>
                </a:schemeClr>
              </a:solidFill>
            </a:endParaRPr>
          </a:p>
          <a:p>
            <a:pPr eaLnBrk="1" hangingPunct="1"/>
            <a:r>
              <a:rPr lang="en-US" altLang="en-US" sz="1400" i="1" dirty="0">
                <a:solidFill>
                  <a:schemeClr val="bg1">
                    <a:lumMod val="50000"/>
                  </a:schemeClr>
                </a:solidFill>
              </a:rPr>
              <a:t>What are the four histological subtypes of </a:t>
            </a:r>
            <a:r>
              <a:rPr lang="en-US" altLang="en-US" sz="1400" i="1" dirty="0" err="1">
                <a:solidFill>
                  <a:schemeClr val="bg1">
                    <a:lumMod val="50000"/>
                  </a:schemeClr>
                </a:solidFill>
              </a:rPr>
              <a:t>rhabdo</a:t>
            </a:r>
            <a:r>
              <a:rPr lang="en-US" altLang="en-US" sz="1400" i="1" dirty="0">
                <a:solidFill>
                  <a:schemeClr val="bg1">
                    <a:lumMod val="50000"/>
                  </a:schemeClr>
                </a:solidFill>
              </a:rPr>
              <a:t>?</a:t>
            </a:r>
          </a:p>
          <a:p>
            <a:pPr eaLnBrk="1" hangingPunct="1"/>
            <a:r>
              <a:rPr lang="en-US" altLang="en-US" sz="1400" dirty="0">
                <a:solidFill>
                  <a:schemeClr val="bg1">
                    <a:lumMod val="50000"/>
                  </a:schemeClr>
                </a:solidFill>
              </a:rPr>
              <a:t>--Embryonal</a:t>
            </a:r>
          </a:p>
          <a:p>
            <a:pPr eaLnBrk="1" hangingPunct="1"/>
            <a:r>
              <a:rPr lang="en-US" altLang="en-US" sz="1400" dirty="0">
                <a:solidFill>
                  <a:schemeClr val="bg1">
                    <a:lumMod val="50000"/>
                  </a:schemeClr>
                </a:solidFill>
              </a:rPr>
              <a:t>--Alveolar</a:t>
            </a:r>
          </a:p>
          <a:p>
            <a:pPr eaLnBrk="1" hangingPunct="1"/>
            <a:r>
              <a:rPr lang="en-US" altLang="en-US" sz="1400" dirty="0">
                <a:solidFill>
                  <a:srgbClr val="0000FF"/>
                </a:solidFill>
              </a:rPr>
              <a:t>--</a:t>
            </a:r>
            <a:r>
              <a:rPr lang="en-US" altLang="en-US" sz="1400" b="1" dirty="0">
                <a:solidFill>
                  <a:srgbClr val="0000FF"/>
                </a:solidFill>
              </a:rPr>
              <a:t>Pleomorphic</a:t>
            </a:r>
          </a:p>
          <a:p>
            <a:pPr eaLnBrk="1" hangingPunct="1"/>
            <a:r>
              <a:rPr lang="en-US" altLang="en-US" sz="1400" dirty="0">
                <a:solidFill>
                  <a:schemeClr val="bg1">
                    <a:lumMod val="50000"/>
                  </a:schemeClr>
                </a:solidFill>
              </a:rPr>
              <a:t>--Botryoid</a:t>
            </a:r>
          </a:p>
        </p:txBody>
      </p:sp>
      <p:sp>
        <p:nvSpPr>
          <p:cNvPr id="75" name="TextBox 74">
            <a:extLst>
              <a:ext uri="{FF2B5EF4-FFF2-40B4-BE49-F238E27FC236}">
                <a16:creationId xmlns:a16="http://schemas.microsoft.com/office/drawing/2014/main" id="{91060F91-C877-4C3C-A97C-165673BDF07E}"/>
              </a:ext>
            </a:extLst>
          </p:cNvPr>
          <p:cNvSpPr txBox="1"/>
          <p:nvPr/>
        </p:nvSpPr>
        <p:spPr>
          <a:xfrm>
            <a:off x="1764180" y="5864345"/>
            <a:ext cx="5615640" cy="523220"/>
          </a:xfrm>
          <a:prstGeom prst="rect">
            <a:avLst/>
          </a:prstGeom>
          <a:solidFill>
            <a:srgbClr val="00CC99"/>
          </a:solidFill>
        </p:spPr>
        <p:txBody>
          <a:bodyPr wrap="none" rtlCol="0">
            <a:spAutoFit/>
          </a:bodyPr>
          <a:lstStyle/>
          <a:p>
            <a:r>
              <a:rPr lang="en-US" sz="1400" i="1" dirty="0"/>
              <a:t>Under what circumstances is the pleomorphic subtype encountered?</a:t>
            </a:r>
          </a:p>
          <a:p>
            <a:r>
              <a:rPr lang="en-US" sz="1400" dirty="0"/>
              <a:t>When the </a:t>
            </a:r>
            <a:r>
              <a:rPr lang="en-US" sz="1400" dirty="0" err="1"/>
              <a:t>pt</a:t>
            </a:r>
            <a:r>
              <a:rPr lang="en-US" sz="1400" dirty="0"/>
              <a:t> is an adult (it essentially never occurs in kids)</a:t>
            </a:r>
          </a:p>
        </p:txBody>
      </p:sp>
    </p:spTree>
    <p:extLst>
      <p:ext uri="{BB962C8B-B14F-4D97-AF65-F5344CB8AC3E}">
        <p14:creationId xmlns:p14="http://schemas.microsoft.com/office/powerpoint/2010/main" val="414225047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4366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Metastatic</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66</a:t>
            </a:fld>
            <a:endParaRPr lang="en-US" altLang="en-US" sz="1000"/>
          </a:p>
        </p:txBody>
      </p:sp>
      <p:sp>
        <p:nvSpPr>
          <p:cNvPr id="14" name="Line 18">
            <a:extLst>
              <a:ext uri="{FF2B5EF4-FFF2-40B4-BE49-F238E27FC236}">
                <a16:creationId xmlns:a16="http://schemas.microsoft.com/office/drawing/2014/main" id="{E50D7C5B-0481-4D19-A919-54CCC8208566}"/>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5" name="Line 18">
            <a:extLst>
              <a:ext uri="{FF2B5EF4-FFF2-40B4-BE49-F238E27FC236}">
                <a16:creationId xmlns:a16="http://schemas.microsoft.com/office/drawing/2014/main" id="{1A61C6D6-9A65-4B2C-B7DD-DD32E343311D}"/>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6" name="Line 18">
            <a:extLst>
              <a:ext uri="{FF2B5EF4-FFF2-40B4-BE49-F238E27FC236}">
                <a16:creationId xmlns:a16="http://schemas.microsoft.com/office/drawing/2014/main" id="{F5E689B2-C3F6-40AB-BA37-57694C48E5DA}"/>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7" name="Line 18">
            <a:extLst>
              <a:ext uri="{FF2B5EF4-FFF2-40B4-BE49-F238E27FC236}">
                <a16:creationId xmlns:a16="http://schemas.microsoft.com/office/drawing/2014/main" id="{F3E291ED-F0D1-4465-BE3F-5B52EEFAC11D}"/>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8" name="Text Box 28">
            <a:extLst>
              <a:ext uri="{FF2B5EF4-FFF2-40B4-BE49-F238E27FC236}">
                <a16:creationId xmlns:a16="http://schemas.microsoft.com/office/drawing/2014/main" id="{D82F1303-7A89-4083-A49F-E5A1B8AE9F8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19" name="Text Box 29">
            <a:extLst>
              <a:ext uri="{FF2B5EF4-FFF2-40B4-BE49-F238E27FC236}">
                <a16:creationId xmlns:a16="http://schemas.microsoft.com/office/drawing/2014/main" id="{78D4EFB8-624C-483E-A588-0F45CCFD8C6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20" name="Text Box 30">
            <a:extLst>
              <a:ext uri="{FF2B5EF4-FFF2-40B4-BE49-F238E27FC236}">
                <a16:creationId xmlns:a16="http://schemas.microsoft.com/office/drawing/2014/main" id="{BADB854D-EF8E-4281-AABB-4E8125FF6254}"/>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21" name="Line 17">
            <a:extLst>
              <a:ext uri="{FF2B5EF4-FFF2-40B4-BE49-F238E27FC236}">
                <a16:creationId xmlns:a16="http://schemas.microsoft.com/office/drawing/2014/main" id="{89F2912A-1FA7-4DF0-AC97-CF7BC388F350}"/>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Text Box 31">
            <a:extLst>
              <a:ext uri="{FF2B5EF4-FFF2-40B4-BE49-F238E27FC236}">
                <a16:creationId xmlns:a16="http://schemas.microsoft.com/office/drawing/2014/main" id="{613C023F-3A7B-4A9D-81DB-EEC6F836159E}"/>
              </a:ext>
            </a:extLst>
          </p:cNvPr>
          <p:cNvSpPr txBox="1">
            <a:spLocks noChangeArrowheads="1"/>
          </p:cNvSpPr>
          <p:nvPr/>
        </p:nvSpPr>
        <p:spPr bwMode="auto">
          <a:xfrm>
            <a:off x="2386904" y="2930175"/>
            <a:ext cx="5537896" cy="107721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Regarding metastatic </a:t>
            </a:r>
            <a:r>
              <a:rPr lang="en-US" altLang="en-US" sz="1600" i="1" dirty="0" err="1">
                <a:solidFill>
                  <a:srgbClr val="0000FF"/>
                </a:solidFill>
              </a:rPr>
              <a:t>dz</a:t>
            </a:r>
            <a:r>
              <a:rPr lang="en-US" altLang="en-US" sz="1600" i="1" dirty="0">
                <a:solidFill>
                  <a:srgbClr val="0000FF"/>
                </a:solidFill>
              </a:rPr>
              <a:t> to the eye or orbit: In what key manner does the pediatric population differ from the adult?</a:t>
            </a:r>
          </a:p>
          <a:p>
            <a:pPr eaLnBrk="1" hangingPunct="1">
              <a:spcBef>
                <a:spcPct val="0"/>
              </a:spcBef>
              <a:buClrTx/>
              <a:buSzTx/>
              <a:buFontTx/>
              <a:buNone/>
            </a:pPr>
            <a:r>
              <a:rPr lang="en-US" altLang="en-US" sz="1600" dirty="0">
                <a:solidFill>
                  <a:srgbClr val="0000FF"/>
                </a:solidFill>
              </a:rPr>
              <a:t>In adults, </a:t>
            </a:r>
            <a:r>
              <a:rPr lang="en-US" altLang="en-US" sz="1600" dirty="0" err="1">
                <a:solidFill>
                  <a:srgbClr val="CCFFCC"/>
                </a:solidFill>
              </a:rPr>
              <a:t>mets</a:t>
            </a:r>
            <a:r>
              <a:rPr lang="en-US" altLang="en-US" sz="1600" dirty="0">
                <a:solidFill>
                  <a:srgbClr val="CCFFCC"/>
                </a:solidFill>
              </a:rPr>
              <a:t> tend to go to the </a:t>
            </a:r>
            <a:r>
              <a:rPr lang="en-US" altLang="en-US" sz="1600" b="1" dirty="0">
                <a:solidFill>
                  <a:srgbClr val="CCFFCC"/>
                </a:solidFill>
              </a:rPr>
              <a:t>eye</a:t>
            </a:r>
            <a:r>
              <a:rPr lang="en-US" altLang="en-US" sz="1600" dirty="0">
                <a:solidFill>
                  <a:srgbClr val="CCFFCC"/>
                </a:solidFill>
              </a:rPr>
              <a:t>; but…</a:t>
            </a:r>
          </a:p>
          <a:p>
            <a:pPr eaLnBrk="1" hangingPunct="1">
              <a:spcBef>
                <a:spcPct val="0"/>
              </a:spcBef>
              <a:buClrTx/>
              <a:buSzTx/>
              <a:buFontTx/>
              <a:buNone/>
            </a:pPr>
            <a:r>
              <a:rPr lang="en-US" altLang="en-US" sz="1600" dirty="0">
                <a:solidFill>
                  <a:schemeClr val="bg1">
                    <a:lumMod val="65000"/>
                  </a:schemeClr>
                </a:solidFill>
              </a:rPr>
              <a:t>In children, </a:t>
            </a:r>
            <a:r>
              <a:rPr lang="en-US" altLang="en-US" sz="1600" dirty="0">
                <a:solidFill>
                  <a:srgbClr val="CCFFCC"/>
                </a:solidFill>
              </a:rPr>
              <a:t>they go to the </a:t>
            </a:r>
            <a:r>
              <a:rPr lang="en-US" altLang="en-US" sz="1600" b="1" dirty="0">
                <a:solidFill>
                  <a:srgbClr val="CCFFCC"/>
                </a:solidFill>
              </a:rPr>
              <a:t>orbit</a:t>
            </a:r>
          </a:p>
        </p:txBody>
      </p:sp>
    </p:spTree>
    <p:extLst>
      <p:ext uri="{BB962C8B-B14F-4D97-AF65-F5344CB8AC3E}">
        <p14:creationId xmlns:p14="http://schemas.microsoft.com/office/powerpoint/2010/main" val="10423452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4366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Metastatic</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67</a:t>
            </a:fld>
            <a:endParaRPr lang="en-US" altLang="en-US" sz="1000"/>
          </a:p>
        </p:txBody>
      </p:sp>
      <p:sp>
        <p:nvSpPr>
          <p:cNvPr id="14" name="Line 18">
            <a:extLst>
              <a:ext uri="{FF2B5EF4-FFF2-40B4-BE49-F238E27FC236}">
                <a16:creationId xmlns:a16="http://schemas.microsoft.com/office/drawing/2014/main" id="{E50D7C5B-0481-4D19-A919-54CCC8208566}"/>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5" name="Line 18">
            <a:extLst>
              <a:ext uri="{FF2B5EF4-FFF2-40B4-BE49-F238E27FC236}">
                <a16:creationId xmlns:a16="http://schemas.microsoft.com/office/drawing/2014/main" id="{1A61C6D6-9A65-4B2C-B7DD-DD32E343311D}"/>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6" name="Line 18">
            <a:extLst>
              <a:ext uri="{FF2B5EF4-FFF2-40B4-BE49-F238E27FC236}">
                <a16:creationId xmlns:a16="http://schemas.microsoft.com/office/drawing/2014/main" id="{F5E689B2-C3F6-40AB-BA37-57694C48E5DA}"/>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7" name="Line 18">
            <a:extLst>
              <a:ext uri="{FF2B5EF4-FFF2-40B4-BE49-F238E27FC236}">
                <a16:creationId xmlns:a16="http://schemas.microsoft.com/office/drawing/2014/main" id="{F3E291ED-F0D1-4465-BE3F-5B52EEFAC11D}"/>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8" name="Text Box 28">
            <a:extLst>
              <a:ext uri="{FF2B5EF4-FFF2-40B4-BE49-F238E27FC236}">
                <a16:creationId xmlns:a16="http://schemas.microsoft.com/office/drawing/2014/main" id="{D82F1303-7A89-4083-A49F-E5A1B8AE9F8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19" name="Text Box 29">
            <a:extLst>
              <a:ext uri="{FF2B5EF4-FFF2-40B4-BE49-F238E27FC236}">
                <a16:creationId xmlns:a16="http://schemas.microsoft.com/office/drawing/2014/main" id="{78D4EFB8-624C-483E-A588-0F45CCFD8C6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20" name="Text Box 30">
            <a:extLst>
              <a:ext uri="{FF2B5EF4-FFF2-40B4-BE49-F238E27FC236}">
                <a16:creationId xmlns:a16="http://schemas.microsoft.com/office/drawing/2014/main" id="{BADB854D-EF8E-4281-AABB-4E8125FF6254}"/>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21" name="Line 17">
            <a:extLst>
              <a:ext uri="{FF2B5EF4-FFF2-40B4-BE49-F238E27FC236}">
                <a16:creationId xmlns:a16="http://schemas.microsoft.com/office/drawing/2014/main" id="{89F2912A-1FA7-4DF0-AC97-CF7BC388F350}"/>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Text Box 31">
            <a:extLst>
              <a:ext uri="{FF2B5EF4-FFF2-40B4-BE49-F238E27FC236}">
                <a16:creationId xmlns:a16="http://schemas.microsoft.com/office/drawing/2014/main" id="{613C023F-3A7B-4A9D-81DB-EEC6F836159E}"/>
              </a:ext>
            </a:extLst>
          </p:cNvPr>
          <p:cNvSpPr txBox="1">
            <a:spLocks noChangeArrowheads="1"/>
          </p:cNvSpPr>
          <p:nvPr/>
        </p:nvSpPr>
        <p:spPr bwMode="auto">
          <a:xfrm>
            <a:off x="2386904" y="2930175"/>
            <a:ext cx="5537896" cy="107721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Regarding metastatic </a:t>
            </a:r>
            <a:r>
              <a:rPr lang="en-US" altLang="en-US" sz="1600" i="1" dirty="0" err="1">
                <a:solidFill>
                  <a:srgbClr val="0000FF"/>
                </a:solidFill>
              </a:rPr>
              <a:t>dz</a:t>
            </a:r>
            <a:r>
              <a:rPr lang="en-US" altLang="en-US" sz="1600" i="1" dirty="0">
                <a:solidFill>
                  <a:srgbClr val="0000FF"/>
                </a:solidFill>
              </a:rPr>
              <a:t> to the eye or orbit: In what key manner does the pediatric population differ from the adult?</a:t>
            </a:r>
          </a:p>
          <a:p>
            <a:pPr eaLnBrk="1" hangingPunct="1">
              <a:spcBef>
                <a:spcPct val="0"/>
              </a:spcBef>
              <a:buClrTx/>
              <a:buSzTx/>
              <a:buFontTx/>
              <a:buNone/>
            </a:pPr>
            <a:r>
              <a:rPr lang="en-US" altLang="en-US" sz="1600" dirty="0">
                <a:solidFill>
                  <a:srgbClr val="0000FF"/>
                </a:solidFill>
              </a:rPr>
              <a:t>In adults, </a:t>
            </a:r>
            <a:r>
              <a:rPr lang="en-US" altLang="en-US" sz="1600" dirty="0" err="1">
                <a:solidFill>
                  <a:srgbClr val="0000FF"/>
                </a:solidFill>
              </a:rPr>
              <a:t>mets</a:t>
            </a:r>
            <a:r>
              <a:rPr lang="en-US" altLang="en-US" sz="1600" dirty="0">
                <a:solidFill>
                  <a:srgbClr val="0000FF"/>
                </a:solidFill>
              </a:rPr>
              <a:t> tend to go to the </a:t>
            </a:r>
            <a:r>
              <a:rPr lang="en-US" altLang="en-US" sz="1600" b="1" dirty="0">
                <a:solidFill>
                  <a:srgbClr val="0000FF"/>
                </a:solidFill>
              </a:rPr>
              <a:t>eye</a:t>
            </a:r>
            <a:r>
              <a:rPr lang="en-US" altLang="en-US" sz="1600" dirty="0">
                <a:solidFill>
                  <a:srgbClr val="0000FF"/>
                </a:solidFill>
              </a:rPr>
              <a:t>; but…</a:t>
            </a:r>
          </a:p>
          <a:p>
            <a:pPr eaLnBrk="1" hangingPunct="1">
              <a:spcBef>
                <a:spcPct val="0"/>
              </a:spcBef>
              <a:buClrTx/>
              <a:buSzTx/>
              <a:buFontTx/>
              <a:buNone/>
            </a:pPr>
            <a:r>
              <a:rPr lang="en-US" altLang="en-US" sz="1600" dirty="0">
                <a:solidFill>
                  <a:schemeClr val="bg1">
                    <a:lumMod val="65000"/>
                  </a:schemeClr>
                </a:solidFill>
              </a:rPr>
              <a:t>In children, </a:t>
            </a:r>
            <a:r>
              <a:rPr lang="en-US" altLang="en-US" sz="1600" dirty="0">
                <a:solidFill>
                  <a:srgbClr val="CCFFCC"/>
                </a:solidFill>
              </a:rPr>
              <a:t>they go to the </a:t>
            </a:r>
            <a:r>
              <a:rPr lang="en-US" altLang="en-US" sz="1600" b="1" dirty="0">
                <a:solidFill>
                  <a:srgbClr val="CCFFCC"/>
                </a:solidFill>
              </a:rPr>
              <a:t>orbit</a:t>
            </a:r>
          </a:p>
        </p:txBody>
      </p:sp>
    </p:spTree>
    <p:extLst>
      <p:ext uri="{BB962C8B-B14F-4D97-AF65-F5344CB8AC3E}">
        <p14:creationId xmlns:p14="http://schemas.microsoft.com/office/powerpoint/2010/main" val="213277142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4366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Metastatic</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68</a:t>
            </a:fld>
            <a:endParaRPr lang="en-US" altLang="en-US" sz="1000"/>
          </a:p>
        </p:txBody>
      </p:sp>
      <p:sp>
        <p:nvSpPr>
          <p:cNvPr id="14" name="Line 18">
            <a:extLst>
              <a:ext uri="{FF2B5EF4-FFF2-40B4-BE49-F238E27FC236}">
                <a16:creationId xmlns:a16="http://schemas.microsoft.com/office/drawing/2014/main" id="{E50D7C5B-0481-4D19-A919-54CCC8208566}"/>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5" name="Line 18">
            <a:extLst>
              <a:ext uri="{FF2B5EF4-FFF2-40B4-BE49-F238E27FC236}">
                <a16:creationId xmlns:a16="http://schemas.microsoft.com/office/drawing/2014/main" id="{1A61C6D6-9A65-4B2C-B7DD-DD32E343311D}"/>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6" name="Line 18">
            <a:extLst>
              <a:ext uri="{FF2B5EF4-FFF2-40B4-BE49-F238E27FC236}">
                <a16:creationId xmlns:a16="http://schemas.microsoft.com/office/drawing/2014/main" id="{F5E689B2-C3F6-40AB-BA37-57694C48E5DA}"/>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7" name="Line 18">
            <a:extLst>
              <a:ext uri="{FF2B5EF4-FFF2-40B4-BE49-F238E27FC236}">
                <a16:creationId xmlns:a16="http://schemas.microsoft.com/office/drawing/2014/main" id="{F3E291ED-F0D1-4465-BE3F-5B52EEFAC11D}"/>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8" name="Text Box 28">
            <a:extLst>
              <a:ext uri="{FF2B5EF4-FFF2-40B4-BE49-F238E27FC236}">
                <a16:creationId xmlns:a16="http://schemas.microsoft.com/office/drawing/2014/main" id="{D82F1303-7A89-4083-A49F-E5A1B8AE9F8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19" name="Text Box 29">
            <a:extLst>
              <a:ext uri="{FF2B5EF4-FFF2-40B4-BE49-F238E27FC236}">
                <a16:creationId xmlns:a16="http://schemas.microsoft.com/office/drawing/2014/main" id="{78D4EFB8-624C-483E-A588-0F45CCFD8C6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20" name="Text Box 30">
            <a:extLst>
              <a:ext uri="{FF2B5EF4-FFF2-40B4-BE49-F238E27FC236}">
                <a16:creationId xmlns:a16="http://schemas.microsoft.com/office/drawing/2014/main" id="{BADB854D-EF8E-4281-AABB-4E8125FF6254}"/>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21" name="Line 17">
            <a:extLst>
              <a:ext uri="{FF2B5EF4-FFF2-40B4-BE49-F238E27FC236}">
                <a16:creationId xmlns:a16="http://schemas.microsoft.com/office/drawing/2014/main" id="{89F2912A-1FA7-4DF0-AC97-CF7BC388F350}"/>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Text Box 31">
            <a:extLst>
              <a:ext uri="{FF2B5EF4-FFF2-40B4-BE49-F238E27FC236}">
                <a16:creationId xmlns:a16="http://schemas.microsoft.com/office/drawing/2014/main" id="{613C023F-3A7B-4A9D-81DB-EEC6F836159E}"/>
              </a:ext>
            </a:extLst>
          </p:cNvPr>
          <p:cNvSpPr txBox="1">
            <a:spLocks noChangeArrowheads="1"/>
          </p:cNvSpPr>
          <p:nvPr/>
        </p:nvSpPr>
        <p:spPr bwMode="auto">
          <a:xfrm>
            <a:off x="2386904" y="2930175"/>
            <a:ext cx="5537896" cy="107721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Regarding metastatic </a:t>
            </a:r>
            <a:r>
              <a:rPr lang="en-US" altLang="en-US" sz="1600" i="1" dirty="0" err="1">
                <a:solidFill>
                  <a:srgbClr val="0000FF"/>
                </a:solidFill>
              </a:rPr>
              <a:t>dz</a:t>
            </a:r>
            <a:r>
              <a:rPr lang="en-US" altLang="en-US" sz="1600" i="1" dirty="0">
                <a:solidFill>
                  <a:srgbClr val="0000FF"/>
                </a:solidFill>
              </a:rPr>
              <a:t> to the eye or orbit: In what key manner does the pediatric population differ from the adult?</a:t>
            </a:r>
          </a:p>
          <a:p>
            <a:pPr eaLnBrk="1" hangingPunct="1">
              <a:spcBef>
                <a:spcPct val="0"/>
              </a:spcBef>
              <a:buClrTx/>
              <a:buSzTx/>
              <a:buFontTx/>
              <a:buNone/>
            </a:pPr>
            <a:r>
              <a:rPr lang="en-US" altLang="en-US" sz="1600" dirty="0">
                <a:solidFill>
                  <a:srgbClr val="0000FF"/>
                </a:solidFill>
              </a:rPr>
              <a:t>In adults, </a:t>
            </a:r>
            <a:r>
              <a:rPr lang="en-US" altLang="en-US" sz="1600" dirty="0" err="1">
                <a:solidFill>
                  <a:srgbClr val="0000FF"/>
                </a:solidFill>
              </a:rPr>
              <a:t>mets</a:t>
            </a:r>
            <a:r>
              <a:rPr lang="en-US" altLang="en-US" sz="1600" dirty="0">
                <a:solidFill>
                  <a:srgbClr val="0000FF"/>
                </a:solidFill>
              </a:rPr>
              <a:t> tend to go to the </a:t>
            </a:r>
            <a:r>
              <a:rPr lang="en-US" altLang="en-US" sz="1600" b="1" dirty="0">
                <a:solidFill>
                  <a:srgbClr val="0000FF"/>
                </a:solidFill>
              </a:rPr>
              <a:t>eye</a:t>
            </a:r>
            <a:r>
              <a:rPr lang="en-US" altLang="en-US" sz="1600" dirty="0">
                <a:solidFill>
                  <a:srgbClr val="0000FF"/>
                </a:solidFill>
              </a:rPr>
              <a:t>; but…</a:t>
            </a:r>
          </a:p>
          <a:p>
            <a:pPr eaLnBrk="1" hangingPunct="1">
              <a:spcBef>
                <a:spcPct val="0"/>
              </a:spcBef>
              <a:buClrTx/>
              <a:buSzTx/>
              <a:buFontTx/>
              <a:buNone/>
            </a:pPr>
            <a:r>
              <a:rPr lang="en-US" altLang="en-US" sz="1600" dirty="0">
                <a:solidFill>
                  <a:srgbClr val="0000FF"/>
                </a:solidFill>
              </a:rPr>
              <a:t>In children, </a:t>
            </a:r>
            <a:endParaRPr lang="en-US" altLang="en-US" sz="1600" b="1" dirty="0">
              <a:solidFill>
                <a:srgbClr val="0000FF"/>
              </a:solidFill>
            </a:endParaRPr>
          </a:p>
        </p:txBody>
      </p:sp>
    </p:spTree>
    <p:extLst>
      <p:ext uri="{BB962C8B-B14F-4D97-AF65-F5344CB8AC3E}">
        <p14:creationId xmlns:p14="http://schemas.microsoft.com/office/powerpoint/2010/main" val="400172320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4366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Metastatic</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69</a:t>
            </a:fld>
            <a:endParaRPr lang="en-US" altLang="en-US" sz="1000"/>
          </a:p>
        </p:txBody>
      </p:sp>
      <p:sp>
        <p:nvSpPr>
          <p:cNvPr id="14" name="Line 18">
            <a:extLst>
              <a:ext uri="{FF2B5EF4-FFF2-40B4-BE49-F238E27FC236}">
                <a16:creationId xmlns:a16="http://schemas.microsoft.com/office/drawing/2014/main" id="{E50D7C5B-0481-4D19-A919-54CCC8208566}"/>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5" name="Line 18">
            <a:extLst>
              <a:ext uri="{FF2B5EF4-FFF2-40B4-BE49-F238E27FC236}">
                <a16:creationId xmlns:a16="http://schemas.microsoft.com/office/drawing/2014/main" id="{1A61C6D6-9A65-4B2C-B7DD-DD32E343311D}"/>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6" name="Line 18">
            <a:extLst>
              <a:ext uri="{FF2B5EF4-FFF2-40B4-BE49-F238E27FC236}">
                <a16:creationId xmlns:a16="http://schemas.microsoft.com/office/drawing/2014/main" id="{F5E689B2-C3F6-40AB-BA37-57694C48E5DA}"/>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7" name="Line 18">
            <a:extLst>
              <a:ext uri="{FF2B5EF4-FFF2-40B4-BE49-F238E27FC236}">
                <a16:creationId xmlns:a16="http://schemas.microsoft.com/office/drawing/2014/main" id="{F3E291ED-F0D1-4465-BE3F-5B52EEFAC11D}"/>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8" name="Text Box 28">
            <a:extLst>
              <a:ext uri="{FF2B5EF4-FFF2-40B4-BE49-F238E27FC236}">
                <a16:creationId xmlns:a16="http://schemas.microsoft.com/office/drawing/2014/main" id="{D82F1303-7A89-4083-A49F-E5A1B8AE9F8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19" name="Text Box 29">
            <a:extLst>
              <a:ext uri="{FF2B5EF4-FFF2-40B4-BE49-F238E27FC236}">
                <a16:creationId xmlns:a16="http://schemas.microsoft.com/office/drawing/2014/main" id="{78D4EFB8-624C-483E-A588-0F45CCFD8C6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20" name="Text Box 30">
            <a:extLst>
              <a:ext uri="{FF2B5EF4-FFF2-40B4-BE49-F238E27FC236}">
                <a16:creationId xmlns:a16="http://schemas.microsoft.com/office/drawing/2014/main" id="{BADB854D-EF8E-4281-AABB-4E8125FF6254}"/>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21" name="Line 17">
            <a:extLst>
              <a:ext uri="{FF2B5EF4-FFF2-40B4-BE49-F238E27FC236}">
                <a16:creationId xmlns:a16="http://schemas.microsoft.com/office/drawing/2014/main" id="{89F2912A-1FA7-4DF0-AC97-CF7BC388F350}"/>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Text Box 31">
            <a:extLst>
              <a:ext uri="{FF2B5EF4-FFF2-40B4-BE49-F238E27FC236}">
                <a16:creationId xmlns:a16="http://schemas.microsoft.com/office/drawing/2014/main" id="{613C023F-3A7B-4A9D-81DB-EEC6F836159E}"/>
              </a:ext>
            </a:extLst>
          </p:cNvPr>
          <p:cNvSpPr txBox="1">
            <a:spLocks noChangeArrowheads="1"/>
          </p:cNvSpPr>
          <p:nvPr/>
        </p:nvSpPr>
        <p:spPr bwMode="auto">
          <a:xfrm>
            <a:off x="2386904" y="2930175"/>
            <a:ext cx="5537896" cy="107721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Regarding metastatic </a:t>
            </a:r>
            <a:r>
              <a:rPr lang="en-US" altLang="en-US" sz="1600" i="1" dirty="0" err="1">
                <a:solidFill>
                  <a:srgbClr val="0000FF"/>
                </a:solidFill>
              </a:rPr>
              <a:t>dz</a:t>
            </a:r>
            <a:r>
              <a:rPr lang="en-US" altLang="en-US" sz="1600" i="1" dirty="0">
                <a:solidFill>
                  <a:srgbClr val="0000FF"/>
                </a:solidFill>
              </a:rPr>
              <a:t> to the eye or orbit: In what key manner does the pediatric population differ from the adult?</a:t>
            </a:r>
          </a:p>
          <a:p>
            <a:pPr eaLnBrk="1" hangingPunct="1">
              <a:spcBef>
                <a:spcPct val="0"/>
              </a:spcBef>
              <a:buClrTx/>
              <a:buSzTx/>
              <a:buFontTx/>
              <a:buNone/>
            </a:pPr>
            <a:r>
              <a:rPr lang="en-US" altLang="en-US" sz="1600" dirty="0">
                <a:solidFill>
                  <a:srgbClr val="0000FF"/>
                </a:solidFill>
              </a:rPr>
              <a:t>In adults, </a:t>
            </a:r>
            <a:r>
              <a:rPr lang="en-US" altLang="en-US" sz="1600" dirty="0" err="1">
                <a:solidFill>
                  <a:srgbClr val="0000FF"/>
                </a:solidFill>
              </a:rPr>
              <a:t>mets</a:t>
            </a:r>
            <a:r>
              <a:rPr lang="en-US" altLang="en-US" sz="1600" dirty="0">
                <a:solidFill>
                  <a:srgbClr val="0000FF"/>
                </a:solidFill>
              </a:rPr>
              <a:t> tend to go to the </a:t>
            </a:r>
            <a:r>
              <a:rPr lang="en-US" altLang="en-US" sz="1600" b="1" dirty="0">
                <a:solidFill>
                  <a:srgbClr val="0000FF"/>
                </a:solidFill>
              </a:rPr>
              <a:t>eye</a:t>
            </a:r>
            <a:r>
              <a:rPr lang="en-US" altLang="en-US" sz="1600" dirty="0">
                <a:solidFill>
                  <a:srgbClr val="0000FF"/>
                </a:solidFill>
              </a:rPr>
              <a:t>; but…</a:t>
            </a:r>
          </a:p>
          <a:p>
            <a:pPr eaLnBrk="1" hangingPunct="1">
              <a:spcBef>
                <a:spcPct val="0"/>
              </a:spcBef>
              <a:buClrTx/>
              <a:buSzTx/>
              <a:buFontTx/>
              <a:buNone/>
            </a:pPr>
            <a:r>
              <a:rPr lang="en-US" altLang="en-US" sz="1600" dirty="0">
                <a:solidFill>
                  <a:srgbClr val="0000FF"/>
                </a:solidFill>
              </a:rPr>
              <a:t>In children, they go to the </a:t>
            </a:r>
            <a:r>
              <a:rPr lang="en-US" altLang="en-US" sz="1600" b="1" dirty="0">
                <a:solidFill>
                  <a:srgbClr val="0000FF"/>
                </a:solidFill>
              </a:rPr>
              <a:t>orbit</a:t>
            </a:r>
          </a:p>
        </p:txBody>
      </p:sp>
    </p:spTree>
    <p:extLst>
      <p:ext uri="{BB962C8B-B14F-4D97-AF65-F5344CB8AC3E}">
        <p14:creationId xmlns:p14="http://schemas.microsoft.com/office/powerpoint/2010/main" val="317332870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556428" cy="2031325"/>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What is the typical presentation of an orbital tumor?</a:t>
            </a:r>
          </a:p>
          <a:p>
            <a:pPr eaLnBrk="1" hangingPunct="1">
              <a:spcBef>
                <a:spcPct val="0"/>
              </a:spcBef>
              <a:buClrTx/>
              <a:buSzTx/>
              <a:buFontTx/>
              <a:buNone/>
            </a:pPr>
            <a:r>
              <a:rPr lang="en-US" altLang="en-US" sz="1800" dirty="0">
                <a:solidFill>
                  <a:srgbClr val="0000FF"/>
                </a:solidFill>
              </a:rPr>
              <a:t>Rapid unilateral proptosis +/- lid edema</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With what non-neoplastic process is tumor presentation often confused?</a:t>
            </a:r>
            <a:endParaRPr lang="en-US" altLang="en-US" sz="1800" dirty="0">
              <a:solidFill>
                <a:srgbClr val="0000FF"/>
              </a:solidFill>
            </a:endParaRPr>
          </a:p>
        </p:txBody>
      </p:sp>
    </p:spTree>
    <p:extLst>
      <p:ext uri="{BB962C8B-B14F-4D97-AF65-F5344CB8AC3E}">
        <p14:creationId xmlns:p14="http://schemas.microsoft.com/office/powerpoint/2010/main" val="208991866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4366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Metastatic</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70</a:t>
            </a:fld>
            <a:endParaRPr lang="en-US" altLang="en-US" sz="1000"/>
          </a:p>
        </p:txBody>
      </p:sp>
      <p:sp>
        <p:nvSpPr>
          <p:cNvPr id="14" name="Line 18">
            <a:extLst>
              <a:ext uri="{FF2B5EF4-FFF2-40B4-BE49-F238E27FC236}">
                <a16:creationId xmlns:a16="http://schemas.microsoft.com/office/drawing/2014/main" id="{E50D7C5B-0481-4D19-A919-54CCC8208566}"/>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5" name="Line 18">
            <a:extLst>
              <a:ext uri="{FF2B5EF4-FFF2-40B4-BE49-F238E27FC236}">
                <a16:creationId xmlns:a16="http://schemas.microsoft.com/office/drawing/2014/main" id="{1A61C6D6-9A65-4B2C-B7DD-DD32E343311D}"/>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6" name="Line 18">
            <a:extLst>
              <a:ext uri="{FF2B5EF4-FFF2-40B4-BE49-F238E27FC236}">
                <a16:creationId xmlns:a16="http://schemas.microsoft.com/office/drawing/2014/main" id="{F5E689B2-C3F6-40AB-BA37-57694C48E5DA}"/>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7" name="Line 18">
            <a:extLst>
              <a:ext uri="{FF2B5EF4-FFF2-40B4-BE49-F238E27FC236}">
                <a16:creationId xmlns:a16="http://schemas.microsoft.com/office/drawing/2014/main" id="{F3E291ED-F0D1-4465-BE3F-5B52EEFAC11D}"/>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8" name="Text Box 28">
            <a:extLst>
              <a:ext uri="{FF2B5EF4-FFF2-40B4-BE49-F238E27FC236}">
                <a16:creationId xmlns:a16="http://schemas.microsoft.com/office/drawing/2014/main" id="{D82F1303-7A89-4083-A49F-E5A1B8AE9F8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19" name="Text Box 29">
            <a:extLst>
              <a:ext uri="{FF2B5EF4-FFF2-40B4-BE49-F238E27FC236}">
                <a16:creationId xmlns:a16="http://schemas.microsoft.com/office/drawing/2014/main" id="{78D4EFB8-624C-483E-A588-0F45CCFD8C6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20" name="Text Box 30">
            <a:extLst>
              <a:ext uri="{FF2B5EF4-FFF2-40B4-BE49-F238E27FC236}">
                <a16:creationId xmlns:a16="http://schemas.microsoft.com/office/drawing/2014/main" id="{BADB854D-EF8E-4281-AABB-4E8125FF6254}"/>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21" name="Line 17">
            <a:extLst>
              <a:ext uri="{FF2B5EF4-FFF2-40B4-BE49-F238E27FC236}">
                <a16:creationId xmlns:a16="http://schemas.microsoft.com/office/drawing/2014/main" id="{89F2912A-1FA7-4DF0-AC97-CF7BC388F350}"/>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Text Box 31">
            <a:extLst>
              <a:ext uri="{FF2B5EF4-FFF2-40B4-BE49-F238E27FC236}">
                <a16:creationId xmlns:a16="http://schemas.microsoft.com/office/drawing/2014/main" id="{613C023F-3A7B-4A9D-81DB-EEC6F836159E}"/>
              </a:ext>
            </a:extLst>
          </p:cNvPr>
          <p:cNvSpPr txBox="1">
            <a:spLocks noChangeArrowheads="1"/>
          </p:cNvSpPr>
          <p:nvPr/>
        </p:nvSpPr>
        <p:spPr bwMode="auto">
          <a:xfrm>
            <a:off x="2386904" y="2930175"/>
            <a:ext cx="5537896" cy="107721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Regarding metastatic </a:t>
            </a:r>
            <a:r>
              <a:rPr lang="en-US" altLang="en-US" sz="1600" i="1" dirty="0" err="1">
                <a:solidFill>
                  <a:schemeClr val="bg1">
                    <a:lumMod val="75000"/>
                  </a:schemeClr>
                </a:solidFill>
              </a:rPr>
              <a:t>dz</a:t>
            </a:r>
            <a:r>
              <a:rPr lang="en-US" altLang="en-US" sz="1600" i="1" dirty="0">
                <a:solidFill>
                  <a:schemeClr val="bg1">
                    <a:lumMod val="75000"/>
                  </a:schemeClr>
                </a:solidFill>
              </a:rPr>
              <a:t> to the eye or orbit: In what key manner does the pediatric population differ from the adult?</a:t>
            </a:r>
          </a:p>
          <a:p>
            <a:pPr eaLnBrk="1" hangingPunct="1">
              <a:spcBef>
                <a:spcPct val="0"/>
              </a:spcBef>
              <a:buClrTx/>
              <a:buSzTx/>
              <a:buFontTx/>
              <a:buNone/>
            </a:pPr>
            <a:r>
              <a:rPr lang="en-US" altLang="en-US" sz="1600" dirty="0">
                <a:solidFill>
                  <a:srgbClr val="0000FF"/>
                </a:solidFill>
              </a:rPr>
              <a:t>In adults, </a:t>
            </a:r>
            <a:r>
              <a:rPr lang="en-US" altLang="en-US" sz="1600" dirty="0" err="1">
                <a:solidFill>
                  <a:srgbClr val="0000FF"/>
                </a:solidFill>
              </a:rPr>
              <a:t>mets</a:t>
            </a:r>
            <a:r>
              <a:rPr lang="en-US" altLang="en-US" sz="1600" dirty="0">
                <a:solidFill>
                  <a:srgbClr val="0000FF"/>
                </a:solidFill>
              </a:rPr>
              <a:t> tend to go to the </a:t>
            </a:r>
            <a:r>
              <a:rPr lang="en-US" altLang="en-US" sz="1600" b="1" dirty="0">
                <a:solidFill>
                  <a:srgbClr val="0000FF"/>
                </a:solidFill>
              </a:rPr>
              <a:t>eye</a:t>
            </a:r>
            <a:r>
              <a:rPr lang="en-US" altLang="en-US" sz="1600" dirty="0">
                <a:solidFill>
                  <a:schemeClr val="bg1">
                    <a:lumMod val="75000"/>
                  </a:schemeClr>
                </a:solidFill>
              </a:rPr>
              <a:t>; but…</a:t>
            </a:r>
          </a:p>
          <a:p>
            <a:pPr eaLnBrk="1" hangingPunct="1">
              <a:spcBef>
                <a:spcPct val="0"/>
              </a:spcBef>
              <a:buClrTx/>
              <a:buSzTx/>
              <a:buFontTx/>
              <a:buNone/>
            </a:pPr>
            <a:r>
              <a:rPr lang="en-US" altLang="en-US" sz="1600" dirty="0">
                <a:solidFill>
                  <a:schemeClr val="bg1">
                    <a:lumMod val="75000"/>
                  </a:schemeClr>
                </a:solidFill>
              </a:rPr>
              <a:t>In children, they go to the </a:t>
            </a:r>
            <a:r>
              <a:rPr lang="en-US" altLang="en-US" sz="1600" b="1" dirty="0">
                <a:solidFill>
                  <a:schemeClr val="bg1">
                    <a:lumMod val="75000"/>
                  </a:schemeClr>
                </a:solidFill>
              </a:rPr>
              <a:t>orbit</a:t>
            </a:r>
          </a:p>
        </p:txBody>
      </p:sp>
      <p:sp>
        <p:nvSpPr>
          <p:cNvPr id="2" name="TextBox 1">
            <a:extLst>
              <a:ext uri="{FF2B5EF4-FFF2-40B4-BE49-F238E27FC236}">
                <a16:creationId xmlns:a16="http://schemas.microsoft.com/office/drawing/2014/main" id="{51069879-C936-48C7-AB0F-5257E4CDDC9A}"/>
              </a:ext>
            </a:extLst>
          </p:cNvPr>
          <p:cNvSpPr txBox="1"/>
          <p:nvPr/>
        </p:nvSpPr>
        <p:spPr>
          <a:xfrm>
            <a:off x="2152149" y="3788961"/>
            <a:ext cx="4522392" cy="523220"/>
          </a:xfrm>
          <a:prstGeom prst="rect">
            <a:avLst/>
          </a:prstGeom>
          <a:solidFill>
            <a:schemeClr val="accent6">
              <a:lumMod val="75000"/>
            </a:schemeClr>
          </a:solidFill>
        </p:spPr>
        <p:txBody>
          <a:bodyPr wrap="none" rtlCol="0">
            <a:spAutoFit/>
          </a:bodyPr>
          <a:lstStyle/>
          <a:p>
            <a:r>
              <a:rPr lang="en-US" sz="1400" i="1" dirty="0">
                <a:solidFill>
                  <a:schemeClr val="bg1"/>
                </a:solidFill>
              </a:rPr>
              <a:t>Where specifically in the adult eye do </a:t>
            </a:r>
            <a:r>
              <a:rPr lang="en-US" sz="1400" i="1" dirty="0" err="1">
                <a:solidFill>
                  <a:schemeClr val="bg1"/>
                </a:solidFill>
              </a:rPr>
              <a:t>mets</a:t>
            </a:r>
            <a:r>
              <a:rPr lang="en-US" sz="1400" i="1" dirty="0">
                <a:solidFill>
                  <a:schemeClr val="bg1"/>
                </a:solidFill>
              </a:rPr>
              <a:t> tend to go?</a:t>
            </a:r>
          </a:p>
          <a:p>
            <a:r>
              <a:rPr lang="en-US" sz="1400" dirty="0">
                <a:solidFill>
                  <a:schemeClr val="accent6">
                    <a:lumMod val="75000"/>
                  </a:schemeClr>
                </a:solidFill>
              </a:rPr>
              <a:t>The choroid</a:t>
            </a:r>
          </a:p>
        </p:txBody>
      </p:sp>
    </p:spTree>
    <p:extLst>
      <p:ext uri="{BB962C8B-B14F-4D97-AF65-F5344CB8AC3E}">
        <p14:creationId xmlns:p14="http://schemas.microsoft.com/office/powerpoint/2010/main" val="228877936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4366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dirty="0"/>
              <a:t>Metastatic</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71</a:t>
            </a:fld>
            <a:endParaRPr lang="en-US" altLang="en-US" sz="1000"/>
          </a:p>
        </p:txBody>
      </p:sp>
      <p:sp>
        <p:nvSpPr>
          <p:cNvPr id="14" name="Line 18">
            <a:extLst>
              <a:ext uri="{FF2B5EF4-FFF2-40B4-BE49-F238E27FC236}">
                <a16:creationId xmlns:a16="http://schemas.microsoft.com/office/drawing/2014/main" id="{E50D7C5B-0481-4D19-A919-54CCC8208566}"/>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5" name="Line 18">
            <a:extLst>
              <a:ext uri="{FF2B5EF4-FFF2-40B4-BE49-F238E27FC236}">
                <a16:creationId xmlns:a16="http://schemas.microsoft.com/office/drawing/2014/main" id="{1A61C6D6-9A65-4B2C-B7DD-DD32E343311D}"/>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6" name="Line 18">
            <a:extLst>
              <a:ext uri="{FF2B5EF4-FFF2-40B4-BE49-F238E27FC236}">
                <a16:creationId xmlns:a16="http://schemas.microsoft.com/office/drawing/2014/main" id="{F5E689B2-C3F6-40AB-BA37-57694C48E5DA}"/>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7" name="Line 18">
            <a:extLst>
              <a:ext uri="{FF2B5EF4-FFF2-40B4-BE49-F238E27FC236}">
                <a16:creationId xmlns:a16="http://schemas.microsoft.com/office/drawing/2014/main" id="{F3E291ED-F0D1-4465-BE3F-5B52EEFAC11D}"/>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solidFill>
                <a:schemeClr val="bg1">
                  <a:lumMod val="75000"/>
                </a:schemeClr>
              </a:solidFill>
            </a:endParaRPr>
          </a:p>
        </p:txBody>
      </p:sp>
      <p:sp>
        <p:nvSpPr>
          <p:cNvPr id="18" name="Text Box 28">
            <a:extLst>
              <a:ext uri="{FF2B5EF4-FFF2-40B4-BE49-F238E27FC236}">
                <a16:creationId xmlns:a16="http://schemas.microsoft.com/office/drawing/2014/main" id="{D82F1303-7A89-4083-A49F-E5A1B8AE9F86}"/>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19" name="Text Box 29">
            <a:extLst>
              <a:ext uri="{FF2B5EF4-FFF2-40B4-BE49-F238E27FC236}">
                <a16:creationId xmlns:a16="http://schemas.microsoft.com/office/drawing/2014/main" id="{78D4EFB8-624C-483E-A588-0F45CCFD8C63}"/>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20" name="Text Box 30">
            <a:extLst>
              <a:ext uri="{FF2B5EF4-FFF2-40B4-BE49-F238E27FC236}">
                <a16:creationId xmlns:a16="http://schemas.microsoft.com/office/drawing/2014/main" id="{BADB854D-EF8E-4281-AABB-4E8125FF6254}"/>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21" name="Line 17">
            <a:extLst>
              <a:ext uri="{FF2B5EF4-FFF2-40B4-BE49-F238E27FC236}">
                <a16:creationId xmlns:a16="http://schemas.microsoft.com/office/drawing/2014/main" id="{89F2912A-1FA7-4DF0-AC97-CF7BC388F350}"/>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Text Box 31">
            <a:extLst>
              <a:ext uri="{FF2B5EF4-FFF2-40B4-BE49-F238E27FC236}">
                <a16:creationId xmlns:a16="http://schemas.microsoft.com/office/drawing/2014/main" id="{613C023F-3A7B-4A9D-81DB-EEC6F836159E}"/>
              </a:ext>
            </a:extLst>
          </p:cNvPr>
          <p:cNvSpPr txBox="1">
            <a:spLocks noChangeArrowheads="1"/>
          </p:cNvSpPr>
          <p:nvPr/>
        </p:nvSpPr>
        <p:spPr bwMode="auto">
          <a:xfrm>
            <a:off x="2386904" y="2930175"/>
            <a:ext cx="5537896" cy="107721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Regarding metastatic </a:t>
            </a:r>
            <a:r>
              <a:rPr lang="en-US" altLang="en-US" sz="1600" i="1" dirty="0" err="1">
                <a:solidFill>
                  <a:schemeClr val="bg1">
                    <a:lumMod val="75000"/>
                  </a:schemeClr>
                </a:solidFill>
              </a:rPr>
              <a:t>dz</a:t>
            </a:r>
            <a:r>
              <a:rPr lang="en-US" altLang="en-US" sz="1600" i="1" dirty="0">
                <a:solidFill>
                  <a:schemeClr val="bg1">
                    <a:lumMod val="75000"/>
                  </a:schemeClr>
                </a:solidFill>
              </a:rPr>
              <a:t> to the eye or orbit: In what key manner does the pediatric population differ from the adult?</a:t>
            </a:r>
          </a:p>
          <a:p>
            <a:pPr eaLnBrk="1" hangingPunct="1">
              <a:spcBef>
                <a:spcPct val="0"/>
              </a:spcBef>
              <a:buClrTx/>
              <a:buSzTx/>
              <a:buFontTx/>
              <a:buNone/>
            </a:pPr>
            <a:r>
              <a:rPr lang="en-US" altLang="en-US" sz="1600" dirty="0">
                <a:solidFill>
                  <a:srgbClr val="0000FF"/>
                </a:solidFill>
              </a:rPr>
              <a:t>In adults, </a:t>
            </a:r>
            <a:r>
              <a:rPr lang="en-US" altLang="en-US" sz="1600" dirty="0" err="1">
                <a:solidFill>
                  <a:srgbClr val="0000FF"/>
                </a:solidFill>
              </a:rPr>
              <a:t>mets</a:t>
            </a:r>
            <a:r>
              <a:rPr lang="en-US" altLang="en-US" sz="1600" dirty="0">
                <a:solidFill>
                  <a:srgbClr val="0000FF"/>
                </a:solidFill>
              </a:rPr>
              <a:t> tend to go to the </a:t>
            </a:r>
            <a:r>
              <a:rPr lang="en-US" altLang="en-US" sz="1600" b="1" dirty="0">
                <a:solidFill>
                  <a:srgbClr val="0000FF"/>
                </a:solidFill>
              </a:rPr>
              <a:t>eye</a:t>
            </a:r>
            <a:r>
              <a:rPr lang="en-US" altLang="en-US" sz="1600" dirty="0">
                <a:solidFill>
                  <a:schemeClr val="bg1">
                    <a:lumMod val="75000"/>
                  </a:schemeClr>
                </a:solidFill>
              </a:rPr>
              <a:t>; but…</a:t>
            </a:r>
          </a:p>
          <a:p>
            <a:pPr eaLnBrk="1" hangingPunct="1">
              <a:spcBef>
                <a:spcPct val="0"/>
              </a:spcBef>
              <a:buClrTx/>
              <a:buSzTx/>
              <a:buFontTx/>
              <a:buNone/>
            </a:pPr>
            <a:r>
              <a:rPr lang="en-US" altLang="en-US" sz="1600" dirty="0">
                <a:solidFill>
                  <a:schemeClr val="bg1">
                    <a:lumMod val="75000"/>
                  </a:schemeClr>
                </a:solidFill>
              </a:rPr>
              <a:t>In children, they go to the </a:t>
            </a:r>
            <a:r>
              <a:rPr lang="en-US" altLang="en-US" sz="1600" b="1" dirty="0">
                <a:solidFill>
                  <a:schemeClr val="bg1">
                    <a:lumMod val="75000"/>
                  </a:schemeClr>
                </a:solidFill>
              </a:rPr>
              <a:t>orbit</a:t>
            </a:r>
          </a:p>
        </p:txBody>
      </p:sp>
      <p:sp>
        <p:nvSpPr>
          <p:cNvPr id="2" name="TextBox 1">
            <a:extLst>
              <a:ext uri="{FF2B5EF4-FFF2-40B4-BE49-F238E27FC236}">
                <a16:creationId xmlns:a16="http://schemas.microsoft.com/office/drawing/2014/main" id="{51069879-C936-48C7-AB0F-5257E4CDDC9A}"/>
              </a:ext>
            </a:extLst>
          </p:cNvPr>
          <p:cNvSpPr txBox="1"/>
          <p:nvPr/>
        </p:nvSpPr>
        <p:spPr>
          <a:xfrm>
            <a:off x="2152149" y="3788961"/>
            <a:ext cx="4522392" cy="523220"/>
          </a:xfrm>
          <a:prstGeom prst="rect">
            <a:avLst/>
          </a:prstGeom>
          <a:solidFill>
            <a:schemeClr val="accent6">
              <a:lumMod val="75000"/>
            </a:schemeClr>
          </a:solidFill>
        </p:spPr>
        <p:txBody>
          <a:bodyPr wrap="none" rtlCol="0">
            <a:spAutoFit/>
          </a:bodyPr>
          <a:lstStyle/>
          <a:p>
            <a:r>
              <a:rPr lang="en-US" sz="1400" i="1" dirty="0">
                <a:solidFill>
                  <a:schemeClr val="bg1"/>
                </a:solidFill>
              </a:rPr>
              <a:t>Where specifically in the adult eye do </a:t>
            </a:r>
            <a:r>
              <a:rPr lang="en-US" sz="1400" i="1" dirty="0" err="1">
                <a:solidFill>
                  <a:schemeClr val="bg1"/>
                </a:solidFill>
              </a:rPr>
              <a:t>mets</a:t>
            </a:r>
            <a:r>
              <a:rPr lang="en-US" sz="1400" i="1" dirty="0">
                <a:solidFill>
                  <a:schemeClr val="bg1"/>
                </a:solidFill>
              </a:rPr>
              <a:t> tend to go?</a:t>
            </a:r>
          </a:p>
          <a:p>
            <a:r>
              <a:rPr lang="en-US" sz="1400" dirty="0">
                <a:solidFill>
                  <a:schemeClr val="bg1"/>
                </a:solidFill>
              </a:rPr>
              <a:t>The choroid</a:t>
            </a:r>
          </a:p>
        </p:txBody>
      </p:sp>
    </p:spTree>
    <p:extLst>
      <p:ext uri="{BB962C8B-B14F-4D97-AF65-F5344CB8AC3E}">
        <p14:creationId xmlns:p14="http://schemas.microsoft.com/office/powerpoint/2010/main" val="204504375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72</a:t>
            </a:fld>
            <a:endParaRPr lang="en-US" altLang="en-US" sz="1000"/>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26" name="Text Box 7">
            <a:extLst>
              <a:ext uri="{FF2B5EF4-FFF2-40B4-BE49-F238E27FC236}">
                <a16:creationId xmlns:a16="http://schemas.microsoft.com/office/drawing/2014/main" id="{797BF9C9-8F02-4751-9641-762779A4452F}"/>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27" name="Line 22">
            <a:extLst>
              <a:ext uri="{FF2B5EF4-FFF2-40B4-BE49-F238E27FC236}">
                <a16:creationId xmlns:a16="http://schemas.microsoft.com/office/drawing/2014/main" id="{532ACF69-CD1B-455C-9444-41EF7D5C4091}"/>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28" name="Line 18">
            <a:extLst>
              <a:ext uri="{FF2B5EF4-FFF2-40B4-BE49-F238E27FC236}">
                <a16:creationId xmlns:a16="http://schemas.microsoft.com/office/drawing/2014/main" id="{DA9156BC-8ECA-443B-9DE5-3105FCF43C8F}"/>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29" name="Line 18">
            <a:extLst>
              <a:ext uri="{FF2B5EF4-FFF2-40B4-BE49-F238E27FC236}">
                <a16:creationId xmlns:a16="http://schemas.microsoft.com/office/drawing/2014/main" id="{0D36B57B-5446-4B97-AAED-AE52C5F9F70C}"/>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30" name="Text Box 31">
            <a:extLst>
              <a:ext uri="{FF2B5EF4-FFF2-40B4-BE49-F238E27FC236}">
                <a16:creationId xmlns:a16="http://schemas.microsoft.com/office/drawing/2014/main" id="{D593851E-7E5C-477F-B483-0DF7B8E7C1C8}"/>
              </a:ext>
            </a:extLst>
          </p:cNvPr>
          <p:cNvSpPr txBox="1">
            <a:spLocks noChangeArrowheads="1"/>
          </p:cNvSpPr>
          <p:nvPr/>
        </p:nvSpPr>
        <p:spPr bwMode="auto">
          <a:xfrm>
            <a:off x="7249999" y="2705306"/>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31" name="Text Box 32">
            <a:extLst>
              <a:ext uri="{FF2B5EF4-FFF2-40B4-BE49-F238E27FC236}">
                <a16:creationId xmlns:a16="http://schemas.microsoft.com/office/drawing/2014/main" id="{4C67ED1D-645B-4D43-BA6A-410B4B97C43F}"/>
              </a:ext>
            </a:extLst>
          </p:cNvPr>
          <p:cNvSpPr txBox="1">
            <a:spLocks noChangeArrowheads="1"/>
          </p:cNvSpPr>
          <p:nvPr/>
        </p:nvSpPr>
        <p:spPr bwMode="auto">
          <a:xfrm>
            <a:off x="7249999" y="3020945"/>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Tree>
    <p:extLst>
      <p:ext uri="{BB962C8B-B14F-4D97-AF65-F5344CB8AC3E}">
        <p14:creationId xmlns:p14="http://schemas.microsoft.com/office/powerpoint/2010/main" val="405248001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Primary</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73</a:t>
            </a:fld>
            <a:endParaRPr lang="en-US" altLang="en-US" sz="1000"/>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75" name="Text Box 27">
            <a:extLst>
              <a:ext uri="{FF2B5EF4-FFF2-40B4-BE49-F238E27FC236}">
                <a16:creationId xmlns:a16="http://schemas.microsoft.com/office/drawing/2014/main" id="{FEC45CE8-DB01-4621-A6C9-1D64012C6652}"/>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Rhabdomyosarcoma</a:t>
            </a:r>
          </a:p>
        </p:txBody>
      </p:sp>
      <p:sp>
        <p:nvSpPr>
          <p:cNvPr id="76" name="Text Box 28">
            <a:extLst>
              <a:ext uri="{FF2B5EF4-FFF2-40B4-BE49-F238E27FC236}">
                <a16:creationId xmlns:a16="http://schemas.microsoft.com/office/drawing/2014/main" id="{4EC915F9-EFA3-4F62-A74D-D3772FFFD16B}"/>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Osteosarcoma</a:t>
            </a:r>
          </a:p>
        </p:txBody>
      </p:sp>
      <p:sp>
        <p:nvSpPr>
          <p:cNvPr id="77" name="Text Box 29">
            <a:extLst>
              <a:ext uri="{FF2B5EF4-FFF2-40B4-BE49-F238E27FC236}">
                <a16:creationId xmlns:a16="http://schemas.microsoft.com/office/drawing/2014/main" id="{43532FFB-8172-46D2-8266-8DA7E502817A}"/>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Chondrosarcoma</a:t>
            </a:r>
          </a:p>
        </p:txBody>
      </p:sp>
      <p:sp>
        <p:nvSpPr>
          <p:cNvPr id="78" name="Text Box 30">
            <a:extLst>
              <a:ext uri="{FF2B5EF4-FFF2-40B4-BE49-F238E27FC236}">
                <a16:creationId xmlns:a16="http://schemas.microsoft.com/office/drawing/2014/main" id="{6DA357FA-ECB5-43F2-84C8-14768A82C2CF}"/>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Fibrosarcoma</a:t>
            </a:r>
          </a:p>
        </p:txBody>
      </p:sp>
      <p:sp>
        <p:nvSpPr>
          <p:cNvPr id="26" name="Text Box 7">
            <a:extLst>
              <a:ext uri="{FF2B5EF4-FFF2-40B4-BE49-F238E27FC236}">
                <a16:creationId xmlns:a16="http://schemas.microsoft.com/office/drawing/2014/main" id="{797BF9C9-8F02-4751-9641-762779A4452F}"/>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27" name="Line 22">
            <a:extLst>
              <a:ext uri="{FF2B5EF4-FFF2-40B4-BE49-F238E27FC236}">
                <a16:creationId xmlns:a16="http://schemas.microsoft.com/office/drawing/2014/main" id="{532ACF69-CD1B-455C-9444-41EF7D5C4091}"/>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28" name="Line 18">
            <a:extLst>
              <a:ext uri="{FF2B5EF4-FFF2-40B4-BE49-F238E27FC236}">
                <a16:creationId xmlns:a16="http://schemas.microsoft.com/office/drawing/2014/main" id="{DA9156BC-8ECA-443B-9DE5-3105FCF43C8F}"/>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29" name="Line 18">
            <a:extLst>
              <a:ext uri="{FF2B5EF4-FFF2-40B4-BE49-F238E27FC236}">
                <a16:creationId xmlns:a16="http://schemas.microsoft.com/office/drawing/2014/main" id="{0D36B57B-5446-4B97-AAED-AE52C5F9F70C}"/>
              </a:ext>
            </a:extLst>
          </p:cNvPr>
          <p:cNvSpPr>
            <a:spLocks noChangeShapeType="1"/>
          </p:cNvSpPr>
          <p:nvPr/>
        </p:nvSpPr>
        <p:spPr bwMode="auto">
          <a:xfrm>
            <a:off x="7083081" y="3175829"/>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600"/>
          </a:p>
        </p:txBody>
      </p:sp>
      <p:sp>
        <p:nvSpPr>
          <p:cNvPr id="30" name="Text Box 31">
            <a:extLst>
              <a:ext uri="{FF2B5EF4-FFF2-40B4-BE49-F238E27FC236}">
                <a16:creationId xmlns:a16="http://schemas.microsoft.com/office/drawing/2014/main" id="{D593851E-7E5C-477F-B483-0DF7B8E7C1C8}"/>
              </a:ext>
            </a:extLst>
          </p:cNvPr>
          <p:cNvSpPr txBox="1">
            <a:spLocks noChangeArrowheads="1"/>
          </p:cNvSpPr>
          <p:nvPr/>
        </p:nvSpPr>
        <p:spPr bwMode="auto">
          <a:xfrm>
            <a:off x="7249999" y="2705306"/>
            <a:ext cx="15744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Neuroblastoma</a:t>
            </a:r>
          </a:p>
        </p:txBody>
      </p:sp>
      <p:sp>
        <p:nvSpPr>
          <p:cNvPr id="31" name="Text Box 32">
            <a:extLst>
              <a:ext uri="{FF2B5EF4-FFF2-40B4-BE49-F238E27FC236}">
                <a16:creationId xmlns:a16="http://schemas.microsoft.com/office/drawing/2014/main" id="{4C67ED1D-645B-4D43-BA6A-410B4B97C43F}"/>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Ewing sarcoma</a:t>
            </a:r>
          </a:p>
        </p:txBody>
      </p:sp>
    </p:spTree>
    <p:extLst>
      <p:ext uri="{BB962C8B-B14F-4D97-AF65-F5344CB8AC3E}">
        <p14:creationId xmlns:p14="http://schemas.microsoft.com/office/powerpoint/2010/main" val="259324289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solidFill>
              </a:rPr>
              <a:t>Briefly, what is neuroblastoma (</a:t>
            </a:r>
            <a:r>
              <a:rPr lang="en-US" sz="1400" i="1" dirty="0" err="1">
                <a:solidFill>
                  <a:schemeClr val="bg1"/>
                </a:solidFill>
              </a:rPr>
              <a:t>Nb</a:t>
            </a:r>
            <a:r>
              <a:rPr lang="en-US" sz="1400" i="1" dirty="0">
                <a:solidFill>
                  <a:schemeClr val="bg1"/>
                </a:solidFill>
              </a:rPr>
              <a:t>)?</a:t>
            </a:r>
            <a:endParaRPr lang="en-US" sz="1400" i="1" dirty="0">
              <a:solidFill>
                <a:srgbClr val="0000FF"/>
              </a:solidFill>
            </a:endParaRPr>
          </a:p>
          <a:p>
            <a:r>
              <a:rPr lang="en-US" sz="1400" dirty="0">
                <a:solidFill>
                  <a:srgbClr val="0000FF"/>
                </a:solidFill>
              </a:rPr>
              <a:t>A malignancy arising from precursor cells that give rise to the sympathetic chain and a portion of the adrenal medulla</a:t>
            </a:r>
          </a:p>
          <a:p>
            <a:endParaRPr lang="en-US" sz="1400" dirty="0">
              <a:solidFill>
                <a:srgbClr val="0000FF"/>
              </a:solidFill>
            </a:endParaRPr>
          </a:p>
          <a:p>
            <a:r>
              <a:rPr lang="en-US" sz="1400" i="1" dirty="0">
                <a:solidFill>
                  <a:srgbClr val="0000FF"/>
                </a:solidFill>
              </a:rPr>
              <a:t>Where does the primary arise?</a:t>
            </a:r>
          </a:p>
          <a:p>
            <a:r>
              <a:rPr lang="en-US" sz="1400" dirty="0">
                <a:solidFill>
                  <a:srgbClr val="0000FF"/>
                </a:solidFill>
              </a:rPr>
              <a:t>In the sympathetic chain, or the adrenal medulla</a:t>
            </a:r>
          </a:p>
          <a:p>
            <a:endParaRPr lang="en-US" sz="1400" i="1" dirty="0">
              <a:solidFill>
                <a:srgbClr val="0000FF"/>
              </a:solidFill>
            </a:endParaRPr>
          </a:p>
          <a:p>
            <a:r>
              <a:rPr lang="en-US" sz="1400" i="1" dirty="0">
                <a:solidFill>
                  <a:srgbClr val="0000FF"/>
                </a:solidFill>
              </a:rPr>
              <a:t>Where does </a:t>
            </a:r>
            <a:r>
              <a:rPr lang="en-US" sz="1400" i="1" dirty="0" err="1">
                <a:solidFill>
                  <a:srgbClr val="0000FF"/>
                </a:solidFill>
              </a:rPr>
              <a:t>Nb</a:t>
            </a:r>
            <a:r>
              <a:rPr lang="en-US" sz="1400" i="1" dirty="0">
                <a:solidFill>
                  <a:srgbClr val="0000FF"/>
                </a:solidFill>
              </a:rPr>
              <a:t> rank as a cause of cancer in childhood?</a:t>
            </a:r>
          </a:p>
          <a:p>
            <a:r>
              <a:rPr lang="en-US" sz="1400" dirty="0">
                <a:solidFill>
                  <a:srgbClr val="0000FF"/>
                </a:solidFill>
              </a:rPr>
              <a:t>It is the most common cause of extracranial solid cancer in childhood</a:t>
            </a:r>
          </a:p>
          <a:p>
            <a:endParaRPr lang="en-US" sz="1400" dirty="0">
              <a:solidFill>
                <a:srgbClr val="0000FF"/>
              </a:solidFill>
            </a:endParaRPr>
          </a:p>
          <a:p>
            <a:r>
              <a:rPr lang="en-US" sz="1400" i="1" dirty="0">
                <a:solidFill>
                  <a:srgbClr val="0000FF"/>
                </a:solidFill>
              </a:rPr>
              <a:t>Where does it rank as a cause of orbital </a:t>
            </a:r>
            <a:r>
              <a:rPr lang="en-US" sz="1400" i="1" dirty="0" err="1">
                <a:solidFill>
                  <a:srgbClr val="0000FF"/>
                </a:solidFill>
              </a:rPr>
              <a:t>mets</a:t>
            </a:r>
            <a:r>
              <a:rPr lang="en-US" sz="1400" i="1" dirty="0">
                <a:solidFill>
                  <a:srgbClr val="0000FF"/>
                </a:solidFill>
              </a:rPr>
              <a:t> in childhood?</a:t>
            </a:r>
          </a:p>
          <a:p>
            <a:r>
              <a:rPr lang="en-US" sz="1400" dirty="0">
                <a:solidFill>
                  <a:srgbClr val="0000FF"/>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0185746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solidFill>
              </a:rPr>
              <a:t>Briefly, what is neuroblastoma (</a:t>
            </a:r>
            <a:r>
              <a:rPr lang="en-US" sz="1400" i="1" dirty="0" err="1">
                <a:solidFill>
                  <a:schemeClr val="bg1"/>
                </a:solidFill>
              </a:rPr>
              <a:t>Nb</a:t>
            </a:r>
            <a:r>
              <a:rPr lang="en-US" sz="1400" i="1" dirty="0">
                <a:solidFill>
                  <a:schemeClr val="bg1"/>
                </a:solidFill>
              </a:rPr>
              <a:t>)?</a:t>
            </a:r>
          </a:p>
          <a:p>
            <a:r>
              <a:rPr lang="en-US" sz="1400" dirty="0">
                <a:solidFill>
                  <a:schemeClr val="bg1"/>
                </a:solidFill>
              </a:rPr>
              <a:t>A malignancy arising from precursor cells that give rise to the sympathetic chain and a portion of the adrenal medulla</a:t>
            </a:r>
            <a:endParaRPr lang="en-US" sz="1400" dirty="0">
              <a:solidFill>
                <a:srgbClr val="0000FF"/>
              </a:solidFill>
            </a:endParaRPr>
          </a:p>
          <a:p>
            <a:endParaRPr lang="en-US" sz="1400" dirty="0">
              <a:solidFill>
                <a:srgbClr val="0000FF"/>
              </a:solidFill>
            </a:endParaRPr>
          </a:p>
          <a:p>
            <a:r>
              <a:rPr lang="en-US" sz="1400" i="1" dirty="0">
                <a:solidFill>
                  <a:srgbClr val="0000FF"/>
                </a:solidFill>
              </a:rPr>
              <a:t>Where does the primary arise?</a:t>
            </a:r>
          </a:p>
          <a:p>
            <a:r>
              <a:rPr lang="en-US" sz="1400" dirty="0">
                <a:solidFill>
                  <a:srgbClr val="0000FF"/>
                </a:solidFill>
              </a:rPr>
              <a:t>In the sympathetic chain, or the adrenal medulla</a:t>
            </a:r>
          </a:p>
          <a:p>
            <a:endParaRPr lang="en-US" sz="1400" i="1" dirty="0">
              <a:solidFill>
                <a:srgbClr val="0000FF"/>
              </a:solidFill>
            </a:endParaRPr>
          </a:p>
          <a:p>
            <a:r>
              <a:rPr lang="en-US" sz="1400" i="1" dirty="0">
                <a:solidFill>
                  <a:srgbClr val="0000FF"/>
                </a:solidFill>
              </a:rPr>
              <a:t>Where does </a:t>
            </a:r>
            <a:r>
              <a:rPr lang="en-US" sz="1400" i="1" dirty="0" err="1">
                <a:solidFill>
                  <a:srgbClr val="0000FF"/>
                </a:solidFill>
              </a:rPr>
              <a:t>Nb</a:t>
            </a:r>
            <a:r>
              <a:rPr lang="en-US" sz="1400" i="1" dirty="0">
                <a:solidFill>
                  <a:srgbClr val="0000FF"/>
                </a:solidFill>
              </a:rPr>
              <a:t> rank as a cause of cancer in childhood?</a:t>
            </a:r>
          </a:p>
          <a:p>
            <a:r>
              <a:rPr lang="en-US" sz="1400" dirty="0">
                <a:solidFill>
                  <a:srgbClr val="0000FF"/>
                </a:solidFill>
              </a:rPr>
              <a:t>It is the most common cause of extracranial solid cancer in childhood</a:t>
            </a:r>
          </a:p>
          <a:p>
            <a:endParaRPr lang="en-US" sz="1400" dirty="0">
              <a:solidFill>
                <a:srgbClr val="0000FF"/>
              </a:solidFill>
            </a:endParaRPr>
          </a:p>
          <a:p>
            <a:r>
              <a:rPr lang="en-US" sz="1400" i="1" dirty="0">
                <a:solidFill>
                  <a:srgbClr val="0000FF"/>
                </a:solidFill>
              </a:rPr>
              <a:t>Where does it rank as a cause of orbital </a:t>
            </a:r>
            <a:r>
              <a:rPr lang="en-US" sz="1400" i="1" dirty="0" err="1">
                <a:solidFill>
                  <a:srgbClr val="0000FF"/>
                </a:solidFill>
              </a:rPr>
              <a:t>mets</a:t>
            </a:r>
            <a:r>
              <a:rPr lang="en-US" sz="1400" i="1" dirty="0">
                <a:solidFill>
                  <a:srgbClr val="0000FF"/>
                </a:solidFill>
              </a:rPr>
              <a:t> in childhood?</a:t>
            </a:r>
          </a:p>
          <a:p>
            <a:r>
              <a:rPr lang="en-US" sz="1400" dirty="0">
                <a:solidFill>
                  <a:srgbClr val="0000FF"/>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3973393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solidFill>
              </a:rPr>
              <a:t>Briefly, what is neuroblastoma (</a:t>
            </a:r>
            <a:r>
              <a:rPr lang="en-US" sz="1400" i="1" dirty="0" err="1">
                <a:solidFill>
                  <a:schemeClr val="bg1"/>
                </a:solidFill>
              </a:rPr>
              <a:t>Nb</a:t>
            </a:r>
            <a:r>
              <a:rPr lang="en-US" sz="1400" i="1" dirty="0">
                <a:solidFill>
                  <a:schemeClr val="bg1"/>
                </a:solidFill>
              </a:rPr>
              <a:t>)?</a:t>
            </a:r>
          </a:p>
          <a:p>
            <a:r>
              <a:rPr lang="en-US" sz="1400" dirty="0">
                <a:solidFill>
                  <a:schemeClr val="bg1"/>
                </a:solidFill>
              </a:rPr>
              <a:t>A malignancy arising from precursor cells that give rise to the sympathetic chain and a portion of the adrenal medulla</a:t>
            </a:r>
          </a:p>
          <a:p>
            <a:endParaRPr lang="en-US" sz="1400" dirty="0">
              <a:solidFill>
                <a:schemeClr val="bg1"/>
              </a:solidFill>
            </a:endParaRPr>
          </a:p>
          <a:p>
            <a:r>
              <a:rPr lang="en-US" sz="1400" i="1" dirty="0">
                <a:solidFill>
                  <a:schemeClr val="bg1"/>
                </a:solidFill>
              </a:rPr>
              <a:t>Where does the primary arise?</a:t>
            </a:r>
            <a:endParaRPr lang="en-US" sz="1400" i="1" dirty="0">
              <a:solidFill>
                <a:srgbClr val="0000FF"/>
              </a:solidFill>
            </a:endParaRPr>
          </a:p>
          <a:p>
            <a:r>
              <a:rPr lang="en-US" sz="1400" dirty="0">
                <a:solidFill>
                  <a:srgbClr val="0000FF"/>
                </a:solidFill>
              </a:rPr>
              <a:t>In the sympathetic chain, or the adrenal medulla</a:t>
            </a:r>
          </a:p>
          <a:p>
            <a:endParaRPr lang="en-US" sz="1400" i="1" dirty="0">
              <a:solidFill>
                <a:srgbClr val="0000FF"/>
              </a:solidFill>
            </a:endParaRPr>
          </a:p>
          <a:p>
            <a:r>
              <a:rPr lang="en-US" sz="1400" i="1" dirty="0">
                <a:solidFill>
                  <a:srgbClr val="0000FF"/>
                </a:solidFill>
              </a:rPr>
              <a:t>Where does </a:t>
            </a:r>
            <a:r>
              <a:rPr lang="en-US" sz="1400" i="1" dirty="0" err="1">
                <a:solidFill>
                  <a:srgbClr val="0000FF"/>
                </a:solidFill>
              </a:rPr>
              <a:t>Nb</a:t>
            </a:r>
            <a:r>
              <a:rPr lang="en-US" sz="1400" i="1" dirty="0">
                <a:solidFill>
                  <a:srgbClr val="0000FF"/>
                </a:solidFill>
              </a:rPr>
              <a:t> rank as a cause of cancer in childhood?</a:t>
            </a:r>
          </a:p>
          <a:p>
            <a:r>
              <a:rPr lang="en-US" sz="1400" dirty="0">
                <a:solidFill>
                  <a:srgbClr val="0000FF"/>
                </a:solidFill>
              </a:rPr>
              <a:t>It is the most common cause of extracranial solid cancer in childhood</a:t>
            </a:r>
          </a:p>
          <a:p>
            <a:endParaRPr lang="en-US" sz="1400" dirty="0">
              <a:solidFill>
                <a:srgbClr val="0000FF"/>
              </a:solidFill>
            </a:endParaRPr>
          </a:p>
          <a:p>
            <a:r>
              <a:rPr lang="en-US" sz="1400" i="1" dirty="0">
                <a:solidFill>
                  <a:srgbClr val="0000FF"/>
                </a:solidFill>
              </a:rPr>
              <a:t>Where does it rank as a cause of orbital </a:t>
            </a:r>
            <a:r>
              <a:rPr lang="en-US" sz="1400" i="1" dirty="0" err="1">
                <a:solidFill>
                  <a:srgbClr val="0000FF"/>
                </a:solidFill>
              </a:rPr>
              <a:t>mets</a:t>
            </a:r>
            <a:r>
              <a:rPr lang="en-US" sz="1400" i="1" dirty="0">
                <a:solidFill>
                  <a:srgbClr val="0000FF"/>
                </a:solidFill>
              </a:rPr>
              <a:t> in childhood?</a:t>
            </a:r>
          </a:p>
          <a:p>
            <a:r>
              <a:rPr lang="en-US" sz="1400" dirty="0">
                <a:solidFill>
                  <a:srgbClr val="0000FF"/>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9785103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solidFill>
              </a:rPr>
              <a:t>Briefly, what is neuroblastoma (</a:t>
            </a:r>
            <a:r>
              <a:rPr lang="en-US" sz="1400" i="1" dirty="0" err="1">
                <a:solidFill>
                  <a:schemeClr val="bg1"/>
                </a:solidFill>
              </a:rPr>
              <a:t>Nb</a:t>
            </a:r>
            <a:r>
              <a:rPr lang="en-US" sz="1400" i="1" dirty="0">
                <a:solidFill>
                  <a:schemeClr val="bg1"/>
                </a:solidFill>
              </a:rPr>
              <a:t>)?</a:t>
            </a:r>
          </a:p>
          <a:p>
            <a:r>
              <a:rPr lang="en-US" sz="1400" dirty="0">
                <a:solidFill>
                  <a:schemeClr val="bg1"/>
                </a:solidFill>
              </a:rPr>
              <a:t>A malignancy arising from precursor cells that give rise to the sympathetic chain and a portion of the adrenal medulla</a:t>
            </a:r>
          </a:p>
          <a:p>
            <a:endParaRPr lang="en-US" sz="1400" dirty="0">
              <a:solidFill>
                <a:schemeClr val="bg1"/>
              </a:solidFill>
            </a:endParaRPr>
          </a:p>
          <a:p>
            <a:r>
              <a:rPr lang="en-US" sz="1400" i="1" dirty="0">
                <a:solidFill>
                  <a:schemeClr val="bg1"/>
                </a:solidFill>
              </a:rPr>
              <a:t>Where does the primary arise?</a:t>
            </a:r>
          </a:p>
          <a:p>
            <a:r>
              <a:rPr lang="en-US" sz="1400" dirty="0">
                <a:solidFill>
                  <a:schemeClr val="bg1"/>
                </a:solidFill>
              </a:rPr>
              <a:t>In the sympathetic chain, or the adrenal medulla</a:t>
            </a:r>
            <a:endParaRPr lang="en-US" sz="1400" dirty="0">
              <a:solidFill>
                <a:srgbClr val="0000FF"/>
              </a:solidFill>
            </a:endParaRPr>
          </a:p>
          <a:p>
            <a:endParaRPr lang="en-US" sz="1400" i="1" dirty="0">
              <a:solidFill>
                <a:srgbClr val="0000FF"/>
              </a:solidFill>
            </a:endParaRPr>
          </a:p>
          <a:p>
            <a:r>
              <a:rPr lang="en-US" sz="1400" i="1" dirty="0">
                <a:solidFill>
                  <a:srgbClr val="0000FF"/>
                </a:solidFill>
              </a:rPr>
              <a:t>Where does </a:t>
            </a:r>
            <a:r>
              <a:rPr lang="en-US" sz="1400" i="1" dirty="0" err="1">
                <a:solidFill>
                  <a:srgbClr val="0000FF"/>
                </a:solidFill>
              </a:rPr>
              <a:t>Nb</a:t>
            </a:r>
            <a:r>
              <a:rPr lang="en-US" sz="1400" i="1" dirty="0">
                <a:solidFill>
                  <a:srgbClr val="0000FF"/>
                </a:solidFill>
              </a:rPr>
              <a:t> rank as a cause of cancer in childhood?</a:t>
            </a:r>
          </a:p>
          <a:p>
            <a:r>
              <a:rPr lang="en-US" sz="1400" dirty="0">
                <a:solidFill>
                  <a:srgbClr val="0000FF"/>
                </a:solidFill>
              </a:rPr>
              <a:t>It is the most common cause of extracranial solid cancer in childhood</a:t>
            </a:r>
          </a:p>
          <a:p>
            <a:endParaRPr lang="en-US" sz="1400" dirty="0">
              <a:solidFill>
                <a:srgbClr val="0000FF"/>
              </a:solidFill>
            </a:endParaRPr>
          </a:p>
          <a:p>
            <a:r>
              <a:rPr lang="en-US" sz="1400" i="1" dirty="0">
                <a:solidFill>
                  <a:srgbClr val="0000FF"/>
                </a:solidFill>
              </a:rPr>
              <a:t>Where does it rank as a cause of orbital </a:t>
            </a:r>
            <a:r>
              <a:rPr lang="en-US" sz="1400" i="1" dirty="0" err="1">
                <a:solidFill>
                  <a:srgbClr val="0000FF"/>
                </a:solidFill>
              </a:rPr>
              <a:t>mets</a:t>
            </a:r>
            <a:r>
              <a:rPr lang="en-US" sz="1400" i="1" dirty="0">
                <a:solidFill>
                  <a:srgbClr val="0000FF"/>
                </a:solidFill>
              </a:rPr>
              <a:t> in childhood?</a:t>
            </a:r>
          </a:p>
          <a:p>
            <a:r>
              <a:rPr lang="en-US" sz="1400" dirty="0">
                <a:solidFill>
                  <a:srgbClr val="0000FF"/>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3645340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solidFill>
              </a:rPr>
              <a:t>Briefly, what is neuroblastoma (</a:t>
            </a:r>
            <a:r>
              <a:rPr lang="en-US" sz="1400" i="1" dirty="0" err="1">
                <a:solidFill>
                  <a:schemeClr val="bg1"/>
                </a:solidFill>
              </a:rPr>
              <a:t>Nb</a:t>
            </a:r>
            <a:r>
              <a:rPr lang="en-US" sz="1400" i="1" dirty="0">
                <a:solidFill>
                  <a:schemeClr val="bg1"/>
                </a:solidFill>
              </a:rPr>
              <a:t>)?</a:t>
            </a:r>
          </a:p>
          <a:p>
            <a:r>
              <a:rPr lang="en-US" sz="1400" dirty="0">
                <a:solidFill>
                  <a:schemeClr val="bg1"/>
                </a:solidFill>
              </a:rPr>
              <a:t>A malignancy arising from precursor cells that give rise to the sympathetic chain and a portion of the adrenal medulla</a:t>
            </a:r>
          </a:p>
          <a:p>
            <a:endParaRPr lang="en-US" sz="1400" dirty="0">
              <a:solidFill>
                <a:schemeClr val="bg1"/>
              </a:solidFill>
            </a:endParaRPr>
          </a:p>
          <a:p>
            <a:r>
              <a:rPr lang="en-US" sz="1400" i="1" dirty="0">
                <a:solidFill>
                  <a:schemeClr val="bg1"/>
                </a:solidFill>
              </a:rPr>
              <a:t>Where does the primary arise?</a:t>
            </a:r>
          </a:p>
          <a:p>
            <a:r>
              <a:rPr lang="en-US" sz="1400" dirty="0">
                <a:solidFill>
                  <a:schemeClr val="bg1"/>
                </a:solidFill>
              </a:rPr>
              <a:t>In the sympathetic chain, or the adrenal medulla</a:t>
            </a:r>
          </a:p>
          <a:p>
            <a:endParaRPr lang="en-US" sz="1400" i="1" dirty="0">
              <a:solidFill>
                <a:schemeClr val="bg1"/>
              </a:solidFill>
            </a:endParaRPr>
          </a:p>
          <a:p>
            <a:r>
              <a:rPr lang="en-US" sz="1400" i="1" dirty="0">
                <a:solidFill>
                  <a:schemeClr val="bg1"/>
                </a:solidFill>
              </a:rPr>
              <a:t>Where does </a:t>
            </a:r>
            <a:r>
              <a:rPr lang="en-US" sz="1400" i="1" dirty="0" err="1">
                <a:solidFill>
                  <a:schemeClr val="bg1"/>
                </a:solidFill>
              </a:rPr>
              <a:t>Nb</a:t>
            </a:r>
            <a:r>
              <a:rPr lang="en-US" sz="1400" i="1" dirty="0">
                <a:solidFill>
                  <a:schemeClr val="bg1"/>
                </a:solidFill>
              </a:rPr>
              <a:t> rank as a cause of cancer in childhood?</a:t>
            </a:r>
            <a:endParaRPr lang="en-US" sz="1400" i="1" dirty="0">
              <a:solidFill>
                <a:srgbClr val="0000FF"/>
              </a:solidFill>
            </a:endParaRPr>
          </a:p>
          <a:p>
            <a:r>
              <a:rPr lang="en-US" sz="1400" dirty="0">
                <a:solidFill>
                  <a:srgbClr val="0000FF"/>
                </a:solidFill>
              </a:rPr>
              <a:t>It is the most common cause of extracranial solid cancer in childhood</a:t>
            </a:r>
          </a:p>
          <a:p>
            <a:endParaRPr lang="en-US" sz="1400" dirty="0">
              <a:solidFill>
                <a:srgbClr val="0000FF"/>
              </a:solidFill>
            </a:endParaRPr>
          </a:p>
          <a:p>
            <a:r>
              <a:rPr lang="en-US" sz="1400" i="1" dirty="0">
                <a:solidFill>
                  <a:srgbClr val="0000FF"/>
                </a:solidFill>
              </a:rPr>
              <a:t>Where does it rank as a cause of orbital </a:t>
            </a:r>
            <a:r>
              <a:rPr lang="en-US" sz="1400" i="1" dirty="0" err="1">
                <a:solidFill>
                  <a:srgbClr val="0000FF"/>
                </a:solidFill>
              </a:rPr>
              <a:t>mets</a:t>
            </a:r>
            <a:r>
              <a:rPr lang="en-US" sz="1400" i="1" dirty="0">
                <a:solidFill>
                  <a:srgbClr val="0000FF"/>
                </a:solidFill>
              </a:rPr>
              <a:t> in childhood?</a:t>
            </a:r>
          </a:p>
          <a:p>
            <a:r>
              <a:rPr lang="en-US" sz="1400" dirty="0">
                <a:solidFill>
                  <a:srgbClr val="0000FF"/>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8436973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79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solidFill>
              </a:rPr>
              <a:t>Briefly, what is neuroblastoma (</a:t>
            </a:r>
            <a:r>
              <a:rPr lang="en-US" sz="1400" i="1" dirty="0" err="1">
                <a:solidFill>
                  <a:schemeClr val="bg1"/>
                </a:solidFill>
              </a:rPr>
              <a:t>Nb</a:t>
            </a:r>
            <a:r>
              <a:rPr lang="en-US" sz="1400" i="1" dirty="0">
                <a:solidFill>
                  <a:schemeClr val="bg1"/>
                </a:solidFill>
              </a:rPr>
              <a:t>)?</a:t>
            </a:r>
          </a:p>
          <a:p>
            <a:r>
              <a:rPr lang="en-US" sz="1400" dirty="0">
                <a:solidFill>
                  <a:schemeClr val="bg1"/>
                </a:solidFill>
              </a:rPr>
              <a:t>A malignancy arising from precursor cells that give rise to the sympathetic chain and a portion of the adrenal medulla</a:t>
            </a:r>
          </a:p>
          <a:p>
            <a:endParaRPr lang="en-US" sz="1400" dirty="0">
              <a:solidFill>
                <a:schemeClr val="bg1"/>
              </a:solidFill>
            </a:endParaRPr>
          </a:p>
          <a:p>
            <a:r>
              <a:rPr lang="en-US" sz="1400" i="1" dirty="0">
                <a:solidFill>
                  <a:schemeClr val="bg1"/>
                </a:solidFill>
              </a:rPr>
              <a:t>Where does the primary arise?</a:t>
            </a:r>
          </a:p>
          <a:p>
            <a:r>
              <a:rPr lang="en-US" sz="1400" dirty="0">
                <a:solidFill>
                  <a:schemeClr val="bg1"/>
                </a:solidFill>
              </a:rPr>
              <a:t>In the sympathetic chain, or the adrenal medulla</a:t>
            </a:r>
          </a:p>
          <a:p>
            <a:endParaRPr lang="en-US" sz="1400" i="1" dirty="0">
              <a:solidFill>
                <a:schemeClr val="bg1"/>
              </a:solidFill>
            </a:endParaRPr>
          </a:p>
          <a:p>
            <a:r>
              <a:rPr lang="en-US" sz="1400" i="1" dirty="0">
                <a:solidFill>
                  <a:schemeClr val="bg1"/>
                </a:solidFill>
              </a:rPr>
              <a:t>Where does </a:t>
            </a:r>
            <a:r>
              <a:rPr lang="en-US" sz="1400" i="1" dirty="0" err="1">
                <a:solidFill>
                  <a:schemeClr val="bg1"/>
                </a:solidFill>
              </a:rPr>
              <a:t>Nb</a:t>
            </a:r>
            <a:r>
              <a:rPr lang="en-US" sz="1400" i="1" dirty="0">
                <a:solidFill>
                  <a:schemeClr val="bg1"/>
                </a:solidFill>
              </a:rPr>
              <a:t> rank as a cause of cancer in childhood?</a:t>
            </a:r>
          </a:p>
          <a:p>
            <a:r>
              <a:rPr lang="en-US" sz="1400" dirty="0">
                <a:solidFill>
                  <a:schemeClr val="bg1"/>
                </a:solidFill>
              </a:rPr>
              <a:t>It is the most common cause of extracranial solid cancer in childhood</a:t>
            </a:r>
          </a:p>
          <a:p>
            <a:endParaRPr lang="en-US" sz="1400" dirty="0">
              <a:solidFill>
                <a:srgbClr val="0000FF"/>
              </a:solidFill>
            </a:endParaRPr>
          </a:p>
          <a:p>
            <a:r>
              <a:rPr lang="en-US" sz="1400" i="1" dirty="0">
                <a:solidFill>
                  <a:srgbClr val="0000FF"/>
                </a:solidFill>
              </a:rPr>
              <a:t>Where does it rank as a cause of orbital </a:t>
            </a:r>
            <a:r>
              <a:rPr lang="en-US" sz="1400" i="1" dirty="0" err="1">
                <a:solidFill>
                  <a:srgbClr val="0000FF"/>
                </a:solidFill>
              </a:rPr>
              <a:t>mets</a:t>
            </a:r>
            <a:r>
              <a:rPr lang="en-US" sz="1400" i="1" dirty="0">
                <a:solidFill>
                  <a:srgbClr val="0000FF"/>
                </a:solidFill>
              </a:rPr>
              <a:t> in childhood?</a:t>
            </a:r>
          </a:p>
          <a:p>
            <a:r>
              <a:rPr lang="en-US" sz="1400" dirty="0">
                <a:solidFill>
                  <a:srgbClr val="0000FF"/>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78193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556428" cy="2308324"/>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What is the typical presentation of an orbital tumor?</a:t>
            </a:r>
          </a:p>
          <a:p>
            <a:pPr eaLnBrk="1" hangingPunct="1">
              <a:spcBef>
                <a:spcPct val="0"/>
              </a:spcBef>
              <a:buClrTx/>
              <a:buSzTx/>
              <a:buFontTx/>
              <a:buNone/>
            </a:pPr>
            <a:r>
              <a:rPr lang="en-US" altLang="en-US" sz="1800" dirty="0">
                <a:solidFill>
                  <a:srgbClr val="0000FF"/>
                </a:solidFill>
              </a:rPr>
              <a:t>Rapid unilateral proptosis +/- lid edema</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With what non-neoplastic process is tumor presentation often confused?</a:t>
            </a:r>
          </a:p>
          <a:p>
            <a:pPr eaLnBrk="1" hangingPunct="1">
              <a:spcBef>
                <a:spcPct val="0"/>
              </a:spcBef>
              <a:buClrTx/>
              <a:buSzTx/>
              <a:buFontTx/>
              <a:buNone/>
            </a:pPr>
            <a:r>
              <a:rPr lang="en-US" altLang="en-US" sz="1800" dirty="0">
                <a:solidFill>
                  <a:srgbClr val="0000FF"/>
                </a:solidFill>
              </a:rPr>
              <a:t>Orbital cellulitis</a:t>
            </a:r>
          </a:p>
        </p:txBody>
      </p:sp>
    </p:spTree>
    <p:extLst>
      <p:ext uri="{BB962C8B-B14F-4D97-AF65-F5344CB8AC3E}">
        <p14:creationId xmlns:p14="http://schemas.microsoft.com/office/powerpoint/2010/main" val="137954393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solidFill>
              </a:rPr>
              <a:t>Briefly, what is neuroblastoma (</a:t>
            </a:r>
            <a:r>
              <a:rPr lang="en-US" sz="1400" i="1" dirty="0" err="1">
                <a:solidFill>
                  <a:schemeClr val="bg1"/>
                </a:solidFill>
              </a:rPr>
              <a:t>Nb</a:t>
            </a:r>
            <a:r>
              <a:rPr lang="en-US" sz="1400" i="1" dirty="0">
                <a:solidFill>
                  <a:schemeClr val="bg1"/>
                </a:solidFill>
              </a:rPr>
              <a:t>)?</a:t>
            </a:r>
          </a:p>
          <a:p>
            <a:r>
              <a:rPr lang="en-US" sz="1400" dirty="0">
                <a:solidFill>
                  <a:schemeClr val="bg1"/>
                </a:solidFill>
              </a:rPr>
              <a:t>A malignancy arising from precursor cells that give rise to the sympathetic chain and a portion of the adrenal medulla</a:t>
            </a:r>
          </a:p>
          <a:p>
            <a:endParaRPr lang="en-US" sz="1400" dirty="0">
              <a:solidFill>
                <a:schemeClr val="bg1"/>
              </a:solidFill>
            </a:endParaRPr>
          </a:p>
          <a:p>
            <a:r>
              <a:rPr lang="en-US" sz="1400" i="1" dirty="0">
                <a:solidFill>
                  <a:schemeClr val="bg1"/>
                </a:solidFill>
              </a:rPr>
              <a:t>Where does the primary arise?</a:t>
            </a:r>
          </a:p>
          <a:p>
            <a:r>
              <a:rPr lang="en-US" sz="1400" dirty="0">
                <a:solidFill>
                  <a:schemeClr val="bg1"/>
                </a:solidFill>
              </a:rPr>
              <a:t>In the sympathetic chain, or the adrenal medulla</a:t>
            </a:r>
          </a:p>
          <a:p>
            <a:endParaRPr lang="en-US" sz="1400" i="1" dirty="0">
              <a:solidFill>
                <a:schemeClr val="bg1"/>
              </a:solidFill>
            </a:endParaRPr>
          </a:p>
          <a:p>
            <a:r>
              <a:rPr lang="en-US" sz="1400" i="1" dirty="0">
                <a:solidFill>
                  <a:schemeClr val="bg1"/>
                </a:solidFill>
              </a:rPr>
              <a:t>Where does </a:t>
            </a:r>
            <a:r>
              <a:rPr lang="en-US" sz="1400" i="1" dirty="0" err="1">
                <a:solidFill>
                  <a:schemeClr val="bg1"/>
                </a:solidFill>
              </a:rPr>
              <a:t>Nb</a:t>
            </a:r>
            <a:r>
              <a:rPr lang="en-US" sz="1400" i="1" dirty="0">
                <a:solidFill>
                  <a:schemeClr val="bg1"/>
                </a:solidFill>
              </a:rPr>
              <a:t> rank as a cause of cancer in childhood?</a:t>
            </a:r>
          </a:p>
          <a:p>
            <a:r>
              <a:rPr lang="en-US" sz="1400" dirty="0">
                <a:solidFill>
                  <a:schemeClr val="bg1"/>
                </a:solidFill>
              </a:rPr>
              <a:t>It is the most common cause of extracranial solid cancer in childhood</a:t>
            </a:r>
          </a:p>
          <a:p>
            <a:endParaRPr lang="en-US" sz="1400" dirty="0">
              <a:solidFill>
                <a:schemeClr val="bg1"/>
              </a:solidFill>
            </a:endParaRPr>
          </a:p>
          <a:p>
            <a:r>
              <a:rPr lang="en-US" sz="1400" i="1" dirty="0">
                <a:solidFill>
                  <a:schemeClr val="bg1"/>
                </a:solidFill>
              </a:rPr>
              <a:t>Where does it rank as a cause of orbital </a:t>
            </a:r>
            <a:r>
              <a:rPr lang="en-US" sz="1400" i="1" dirty="0" err="1">
                <a:solidFill>
                  <a:schemeClr val="bg1"/>
                </a:solidFill>
              </a:rPr>
              <a:t>mets</a:t>
            </a:r>
            <a:r>
              <a:rPr lang="en-US" sz="1400" i="1" dirty="0">
                <a:solidFill>
                  <a:schemeClr val="bg1"/>
                </a:solidFill>
              </a:rPr>
              <a:t> in childhood?</a:t>
            </a:r>
            <a:endParaRPr lang="en-US" sz="1400" i="1" dirty="0">
              <a:solidFill>
                <a:srgbClr val="0000FF"/>
              </a:solidFill>
            </a:endParaRPr>
          </a:p>
          <a:p>
            <a:r>
              <a:rPr lang="en-US" sz="1400" dirty="0">
                <a:solidFill>
                  <a:srgbClr val="0000FF"/>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2183767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solidFill>
              </a:rPr>
              <a:t>Briefly, what is neuroblastoma (</a:t>
            </a:r>
            <a:r>
              <a:rPr lang="en-US" sz="1400" i="1" dirty="0" err="1">
                <a:solidFill>
                  <a:schemeClr val="bg1"/>
                </a:solidFill>
              </a:rPr>
              <a:t>Nb</a:t>
            </a:r>
            <a:r>
              <a:rPr lang="en-US" sz="1400" i="1" dirty="0">
                <a:solidFill>
                  <a:schemeClr val="bg1"/>
                </a:solidFill>
              </a:rPr>
              <a:t>)?</a:t>
            </a:r>
          </a:p>
          <a:p>
            <a:r>
              <a:rPr lang="en-US" sz="1400" dirty="0">
                <a:solidFill>
                  <a:schemeClr val="bg1"/>
                </a:solidFill>
              </a:rPr>
              <a:t>A malignancy arising from precursor cells that give rise to the sympathetic chain and a portion of the adrenal medulla</a:t>
            </a:r>
          </a:p>
          <a:p>
            <a:endParaRPr lang="en-US" sz="1400" dirty="0">
              <a:solidFill>
                <a:schemeClr val="bg1"/>
              </a:solidFill>
            </a:endParaRPr>
          </a:p>
          <a:p>
            <a:r>
              <a:rPr lang="en-US" sz="1400" i="1" dirty="0">
                <a:solidFill>
                  <a:schemeClr val="bg1"/>
                </a:solidFill>
              </a:rPr>
              <a:t>Where does the primary arise?</a:t>
            </a:r>
          </a:p>
          <a:p>
            <a:r>
              <a:rPr lang="en-US" sz="1400" dirty="0">
                <a:solidFill>
                  <a:schemeClr val="bg1"/>
                </a:solidFill>
              </a:rPr>
              <a:t>In the sympathetic chain, or the adrenal medulla</a:t>
            </a:r>
          </a:p>
          <a:p>
            <a:endParaRPr lang="en-US" sz="1400" i="1" dirty="0">
              <a:solidFill>
                <a:schemeClr val="bg1"/>
              </a:solidFill>
            </a:endParaRPr>
          </a:p>
          <a:p>
            <a:r>
              <a:rPr lang="en-US" sz="1400" i="1" dirty="0">
                <a:solidFill>
                  <a:schemeClr val="bg1"/>
                </a:solidFill>
              </a:rPr>
              <a:t>Where does </a:t>
            </a:r>
            <a:r>
              <a:rPr lang="en-US" sz="1400" i="1" dirty="0" err="1">
                <a:solidFill>
                  <a:schemeClr val="bg1"/>
                </a:solidFill>
              </a:rPr>
              <a:t>Nb</a:t>
            </a:r>
            <a:r>
              <a:rPr lang="en-US" sz="1400" i="1" dirty="0">
                <a:solidFill>
                  <a:schemeClr val="bg1"/>
                </a:solidFill>
              </a:rPr>
              <a:t> rank as a cause of cancer in childhood?</a:t>
            </a:r>
          </a:p>
          <a:p>
            <a:r>
              <a:rPr lang="en-US" sz="1400" dirty="0">
                <a:solidFill>
                  <a:schemeClr val="bg1"/>
                </a:solidFill>
              </a:rPr>
              <a:t>It is the most common cause of extracranial solid cancer in childhood</a:t>
            </a:r>
          </a:p>
          <a:p>
            <a:endParaRPr lang="en-US" sz="1400" dirty="0">
              <a:solidFill>
                <a:schemeClr val="bg1"/>
              </a:solidFill>
            </a:endParaRPr>
          </a:p>
          <a:p>
            <a:r>
              <a:rPr lang="en-US" sz="1400" i="1" dirty="0">
                <a:solidFill>
                  <a:schemeClr val="bg1"/>
                </a:solidFill>
              </a:rPr>
              <a:t>Where does it rank as a cause of orbital </a:t>
            </a:r>
            <a:r>
              <a:rPr lang="en-US" sz="1400" i="1" dirty="0" err="1">
                <a:solidFill>
                  <a:schemeClr val="bg1"/>
                </a:solidFill>
              </a:rPr>
              <a:t>mets</a:t>
            </a:r>
            <a:r>
              <a:rPr lang="en-US" sz="1400" i="1" dirty="0">
                <a:solidFill>
                  <a:schemeClr val="bg1"/>
                </a:solidFill>
              </a:rPr>
              <a:t> in childhood?</a:t>
            </a:r>
          </a:p>
          <a:p>
            <a:r>
              <a:rPr lang="en-US" sz="1400" dirty="0">
                <a:solidFill>
                  <a:schemeClr val="bg1"/>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1155171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a:t>
            </a:r>
            <a:r>
              <a:rPr lang="en-US" sz="1400" b="1" i="1" u="sng" dirty="0">
                <a:solidFill>
                  <a:schemeClr val="bg1"/>
                </a:solidFill>
              </a:rPr>
              <a:t>cause of orbital </a:t>
            </a:r>
            <a:r>
              <a:rPr lang="en-US" sz="1400" b="1" i="1" u="sng" dirty="0" err="1">
                <a:solidFill>
                  <a:schemeClr val="bg1"/>
                </a:solidFill>
              </a:rPr>
              <a:t>mets</a:t>
            </a:r>
            <a:r>
              <a:rPr lang="en-US" sz="1400" b="1" i="1" u="sng" dirty="0">
                <a:solidFill>
                  <a:schemeClr val="bg1"/>
                </a:solidFill>
              </a:rPr>
              <a:t> in childhood?</a:t>
            </a:r>
          </a:p>
          <a:p>
            <a:r>
              <a:rPr lang="en-US" sz="1400" b="1" u="sng" dirty="0">
                <a:solidFill>
                  <a:schemeClr val="bg1"/>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35E14E9-CF58-4500-801B-4FC08D8B0107}"/>
              </a:ext>
            </a:extLst>
          </p:cNvPr>
          <p:cNvSpPr txBox="1"/>
          <p:nvPr/>
        </p:nvSpPr>
        <p:spPr>
          <a:xfrm>
            <a:off x="1058302" y="2699330"/>
            <a:ext cx="5077946" cy="1169551"/>
          </a:xfrm>
          <a:prstGeom prst="rect">
            <a:avLst/>
          </a:prstGeom>
          <a:solidFill>
            <a:srgbClr val="FFCCFF"/>
          </a:solidFill>
        </p:spPr>
        <p:txBody>
          <a:bodyPr wrap="square" rtlCol="0">
            <a:spAutoFit/>
          </a:bodyPr>
          <a:lstStyle/>
          <a:p>
            <a:r>
              <a:rPr lang="en-US" sz="1400" i="1" dirty="0">
                <a:solidFill>
                  <a:srgbClr val="0000FF"/>
                </a:solidFill>
              </a:rPr>
              <a:t>What proportion of </a:t>
            </a:r>
            <a:r>
              <a:rPr lang="en-US" sz="1400" i="1" dirty="0" err="1">
                <a:solidFill>
                  <a:srgbClr val="0000FF"/>
                </a:solidFill>
              </a:rPr>
              <a:t>Nb</a:t>
            </a:r>
            <a:r>
              <a:rPr lang="en-US" sz="1400" i="1" dirty="0">
                <a:solidFill>
                  <a:srgbClr val="0000FF"/>
                </a:solidFill>
              </a:rPr>
              <a:t> cases metastasize to the orbit?</a:t>
            </a:r>
          </a:p>
          <a:p>
            <a:r>
              <a:rPr lang="en-US" sz="1400" dirty="0">
                <a:solidFill>
                  <a:srgbClr val="FFCCFF"/>
                </a:solidFill>
              </a:rPr>
              <a:t>About 20%</a:t>
            </a:r>
          </a:p>
          <a:p>
            <a:endParaRPr lang="en-US" sz="1400" i="1" dirty="0">
              <a:solidFill>
                <a:srgbClr val="FFCCFF"/>
              </a:solidFill>
            </a:endParaRPr>
          </a:p>
          <a:p>
            <a:r>
              <a:rPr lang="en-US" sz="1400" i="1" dirty="0">
                <a:solidFill>
                  <a:srgbClr val="FFCCFF"/>
                </a:solidFill>
              </a:rPr>
              <a:t>Of all orbital </a:t>
            </a:r>
            <a:r>
              <a:rPr lang="en-US" sz="1400" i="1" dirty="0" err="1">
                <a:solidFill>
                  <a:srgbClr val="FFCCFF"/>
                </a:solidFill>
              </a:rPr>
              <a:t>mets</a:t>
            </a:r>
            <a:r>
              <a:rPr lang="en-US" sz="1400" i="1" dirty="0">
                <a:solidFill>
                  <a:srgbClr val="FFCCFF"/>
                </a:solidFill>
              </a:rPr>
              <a:t> in children, what proportion are due to </a:t>
            </a:r>
            <a:r>
              <a:rPr lang="en-US" sz="1400" i="1" dirty="0" err="1">
                <a:solidFill>
                  <a:srgbClr val="FFCCFF"/>
                </a:solidFill>
              </a:rPr>
              <a:t>Nb</a:t>
            </a:r>
            <a:r>
              <a:rPr lang="en-US" sz="1400" i="1" dirty="0">
                <a:solidFill>
                  <a:srgbClr val="FFCCFF"/>
                </a:solidFill>
              </a:rPr>
              <a:t>?</a:t>
            </a:r>
          </a:p>
          <a:p>
            <a:r>
              <a:rPr lang="en-US" sz="1400" dirty="0">
                <a:solidFill>
                  <a:srgbClr val="FFCCFF"/>
                </a:solidFill>
              </a:rPr>
              <a:t>About 90%!</a:t>
            </a:r>
          </a:p>
        </p:txBody>
      </p:sp>
    </p:spTree>
    <p:extLst>
      <p:ext uri="{BB962C8B-B14F-4D97-AF65-F5344CB8AC3E}">
        <p14:creationId xmlns:p14="http://schemas.microsoft.com/office/powerpoint/2010/main" val="203687703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a:t>
            </a:r>
            <a:r>
              <a:rPr lang="en-US" sz="1400" b="1" i="1" u="sng" dirty="0">
                <a:solidFill>
                  <a:schemeClr val="bg1"/>
                </a:solidFill>
              </a:rPr>
              <a:t>cause of orbital </a:t>
            </a:r>
            <a:r>
              <a:rPr lang="en-US" sz="1400" b="1" i="1" u="sng" dirty="0" err="1">
                <a:solidFill>
                  <a:schemeClr val="bg1"/>
                </a:solidFill>
              </a:rPr>
              <a:t>mets</a:t>
            </a:r>
            <a:r>
              <a:rPr lang="en-US" sz="1400" b="1" i="1" u="sng" dirty="0">
                <a:solidFill>
                  <a:schemeClr val="bg1"/>
                </a:solidFill>
              </a:rPr>
              <a:t> in childhood?</a:t>
            </a:r>
          </a:p>
          <a:p>
            <a:r>
              <a:rPr lang="en-US" sz="1400" b="1" u="sng" dirty="0">
                <a:solidFill>
                  <a:schemeClr val="bg1"/>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35E14E9-CF58-4500-801B-4FC08D8B0107}"/>
              </a:ext>
            </a:extLst>
          </p:cNvPr>
          <p:cNvSpPr txBox="1"/>
          <p:nvPr/>
        </p:nvSpPr>
        <p:spPr>
          <a:xfrm>
            <a:off x="1058302" y="2699330"/>
            <a:ext cx="5077946" cy="1169551"/>
          </a:xfrm>
          <a:prstGeom prst="rect">
            <a:avLst/>
          </a:prstGeom>
          <a:solidFill>
            <a:srgbClr val="FFCCFF"/>
          </a:solidFill>
        </p:spPr>
        <p:txBody>
          <a:bodyPr wrap="square" rtlCol="0">
            <a:spAutoFit/>
          </a:bodyPr>
          <a:lstStyle/>
          <a:p>
            <a:r>
              <a:rPr lang="en-US" sz="1400" i="1" dirty="0">
                <a:solidFill>
                  <a:srgbClr val="0000FF"/>
                </a:solidFill>
              </a:rPr>
              <a:t>What proportion of </a:t>
            </a:r>
            <a:r>
              <a:rPr lang="en-US" sz="1400" i="1" dirty="0" err="1">
                <a:solidFill>
                  <a:srgbClr val="0000FF"/>
                </a:solidFill>
              </a:rPr>
              <a:t>Nb</a:t>
            </a:r>
            <a:r>
              <a:rPr lang="en-US" sz="1400" i="1" dirty="0">
                <a:solidFill>
                  <a:srgbClr val="0000FF"/>
                </a:solidFill>
              </a:rPr>
              <a:t> cases metastasize to the orbit?</a:t>
            </a:r>
          </a:p>
          <a:p>
            <a:r>
              <a:rPr lang="en-US" sz="1400" dirty="0">
                <a:solidFill>
                  <a:srgbClr val="0000FF"/>
                </a:solidFill>
              </a:rPr>
              <a:t>About 20%</a:t>
            </a:r>
            <a:endParaRPr lang="en-US" sz="1400" dirty="0">
              <a:solidFill>
                <a:srgbClr val="FFCCFF"/>
              </a:solidFill>
            </a:endParaRPr>
          </a:p>
          <a:p>
            <a:endParaRPr lang="en-US" sz="1400" i="1" dirty="0">
              <a:solidFill>
                <a:srgbClr val="FFCCFF"/>
              </a:solidFill>
            </a:endParaRPr>
          </a:p>
          <a:p>
            <a:r>
              <a:rPr lang="en-US" sz="1400" i="1" dirty="0">
                <a:solidFill>
                  <a:srgbClr val="FFCCFF"/>
                </a:solidFill>
              </a:rPr>
              <a:t>Of all orbital </a:t>
            </a:r>
            <a:r>
              <a:rPr lang="en-US" sz="1400" i="1" dirty="0" err="1">
                <a:solidFill>
                  <a:srgbClr val="FFCCFF"/>
                </a:solidFill>
              </a:rPr>
              <a:t>mets</a:t>
            </a:r>
            <a:r>
              <a:rPr lang="en-US" sz="1400" i="1" dirty="0">
                <a:solidFill>
                  <a:srgbClr val="FFCCFF"/>
                </a:solidFill>
              </a:rPr>
              <a:t> in children, what proportion are due to </a:t>
            </a:r>
            <a:r>
              <a:rPr lang="en-US" sz="1400" i="1" dirty="0" err="1">
                <a:solidFill>
                  <a:srgbClr val="FFCCFF"/>
                </a:solidFill>
              </a:rPr>
              <a:t>Nb</a:t>
            </a:r>
            <a:r>
              <a:rPr lang="en-US" sz="1400" i="1" dirty="0">
                <a:solidFill>
                  <a:srgbClr val="FFCCFF"/>
                </a:solidFill>
              </a:rPr>
              <a:t>?</a:t>
            </a:r>
          </a:p>
          <a:p>
            <a:r>
              <a:rPr lang="en-US" sz="1400" dirty="0">
                <a:solidFill>
                  <a:srgbClr val="FFCCFF"/>
                </a:solidFill>
              </a:rPr>
              <a:t>About 90%!</a:t>
            </a:r>
          </a:p>
        </p:txBody>
      </p:sp>
    </p:spTree>
    <p:extLst>
      <p:ext uri="{BB962C8B-B14F-4D97-AF65-F5344CB8AC3E}">
        <p14:creationId xmlns:p14="http://schemas.microsoft.com/office/powerpoint/2010/main" val="1899366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a:t>
            </a:r>
            <a:r>
              <a:rPr lang="en-US" sz="1400" b="1" i="1" u="sng" dirty="0">
                <a:solidFill>
                  <a:schemeClr val="bg1"/>
                </a:solidFill>
              </a:rPr>
              <a:t>cause of orbital </a:t>
            </a:r>
            <a:r>
              <a:rPr lang="en-US" sz="1400" b="1" i="1" u="sng" dirty="0" err="1">
                <a:solidFill>
                  <a:schemeClr val="bg1"/>
                </a:solidFill>
              </a:rPr>
              <a:t>mets</a:t>
            </a:r>
            <a:r>
              <a:rPr lang="en-US" sz="1400" b="1" i="1" u="sng" dirty="0">
                <a:solidFill>
                  <a:schemeClr val="bg1"/>
                </a:solidFill>
              </a:rPr>
              <a:t> in childhood?</a:t>
            </a:r>
          </a:p>
          <a:p>
            <a:r>
              <a:rPr lang="en-US" sz="1400" b="1" u="sng" dirty="0">
                <a:solidFill>
                  <a:schemeClr val="bg1"/>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35E14E9-CF58-4500-801B-4FC08D8B0107}"/>
              </a:ext>
            </a:extLst>
          </p:cNvPr>
          <p:cNvSpPr txBox="1"/>
          <p:nvPr/>
        </p:nvSpPr>
        <p:spPr>
          <a:xfrm>
            <a:off x="1058302" y="2699330"/>
            <a:ext cx="5077946" cy="1169551"/>
          </a:xfrm>
          <a:prstGeom prst="rect">
            <a:avLst/>
          </a:prstGeom>
          <a:solidFill>
            <a:srgbClr val="FFCCFF"/>
          </a:solidFill>
        </p:spPr>
        <p:txBody>
          <a:bodyPr wrap="square" rtlCol="0">
            <a:spAutoFit/>
          </a:bodyPr>
          <a:lstStyle/>
          <a:p>
            <a:r>
              <a:rPr lang="en-US" sz="1400" i="1" dirty="0">
                <a:solidFill>
                  <a:srgbClr val="0000FF"/>
                </a:solidFill>
              </a:rPr>
              <a:t>What proportion of </a:t>
            </a:r>
            <a:r>
              <a:rPr lang="en-US" sz="1400" i="1" dirty="0" err="1">
                <a:solidFill>
                  <a:srgbClr val="0000FF"/>
                </a:solidFill>
              </a:rPr>
              <a:t>Nb</a:t>
            </a:r>
            <a:r>
              <a:rPr lang="en-US" sz="1400" i="1" dirty="0">
                <a:solidFill>
                  <a:srgbClr val="0000FF"/>
                </a:solidFill>
              </a:rPr>
              <a:t> cases metastasize to the orbit?</a:t>
            </a:r>
          </a:p>
          <a:p>
            <a:r>
              <a:rPr lang="en-US" sz="1400" dirty="0">
                <a:solidFill>
                  <a:srgbClr val="0000FF"/>
                </a:solidFill>
              </a:rPr>
              <a:t>About 20%</a:t>
            </a:r>
          </a:p>
          <a:p>
            <a:endParaRPr lang="en-US" sz="1400" i="1" dirty="0">
              <a:solidFill>
                <a:srgbClr val="0000FF"/>
              </a:solidFill>
            </a:endParaRPr>
          </a:p>
          <a:p>
            <a:r>
              <a:rPr lang="en-US" sz="1400" i="1" dirty="0">
                <a:solidFill>
                  <a:srgbClr val="0000FF"/>
                </a:solidFill>
              </a:rPr>
              <a:t>Of all orbital </a:t>
            </a:r>
            <a:r>
              <a:rPr lang="en-US" sz="1400" i="1" dirty="0" err="1">
                <a:solidFill>
                  <a:srgbClr val="0000FF"/>
                </a:solidFill>
              </a:rPr>
              <a:t>mets</a:t>
            </a:r>
            <a:r>
              <a:rPr lang="en-US" sz="1400" i="1" dirty="0">
                <a:solidFill>
                  <a:srgbClr val="0000FF"/>
                </a:solidFill>
              </a:rPr>
              <a:t> in children, what proportion are due to </a:t>
            </a:r>
            <a:r>
              <a:rPr lang="en-US" sz="1400" i="1" dirty="0" err="1">
                <a:solidFill>
                  <a:srgbClr val="0000FF"/>
                </a:solidFill>
              </a:rPr>
              <a:t>Nb</a:t>
            </a:r>
            <a:r>
              <a:rPr lang="en-US" sz="1400" i="1" dirty="0">
                <a:solidFill>
                  <a:srgbClr val="0000FF"/>
                </a:solidFill>
              </a:rPr>
              <a:t>?</a:t>
            </a:r>
          </a:p>
          <a:p>
            <a:r>
              <a:rPr lang="en-US" sz="1400" dirty="0">
                <a:solidFill>
                  <a:srgbClr val="FFCCFF"/>
                </a:solidFill>
              </a:rPr>
              <a:t>About 90%!</a:t>
            </a:r>
          </a:p>
        </p:txBody>
      </p:sp>
    </p:spTree>
    <p:extLst>
      <p:ext uri="{BB962C8B-B14F-4D97-AF65-F5344CB8AC3E}">
        <p14:creationId xmlns:p14="http://schemas.microsoft.com/office/powerpoint/2010/main" val="231384973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a:t>
            </a:r>
            <a:r>
              <a:rPr lang="en-US" sz="1400" b="1" i="1" u="sng" dirty="0">
                <a:solidFill>
                  <a:schemeClr val="bg1"/>
                </a:solidFill>
              </a:rPr>
              <a:t>cause of orbital </a:t>
            </a:r>
            <a:r>
              <a:rPr lang="en-US" sz="1400" b="1" i="1" u="sng" dirty="0" err="1">
                <a:solidFill>
                  <a:schemeClr val="bg1"/>
                </a:solidFill>
              </a:rPr>
              <a:t>mets</a:t>
            </a:r>
            <a:r>
              <a:rPr lang="en-US" sz="1400" b="1" i="1" u="sng" dirty="0">
                <a:solidFill>
                  <a:schemeClr val="bg1"/>
                </a:solidFill>
              </a:rPr>
              <a:t> in childhood?</a:t>
            </a:r>
          </a:p>
          <a:p>
            <a:r>
              <a:rPr lang="en-US" sz="1400" b="1" u="sng" dirty="0">
                <a:solidFill>
                  <a:schemeClr val="bg1"/>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35E14E9-CF58-4500-801B-4FC08D8B0107}"/>
              </a:ext>
            </a:extLst>
          </p:cNvPr>
          <p:cNvSpPr txBox="1"/>
          <p:nvPr/>
        </p:nvSpPr>
        <p:spPr>
          <a:xfrm>
            <a:off x="1058302" y="2699330"/>
            <a:ext cx="5077946" cy="1169551"/>
          </a:xfrm>
          <a:prstGeom prst="rect">
            <a:avLst/>
          </a:prstGeom>
          <a:solidFill>
            <a:srgbClr val="FFCCFF"/>
          </a:solidFill>
        </p:spPr>
        <p:txBody>
          <a:bodyPr wrap="square" rtlCol="0">
            <a:spAutoFit/>
          </a:bodyPr>
          <a:lstStyle/>
          <a:p>
            <a:r>
              <a:rPr lang="en-US" sz="1400" i="1" dirty="0">
                <a:solidFill>
                  <a:srgbClr val="0000FF"/>
                </a:solidFill>
              </a:rPr>
              <a:t>What proportion of </a:t>
            </a:r>
            <a:r>
              <a:rPr lang="en-US" sz="1400" i="1" dirty="0" err="1">
                <a:solidFill>
                  <a:srgbClr val="0000FF"/>
                </a:solidFill>
              </a:rPr>
              <a:t>Nb</a:t>
            </a:r>
            <a:r>
              <a:rPr lang="en-US" sz="1400" i="1" dirty="0">
                <a:solidFill>
                  <a:srgbClr val="0000FF"/>
                </a:solidFill>
              </a:rPr>
              <a:t> cases metastasize to the orbit?</a:t>
            </a:r>
          </a:p>
          <a:p>
            <a:r>
              <a:rPr lang="en-US" sz="1400" dirty="0">
                <a:solidFill>
                  <a:srgbClr val="0000FF"/>
                </a:solidFill>
              </a:rPr>
              <a:t>About 20%</a:t>
            </a:r>
          </a:p>
          <a:p>
            <a:endParaRPr lang="en-US" sz="1400" i="1" dirty="0">
              <a:solidFill>
                <a:srgbClr val="0000FF"/>
              </a:solidFill>
            </a:endParaRPr>
          </a:p>
          <a:p>
            <a:r>
              <a:rPr lang="en-US" sz="1400" i="1" dirty="0">
                <a:solidFill>
                  <a:srgbClr val="0000FF"/>
                </a:solidFill>
              </a:rPr>
              <a:t>Of all orbital </a:t>
            </a:r>
            <a:r>
              <a:rPr lang="en-US" sz="1400" i="1" dirty="0" err="1">
                <a:solidFill>
                  <a:srgbClr val="0000FF"/>
                </a:solidFill>
              </a:rPr>
              <a:t>mets</a:t>
            </a:r>
            <a:r>
              <a:rPr lang="en-US" sz="1400" i="1" dirty="0">
                <a:solidFill>
                  <a:srgbClr val="0000FF"/>
                </a:solidFill>
              </a:rPr>
              <a:t> in children, what proportion are due to </a:t>
            </a:r>
            <a:r>
              <a:rPr lang="en-US" sz="1400" i="1" dirty="0" err="1">
                <a:solidFill>
                  <a:srgbClr val="0000FF"/>
                </a:solidFill>
              </a:rPr>
              <a:t>Nb</a:t>
            </a:r>
            <a:r>
              <a:rPr lang="en-US" sz="1400" i="1" dirty="0">
                <a:solidFill>
                  <a:srgbClr val="0000FF"/>
                </a:solidFill>
              </a:rPr>
              <a:t>?</a:t>
            </a:r>
          </a:p>
          <a:p>
            <a:r>
              <a:rPr lang="en-US" sz="1400" dirty="0">
                <a:solidFill>
                  <a:srgbClr val="0000FF"/>
                </a:solidFill>
              </a:rPr>
              <a:t>About 90%!</a:t>
            </a:r>
          </a:p>
        </p:txBody>
      </p:sp>
    </p:spTree>
    <p:extLst>
      <p:ext uri="{BB962C8B-B14F-4D97-AF65-F5344CB8AC3E}">
        <p14:creationId xmlns:p14="http://schemas.microsoft.com/office/powerpoint/2010/main" val="56268212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rgbClr val="0000FF"/>
                </a:solidFill>
              </a:rPr>
              <a:t>What is the average age at diagnosis?</a:t>
            </a:r>
            <a:endParaRPr lang="en-US" sz="1400" i="1" dirty="0">
              <a:solidFill>
                <a:srgbClr val="FFFF66"/>
              </a:solidFill>
            </a:endParaRPr>
          </a:p>
          <a:p>
            <a:r>
              <a:rPr lang="en-US" sz="1400" dirty="0">
                <a:solidFill>
                  <a:srgbClr val="FFFF66"/>
                </a:solidFill>
              </a:rPr>
              <a:t>Two years</a:t>
            </a:r>
          </a:p>
          <a:p>
            <a:endParaRPr lang="en-US" sz="1400" dirty="0">
              <a:solidFill>
                <a:srgbClr val="FFFF66"/>
              </a:solidFill>
            </a:endParaRPr>
          </a:p>
          <a:p>
            <a:r>
              <a:rPr lang="en-US" sz="1400" i="1" dirty="0">
                <a:solidFill>
                  <a:srgbClr val="FFFF66"/>
                </a:solidFill>
              </a:rPr>
              <a:t>What proportion of cases are diagnosed by age 5?</a:t>
            </a:r>
          </a:p>
          <a:p>
            <a:r>
              <a:rPr lang="en-US" sz="1400" dirty="0">
                <a:solidFill>
                  <a:srgbClr val="FFFF66"/>
                </a:solidFill>
              </a:rPr>
              <a:t>About 90%</a:t>
            </a:r>
          </a:p>
          <a:p>
            <a:endParaRPr lang="en-US" sz="1400" dirty="0">
              <a:solidFill>
                <a:srgbClr val="FFFF66"/>
              </a:solidFill>
            </a:endParaRPr>
          </a:p>
          <a:p>
            <a:r>
              <a:rPr lang="en-US" sz="1400" i="1" dirty="0">
                <a:solidFill>
                  <a:srgbClr val="FFFF66"/>
                </a:solidFill>
              </a:rPr>
              <a:t>Can it present in infancy, </a:t>
            </a:r>
            <a:r>
              <a:rPr lang="en-US" sz="1400" i="1" dirty="0" err="1">
                <a:solidFill>
                  <a:srgbClr val="FFFF66"/>
                </a:solidFill>
              </a:rPr>
              <a:t>ie</a:t>
            </a:r>
            <a:r>
              <a:rPr lang="en-US" sz="1400" i="1" dirty="0">
                <a:solidFill>
                  <a:srgbClr val="FFFF66"/>
                </a:solidFill>
              </a:rPr>
              <a:t>, before age 12 months?</a:t>
            </a:r>
          </a:p>
          <a:p>
            <a:r>
              <a:rPr lang="en-US" sz="1400" dirty="0">
                <a:solidFill>
                  <a:srgbClr val="FFFF66"/>
                </a:solidFill>
              </a:rPr>
              <a:t>Yes</a:t>
            </a:r>
          </a:p>
          <a:p>
            <a:endParaRPr lang="en-US" sz="1400" i="1" dirty="0">
              <a:solidFill>
                <a:srgbClr val="FFFF66"/>
              </a:solidFill>
            </a:endParaRPr>
          </a:p>
          <a:p>
            <a:r>
              <a:rPr lang="en-US" sz="1400" i="1" dirty="0">
                <a:solidFill>
                  <a:srgbClr val="FFFF66"/>
                </a:solidFill>
              </a:rPr>
              <a:t>Can it be congenital, </a:t>
            </a:r>
            <a:r>
              <a:rPr lang="en-US" sz="1400" i="1" dirty="0" err="1">
                <a:solidFill>
                  <a:srgbClr val="FFFF66"/>
                </a:solidFill>
              </a:rPr>
              <a:t>ie</a:t>
            </a:r>
            <a:r>
              <a:rPr lang="en-US" sz="1400" i="1" dirty="0">
                <a:solidFill>
                  <a:srgbClr val="FFFF66"/>
                </a:solidFill>
              </a:rPr>
              <a:t>, present at birth?</a:t>
            </a:r>
          </a:p>
          <a:p>
            <a:r>
              <a:rPr lang="en-US" sz="1400" dirty="0">
                <a:solidFill>
                  <a:srgbClr val="FFFF66"/>
                </a:solidFill>
              </a:rPr>
              <a:t>Yes</a:t>
            </a:r>
          </a:p>
        </p:txBody>
      </p:sp>
    </p:spTree>
    <p:extLst>
      <p:ext uri="{BB962C8B-B14F-4D97-AF65-F5344CB8AC3E}">
        <p14:creationId xmlns:p14="http://schemas.microsoft.com/office/powerpoint/2010/main" val="75167847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rgbClr val="0000FF"/>
                </a:solidFill>
              </a:rPr>
              <a:t>What is the average age at diagnosis?</a:t>
            </a:r>
          </a:p>
          <a:p>
            <a:r>
              <a:rPr lang="en-US" sz="1400" dirty="0">
                <a:solidFill>
                  <a:srgbClr val="0000FF"/>
                </a:solidFill>
              </a:rPr>
              <a:t>Two years</a:t>
            </a:r>
          </a:p>
          <a:p>
            <a:endParaRPr lang="en-US" sz="1400" dirty="0">
              <a:solidFill>
                <a:srgbClr val="FFFF66"/>
              </a:solidFill>
            </a:endParaRPr>
          </a:p>
          <a:p>
            <a:r>
              <a:rPr lang="en-US" sz="1400" i="1" dirty="0">
                <a:solidFill>
                  <a:srgbClr val="FFFF66"/>
                </a:solidFill>
              </a:rPr>
              <a:t>What proportion of cases are diagnosed by age 5?</a:t>
            </a:r>
          </a:p>
          <a:p>
            <a:r>
              <a:rPr lang="en-US" sz="1400" dirty="0">
                <a:solidFill>
                  <a:srgbClr val="FFFF66"/>
                </a:solidFill>
              </a:rPr>
              <a:t>About 90%</a:t>
            </a:r>
          </a:p>
          <a:p>
            <a:endParaRPr lang="en-US" sz="1400" dirty="0">
              <a:solidFill>
                <a:srgbClr val="FFFF66"/>
              </a:solidFill>
            </a:endParaRPr>
          </a:p>
          <a:p>
            <a:r>
              <a:rPr lang="en-US" sz="1400" i="1" dirty="0">
                <a:solidFill>
                  <a:srgbClr val="FFFF66"/>
                </a:solidFill>
              </a:rPr>
              <a:t>Can it present in infancy, </a:t>
            </a:r>
            <a:r>
              <a:rPr lang="en-US" sz="1400" i="1" dirty="0" err="1">
                <a:solidFill>
                  <a:srgbClr val="FFFF66"/>
                </a:solidFill>
              </a:rPr>
              <a:t>ie</a:t>
            </a:r>
            <a:r>
              <a:rPr lang="en-US" sz="1400" i="1" dirty="0">
                <a:solidFill>
                  <a:srgbClr val="FFFF66"/>
                </a:solidFill>
              </a:rPr>
              <a:t>, before age 12 months?</a:t>
            </a:r>
          </a:p>
          <a:p>
            <a:r>
              <a:rPr lang="en-US" sz="1400" dirty="0">
                <a:solidFill>
                  <a:srgbClr val="FFFF66"/>
                </a:solidFill>
              </a:rPr>
              <a:t>Yes</a:t>
            </a:r>
          </a:p>
          <a:p>
            <a:endParaRPr lang="en-US" sz="1400" i="1" dirty="0">
              <a:solidFill>
                <a:srgbClr val="FFFF66"/>
              </a:solidFill>
            </a:endParaRPr>
          </a:p>
          <a:p>
            <a:r>
              <a:rPr lang="en-US" sz="1400" i="1" dirty="0">
                <a:solidFill>
                  <a:srgbClr val="FFFF66"/>
                </a:solidFill>
              </a:rPr>
              <a:t>Can it be congenital, </a:t>
            </a:r>
            <a:r>
              <a:rPr lang="en-US" sz="1400" i="1" dirty="0" err="1">
                <a:solidFill>
                  <a:srgbClr val="FFFF66"/>
                </a:solidFill>
              </a:rPr>
              <a:t>ie</a:t>
            </a:r>
            <a:r>
              <a:rPr lang="en-US" sz="1400" i="1" dirty="0">
                <a:solidFill>
                  <a:srgbClr val="FFFF66"/>
                </a:solidFill>
              </a:rPr>
              <a:t>, present at birth?</a:t>
            </a:r>
          </a:p>
          <a:p>
            <a:r>
              <a:rPr lang="en-US" sz="1400" dirty="0">
                <a:solidFill>
                  <a:srgbClr val="FFFF66"/>
                </a:solidFill>
              </a:rPr>
              <a:t>Yes</a:t>
            </a:r>
          </a:p>
        </p:txBody>
      </p:sp>
    </p:spTree>
    <p:extLst>
      <p:ext uri="{BB962C8B-B14F-4D97-AF65-F5344CB8AC3E}">
        <p14:creationId xmlns:p14="http://schemas.microsoft.com/office/powerpoint/2010/main" val="133715066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rgbClr val="0000FF"/>
                </a:solidFill>
              </a:rPr>
              <a:t>What is the average age at diagnosis?</a:t>
            </a:r>
          </a:p>
          <a:p>
            <a:r>
              <a:rPr lang="en-US" sz="1400" dirty="0">
                <a:solidFill>
                  <a:srgbClr val="0000FF"/>
                </a:solidFill>
              </a:rPr>
              <a:t>Two years</a:t>
            </a:r>
          </a:p>
          <a:p>
            <a:endParaRPr lang="en-US" sz="1400" dirty="0">
              <a:solidFill>
                <a:srgbClr val="0000FF"/>
              </a:solidFill>
            </a:endParaRPr>
          </a:p>
          <a:p>
            <a:r>
              <a:rPr lang="en-US" sz="1400" i="1" dirty="0">
                <a:solidFill>
                  <a:srgbClr val="0000FF"/>
                </a:solidFill>
              </a:rPr>
              <a:t>What proportion of cases are diagnosed by age 5?</a:t>
            </a:r>
          </a:p>
          <a:p>
            <a:r>
              <a:rPr lang="en-US" sz="1400" dirty="0">
                <a:solidFill>
                  <a:srgbClr val="FFFF66"/>
                </a:solidFill>
              </a:rPr>
              <a:t>About 90%</a:t>
            </a:r>
          </a:p>
          <a:p>
            <a:endParaRPr lang="en-US" sz="1400" dirty="0">
              <a:solidFill>
                <a:srgbClr val="FFFF66"/>
              </a:solidFill>
            </a:endParaRPr>
          </a:p>
          <a:p>
            <a:r>
              <a:rPr lang="en-US" sz="1400" i="1" dirty="0">
                <a:solidFill>
                  <a:srgbClr val="FFFF66"/>
                </a:solidFill>
              </a:rPr>
              <a:t>Can it present in infancy, </a:t>
            </a:r>
            <a:r>
              <a:rPr lang="en-US" sz="1400" i="1" dirty="0" err="1">
                <a:solidFill>
                  <a:srgbClr val="FFFF66"/>
                </a:solidFill>
              </a:rPr>
              <a:t>ie</a:t>
            </a:r>
            <a:r>
              <a:rPr lang="en-US" sz="1400" i="1" dirty="0">
                <a:solidFill>
                  <a:srgbClr val="FFFF66"/>
                </a:solidFill>
              </a:rPr>
              <a:t>, before age 12 months?</a:t>
            </a:r>
          </a:p>
          <a:p>
            <a:r>
              <a:rPr lang="en-US" sz="1400" dirty="0">
                <a:solidFill>
                  <a:srgbClr val="FFFF66"/>
                </a:solidFill>
              </a:rPr>
              <a:t>Yes</a:t>
            </a:r>
          </a:p>
          <a:p>
            <a:endParaRPr lang="en-US" sz="1400" i="1" dirty="0">
              <a:solidFill>
                <a:srgbClr val="FFFF66"/>
              </a:solidFill>
            </a:endParaRPr>
          </a:p>
          <a:p>
            <a:r>
              <a:rPr lang="en-US" sz="1400" i="1" dirty="0">
                <a:solidFill>
                  <a:srgbClr val="FFFF66"/>
                </a:solidFill>
              </a:rPr>
              <a:t>Can it be congenital, </a:t>
            </a:r>
            <a:r>
              <a:rPr lang="en-US" sz="1400" i="1" dirty="0" err="1">
                <a:solidFill>
                  <a:srgbClr val="FFFF66"/>
                </a:solidFill>
              </a:rPr>
              <a:t>ie</a:t>
            </a:r>
            <a:r>
              <a:rPr lang="en-US" sz="1400" i="1" dirty="0">
                <a:solidFill>
                  <a:srgbClr val="FFFF66"/>
                </a:solidFill>
              </a:rPr>
              <a:t>, present at birth?</a:t>
            </a:r>
          </a:p>
          <a:p>
            <a:r>
              <a:rPr lang="en-US" sz="1400" dirty="0">
                <a:solidFill>
                  <a:srgbClr val="FFFF66"/>
                </a:solidFill>
              </a:rPr>
              <a:t>Yes</a:t>
            </a:r>
          </a:p>
        </p:txBody>
      </p:sp>
    </p:spTree>
    <p:extLst>
      <p:ext uri="{BB962C8B-B14F-4D97-AF65-F5344CB8AC3E}">
        <p14:creationId xmlns:p14="http://schemas.microsoft.com/office/powerpoint/2010/main" val="253928662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89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rgbClr val="0000FF"/>
                </a:solidFill>
              </a:rPr>
              <a:t>What is the average age at diagnosis?</a:t>
            </a:r>
          </a:p>
          <a:p>
            <a:r>
              <a:rPr lang="en-US" sz="1400" dirty="0">
                <a:solidFill>
                  <a:srgbClr val="0000FF"/>
                </a:solidFill>
              </a:rPr>
              <a:t>Two years</a:t>
            </a:r>
          </a:p>
          <a:p>
            <a:endParaRPr lang="en-US" sz="1400" dirty="0">
              <a:solidFill>
                <a:srgbClr val="0000FF"/>
              </a:solidFill>
            </a:endParaRPr>
          </a:p>
          <a:p>
            <a:r>
              <a:rPr lang="en-US" sz="1400" i="1" dirty="0">
                <a:solidFill>
                  <a:srgbClr val="0000FF"/>
                </a:solidFill>
              </a:rPr>
              <a:t>What proportion of cases are diagnosed by age 5?</a:t>
            </a:r>
          </a:p>
          <a:p>
            <a:r>
              <a:rPr lang="en-US" sz="1400" dirty="0">
                <a:solidFill>
                  <a:srgbClr val="0000FF"/>
                </a:solidFill>
              </a:rPr>
              <a:t>About 90%</a:t>
            </a:r>
          </a:p>
          <a:p>
            <a:endParaRPr lang="en-US" sz="1400" dirty="0">
              <a:solidFill>
                <a:srgbClr val="FFFF66"/>
              </a:solidFill>
            </a:endParaRPr>
          </a:p>
          <a:p>
            <a:r>
              <a:rPr lang="en-US" sz="1400" i="1" dirty="0">
                <a:solidFill>
                  <a:srgbClr val="FFFF66"/>
                </a:solidFill>
              </a:rPr>
              <a:t>Can it present in infancy, </a:t>
            </a:r>
            <a:r>
              <a:rPr lang="en-US" sz="1400" i="1" dirty="0" err="1">
                <a:solidFill>
                  <a:srgbClr val="FFFF66"/>
                </a:solidFill>
              </a:rPr>
              <a:t>ie</a:t>
            </a:r>
            <a:r>
              <a:rPr lang="en-US" sz="1400" i="1" dirty="0">
                <a:solidFill>
                  <a:srgbClr val="FFFF66"/>
                </a:solidFill>
              </a:rPr>
              <a:t>, before age 12 months?</a:t>
            </a:r>
          </a:p>
          <a:p>
            <a:r>
              <a:rPr lang="en-US" sz="1400" dirty="0">
                <a:solidFill>
                  <a:srgbClr val="FFFF66"/>
                </a:solidFill>
              </a:rPr>
              <a:t>Yes</a:t>
            </a:r>
          </a:p>
          <a:p>
            <a:endParaRPr lang="en-US" sz="1400" i="1" dirty="0">
              <a:solidFill>
                <a:srgbClr val="FFFF66"/>
              </a:solidFill>
            </a:endParaRPr>
          </a:p>
          <a:p>
            <a:r>
              <a:rPr lang="en-US" sz="1400" i="1" dirty="0">
                <a:solidFill>
                  <a:srgbClr val="FFFF66"/>
                </a:solidFill>
              </a:rPr>
              <a:t>Can it be congenital, </a:t>
            </a:r>
            <a:r>
              <a:rPr lang="en-US" sz="1400" i="1" dirty="0" err="1">
                <a:solidFill>
                  <a:srgbClr val="FFFF66"/>
                </a:solidFill>
              </a:rPr>
              <a:t>ie</a:t>
            </a:r>
            <a:r>
              <a:rPr lang="en-US" sz="1400" i="1" dirty="0">
                <a:solidFill>
                  <a:srgbClr val="FFFF66"/>
                </a:solidFill>
              </a:rPr>
              <a:t>, present at birth?</a:t>
            </a:r>
          </a:p>
          <a:p>
            <a:r>
              <a:rPr lang="en-US" sz="1400" dirty="0">
                <a:solidFill>
                  <a:srgbClr val="FFFF66"/>
                </a:solidFill>
              </a:rPr>
              <a:t>Yes</a:t>
            </a:r>
          </a:p>
        </p:txBody>
      </p:sp>
    </p:spTree>
    <p:extLst>
      <p:ext uri="{BB962C8B-B14F-4D97-AF65-F5344CB8AC3E}">
        <p14:creationId xmlns:p14="http://schemas.microsoft.com/office/powerpoint/2010/main" val="36554005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a:t>
            </a:fld>
            <a:endParaRPr lang="en-US" altLang="en-US" sz="1000"/>
          </a:p>
        </p:txBody>
      </p:sp>
      <p:sp>
        <p:nvSpPr>
          <p:cNvPr id="82" name="Text Box 9">
            <a:extLst>
              <a:ext uri="{FF2B5EF4-FFF2-40B4-BE49-F238E27FC236}">
                <a16:creationId xmlns:a16="http://schemas.microsoft.com/office/drawing/2014/main" id="{93D34480-765C-4B15-8805-5AD646E2C36C}"/>
              </a:ext>
            </a:extLst>
          </p:cNvPr>
          <p:cNvSpPr txBox="1">
            <a:spLocks noChangeArrowheads="1"/>
          </p:cNvSpPr>
          <p:nvPr/>
        </p:nvSpPr>
        <p:spPr bwMode="auto">
          <a:xfrm>
            <a:off x="673172" y="2401888"/>
            <a:ext cx="7556428" cy="3416320"/>
          </a:xfrm>
          <a:prstGeom prst="rect">
            <a:avLst/>
          </a:prstGeom>
          <a:noFill/>
          <a:ln w="9525">
            <a:noFill/>
            <a:miter lim="800000"/>
            <a:headEnd/>
            <a:tailEnd/>
          </a:ln>
          <a:effectLs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rgbClr val="0000FF"/>
                </a:solidFill>
              </a:rPr>
              <a:t>Which enlarge more rapidly in children--benign, or malignant tumors?</a:t>
            </a:r>
          </a:p>
          <a:p>
            <a:pPr eaLnBrk="1" hangingPunct="1">
              <a:spcBef>
                <a:spcPct val="0"/>
              </a:spcBef>
              <a:buClrTx/>
              <a:buSzTx/>
              <a:buFontTx/>
              <a:buNone/>
            </a:pPr>
            <a:r>
              <a:rPr lang="en-US" altLang="en-US" sz="1800" dirty="0">
                <a:solidFill>
                  <a:srgbClr val="0000FF"/>
                </a:solidFill>
              </a:rPr>
              <a:t>Both can enlarge rapidly, so don’t use this to differentiate between them</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What is the typical presentation of an orbital tumor?</a:t>
            </a:r>
          </a:p>
          <a:p>
            <a:pPr eaLnBrk="1" hangingPunct="1">
              <a:spcBef>
                <a:spcPct val="0"/>
              </a:spcBef>
              <a:buClrTx/>
              <a:buSzTx/>
              <a:buFontTx/>
              <a:buNone/>
            </a:pPr>
            <a:r>
              <a:rPr lang="en-US" altLang="en-US" sz="1800" dirty="0">
                <a:solidFill>
                  <a:srgbClr val="0000FF"/>
                </a:solidFill>
              </a:rPr>
              <a:t>Rapid unilateral proptosis +/- lid edema</a:t>
            </a:r>
          </a:p>
          <a:p>
            <a:pPr eaLnBrk="1" hangingPunct="1">
              <a:spcBef>
                <a:spcPct val="0"/>
              </a:spcBef>
              <a:buClrTx/>
              <a:buSzTx/>
              <a:buFontTx/>
              <a:buNone/>
            </a:pPr>
            <a:endParaRPr lang="en-US" altLang="en-US" sz="1800" dirty="0">
              <a:solidFill>
                <a:srgbClr val="0000FF"/>
              </a:solidFill>
            </a:endParaRPr>
          </a:p>
          <a:p>
            <a:pPr eaLnBrk="1" hangingPunct="1">
              <a:spcBef>
                <a:spcPct val="0"/>
              </a:spcBef>
              <a:buClrTx/>
              <a:buSzTx/>
              <a:buFontTx/>
              <a:buNone/>
            </a:pPr>
            <a:r>
              <a:rPr lang="en-US" altLang="en-US" sz="1800" i="1" dirty="0">
                <a:solidFill>
                  <a:srgbClr val="0000FF"/>
                </a:solidFill>
              </a:rPr>
              <a:t>With what non-neoplastic process is tumor presentation often confused?</a:t>
            </a:r>
          </a:p>
          <a:p>
            <a:pPr eaLnBrk="1" hangingPunct="1">
              <a:spcBef>
                <a:spcPct val="0"/>
              </a:spcBef>
              <a:buClrTx/>
              <a:buSzTx/>
              <a:buFontTx/>
              <a:buNone/>
            </a:pPr>
            <a:r>
              <a:rPr lang="en-US" altLang="en-US" sz="1800" dirty="0">
                <a:solidFill>
                  <a:srgbClr val="0000FF"/>
                </a:solidFill>
              </a:rPr>
              <a:t>Orbital cellulitis</a:t>
            </a:r>
          </a:p>
          <a:p>
            <a:pPr eaLnBrk="1" hangingPunct="1">
              <a:spcBef>
                <a:spcPct val="0"/>
              </a:spcBef>
              <a:buClrTx/>
              <a:buSzTx/>
              <a:buFontTx/>
              <a:buNone/>
            </a:pPr>
            <a:endParaRPr lang="en-US" altLang="en-US" sz="1800" i="1" dirty="0">
              <a:solidFill>
                <a:srgbClr val="0000FF"/>
              </a:solidFill>
            </a:endParaRPr>
          </a:p>
          <a:p>
            <a:pPr eaLnBrk="1" hangingPunct="1">
              <a:spcBef>
                <a:spcPct val="0"/>
              </a:spcBef>
              <a:buClrTx/>
              <a:buSzTx/>
              <a:buFontTx/>
              <a:buNone/>
            </a:pPr>
            <a:r>
              <a:rPr lang="en-US" altLang="en-US" sz="1800" i="1" dirty="0">
                <a:solidFill>
                  <a:srgbClr val="0000FF"/>
                </a:solidFill>
              </a:rPr>
              <a:t>What signs should make you consider a malignant orbital process?</a:t>
            </a:r>
          </a:p>
          <a:p>
            <a:pPr eaLnBrk="1" hangingPunct="1">
              <a:spcBef>
                <a:spcPct val="0"/>
              </a:spcBef>
              <a:buClrTx/>
              <a:buSzTx/>
              <a:buFontTx/>
              <a:buNone/>
            </a:pPr>
            <a:r>
              <a:rPr lang="en-US" altLang="en-US" sz="1800" dirty="0">
                <a:solidFill>
                  <a:srgbClr val="0000FF"/>
                </a:solidFill>
              </a:rPr>
              <a:t>1) </a:t>
            </a:r>
          </a:p>
          <a:p>
            <a:pPr eaLnBrk="1" hangingPunct="1">
              <a:spcBef>
                <a:spcPct val="0"/>
              </a:spcBef>
              <a:buClrTx/>
              <a:buSzTx/>
              <a:buFontTx/>
              <a:buNone/>
            </a:pPr>
            <a:r>
              <a:rPr lang="en-US" altLang="en-US" sz="1800" dirty="0">
                <a:solidFill>
                  <a:srgbClr val="0000FF"/>
                </a:solidFill>
              </a:rPr>
              <a:t>2)</a:t>
            </a:r>
          </a:p>
        </p:txBody>
      </p:sp>
    </p:spTree>
    <p:extLst>
      <p:ext uri="{BB962C8B-B14F-4D97-AF65-F5344CB8AC3E}">
        <p14:creationId xmlns:p14="http://schemas.microsoft.com/office/powerpoint/2010/main" val="272241098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90</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rgbClr val="0000FF"/>
                </a:solidFill>
              </a:rPr>
              <a:t>What is the average age at diagnosis?</a:t>
            </a:r>
          </a:p>
          <a:p>
            <a:r>
              <a:rPr lang="en-US" sz="1400" dirty="0">
                <a:solidFill>
                  <a:srgbClr val="0000FF"/>
                </a:solidFill>
              </a:rPr>
              <a:t>Two years</a:t>
            </a:r>
          </a:p>
          <a:p>
            <a:endParaRPr lang="en-US" sz="1400" dirty="0">
              <a:solidFill>
                <a:srgbClr val="0000FF"/>
              </a:solidFill>
            </a:endParaRPr>
          </a:p>
          <a:p>
            <a:r>
              <a:rPr lang="en-US" sz="1400" i="1" dirty="0">
                <a:solidFill>
                  <a:srgbClr val="0000FF"/>
                </a:solidFill>
              </a:rPr>
              <a:t>What proportion of cases are diagnosed by age 5?</a:t>
            </a:r>
          </a:p>
          <a:p>
            <a:r>
              <a:rPr lang="en-US" sz="1400" dirty="0">
                <a:solidFill>
                  <a:srgbClr val="0000FF"/>
                </a:solidFill>
              </a:rPr>
              <a:t>About 90%</a:t>
            </a:r>
          </a:p>
          <a:p>
            <a:endParaRPr lang="en-US" sz="1400" dirty="0">
              <a:solidFill>
                <a:srgbClr val="0000FF"/>
              </a:solidFill>
            </a:endParaRPr>
          </a:p>
          <a:p>
            <a:r>
              <a:rPr lang="en-US" sz="1400" i="1" dirty="0">
                <a:solidFill>
                  <a:srgbClr val="0000FF"/>
                </a:solidFill>
              </a:rPr>
              <a:t>Can it present in infancy, </a:t>
            </a:r>
            <a:r>
              <a:rPr lang="en-US" sz="1400" i="1" dirty="0" err="1">
                <a:solidFill>
                  <a:srgbClr val="0000FF"/>
                </a:solidFill>
              </a:rPr>
              <a:t>ie</a:t>
            </a:r>
            <a:r>
              <a:rPr lang="en-US" sz="1400" i="1" dirty="0">
                <a:solidFill>
                  <a:srgbClr val="0000FF"/>
                </a:solidFill>
              </a:rPr>
              <a:t>, before age 12 months?</a:t>
            </a:r>
          </a:p>
          <a:p>
            <a:r>
              <a:rPr lang="en-US" sz="1400" dirty="0">
                <a:solidFill>
                  <a:srgbClr val="FFFF66"/>
                </a:solidFill>
              </a:rPr>
              <a:t>Yes</a:t>
            </a:r>
          </a:p>
          <a:p>
            <a:endParaRPr lang="en-US" sz="1400" i="1" dirty="0">
              <a:solidFill>
                <a:srgbClr val="FFFF66"/>
              </a:solidFill>
            </a:endParaRPr>
          </a:p>
          <a:p>
            <a:r>
              <a:rPr lang="en-US" sz="1400" i="1" dirty="0">
                <a:solidFill>
                  <a:srgbClr val="FFFF66"/>
                </a:solidFill>
              </a:rPr>
              <a:t>Can it be congenital, </a:t>
            </a:r>
            <a:r>
              <a:rPr lang="en-US" sz="1400" i="1" dirty="0" err="1">
                <a:solidFill>
                  <a:srgbClr val="FFFF66"/>
                </a:solidFill>
              </a:rPr>
              <a:t>ie</a:t>
            </a:r>
            <a:r>
              <a:rPr lang="en-US" sz="1400" i="1" dirty="0">
                <a:solidFill>
                  <a:srgbClr val="FFFF66"/>
                </a:solidFill>
              </a:rPr>
              <a:t>, present at birth?</a:t>
            </a:r>
          </a:p>
          <a:p>
            <a:r>
              <a:rPr lang="en-US" sz="1400" dirty="0">
                <a:solidFill>
                  <a:srgbClr val="FFFF66"/>
                </a:solidFill>
              </a:rPr>
              <a:t>Yes</a:t>
            </a:r>
          </a:p>
        </p:txBody>
      </p:sp>
    </p:spTree>
    <p:extLst>
      <p:ext uri="{BB962C8B-B14F-4D97-AF65-F5344CB8AC3E}">
        <p14:creationId xmlns:p14="http://schemas.microsoft.com/office/powerpoint/2010/main" val="281827549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91</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rgbClr val="0000FF"/>
                </a:solidFill>
              </a:rPr>
              <a:t>What is the average age at diagnosis?</a:t>
            </a:r>
          </a:p>
          <a:p>
            <a:r>
              <a:rPr lang="en-US" sz="1400" dirty="0">
                <a:solidFill>
                  <a:srgbClr val="0000FF"/>
                </a:solidFill>
              </a:rPr>
              <a:t>Two years</a:t>
            </a:r>
          </a:p>
          <a:p>
            <a:endParaRPr lang="en-US" sz="1400" dirty="0">
              <a:solidFill>
                <a:srgbClr val="0000FF"/>
              </a:solidFill>
            </a:endParaRPr>
          </a:p>
          <a:p>
            <a:r>
              <a:rPr lang="en-US" sz="1400" i="1" dirty="0">
                <a:solidFill>
                  <a:srgbClr val="0000FF"/>
                </a:solidFill>
              </a:rPr>
              <a:t>What proportion of cases are diagnosed by age 5?</a:t>
            </a:r>
          </a:p>
          <a:p>
            <a:r>
              <a:rPr lang="en-US" sz="1400" dirty="0">
                <a:solidFill>
                  <a:srgbClr val="0000FF"/>
                </a:solidFill>
              </a:rPr>
              <a:t>About 90%</a:t>
            </a:r>
          </a:p>
          <a:p>
            <a:endParaRPr lang="en-US" sz="1400" dirty="0">
              <a:solidFill>
                <a:srgbClr val="0000FF"/>
              </a:solidFill>
            </a:endParaRPr>
          </a:p>
          <a:p>
            <a:r>
              <a:rPr lang="en-US" sz="1400" i="1" dirty="0">
                <a:solidFill>
                  <a:srgbClr val="0000FF"/>
                </a:solidFill>
              </a:rPr>
              <a:t>Can it present in infancy, </a:t>
            </a:r>
            <a:r>
              <a:rPr lang="en-US" sz="1400" i="1" dirty="0" err="1">
                <a:solidFill>
                  <a:srgbClr val="0000FF"/>
                </a:solidFill>
              </a:rPr>
              <a:t>ie</a:t>
            </a:r>
            <a:r>
              <a:rPr lang="en-US" sz="1400" i="1" dirty="0">
                <a:solidFill>
                  <a:srgbClr val="0000FF"/>
                </a:solidFill>
              </a:rPr>
              <a:t>, before age 12 months?</a:t>
            </a:r>
          </a:p>
          <a:p>
            <a:r>
              <a:rPr lang="en-US" sz="1400" dirty="0">
                <a:solidFill>
                  <a:srgbClr val="0000FF"/>
                </a:solidFill>
              </a:rPr>
              <a:t>Yes</a:t>
            </a:r>
            <a:endParaRPr lang="en-US" sz="1400" dirty="0">
              <a:solidFill>
                <a:srgbClr val="FFFF66"/>
              </a:solidFill>
            </a:endParaRPr>
          </a:p>
          <a:p>
            <a:endParaRPr lang="en-US" sz="1400" i="1" dirty="0">
              <a:solidFill>
                <a:srgbClr val="FFFF66"/>
              </a:solidFill>
            </a:endParaRPr>
          </a:p>
          <a:p>
            <a:r>
              <a:rPr lang="en-US" sz="1400" i="1" dirty="0">
                <a:solidFill>
                  <a:srgbClr val="FFFF66"/>
                </a:solidFill>
              </a:rPr>
              <a:t>Can it be congenital, </a:t>
            </a:r>
            <a:r>
              <a:rPr lang="en-US" sz="1400" i="1" dirty="0" err="1">
                <a:solidFill>
                  <a:srgbClr val="FFFF66"/>
                </a:solidFill>
              </a:rPr>
              <a:t>ie</a:t>
            </a:r>
            <a:r>
              <a:rPr lang="en-US" sz="1400" i="1" dirty="0">
                <a:solidFill>
                  <a:srgbClr val="FFFF66"/>
                </a:solidFill>
              </a:rPr>
              <a:t>, present at birth?</a:t>
            </a:r>
          </a:p>
          <a:p>
            <a:r>
              <a:rPr lang="en-US" sz="1400" dirty="0">
                <a:solidFill>
                  <a:srgbClr val="FFFF66"/>
                </a:solidFill>
              </a:rPr>
              <a:t>Yes</a:t>
            </a:r>
          </a:p>
        </p:txBody>
      </p:sp>
    </p:spTree>
    <p:extLst>
      <p:ext uri="{BB962C8B-B14F-4D97-AF65-F5344CB8AC3E}">
        <p14:creationId xmlns:p14="http://schemas.microsoft.com/office/powerpoint/2010/main" val="106637350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92</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rgbClr val="0000FF"/>
                </a:solidFill>
              </a:rPr>
              <a:t>What is the average age at diagnosis?</a:t>
            </a:r>
          </a:p>
          <a:p>
            <a:r>
              <a:rPr lang="en-US" sz="1400" dirty="0">
                <a:solidFill>
                  <a:srgbClr val="0000FF"/>
                </a:solidFill>
              </a:rPr>
              <a:t>Two years</a:t>
            </a:r>
          </a:p>
          <a:p>
            <a:endParaRPr lang="en-US" sz="1400" dirty="0">
              <a:solidFill>
                <a:srgbClr val="0000FF"/>
              </a:solidFill>
            </a:endParaRPr>
          </a:p>
          <a:p>
            <a:r>
              <a:rPr lang="en-US" sz="1400" i="1" dirty="0">
                <a:solidFill>
                  <a:srgbClr val="0000FF"/>
                </a:solidFill>
              </a:rPr>
              <a:t>What proportion of cases are diagnosed by age 5?</a:t>
            </a:r>
          </a:p>
          <a:p>
            <a:r>
              <a:rPr lang="en-US" sz="1400" dirty="0">
                <a:solidFill>
                  <a:srgbClr val="0000FF"/>
                </a:solidFill>
              </a:rPr>
              <a:t>About 90%</a:t>
            </a:r>
          </a:p>
          <a:p>
            <a:endParaRPr lang="en-US" sz="1400" dirty="0">
              <a:solidFill>
                <a:srgbClr val="0000FF"/>
              </a:solidFill>
            </a:endParaRPr>
          </a:p>
          <a:p>
            <a:r>
              <a:rPr lang="en-US" sz="1400" i="1" dirty="0">
                <a:solidFill>
                  <a:srgbClr val="0000FF"/>
                </a:solidFill>
              </a:rPr>
              <a:t>Can it present in infancy, </a:t>
            </a:r>
            <a:r>
              <a:rPr lang="en-US" sz="1400" i="1" dirty="0" err="1">
                <a:solidFill>
                  <a:srgbClr val="0000FF"/>
                </a:solidFill>
              </a:rPr>
              <a:t>ie</a:t>
            </a:r>
            <a:r>
              <a:rPr lang="en-US" sz="1400" i="1" dirty="0">
                <a:solidFill>
                  <a:srgbClr val="0000FF"/>
                </a:solidFill>
              </a:rPr>
              <a:t>, before age 12 months?</a:t>
            </a:r>
          </a:p>
          <a:p>
            <a:r>
              <a:rPr lang="en-US" sz="1400" dirty="0">
                <a:solidFill>
                  <a:srgbClr val="0000FF"/>
                </a:solidFill>
              </a:rPr>
              <a:t>Yes</a:t>
            </a:r>
          </a:p>
          <a:p>
            <a:endParaRPr lang="en-US" sz="1400" i="1" dirty="0">
              <a:solidFill>
                <a:srgbClr val="0000FF"/>
              </a:solidFill>
            </a:endParaRPr>
          </a:p>
          <a:p>
            <a:r>
              <a:rPr lang="en-US" sz="1400" i="1" dirty="0">
                <a:solidFill>
                  <a:srgbClr val="0000FF"/>
                </a:solidFill>
              </a:rPr>
              <a:t>Can it be congenital, </a:t>
            </a:r>
            <a:r>
              <a:rPr lang="en-US" sz="1400" i="1" dirty="0" err="1">
                <a:solidFill>
                  <a:srgbClr val="0000FF"/>
                </a:solidFill>
              </a:rPr>
              <a:t>ie</a:t>
            </a:r>
            <a:r>
              <a:rPr lang="en-US" sz="1400" i="1" dirty="0">
                <a:solidFill>
                  <a:srgbClr val="0000FF"/>
                </a:solidFill>
              </a:rPr>
              <a:t>, present at birth?</a:t>
            </a:r>
            <a:endParaRPr lang="en-US" sz="1400" i="1" dirty="0">
              <a:solidFill>
                <a:srgbClr val="FFFF66"/>
              </a:solidFill>
            </a:endParaRPr>
          </a:p>
          <a:p>
            <a:r>
              <a:rPr lang="en-US" sz="1400" dirty="0">
                <a:solidFill>
                  <a:srgbClr val="FFFF66"/>
                </a:solidFill>
              </a:rPr>
              <a:t>Yes</a:t>
            </a:r>
          </a:p>
        </p:txBody>
      </p:sp>
    </p:spTree>
    <p:extLst>
      <p:ext uri="{BB962C8B-B14F-4D97-AF65-F5344CB8AC3E}">
        <p14:creationId xmlns:p14="http://schemas.microsoft.com/office/powerpoint/2010/main" val="143722751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93</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rgbClr val="0000FF"/>
                </a:solidFill>
              </a:rPr>
              <a:t>What is the average age at diagnosis?</a:t>
            </a:r>
          </a:p>
          <a:p>
            <a:r>
              <a:rPr lang="en-US" sz="1400" dirty="0">
                <a:solidFill>
                  <a:srgbClr val="0000FF"/>
                </a:solidFill>
              </a:rPr>
              <a:t>Two years</a:t>
            </a:r>
          </a:p>
          <a:p>
            <a:endParaRPr lang="en-US" sz="1400" dirty="0">
              <a:solidFill>
                <a:srgbClr val="0000FF"/>
              </a:solidFill>
            </a:endParaRPr>
          </a:p>
          <a:p>
            <a:r>
              <a:rPr lang="en-US" sz="1400" i="1" dirty="0">
                <a:solidFill>
                  <a:srgbClr val="0000FF"/>
                </a:solidFill>
              </a:rPr>
              <a:t>What proportion of cases are diagnosed by age 5?</a:t>
            </a:r>
          </a:p>
          <a:p>
            <a:r>
              <a:rPr lang="en-US" sz="1400" dirty="0">
                <a:solidFill>
                  <a:srgbClr val="0000FF"/>
                </a:solidFill>
              </a:rPr>
              <a:t>About 90%</a:t>
            </a:r>
          </a:p>
          <a:p>
            <a:endParaRPr lang="en-US" sz="1400" dirty="0">
              <a:solidFill>
                <a:srgbClr val="0000FF"/>
              </a:solidFill>
            </a:endParaRPr>
          </a:p>
          <a:p>
            <a:r>
              <a:rPr lang="en-US" sz="1400" i="1" dirty="0">
                <a:solidFill>
                  <a:srgbClr val="0000FF"/>
                </a:solidFill>
              </a:rPr>
              <a:t>Can it present in infancy, </a:t>
            </a:r>
            <a:r>
              <a:rPr lang="en-US" sz="1400" i="1" dirty="0" err="1">
                <a:solidFill>
                  <a:srgbClr val="0000FF"/>
                </a:solidFill>
              </a:rPr>
              <a:t>ie</a:t>
            </a:r>
            <a:r>
              <a:rPr lang="en-US" sz="1400" i="1" dirty="0">
                <a:solidFill>
                  <a:srgbClr val="0000FF"/>
                </a:solidFill>
              </a:rPr>
              <a:t>, before age 12 months?</a:t>
            </a:r>
          </a:p>
          <a:p>
            <a:r>
              <a:rPr lang="en-US" sz="1400" dirty="0">
                <a:solidFill>
                  <a:srgbClr val="0000FF"/>
                </a:solidFill>
              </a:rPr>
              <a:t>Yes</a:t>
            </a:r>
          </a:p>
          <a:p>
            <a:endParaRPr lang="en-US" sz="1400" i="1" dirty="0">
              <a:solidFill>
                <a:srgbClr val="0000FF"/>
              </a:solidFill>
            </a:endParaRPr>
          </a:p>
          <a:p>
            <a:r>
              <a:rPr lang="en-US" sz="1400" i="1" dirty="0">
                <a:solidFill>
                  <a:srgbClr val="0000FF"/>
                </a:solidFill>
              </a:rPr>
              <a:t>Can it be congenital, </a:t>
            </a:r>
            <a:r>
              <a:rPr lang="en-US" sz="1400" i="1" dirty="0" err="1">
                <a:solidFill>
                  <a:srgbClr val="0000FF"/>
                </a:solidFill>
              </a:rPr>
              <a:t>ie</a:t>
            </a:r>
            <a:r>
              <a:rPr lang="en-US" sz="1400" i="1" dirty="0">
                <a:solidFill>
                  <a:srgbClr val="0000FF"/>
                </a:solidFill>
              </a:rPr>
              <a:t>, present at birth?</a:t>
            </a:r>
          </a:p>
          <a:p>
            <a:r>
              <a:rPr lang="en-US" sz="1400" dirty="0">
                <a:solidFill>
                  <a:srgbClr val="0000FF"/>
                </a:solidFill>
              </a:rPr>
              <a:t>Yes</a:t>
            </a:r>
          </a:p>
        </p:txBody>
      </p:sp>
    </p:spTree>
    <p:extLst>
      <p:ext uri="{BB962C8B-B14F-4D97-AF65-F5344CB8AC3E}">
        <p14:creationId xmlns:p14="http://schemas.microsoft.com/office/powerpoint/2010/main" val="213082270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94</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rgbClr val="0000FF"/>
                </a:solidFill>
              </a:rPr>
              <a:t>What is the classic presentation of orbital </a:t>
            </a:r>
            <a:r>
              <a:rPr lang="en-US" sz="1400" i="1" dirty="0" err="1">
                <a:solidFill>
                  <a:srgbClr val="0000FF"/>
                </a:solidFill>
              </a:rPr>
              <a:t>mets</a:t>
            </a:r>
            <a:r>
              <a:rPr lang="en-US" sz="1400" i="1" dirty="0">
                <a:solidFill>
                  <a:srgbClr val="0000FF"/>
                </a:solidFill>
              </a:rPr>
              <a:t> in </a:t>
            </a:r>
            <a:r>
              <a:rPr lang="en-US" sz="1400" i="1" dirty="0" err="1">
                <a:solidFill>
                  <a:srgbClr val="0000FF"/>
                </a:solidFill>
              </a:rPr>
              <a:t>Nb</a:t>
            </a:r>
            <a:r>
              <a:rPr lang="en-US" sz="1400" i="1" dirty="0">
                <a:solidFill>
                  <a:srgbClr val="0000FF"/>
                </a:solidFill>
              </a:rPr>
              <a:t>?</a:t>
            </a:r>
            <a:endParaRPr lang="en-US" sz="1400" i="1" dirty="0">
              <a:solidFill>
                <a:srgbClr val="99FF99"/>
              </a:solidFill>
            </a:endParaRPr>
          </a:p>
          <a:p>
            <a:r>
              <a:rPr lang="en-US" sz="1400" dirty="0">
                <a:solidFill>
                  <a:srgbClr val="99FF99"/>
                </a:solidFill>
              </a:rPr>
              <a:t>Lid ecchymosis +/- proptosis (”An abrupt </a:t>
            </a:r>
            <a:r>
              <a:rPr lang="en-US" sz="1400" dirty="0" err="1">
                <a:solidFill>
                  <a:srgbClr val="99FF99"/>
                </a:solidFill>
              </a:rPr>
              <a:t>ecchymotic</a:t>
            </a:r>
            <a:r>
              <a:rPr lang="en-US" sz="1400" dirty="0">
                <a:solidFill>
                  <a:srgbClr val="99FF99"/>
                </a:solidFill>
              </a:rPr>
              <a:t> proptosis,” the </a:t>
            </a:r>
            <a:r>
              <a:rPr lang="en-US" sz="1400" i="1" dirty="0">
                <a:solidFill>
                  <a:srgbClr val="99FF99"/>
                </a:solidFill>
              </a:rPr>
              <a:t>Orbit</a:t>
            </a:r>
            <a:r>
              <a:rPr lang="en-US" sz="1400" dirty="0">
                <a:solidFill>
                  <a:srgbClr val="99FF99"/>
                </a:solidFill>
              </a:rPr>
              <a:t> book calls it)</a:t>
            </a:r>
          </a:p>
          <a:p>
            <a:endParaRPr lang="en-US" sz="1400" dirty="0">
              <a:solidFill>
                <a:srgbClr val="99FF99"/>
              </a:solidFill>
            </a:endParaRPr>
          </a:p>
          <a:p>
            <a:r>
              <a:rPr lang="en-US" sz="1400" i="1" dirty="0">
                <a:solidFill>
                  <a:srgbClr val="99FF99"/>
                </a:solidFill>
              </a:rPr>
              <a:t>Is the lid ecchymoses unilateral, or bilateral?</a:t>
            </a:r>
          </a:p>
          <a:p>
            <a:r>
              <a:rPr lang="en-US" sz="1400" dirty="0">
                <a:solidFill>
                  <a:srgbClr val="99FF99"/>
                </a:solidFill>
              </a:rPr>
              <a:t>It can be either</a:t>
            </a:r>
          </a:p>
          <a:p>
            <a:endParaRPr lang="en-US" sz="1400" dirty="0">
              <a:solidFill>
                <a:srgbClr val="99FF99"/>
              </a:solidFill>
            </a:endParaRPr>
          </a:p>
          <a:p>
            <a:r>
              <a:rPr lang="en-US" sz="1400" i="1" dirty="0">
                <a:solidFill>
                  <a:srgbClr val="99FF99"/>
                </a:solidFill>
              </a:rPr>
              <a:t>What critter-based description is used for the appearance of bilateral ecchymoses in </a:t>
            </a:r>
            <a:r>
              <a:rPr lang="en-US" sz="1400" i="1" dirty="0" err="1">
                <a:solidFill>
                  <a:srgbClr val="99FF99"/>
                </a:solidFill>
              </a:rPr>
              <a:t>Nb</a:t>
            </a:r>
            <a:r>
              <a:rPr lang="en-US" sz="1400" i="1" dirty="0">
                <a:solidFill>
                  <a:srgbClr val="99FF99"/>
                </a:solidFill>
              </a:rPr>
              <a:t>?</a:t>
            </a:r>
          </a:p>
          <a:p>
            <a:r>
              <a:rPr lang="en-US" sz="1400" dirty="0">
                <a:solidFill>
                  <a:srgbClr val="99FF99"/>
                </a:solidFill>
              </a:rPr>
              <a:t>‘Raccoon eyes’</a:t>
            </a:r>
          </a:p>
        </p:txBody>
      </p:sp>
    </p:spTree>
    <p:extLst>
      <p:ext uri="{BB962C8B-B14F-4D97-AF65-F5344CB8AC3E}">
        <p14:creationId xmlns:p14="http://schemas.microsoft.com/office/powerpoint/2010/main" val="129057365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95</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rgbClr val="0000FF"/>
                </a:solidFill>
              </a:rPr>
              <a:t>What is the classic presentation of orbital </a:t>
            </a:r>
            <a:r>
              <a:rPr lang="en-US" sz="1400" i="1" dirty="0" err="1">
                <a:solidFill>
                  <a:srgbClr val="0000FF"/>
                </a:solidFill>
              </a:rPr>
              <a:t>mets</a:t>
            </a:r>
            <a:r>
              <a:rPr lang="en-US" sz="1400" i="1" dirty="0">
                <a:solidFill>
                  <a:srgbClr val="0000FF"/>
                </a:solidFill>
              </a:rPr>
              <a:t> in </a:t>
            </a:r>
            <a:r>
              <a:rPr lang="en-US" sz="1400" i="1" dirty="0" err="1">
                <a:solidFill>
                  <a:srgbClr val="0000FF"/>
                </a:solidFill>
              </a:rPr>
              <a:t>Nb</a:t>
            </a:r>
            <a:r>
              <a:rPr lang="en-US" sz="1400" i="1" dirty="0">
                <a:solidFill>
                  <a:srgbClr val="0000FF"/>
                </a:solidFill>
              </a:rPr>
              <a:t>?</a:t>
            </a:r>
          </a:p>
          <a:p>
            <a:r>
              <a:rPr lang="en-US" sz="1400" dirty="0">
                <a:solidFill>
                  <a:srgbClr val="0000FF"/>
                </a:solidFill>
              </a:rPr>
              <a:t>Lid ecchymosis +/- proptosis (”An abrupt </a:t>
            </a:r>
            <a:r>
              <a:rPr lang="en-US" sz="1400" dirty="0" err="1">
                <a:solidFill>
                  <a:srgbClr val="0000FF"/>
                </a:solidFill>
              </a:rPr>
              <a:t>ecchymotic</a:t>
            </a:r>
            <a:r>
              <a:rPr lang="en-US" sz="1400" dirty="0">
                <a:solidFill>
                  <a:srgbClr val="0000FF"/>
                </a:solidFill>
              </a:rPr>
              <a:t> proptosis,” the </a:t>
            </a:r>
            <a:r>
              <a:rPr lang="en-US" sz="1400" i="1" dirty="0">
                <a:solidFill>
                  <a:srgbClr val="0000FF"/>
                </a:solidFill>
              </a:rPr>
              <a:t>Orbit</a:t>
            </a:r>
            <a:r>
              <a:rPr lang="en-US" sz="1400" dirty="0">
                <a:solidFill>
                  <a:srgbClr val="0000FF"/>
                </a:solidFill>
              </a:rPr>
              <a:t> book calls it)</a:t>
            </a:r>
            <a:endParaRPr lang="en-US" sz="1400" dirty="0">
              <a:solidFill>
                <a:srgbClr val="99FF99"/>
              </a:solidFill>
            </a:endParaRPr>
          </a:p>
          <a:p>
            <a:endParaRPr lang="en-US" sz="1400" dirty="0">
              <a:solidFill>
                <a:srgbClr val="99FF99"/>
              </a:solidFill>
            </a:endParaRPr>
          </a:p>
          <a:p>
            <a:r>
              <a:rPr lang="en-US" sz="1400" i="1" dirty="0">
                <a:solidFill>
                  <a:srgbClr val="99FF99"/>
                </a:solidFill>
              </a:rPr>
              <a:t>Is the lid ecchymoses unilateral, or bilateral?</a:t>
            </a:r>
          </a:p>
          <a:p>
            <a:r>
              <a:rPr lang="en-US" sz="1400" dirty="0">
                <a:solidFill>
                  <a:srgbClr val="99FF99"/>
                </a:solidFill>
              </a:rPr>
              <a:t>It can be either</a:t>
            </a:r>
          </a:p>
          <a:p>
            <a:endParaRPr lang="en-US" sz="1400" dirty="0">
              <a:solidFill>
                <a:srgbClr val="99FF99"/>
              </a:solidFill>
            </a:endParaRPr>
          </a:p>
          <a:p>
            <a:r>
              <a:rPr lang="en-US" sz="1400" i="1" dirty="0">
                <a:solidFill>
                  <a:srgbClr val="99FF99"/>
                </a:solidFill>
              </a:rPr>
              <a:t>What critter-based description is used for the appearance of bilateral ecchymoses in </a:t>
            </a:r>
            <a:r>
              <a:rPr lang="en-US" sz="1400" i="1" dirty="0" err="1">
                <a:solidFill>
                  <a:srgbClr val="99FF99"/>
                </a:solidFill>
              </a:rPr>
              <a:t>Nb</a:t>
            </a:r>
            <a:r>
              <a:rPr lang="en-US" sz="1400" i="1" dirty="0">
                <a:solidFill>
                  <a:srgbClr val="99FF99"/>
                </a:solidFill>
              </a:rPr>
              <a:t>?</a:t>
            </a:r>
          </a:p>
          <a:p>
            <a:r>
              <a:rPr lang="en-US" sz="1400" dirty="0">
                <a:solidFill>
                  <a:srgbClr val="99FF99"/>
                </a:solidFill>
              </a:rPr>
              <a:t>‘Raccoon eyes’</a:t>
            </a:r>
          </a:p>
        </p:txBody>
      </p:sp>
    </p:spTree>
    <p:extLst>
      <p:ext uri="{BB962C8B-B14F-4D97-AF65-F5344CB8AC3E}">
        <p14:creationId xmlns:p14="http://schemas.microsoft.com/office/powerpoint/2010/main" val="170176829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96</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rgbClr val="0000FF"/>
                </a:solidFill>
              </a:rPr>
              <a:t>What is the classic presentation of orbital </a:t>
            </a:r>
            <a:r>
              <a:rPr lang="en-US" sz="1400" i="1" dirty="0" err="1">
                <a:solidFill>
                  <a:srgbClr val="0000FF"/>
                </a:solidFill>
              </a:rPr>
              <a:t>mets</a:t>
            </a:r>
            <a:r>
              <a:rPr lang="en-US" sz="1400" i="1" dirty="0">
                <a:solidFill>
                  <a:srgbClr val="0000FF"/>
                </a:solidFill>
              </a:rPr>
              <a:t> in </a:t>
            </a:r>
            <a:r>
              <a:rPr lang="en-US" sz="1400" i="1" dirty="0" err="1">
                <a:solidFill>
                  <a:srgbClr val="0000FF"/>
                </a:solidFill>
              </a:rPr>
              <a:t>Nb</a:t>
            </a:r>
            <a:r>
              <a:rPr lang="en-US" sz="1400" i="1" dirty="0">
                <a:solidFill>
                  <a:srgbClr val="0000FF"/>
                </a:solidFill>
              </a:rPr>
              <a:t>?</a:t>
            </a:r>
          </a:p>
          <a:p>
            <a:r>
              <a:rPr lang="en-US" sz="1400" dirty="0">
                <a:solidFill>
                  <a:srgbClr val="0000FF"/>
                </a:solidFill>
              </a:rPr>
              <a:t>Lid ecchymosis +/- proptosis (”An abrupt </a:t>
            </a:r>
            <a:r>
              <a:rPr lang="en-US" sz="1400" dirty="0" err="1">
                <a:solidFill>
                  <a:srgbClr val="0000FF"/>
                </a:solidFill>
              </a:rPr>
              <a:t>ecchymotic</a:t>
            </a:r>
            <a:r>
              <a:rPr lang="en-US" sz="1400" dirty="0">
                <a:solidFill>
                  <a:srgbClr val="0000FF"/>
                </a:solidFill>
              </a:rPr>
              <a:t> proptosis,” the </a:t>
            </a:r>
            <a:r>
              <a:rPr lang="en-US" sz="1400" i="1" dirty="0">
                <a:solidFill>
                  <a:srgbClr val="0000FF"/>
                </a:solidFill>
              </a:rPr>
              <a:t>Orbit</a:t>
            </a:r>
            <a:r>
              <a:rPr lang="en-US" sz="1400" dirty="0">
                <a:solidFill>
                  <a:srgbClr val="0000FF"/>
                </a:solidFill>
              </a:rPr>
              <a:t> book calls it)</a:t>
            </a:r>
          </a:p>
          <a:p>
            <a:endParaRPr lang="en-US" sz="1400" dirty="0">
              <a:solidFill>
                <a:srgbClr val="0000FF"/>
              </a:solidFill>
            </a:endParaRPr>
          </a:p>
          <a:p>
            <a:r>
              <a:rPr lang="en-US" sz="1400" i="1" dirty="0">
                <a:solidFill>
                  <a:srgbClr val="0000FF"/>
                </a:solidFill>
              </a:rPr>
              <a:t>Is the lid ecchymoses unilateral, or bilateral?</a:t>
            </a:r>
            <a:endParaRPr lang="en-US" sz="1400" i="1" dirty="0">
              <a:solidFill>
                <a:srgbClr val="99FF99"/>
              </a:solidFill>
            </a:endParaRPr>
          </a:p>
          <a:p>
            <a:r>
              <a:rPr lang="en-US" sz="1400" dirty="0">
                <a:solidFill>
                  <a:srgbClr val="99FF99"/>
                </a:solidFill>
              </a:rPr>
              <a:t>It can be either</a:t>
            </a:r>
          </a:p>
          <a:p>
            <a:endParaRPr lang="en-US" sz="1400" dirty="0">
              <a:solidFill>
                <a:srgbClr val="99FF99"/>
              </a:solidFill>
            </a:endParaRPr>
          </a:p>
          <a:p>
            <a:r>
              <a:rPr lang="en-US" sz="1400" i="1" dirty="0">
                <a:solidFill>
                  <a:srgbClr val="99FF99"/>
                </a:solidFill>
              </a:rPr>
              <a:t>What critter-based description is used for the appearance of bilateral ecchymoses in </a:t>
            </a:r>
            <a:r>
              <a:rPr lang="en-US" sz="1400" i="1" dirty="0" err="1">
                <a:solidFill>
                  <a:srgbClr val="99FF99"/>
                </a:solidFill>
              </a:rPr>
              <a:t>Nb</a:t>
            </a:r>
            <a:r>
              <a:rPr lang="en-US" sz="1400" i="1" dirty="0">
                <a:solidFill>
                  <a:srgbClr val="99FF99"/>
                </a:solidFill>
              </a:rPr>
              <a:t>?</a:t>
            </a:r>
          </a:p>
          <a:p>
            <a:r>
              <a:rPr lang="en-US" sz="1400" dirty="0">
                <a:solidFill>
                  <a:srgbClr val="99FF99"/>
                </a:solidFill>
              </a:rPr>
              <a:t>‘Raccoon eyes’</a:t>
            </a:r>
          </a:p>
        </p:txBody>
      </p:sp>
    </p:spTree>
    <p:extLst>
      <p:ext uri="{BB962C8B-B14F-4D97-AF65-F5344CB8AC3E}">
        <p14:creationId xmlns:p14="http://schemas.microsoft.com/office/powerpoint/2010/main" val="337416532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97</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rgbClr val="0000FF"/>
                </a:solidFill>
              </a:rPr>
              <a:t>What is the classic presentation of orbital </a:t>
            </a:r>
            <a:r>
              <a:rPr lang="en-US" sz="1400" i="1" dirty="0" err="1">
                <a:solidFill>
                  <a:srgbClr val="0000FF"/>
                </a:solidFill>
              </a:rPr>
              <a:t>mets</a:t>
            </a:r>
            <a:r>
              <a:rPr lang="en-US" sz="1400" i="1" dirty="0">
                <a:solidFill>
                  <a:srgbClr val="0000FF"/>
                </a:solidFill>
              </a:rPr>
              <a:t> in </a:t>
            </a:r>
            <a:r>
              <a:rPr lang="en-US" sz="1400" i="1" dirty="0" err="1">
                <a:solidFill>
                  <a:srgbClr val="0000FF"/>
                </a:solidFill>
              </a:rPr>
              <a:t>Nb</a:t>
            </a:r>
            <a:r>
              <a:rPr lang="en-US" sz="1400" i="1" dirty="0">
                <a:solidFill>
                  <a:srgbClr val="0000FF"/>
                </a:solidFill>
              </a:rPr>
              <a:t>?</a:t>
            </a:r>
          </a:p>
          <a:p>
            <a:r>
              <a:rPr lang="en-US" sz="1400" dirty="0">
                <a:solidFill>
                  <a:srgbClr val="0000FF"/>
                </a:solidFill>
              </a:rPr>
              <a:t>Lid ecchymosis +/- proptosis (”An abrupt </a:t>
            </a:r>
            <a:r>
              <a:rPr lang="en-US" sz="1400" dirty="0" err="1">
                <a:solidFill>
                  <a:srgbClr val="0000FF"/>
                </a:solidFill>
              </a:rPr>
              <a:t>ecchymotic</a:t>
            </a:r>
            <a:r>
              <a:rPr lang="en-US" sz="1400" dirty="0">
                <a:solidFill>
                  <a:srgbClr val="0000FF"/>
                </a:solidFill>
              </a:rPr>
              <a:t> proptosis,” the </a:t>
            </a:r>
            <a:r>
              <a:rPr lang="en-US" sz="1400" i="1" dirty="0">
                <a:solidFill>
                  <a:srgbClr val="0000FF"/>
                </a:solidFill>
              </a:rPr>
              <a:t>Orbit</a:t>
            </a:r>
            <a:r>
              <a:rPr lang="en-US" sz="1400" dirty="0">
                <a:solidFill>
                  <a:srgbClr val="0000FF"/>
                </a:solidFill>
              </a:rPr>
              <a:t> book calls it)</a:t>
            </a:r>
          </a:p>
          <a:p>
            <a:endParaRPr lang="en-US" sz="1400" dirty="0">
              <a:solidFill>
                <a:srgbClr val="0000FF"/>
              </a:solidFill>
            </a:endParaRPr>
          </a:p>
          <a:p>
            <a:r>
              <a:rPr lang="en-US" sz="1400" i="1" dirty="0">
                <a:solidFill>
                  <a:srgbClr val="0000FF"/>
                </a:solidFill>
              </a:rPr>
              <a:t>Is the lid ecchymoses unilateral, or bilateral?</a:t>
            </a:r>
          </a:p>
          <a:p>
            <a:r>
              <a:rPr lang="en-US" sz="1400" dirty="0">
                <a:solidFill>
                  <a:srgbClr val="0000FF"/>
                </a:solidFill>
              </a:rPr>
              <a:t>It can be either</a:t>
            </a:r>
            <a:endParaRPr lang="en-US" sz="1400" dirty="0">
              <a:solidFill>
                <a:srgbClr val="99FF99"/>
              </a:solidFill>
            </a:endParaRPr>
          </a:p>
          <a:p>
            <a:endParaRPr lang="en-US" sz="1400" dirty="0">
              <a:solidFill>
                <a:srgbClr val="99FF99"/>
              </a:solidFill>
            </a:endParaRPr>
          </a:p>
          <a:p>
            <a:r>
              <a:rPr lang="en-US" sz="1400" i="1" dirty="0">
                <a:solidFill>
                  <a:srgbClr val="99FF99"/>
                </a:solidFill>
              </a:rPr>
              <a:t>What critter-based description is used for the appearance of bilateral ecchymoses in </a:t>
            </a:r>
            <a:r>
              <a:rPr lang="en-US" sz="1400" i="1" dirty="0" err="1">
                <a:solidFill>
                  <a:srgbClr val="99FF99"/>
                </a:solidFill>
              </a:rPr>
              <a:t>Nb</a:t>
            </a:r>
            <a:r>
              <a:rPr lang="en-US" sz="1400" i="1" dirty="0">
                <a:solidFill>
                  <a:srgbClr val="99FF99"/>
                </a:solidFill>
              </a:rPr>
              <a:t>?</a:t>
            </a:r>
          </a:p>
          <a:p>
            <a:r>
              <a:rPr lang="en-US" sz="1400" dirty="0">
                <a:solidFill>
                  <a:srgbClr val="99FF99"/>
                </a:solidFill>
              </a:rPr>
              <a:t>‘Raccoon eyes’</a:t>
            </a:r>
          </a:p>
        </p:txBody>
      </p:sp>
    </p:spTree>
    <p:extLst>
      <p:ext uri="{BB962C8B-B14F-4D97-AF65-F5344CB8AC3E}">
        <p14:creationId xmlns:p14="http://schemas.microsoft.com/office/powerpoint/2010/main" val="24091659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98</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rgbClr val="0000FF"/>
                </a:solidFill>
              </a:rPr>
              <a:t>What is the classic presentation of orbital </a:t>
            </a:r>
            <a:r>
              <a:rPr lang="en-US" sz="1400" i="1" dirty="0" err="1">
                <a:solidFill>
                  <a:srgbClr val="0000FF"/>
                </a:solidFill>
              </a:rPr>
              <a:t>mets</a:t>
            </a:r>
            <a:r>
              <a:rPr lang="en-US" sz="1400" i="1" dirty="0">
                <a:solidFill>
                  <a:srgbClr val="0000FF"/>
                </a:solidFill>
              </a:rPr>
              <a:t> in </a:t>
            </a:r>
            <a:r>
              <a:rPr lang="en-US" sz="1400" i="1" dirty="0" err="1">
                <a:solidFill>
                  <a:srgbClr val="0000FF"/>
                </a:solidFill>
              </a:rPr>
              <a:t>Nb</a:t>
            </a:r>
            <a:r>
              <a:rPr lang="en-US" sz="1400" i="1" dirty="0">
                <a:solidFill>
                  <a:srgbClr val="0000FF"/>
                </a:solidFill>
              </a:rPr>
              <a:t>?</a:t>
            </a:r>
          </a:p>
          <a:p>
            <a:r>
              <a:rPr lang="en-US" sz="1400" dirty="0">
                <a:solidFill>
                  <a:srgbClr val="0000FF"/>
                </a:solidFill>
              </a:rPr>
              <a:t>Lid ecchymosis +/- proptosis (”An abrupt </a:t>
            </a:r>
            <a:r>
              <a:rPr lang="en-US" sz="1400" dirty="0" err="1">
                <a:solidFill>
                  <a:srgbClr val="0000FF"/>
                </a:solidFill>
              </a:rPr>
              <a:t>ecchymotic</a:t>
            </a:r>
            <a:r>
              <a:rPr lang="en-US" sz="1400" dirty="0">
                <a:solidFill>
                  <a:srgbClr val="0000FF"/>
                </a:solidFill>
              </a:rPr>
              <a:t> proptosis,” the </a:t>
            </a:r>
            <a:r>
              <a:rPr lang="en-US" sz="1400" i="1" dirty="0">
                <a:solidFill>
                  <a:srgbClr val="0000FF"/>
                </a:solidFill>
              </a:rPr>
              <a:t>Orbit</a:t>
            </a:r>
            <a:r>
              <a:rPr lang="en-US" sz="1400" dirty="0">
                <a:solidFill>
                  <a:srgbClr val="0000FF"/>
                </a:solidFill>
              </a:rPr>
              <a:t> book calls it)</a:t>
            </a:r>
          </a:p>
          <a:p>
            <a:endParaRPr lang="en-US" sz="1400" dirty="0">
              <a:solidFill>
                <a:srgbClr val="0000FF"/>
              </a:solidFill>
            </a:endParaRPr>
          </a:p>
          <a:p>
            <a:r>
              <a:rPr lang="en-US" sz="1400" i="1" dirty="0">
                <a:solidFill>
                  <a:srgbClr val="0000FF"/>
                </a:solidFill>
              </a:rPr>
              <a:t>Is the lid ecchymoses unilateral, or bilateral?</a:t>
            </a:r>
          </a:p>
          <a:p>
            <a:r>
              <a:rPr lang="en-US" sz="1400" dirty="0">
                <a:solidFill>
                  <a:srgbClr val="0000FF"/>
                </a:solidFill>
              </a:rPr>
              <a:t>It can be either</a:t>
            </a:r>
          </a:p>
          <a:p>
            <a:endParaRPr lang="en-US" sz="1400" dirty="0">
              <a:solidFill>
                <a:srgbClr val="0000FF"/>
              </a:solidFill>
            </a:endParaRPr>
          </a:p>
          <a:p>
            <a:r>
              <a:rPr lang="en-US" sz="1400" i="1" dirty="0">
                <a:solidFill>
                  <a:srgbClr val="0000FF"/>
                </a:solidFill>
              </a:rPr>
              <a:t>What critter-based description is used for the appearance of bilateral ecchymoses in </a:t>
            </a:r>
            <a:r>
              <a:rPr lang="en-US" sz="1400" i="1" dirty="0" err="1">
                <a:solidFill>
                  <a:srgbClr val="0000FF"/>
                </a:solidFill>
              </a:rPr>
              <a:t>Nb</a:t>
            </a:r>
            <a:r>
              <a:rPr lang="en-US" sz="1400" i="1" dirty="0">
                <a:solidFill>
                  <a:srgbClr val="0000FF"/>
                </a:solidFill>
              </a:rPr>
              <a:t>?</a:t>
            </a:r>
            <a:endParaRPr lang="en-US" sz="1400" i="1" dirty="0">
              <a:solidFill>
                <a:srgbClr val="99FF99"/>
              </a:solidFill>
            </a:endParaRPr>
          </a:p>
          <a:p>
            <a:r>
              <a:rPr lang="en-US" sz="1400" dirty="0">
                <a:solidFill>
                  <a:srgbClr val="99FF99"/>
                </a:solidFill>
              </a:rPr>
              <a:t>‘Raccoon eyes’</a:t>
            </a:r>
          </a:p>
        </p:txBody>
      </p:sp>
    </p:spTree>
    <p:extLst>
      <p:ext uri="{BB962C8B-B14F-4D97-AF65-F5344CB8AC3E}">
        <p14:creationId xmlns:p14="http://schemas.microsoft.com/office/powerpoint/2010/main" val="404281023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2">
            <a:extLst>
              <a:ext uri="{FF2B5EF4-FFF2-40B4-BE49-F238E27FC236}">
                <a16:creationId xmlns:a16="http://schemas.microsoft.com/office/drawing/2014/main" id="{027BB786-1E69-4A75-962F-7FC2142A06A5}"/>
              </a:ext>
            </a:extLst>
          </p:cNvPr>
          <p:cNvSpPr txBox="1">
            <a:spLocks noChangeArrowheads="1"/>
          </p:cNvSpPr>
          <p:nvPr/>
        </p:nvSpPr>
        <p:spPr bwMode="auto">
          <a:xfrm>
            <a:off x="7249999" y="3020945"/>
            <a:ext cx="15856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Ewing sarcoma</a:t>
            </a:r>
          </a:p>
        </p:txBody>
      </p:sp>
      <p:sp>
        <p:nvSpPr>
          <p:cNvPr id="60433" name="Line 17">
            <a:extLst>
              <a:ext uri="{FF2B5EF4-FFF2-40B4-BE49-F238E27FC236}">
                <a16:creationId xmlns:a16="http://schemas.microsoft.com/office/drawing/2014/main" id="{B8EB612E-F373-4CC7-8703-7A2517A2B9FA}"/>
              </a:ext>
            </a:extLst>
          </p:cNvPr>
          <p:cNvSpPr>
            <a:spLocks noChangeShapeType="1"/>
          </p:cNvSpPr>
          <p:nvPr/>
        </p:nvSpPr>
        <p:spPr bwMode="auto">
          <a:xfrm>
            <a:off x="5285908" y="3573533"/>
            <a:ext cx="0" cy="11430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18">
            <a:extLst>
              <a:ext uri="{FF2B5EF4-FFF2-40B4-BE49-F238E27FC236}">
                <a16:creationId xmlns:a16="http://schemas.microsoft.com/office/drawing/2014/main" id="{7083E393-313A-4699-B3DE-69C65E7C5130}"/>
              </a:ext>
            </a:extLst>
          </p:cNvPr>
          <p:cNvSpPr>
            <a:spLocks noChangeShapeType="1"/>
          </p:cNvSpPr>
          <p:nvPr/>
        </p:nvSpPr>
        <p:spPr bwMode="auto">
          <a:xfrm>
            <a:off x="5298613" y="38100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3" name="Line 18">
            <a:extLst>
              <a:ext uri="{FF2B5EF4-FFF2-40B4-BE49-F238E27FC236}">
                <a16:creationId xmlns:a16="http://schemas.microsoft.com/office/drawing/2014/main" id="{EEC517F5-8132-4DFB-BC3B-79ECE9529A7E}"/>
              </a:ext>
            </a:extLst>
          </p:cNvPr>
          <p:cNvSpPr>
            <a:spLocks noChangeShapeType="1"/>
          </p:cNvSpPr>
          <p:nvPr/>
        </p:nvSpPr>
        <p:spPr bwMode="auto">
          <a:xfrm>
            <a:off x="5285908" y="4117288"/>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18">
            <a:extLst>
              <a:ext uri="{FF2B5EF4-FFF2-40B4-BE49-F238E27FC236}">
                <a16:creationId xmlns:a16="http://schemas.microsoft.com/office/drawing/2014/main" id="{8BD4C319-0549-4067-922D-6A40AC890D0B}"/>
              </a:ext>
            </a:extLst>
          </p:cNvPr>
          <p:cNvSpPr>
            <a:spLocks noChangeShapeType="1"/>
          </p:cNvSpPr>
          <p:nvPr/>
        </p:nvSpPr>
        <p:spPr bwMode="auto">
          <a:xfrm>
            <a:off x="5285908" y="4419600"/>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18">
            <a:extLst>
              <a:ext uri="{FF2B5EF4-FFF2-40B4-BE49-F238E27FC236}">
                <a16:creationId xmlns:a16="http://schemas.microsoft.com/office/drawing/2014/main" id="{7D54465B-37BB-420F-9D03-73F98E306193}"/>
              </a:ext>
            </a:extLst>
          </p:cNvPr>
          <p:cNvSpPr>
            <a:spLocks noChangeShapeType="1"/>
          </p:cNvSpPr>
          <p:nvPr/>
        </p:nvSpPr>
        <p:spPr bwMode="auto">
          <a:xfrm>
            <a:off x="5285908" y="4716533"/>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Text Box 27">
            <a:extLst>
              <a:ext uri="{FF2B5EF4-FFF2-40B4-BE49-F238E27FC236}">
                <a16:creationId xmlns:a16="http://schemas.microsoft.com/office/drawing/2014/main" id="{9E98E389-C3BE-4A72-BB68-39A4A252056D}"/>
              </a:ext>
            </a:extLst>
          </p:cNvPr>
          <p:cNvSpPr txBox="1">
            <a:spLocks noChangeArrowheads="1"/>
          </p:cNvSpPr>
          <p:nvPr/>
        </p:nvSpPr>
        <p:spPr bwMode="auto">
          <a:xfrm>
            <a:off x="5482138" y="3646765"/>
            <a:ext cx="20762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Rhabdomyosarcoma</a:t>
            </a:r>
          </a:p>
        </p:txBody>
      </p:sp>
      <p:sp>
        <p:nvSpPr>
          <p:cNvPr id="74" name="Text Box 28">
            <a:extLst>
              <a:ext uri="{FF2B5EF4-FFF2-40B4-BE49-F238E27FC236}">
                <a16:creationId xmlns:a16="http://schemas.microsoft.com/office/drawing/2014/main" id="{90BDD508-B3B7-45B4-959E-20CB65EA87C7}"/>
              </a:ext>
            </a:extLst>
          </p:cNvPr>
          <p:cNvSpPr txBox="1">
            <a:spLocks noChangeArrowheads="1"/>
          </p:cNvSpPr>
          <p:nvPr/>
        </p:nvSpPr>
        <p:spPr bwMode="auto">
          <a:xfrm>
            <a:off x="5497738" y="3954917"/>
            <a:ext cx="15199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Osteosarcoma</a:t>
            </a:r>
          </a:p>
        </p:txBody>
      </p:sp>
      <p:sp>
        <p:nvSpPr>
          <p:cNvPr id="75" name="Text Box 29">
            <a:extLst>
              <a:ext uri="{FF2B5EF4-FFF2-40B4-BE49-F238E27FC236}">
                <a16:creationId xmlns:a16="http://schemas.microsoft.com/office/drawing/2014/main" id="{E3B14C8B-B96A-4D9F-B360-69D3C1059AF4}"/>
              </a:ext>
            </a:extLst>
          </p:cNvPr>
          <p:cNvSpPr txBox="1">
            <a:spLocks noChangeArrowheads="1"/>
          </p:cNvSpPr>
          <p:nvPr/>
        </p:nvSpPr>
        <p:spPr bwMode="auto">
          <a:xfrm>
            <a:off x="5481788" y="4245876"/>
            <a:ext cx="175721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Chondrosarcoma</a:t>
            </a:r>
          </a:p>
        </p:txBody>
      </p:sp>
      <p:sp>
        <p:nvSpPr>
          <p:cNvPr id="76" name="Text Box 30">
            <a:extLst>
              <a:ext uri="{FF2B5EF4-FFF2-40B4-BE49-F238E27FC236}">
                <a16:creationId xmlns:a16="http://schemas.microsoft.com/office/drawing/2014/main" id="{01D5DA16-AFFC-4B6A-B73F-F256AE54D0BB}"/>
              </a:ext>
            </a:extLst>
          </p:cNvPr>
          <p:cNvSpPr txBox="1">
            <a:spLocks noChangeArrowheads="1"/>
          </p:cNvSpPr>
          <p:nvPr/>
        </p:nvSpPr>
        <p:spPr bwMode="auto">
          <a:xfrm>
            <a:off x="5486400" y="4541282"/>
            <a:ext cx="14382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Fibrosarcoma</a:t>
            </a:r>
          </a:p>
        </p:txBody>
      </p:sp>
      <p:sp>
        <p:nvSpPr>
          <p:cNvPr id="60418" name="Rectangle 2">
            <a:extLst>
              <a:ext uri="{FF2B5EF4-FFF2-40B4-BE49-F238E27FC236}">
                <a16:creationId xmlns:a16="http://schemas.microsoft.com/office/drawing/2014/main" id="{ABF891AB-BD22-4C59-9A54-38324D7891F1}"/>
              </a:ext>
            </a:extLst>
          </p:cNvPr>
          <p:cNvSpPr>
            <a:spLocks noGrp="1" noChangeArrowheads="1"/>
          </p:cNvSpPr>
          <p:nvPr>
            <p:ph type="title"/>
          </p:nvPr>
        </p:nvSpPr>
        <p:spPr>
          <a:xfrm>
            <a:off x="228600" y="122238"/>
            <a:ext cx="8001000" cy="715962"/>
          </a:xfrm>
        </p:spPr>
        <p:txBody>
          <a:bodyPr/>
          <a:lstStyle/>
          <a:p>
            <a:pPr eaLnBrk="1" hangingPunct="1"/>
            <a:r>
              <a:rPr lang="en-US" altLang="en-US" sz="3500" dirty="0"/>
              <a:t>Pediatric Orbital Tumors</a:t>
            </a:r>
            <a:endParaRPr lang="en-US" altLang="en-US" sz="3500" b="0" dirty="0"/>
          </a:p>
        </p:txBody>
      </p:sp>
      <p:sp>
        <p:nvSpPr>
          <p:cNvPr id="60420" name="Text Box 4">
            <a:extLst>
              <a:ext uri="{FF2B5EF4-FFF2-40B4-BE49-F238E27FC236}">
                <a16:creationId xmlns:a16="http://schemas.microsoft.com/office/drawing/2014/main" id="{EDA464F3-3FFE-4988-98E5-AD40DC99C281}"/>
              </a:ext>
            </a:extLst>
          </p:cNvPr>
          <p:cNvSpPr txBox="1">
            <a:spLocks noChangeArrowheads="1"/>
          </p:cNvSpPr>
          <p:nvPr/>
        </p:nvSpPr>
        <p:spPr bwMode="auto">
          <a:xfrm>
            <a:off x="1379538" y="1411288"/>
            <a:ext cx="1135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400" dirty="0">
                <a:solidFill>
                  <a:schemeClr val="bg1">
                    <a:lumMod val="75000"/>
                  </a:schemeClr>
                </a:solidFill>
              </a:rPr>
              <a:t>Benign</a:t>
            </a:r>
          </a:p>
        </p:txBody>
      </p:sp>
      <p:sp>
        <p:nvSpPr>
          <p:cNvPr id="60421" name="Text Box 5">
            <a:extLst>
              <a:ext uri="{FF2B5EF4-FFF2-40B4-BE49-F238E27FC236}">
                <a16:creationId xmlns:a16="http://schemas.microsoft.com/office/drawing/2014/main" id="{96383A63-9601-4A78-8737-C494BEE228D8}"/>
              </a:ext>
            </a:extLst>
          </p:cNvPr>
          <p:cNvSpPr txBox="1">
            <a:spLocks noChangeArrowheads="1"/>
          </p:cNvSpPr>
          <p:nvPr/>
        </p:nvSpPr>
        <p:spPr bwMode="auto">
          <a:xfrm>
            <a:off x="5334000" y="1371600"/>
            <a:ext cx="1508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Malignant</a:t>
            </a:r>
          </a:p>
        </p:txBody>
      </p:sp>
      <p:sp>
        <p:nvSpPr>
          <p:cNvPr id="60422" name="Text Box 6">
            <a:extLst>
              <a:ext uri="{FF2B5EF4-FFF2-40B4-BE49-F238E27FC236}">
                <a16:creationId xmlns:a16="http://schemas.microsoft.com/office/drawing/2014/main" id="{3375B46F-EC82-420C-B2F3-D8CE0644F7EA}"/>
              </a:ext>
            </a:extLst>
          </p:cNvPr>
          <p:cNvSpPr txBox="1">
            <a:spLocks noChangeArrowheads="1"/>
          </p:cNvSpPr>
          <p:nvPr/>
        </p:nvSpPr>
        <p:spPr bwMode="auto">
          <a:xfrm>
            <a:off x="5049371" y="3206821"/>
            <a:ext cx="10679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chemeClr val="bg1">
                    <a:lumMod val="75000"/>
                  </a:schemeClr>
                </a:solidFill>
              </a:rPr>
              <a:t>Primary</a:t>
            </a:r>
          </a:p>
        </p:txBody>
      </p:sp>
      <p:sp>
        <p:nvSpPr>
          <p:cNvPr id="60423" name="Text Box 7">
            <a:extLst>
              <a:ext uri="{FF2B5EF4-FFF2-40B4-BE49-F238E27FC236}">
                <a16:creationId xmlns:a16="http://schemas.microsoft.com/office/drawing/2014/main" id="{31539B38-61FD-4E3B-8651-260256BBB57C}"/>
              </a:ext>
            </a:extLst>
          </p:cNvPr>
          <p:cNvSpPr txBox="1">
            <a:spLocks noChangeArrowheads="1"/>
          </p:cNvSpPr>
          <p:nvPr/>
        </p:nvSpPr>
        <p:spPr bwMode="auto">
          <a:xfrm>
            <a:off x="6732588" y="2278063"/>
            <a:ext cx="13516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t>Metastatic</a:t>
            </a:r>
          </a:p>
        </p:txBody>
      </p:sp>
      <p:sp>
        <p:nvSpPr>
          <p:cNvPr id="60447" name="Text Box 31">
            <a:extLst>
              <a:ext uri="{FF2B5EF4-FFF2-40B4-BE49-F238E27FC236}">
                <a16:creationId xmlns:a16="http://schemas.microsoft.com/office/drawing/2014/main" id="{61B8FB94-0CC3-4E3B-9229-8C09492940C0}"/>
              </a:ext>
            </a:extLst>
          </p:cNvPr>
          <p:cNvSpPr txBox="1">
            <a:spLocks noChangeArrowheads="1"/>
          </p:cNvSpPr>
          <p:nvPr/>
        </p:nvSpPr>
        <p:spPr bwMode="auto">
          <a:xfrm>
            <a:off x="7239000" y="2689225"/>
            <a:ext cx="18646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a:solidFill>
                  <a:srgbClr val="0000FF"/>
                </a:solidFill>
              </a:rPr>
              <a:t>Neuroblastoma</a:t>
            </a:r>
          </a:p>
        </p:txBody>
      </p:sp>
      <p:sp>
        <p:nvSpPr>
          <p:cNvPr id="60461" name="Line 45">
            <a:extLst>
              <a:ext uri="{FF2B5EF4-FFF2-40B4-BE49-F238E27FC236}">
                <a16:creationId xmlns:a16="http://schemas.microsoft.com/office/drawing/2014/main" id="{5B6003D5-F36B-4D4B-A821-548CD4151795}"/>
              </a:ext>
            </a:extLst>
          </p:cNvPr>
          <p:cNvSpPr>
            <a:spLocks noChangeShapeType="1"/>
          </p:cNvSpPr>
          <p:nvPr/>
        </p:nvSpPr>
        <p:spPr bwMode="auto">
          <a:xfrm flipH="1">
            <a:off x="2514599" y="914400"/>
            <a:ext cx="1295399"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462" name="Line 46">
            <a:extLst>
              <a:ext uri="{FF2B5EF4-FFF2-40B4-BE49-F238E27FC236}">
                <a16:creationId xmlns:a16="http://schemas.microsoft.com/office/drawing/2014/main" id="{ABB68F2D-E451-4834-A06B-A1F60328E97C}"/>
              </a:ext>
            </a:extLst>
          </p:cNvPr>
          <p:cNvSpPr>
            <a:spLocks noChangeShapeType="1"/>
          </p:cNvSpPr>
          <p:nvPr/>
        </p:nvSpPr>
        <p:spPr bwMode="auto">
          <a:xfrm>
            <a:off x="3810000" y="914400"/>
            <a:ext cx="15240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3" name="Line 47">
            <a:extLst>
              <a:ext uri="{FF2B5EF4-FFF2-40B4-BE49-F238E27FC236}">
                <a16:creationId xmlns:a16="http://schemas.microsoft.com/office/drawing/2014/main" id="{0486025C-28C4-4966-B882-75BB9C97ED86}"/>
              </a:ext>
            </a:extLst>
          </p:cNvPr>
          <p:cNvSpPr>
            <a:spLocks noChangeShapeType="1"/>
          </p:cNvSpPr>
          <p:nvPr/>
        </p:nvSpPr>
        <p:spPr bwMode="auto">
          <a:xfrm flipH="1">
            <a:off x="5546726" y="1904999"/>
            <a:ext cx="549274" cy="1301821"/>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4" name="Line 48">
            <a:extLst>
              <a:ext uri="{FF2B5EF4-FFF2-40B4-BE49-F238E27FC236}">
                <a16:creationId xmlns:a16="http://schemas.microsoft.com/office/drawing/2014/main" id="{DEE67FA2-AF8F-488A-A03C-8BE790D8BC2E}"/>
              </a:ext>
            </a:extLst>
          </p:cNvPr>
          <p:cNvSpPr>
            <a:spLocks noChangeShapeType="1"/>
          </p:cNvSpPr>
          <p:nvPr/>
        </p:nvSpPr>
        <p:spPr bwMode="auto">
          <a:xfrm>
            <a:off x="6096000" y="19050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Slide Number Placeholder 1">
            <a:extLst>
              <a:ext uri="{FF2B5EF4-FFF2-40B4-BE49-F238E27FC236}">
                <a16:creationId xmlns:a16="http://schemas.microsoft.com/office/drawing/2014/main" id="{48D817ED-6E9A-4D53-97BD-DA8B135516CE}"/>
              </a:ext>
            </a:extLst>
          </p:cNvPr>
          <p:cNvSpPr>
            <a:spLocks noGrp="1"/>
          </p:cNvSpPr>
          <p:nvPr>
            <p:ph type="sldNum" sz="quarter" idx="12"/>
          </p:nvPr>
        </p:nvSpPr>
        <p:spPr>
          <a:noFill/>
        </p:spPr>
        <p:txBody>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fld id="{8B0A7E75-B0CE-45DE-A354-5FEA2830E1A2}" type="slidenum">
              <a:rPr lang="en-US" altLang="en-US" sz="1000"/>
              <a:pPr eaLnBrk="1" hangingPunct="1">
                <a:spcBef>
                  <a:spcPct val="0"/>
                </a:spcBef>
                <a:buClrTx/>
                <a:buSzTx/>
                <a:buFontTx/>
                <a:buNone/>
              </a:pPr>
              <a:t>99</a:t>
            </a:fld>
            <a:endParaRPr lang="en-US" altLang="en-US" sz="1000"/>
          </a:p>
        </p:txBody>
      </p:sp>
      <p:sp>
        <p:nvSpPr>
          <p:cNvPr id="60438" name="Line 22">
            <a:extLst>
              <a:ext uri="{FF2B5EF4-FFF2-40B4-BE49-F238E27FC236}">
                <a16:creationId xmlns:a16="http://schemas.microsoft.com/office/drawing/2014/main" id="{7D683BB8-8A92-49AD-820A-29FE3CE91FBA}"/>
              </a:ext>
            </a:extLst>
          </p:cNvPr>
          <p:cNvSpPr>
            <a:spLocks noChangeShapeType="1"/>
          </p:cNvSpPr>
          <p:nvPr/>
        </p:nvSpPr>
        <p:spPr bwMode="auto">
          <a:xfrm>
            <a:off x="7086600" y="2655888"/>
            <a:ext cx="0" cy="5333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Line 18">
            <a:extLst>
              <a:ext uri="{FF2B5EF4-FFF2-40B4-BE49-F238E27FC236}">
                <a16:creationId xmlns:a16="http://schemas.microsoft.com/office/drawing/2014/main" id="{FF08BD86-E55A-4427-86EF-33772962E27D}"/>
              </a:ext>
            </a:extLst>
          </p:cNvPr>
          <p:cNvSpPr>
            <a:spLocks noChangeShapeType="1"/>
          </p:cNvSpPr>
          <p:nvPr/>
        </p:nvSpPr>
        <p:spPr bwMode="auto">
          <a:xfrm>
            <a:off x="7083081" y="2902020"/>
            <a:ext cx="2365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Line 18">
            <a:extLst>
              <a:ext uri="{FF2B5EF4-FFF2-40B4-BE49-F238E27FC236}">
                <a16:creationId xmlns:a16="http://schemas.microsoft.com/office/drawing/2014/main" id="{DF37EE56-1C08-4385-91EE-0DA815467DDA}"/>
              </a:ext>
            </a:extLst>
          </p:cNvPr>
          <p:cNvSpPr>
            <a:spLocks noChangeShapeType="1"/>
          </p:cNvSpPr>
          <p:nvPr/>
        </p:nvSpPr>
        <p:spPr bwMode="auto">
          <a:xfrm>
            <a:off x="7083081" y="3175829"/>
            <a:ext cx="236533"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 name="TextBox 56">
            <a:extLst>
              <a:ext uri="{FF2B5EF4-FFF2-40B4-BE49-F238E27FC236}">
                <a16:creationId xmlns:a16="http://schemas.microsoft.com/office/drawing/2014/main" id="{E7F69EF3-6023-4653-BC54-AB81F5D17200}"/>
              </a:ext>
            </a:extLst>
          </p:cNvPr>
          <p:cNvSpPr txBox="1"/>
          <p:nvPr/>
        </p:nvSpPr>
        <p:spPr>
          <a:xfrm>
            <a:off x="840755" y="1830979"/>
            <a:ext cx="5642215" cy="2677656"/>
          </a:xfrm>
          <a:prstGeom prst="rect">
            <a:avLst/>
          </a:prstGeom>
          <a:solidFill>
            <a:srgbClr val="0000FF"/>
          </a:solidFill>
        </p:spPr>
        <p:txBody>
          <a:bodyPr wrap="square" rtlCol="0">
            <a:spAutoFit/>
          </a:bodyPr>
          <a:lstStyle/>
          <a:p>
            <a:r>
              <a:rPr lang="en-US" sz="1400" i="1" dirty="0">
                <a:solidFill>
                  <a:schemeClr val="bg1">
                    <a:lumMod val="65000"/>
                  </a:schemeClr>
                </a:solidFill>
              </a:rPr>
              <a:t>Briefly, what is neuroblastoma (</a:t>
            </a:r>
            <a:r>
              <a:rPr lang="en-US" sz="1400" i="1" dirty="0" err="1">
                <a:solidFill>
                  <a:schemeClr val="bg1">
                    <a:lumMod val="65000"/>
                  </a:schemeClr>
                </a:solidFill>
              </a:rPr>
              <a:t>Nb</a:t>
            </a:r>
            <a:r>
              <a:rPr lang="en-US" sz="1400" i="1" dirty="0">
                <a:solidFill>
                  <a:schemeClr val="bg1">
                    <a:lumMod val="65000"/>
                  </a:schemeClr>
                </a:solidFill>
              </a:rPr>
              <a:t>)?</a:t>
            </a:r>
          </a:p>
          <a:p>
            <a:r>
              <a:rPr lang="en-US" sz="1400" dirty="0">
                <a:solidFill>
                  <a:schemeClr val="bg1">
                    <a:lumMod val="65000"/>
                  </a:schemeClr>
                </a:solidFill>
              </a:rPr>
              <a:t>A malignancy arising from precursor cells that give rise to the sympathetic chain and a portion of the adrenal medulla</a:t>
            </a:r>
          </a:p>
          <a:p>
            <a:endParaRPr lang="en-US" sz="1400" dirty="0">
              <a:solidFill>
                <a:schemeClr val="bg1">
                  <a:lumMod val="65000"/>
                </a:schemeClr>
              </a:solidFill>
            </a:endParaRPr>
          </a:p>
          <a:p>
            <a:r>
              <a:rPr lang="en-US" sz="1400" i="1" dirty="0">
                <a:solidFill>
                  <a:schemeClr val="bg1">
                    <a:lumMod val="65000"/>
                  </a:schemeClr>
                </a:solidFill>
              </a:rPr>
              <a:t>Where does the primary arise?</a:t>
            </a:r>
          </a:p>
          <a:p>
            <a:r>
              <a:rPr lang="en-US" sz="1400" dirty="0">
                <a:solidFill>
                  <a:schemeClr val="bg1">
                    <a:lumMod val="65000"/>
                  </a:schemeClr>
                </a:solidFill>
              </a:rPr>
              <a:t>In the sympathetic chain, or the adrenal medulla</a:t>
            </a:r>
          </a:p>
          <a:p>
            <a:endParaRPr lang="en-US" sz="1400" i="1" dirty="0">
              <a:solidFill>
                <a:schemeClr val="bg1">
                  <a:lumMod val="65000"/>
                </a:schemeClr>
              </a:solidFill>
            </a:endParaRPr>
          </a:p>
          <a:p>
            <a:r>
              <a:rPr lang="en-US" sz="1400" i="1" dirty="0">
                <a:solidFill>
                  <a:schemeClr val="bg1">
                    <a:lumMod val="65000"/>
                  </a:schemeClr>
                </a:solidFill>
              </a:rPr>
              <a:t>Where does </a:t>
            </a:r>
            <a:r>
              <a:rPr lang="en-US" sz="1400" i="1" dirty="0" err="1">
                <a:solidFill>
                  <a:schemeClr val="bg1">
                    <a:lumMod val="65000"/>
                  </a:schemeClr>
                </a:solidFill>
              </a:rPr>
              <a:t>Nb</a:t>
            </a:r>
            <a:r>
              <a:rPr lang="en-US" sz="1400" i="1" dirty="0">
                <a:solidFill>
                  <a:schemeClr val="bg1">
                    <a:lumMod val="65000"/>
                  </a:schemeClr>
                </a:solidFill>
              </a:rPr>
              <a:t> rank as a cause of cancer in childhood?</a:t>
            </a:r>
          </a:p>
          <a:p>
            <a:r>
              <a:rPr lang="en-US" sz="1400" dirty="0">
                <a:solidFill>
                  <a:schemeClr val="bg1">
                    <a:lumMod val="65000"/>
                  </a:schemeClr>
                </a:solidFill>
              </a:rPr>
              <a:t>It is the most common cause of extracranial solid cancer in childhood</a:t>
            </a:r>
          </a:p>
          <a:p>
            <a:endParaRPr lang="en-US" sz="1400" dirty="0">
              <a:solidFill>
                <a:schemeClr val="bg1">
                  <a:lumMod val="65000"/>
                </a:schemeClr>
              </a:solidFill>
            </a:endParaRPr>
          </a:p>
          <a:p>
            <a:r>
              <a:rPr lang="en-US" sz="1400" i="1" dirty="0">
                <a:solidFill>
                  <a:schemeClr val="bg1">
                    <a:lumMod val="65000"/>
                  </a:schemeClr>
                </a:solidFill>
              </a:rPr>
              <a:t>Where does it rank as a cause of orbital </a:t>
            </a:r>
            <a:r>
              <a:rPr lang="en-US" sz="1400" i="1" dirty="0" err="1">
                <a:solidFill>
                  <a:schemeClr val="bg1">
                    <a:lumMod val="65000"/>
                  </a:schemeClr>
                </a:solidFill>
              </a:rPr>
              <a:t>mets</a:t>
            </a:r>
            <a:r>
              <a:rPr lang="en-US" sz="1400" i="1" dirty="0">
                <a:solidFill>
                  <a:schemeClr val="bg1">
                    <a:lumMod val="65000"/>
                  </a:schemeClr>
                </a:solidFill>
              </a:rPr>
              <a:t> in childhood?</a:t>
            </a:r>
          </a:p>
          <a:p>
            <a:r>
              <a:rPr lang="en-US" sz="1400" dirty="0">
                <a:solidFill>
                  <a:schemeClr val="bg1">
                    <a:lumMod val="65000"/>
                  </a:schemeClr>
                </a:solidFill>
              </a:rPr>
              <a:t>It is #1</a:t>
            </a:r>
          </a:p>
        </p:txBody>
      </p:sp>
      <p:sp>
        <p:nvSpPr>
          <p:cNvPr id="4" name="Oval 3">
            <a:extLst>
              <a:ext uri="{FF2B5EF4-FFF2-40B4-BE49-F238E27FC236}">
                <a16:creationId xmlns:a16="http://schemas.microsoft.com/office/drawing/2014/main" id="{BC5AA742-DE54-4C19-A4ED-E769471FBB03}"/>
              </a:ext>
            </a:extLst>
          </p:cNvPr>
          <p:cNvSpPr/>
          <p:nvPr/>
        </p:nvSpPr>
        <p:spPr>
          <a:xfrm>
            <a:off x="7191033" y="2608281"/>
            <a:ext cx="1952968" cy="5333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C8550F-DBD1-48BA-9D2F-5B1CA77046AF}"/>
              </a:ext>
            </a:extLst>
          </p:cNvPr>
          <p:cNvSpPr txBox="1"/>
          <p:nvPr/>
        </p:nvSpPr>
        <p:spPr>
          <a:xfrm>
            <a:off x="1499845" y="2704127"/>
            <a:ext cx="4268604" cy="2462213"/>
          </a:xfrm>
          <a:prstGeom prst="rect">
            <a:avLst/>
          </a:prstGeom>
          <a:solidFill>
            <a:srgbClr val="FFFF66"/>
          </a:solidFill>
        </p:spPr>
        <p:txBody>
          <a:bodyPr wrap="none" rtlCol="0">
            <a:spAutoFit/>
          </a:bodyPr>
          <a:lstStyle/>
          <a:p>
            <a:r>
              <a:rPr lang="en-US" sz="1400" i="1" dirty="0">
                <a:solidFill>
                  <a:schemeClr val="bg1">
                    <a:lumMod val="65000"/>
                  </a:schemeClr>
                </a:solidFill>
              </a:rPr>
              <a:t>What is the average age at diagnosis?</a:t>
            </a:r>
          </a:p>
          <a:p>
            <a:r>
              <a:rPr lang="en-US" sz="1400" dirty="0">
                <a:solidFill>
                  <a:schemeClr val="bg1">
                    <a:lumMod val="65000"/>
                  </a:schemeClr>
                </a:solidFill>
              </a:rPr>
              <a:t>Two years</a:t>
            </a:r>
          </a:p>
          <a:p>
            <a:endParaRPr lang="en-US" sz="1400" dirty="0">
              <a:solidFill>
                <a:schemeClr val="bg1">
                  <a:lumMod val="65000"/>
                </a:schemeClr>
              </a:solidFill>
            </a:endParaRPr>
          </a:p>
          <a:p>
            <a:r>
              <a:rPr lang="en-US" sz="1400" i="1" dirty="0">
                <a:solidFill>
                  <a:schemeClr val="bg1">
                    <a:lumMod val="65000"/>
                  </a:schemeClr>
                </a:solidFill>
              </a:rPr>
              <a:t>What proportion of cases are diagnosed by age 5?</a:t>
            </a:r>
          </a:p>
          <a:p>
            <a:r>
              <a:rPr lang="en-US" sz="1400" dirty="0">
                <a:solidFill>
                  <a:schemeClr val="bg1">
                    <a:lumMod val="65000"/>
                  </a:schemeClr>
                </a:solidFill>
              </a:rPr>
              <a:t>About 90%</a:t>
            </a:r>
          </a:p>
          <a:p>
            <a:endParaRPr lang="en-US" sz="1400" dirty="0">
              <a:solidFill>
                <a:schemeClr val="bg1">
                  <a:lumMod val="65000"/>
                </a:schemeClr>
              </a:solidFill>
            </a:endParaRPr>
          </a:p>
          <a:p>
            <a:r>
              <a:rPr lang="en-US" sz="1400" i="1" dirty="0">
                <a:solidFill>
                  <a:schemeClr val="bg1">
                    <a:lumMod val="65000"/>
                  </a:schemeClr>
                </a:solidFill>
              </a:rPr>
              <a:t>Can it present in infancy, </a:t>
            </a:r>
            <a:r>
              <a:rPr lang="en-US" sz="1400" i="1" dirty="0" err="1">
                <a:solidFill>
                  <a:schemeClr val="bg1">
                    <a:lumMod val="65000"/>
                  </a:schemeClr>
                </a:solidFill>
              </a:rPr>
              <a:t>ie</a:t>
            </a:r>
            <a:r>
              <a:rPr lang="en-US" sz="1400" i="1" dirty="0">
                <a:solidFill>
                  <a:schemeClr val="bg1">
                    <a:lumMod val="65000"/>
                  </a:schemeClr>
                </a:solidFill>
              </a:rPr>
              <a:t>, before age 12 months?</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Can it be congenital, </a:t>
            </a:r>
            <a:r>
              <a:rPr lang="en-US" sz="1400" i="1" dirty="0" err="1">
                <a:solidFill>
                  <a:schemeClr val="bg1">
                    <a:lumMod val="65000"/>
                  </a:schemeClr>
                </a:solidFill>
              </a:rPr>
              <a:t>ie</a:t>
            </a:r>
            <a:r>
              <a:rPr lang="en-US" sz="1400" i="1" dirty="0">
                <a:solidFill>
                  <a:schemeClr val="bg1">
                    <a:lumMod val="65000"/>
                  </a:schemeClr>
                </a:solidFill>
              </a:rPr>
              <a:t>, present at birth?</a:t>
            </a:r>
          </a:p>
          <a:p>
            <a:r>
              <a:rPr lang="en-US" sz="1400" dirty="0">
                <a:solidFill>
                  <a:schemeClr val="bg1">
                    <a:lumMod val="65000"/>
                  </a:schemeClr>
                </a:solidFill>
              </a:rPr>
              <a:t>Yes</a:t>
            </a:r>
          </a:p>
        </p:txBody>
      </p:sp>
      <p:sp>
        <p:nvSpPr>
          <p:cNvPr id="29" name="TextBox 28">
            <a:extLst>
              <a:ext uri="{FF2B5EF4-FFF2-40B4-BE49-F238E27FC236}">
                <a16:creationId xmlns:a16="http://schemas.microsoft.com/office/drawing/2014/main" id="{D416D4B1-02C2-4F90-8298-2E3D2FFB4FAC}"/>
              </a:ext>
            </a:extLst>
          </p:cNvPr>
          <p:cNvSpPr txBox="1"/>
          <p:nvPr/>
        </p:nvSpPr>
        <p:spPr>
          <a:xfrm>
            <a:off x="1066417" y="3355261"/>
            <a:ext cx="5191305" cy="2246769"/>
          </a:xfrm>
          <a:prstGeom prst="rect">
            <a:avLst/>
          </a:prstGeom>
          <a:solidFill>
            <a:srgbClr val="99FF99"/>
          </a:solidFill>
        </p:spPr>
        <p:txBody>
          <a:bodyPr wrap="square" rtlCol="0">
            <a:spAutoFit/>
          </a:bodyPr>
          <a:lstStyle/>
          <a:p>
            <a:r>
              <a:rPr lang="en-US" sz="1400" i="1" dirty="0">
                <a:solidFill>
                  <a:srgbClr val="0000FF"/>
                </a:solidFill>
              </a:rPr>
              <a:t>What is the classic presentation of orbital </a:t>
            </a:r>
            <a:r>
              <a:rPr lang="en-US" sz="1400" i="1" dirty="0" err="1">
                <a:solidFill>
                  <a:srgbClr val="0000FF"/>
                </a:solidFill>
              </a:rPr>
              <a:t>mets</a:t>
            </a:r>
            <a:r>
              <a:rPr lang="en-US" sz="1400" i="1" dirty="0">
                <a:solidFill>
                  <a:srgbClr val="0000FF"/>
                </a:solidFill>
              </a:rPr>
              <a:t> in </a:t>
            </a:r>
            <a:r>
              <a:rPr lang="en-US" sz="1400" i="1" dirty="0" err="1">
                <a:solidFill>
                  <a:srgbClr val="0000FF"/>
                </a:solidFill>
              </a:rPr>
              <a:t>Nb</a:t>
            </a:r>
            <a:r>
              <a:rPr lang="en-US" sz="1400" i="1" dirty="0">
                <a:solidFill>
                  <a:srgbClr val="0000FF"/>
                </a:solidFill>
              </a:rPr>
              <a:t>?</a:t>
            </a:r>
          </a:p>
          <a:p>
            <a:r>
              <a:rPr lang="en-US" sz="1400" dirty="0">
                <a:solidFill>
                  <a:srgbClr val="0000FF"/>
                </a:solidFill>
              </a:rPr>
              <a:t>Lid ecchymosis +/- proptosis (”An abrupt </a:t>
            </a:r>
            <a:r>
              <a:rPr lang="en-US" sz="1400" dirty="0" err="1">
                <a:solidFill>
                  <a:srgbClr val="0000FF"/>
                </a:solidFill>
              </a:rPr>
              <a:t>ecchymotic</a:t>
            </a:r>
            <a:r>
              <a:rPr lang="en-US" sz="1400" dirty="0">
                <a:solidFill>
                  <a:srgbClr val="0000FF"/>
                </a:solidFill>
              </a:rPr>
              <a:t> proptosis,” the </a:t>
            </a:r>
            <a:r>
              <a:rPr lang="en-US" sz="1400" i="1" dirty="0">
                <a:solidFill>
                  <a:srgbClr val="0000FF"/>
                </a:solidFill>
              </a:rPr>
              <a:t>Orbit</a:t>
            </a:r>
            <a:r>
              <a:rPr lang="en-US" sz="1400" dirty="0">
                <a:solidFill>
                  <a:srgbClr val="0000FF"/>
                </a:solidFill>
              </a:rPr>
              <a:t> book calls it)</a:t>
            </a:r>
          </a:p>
          <a:p>
            <a:endParaRPr lang="en-US" sz="1400" dirty="0">
              <a:solidFill>
                <a:srgbClr val="0000FF"/>
              </a:solidFill>
            </a:endParaRPr>
          </a:p>
          <a:p>
            <a:r>
              <a:rPr lang="en-US" sz="1400" i="1" dirty="0">
                <a:solidFill>
                  <a:srgbClr val="0000FF"/>
                </a:solidFill>
              </a:rPr>
              <a:t>Is the lid ecchymoses unilateral, or bilateral?</a:t>
            </a:r>
          </a:p>
          <a:p>
            <a:r>
              <a:rPr lang="en-US" sz="1400" dirty="0">
                <a:solidFill>
                  <a:srgbClr val="0000FF"/>
                </a:solidFill>
              </a:rPr>
              <a:t>It can be either</a:t>
            </a:r>
          </a:p>
          <a:p>
            <a:endParaRPr lang="en-US" sz="1400" dirty="0">
              <a:solidFill>
                <a:srgbClr val="0000FF"/>
              </a:solidFill>
            </a:endParaRPr>
          </a:p>
          <a:p>
            <a:r>
              <a:rPr lang="en-US" sz="1400" i="1" dirty="0">
                <a:solidFill>
                  <a:srgbClr val="0000FF"/>
                </a:solidFill>
              </a:rPr>
              <a:t>What critter-based description is used for the appearance of bilateral ecchymoses in </a:t>
            </a:r>
            <a:r>
              <a:rPr lang="en-US" sz="1400" i="1" dirty="0" err="1">
                <a:solidFill>
                  <a:srgbClr val="0000FF"/>
                </a:solidFill>
              </a:rPr>
              <a:t>Nb</a:t>
            </a:r>
            <a:r>
              <a:rPr lang="en-US" sz="1400" i="1" dirty="0">
                <a:solidFill>
                  <a:srgbClr val="0000FF"/>
                </a:solidFill>
              </a:rPr>
              <a:t>?</a:t>
            </a:r>
          </a:p>
          <a:p>
            <a:r>
              <a:rPr lang="en-US" sz="1400" dirty="0">
                <a:solidFill>
                  <a:srgbClr val="0000FF"/>
                </a:solidFill>
              </a:rPr>
              <a:t>‘Raccoon eyes’</a:t>
            </a:r>
          </a:p>
        </p:txBody>
      </p:sp>
    </p:spTree>
    <p:extLst>
      <p:ext uri="{BB962C8B-B14F-4D97-AF65-F5344CB8AC3E}">
        <p14:creationId xmlns:p14="http://schemas.microsoft.com/office/powerpoint/2010/main" val="98710507"/>
      </p:ext>
    </p:extLst>
  </p:cSld>
  <p:clrMapOvr>
    <a:masterClrMapping/>
  </p:clrMapOvr>
</p:sld>
</file>

<file path=ppt/theme/theme1.xml><?xml version="1.0" encoding="utf-8"?>
<a:theme xmlns:a="http://schemas.openxmlformats.org/drawingml/2006/main" name="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Network</Template>
  <TotalTime>915</TotalTime>
  <Words>31664</Words>
  <Application>Microsoft Office PowerPoint</Application>
  <PresentationFormat>On-screen Show (4:3)</PresentationFormat>
  <Paragraphs>8547</Paragraphs>
  <Slides>234</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234</vt:i4>
      </vt:variant>
    </vt:vector>
  </HeadingPairs>
  <TitlesOfParts>
    <vt:vector size="239" baseType="lpstr">
      <vt:lpstr>Arial</vt:lpstr>
      <vt:lpstr>Calibri</vt:lpstr>
      <vt:lpstr>Segoe Script</vt:lpstr>
      <vt:lpstr>Wingdings</vt:lpstr>
      <vt:lpstr>Network</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lpstr>Pediatric Orbital Tumors</vt:lpstr>
    </vt:vector>
  </TitlesOfParts>
  <Company>LSU Ophthalmology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Study Guide: Pediatric orbital tumors</dc:title>
  <dc:creator>Steven B. Flynn</dc:creator>
  <cp:lastModifiedBy>Flynn, Steven</cp:lastModifiedBy>
  <cp:revision>123</cp:revision>
  <dcterms:created xsi:type="dcterms:W3CDTF">2008-09-06T22:34:21Z</dcterms:created>
  <dcterms:modified xsi:type="dcterms:W3CDTF">2019-07-31T22:19:35Z</dcterms:modified>
</cp:coreProperties>
</file>