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9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266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9" r:id="rId39"/>
    <p:sldId id="326" r:id="rId40"/>
    <p:sldId id="328" r:id="rId41"/>
    <p:sldId id="274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7" r:id="rId58"/>
    <p:sldId id="348" r:id="rId59"/>
    <p:sldId id="351" r:id="rId60"/>
    <p:sldId id="352" r:id="rId61"/>
    <p:sldId id="353" r:id="rId62"/>
    <p:sldId id="354" r:id="rId63"/>
    <p:sldId id="257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  <p:sldId id="368" r:id="rId78"/>
    <p:sldId id="369" r:id="rId79"/>
    <p:sldId id="370" r:id="rId80"/>
    <p:sldId id="371" r:id="rId81"/>
    <p:sldId id="372" r:id="rId82"/>
    <p:sldId id="373" r:id="rId83"/>
    <p:sldId id="262" r:id="rId84"/>
    <p:sldId id="374" r:id="rId85"/>
    <p:sldId id="375" r:id="rId86"/>
    <p:sldId id="376" r:id="rId87"/>
    <p:sldId id="377" r:id="rId88"/>
    <p:sldId id="378" r:id="rId89"/>
    <p:sldId id="379" r:id="rId90"/>
    <p:sldId id="380" r:id="rId91"/>
    <p:sldId id="381" r:id="rId92"/>
    <p:sldId id="382" r:id="rId93"/>
    <p:sldId id="383" r:id="rId94"/>
    <p:sldId id="384" r:id="rId95"/>
    <p:sldId id="385" r:id="rId96"/>
    <p:sldId id="386" r:id="rId97"/>
    <p:sldId id="387" r:id="rId98"/>
    <p:sldId id="388" r:id="rId99"/>
    <p:sldId id="389" r:id="rId100"/>
    <p:sldId id="390" r:id="rId101"/>
    <p:sldId id="283" r:id="rId102"/>
    <p:sldId id="391" r:id="rId103"/>
    <p:sldId id="392" r:id="rId104"/>
    <p:sldId id="393" r:id="rId105"/>
    <p:sldId id="394" r:id="rId106"/>
    <p:sldId id="395" r:id="rId107"/>
    <p:sldId id="396" r:id="rId108"/>
    <p:sldId id="411" r:id="rId109"/>
    <p:sldId id="397" r:id="rId110"/>
    <p:sldId id="398" r:id="rId111"/>
    <p:sldId id="399" r:id="rId112"/>
    <p:sldId id="400" r:id="rId113"/>
    <p:sldId id="401" r:id="rId114"/>
    <p:sldId id="402" r:id="rId115"/>
    <p:sldId id="403" r:id="rId116"/>
    <p:sldId id="404" r:id="rId117"/>
    <p:sldId id="405" r:id="rId118"/>
    <p:sldId id="406" r:id="rId119"/>
    <p:sldId id="407" r:id="rId120"/>
    <p:sldId id="408" r:id="rId121"/>
    <p:sldId id="409" r:id="rId122"/>
    <p:sldId id="410" r:id="rId123"/>
    <p:sldId id="279" r:id="rId124"/>
    <p:sldId id="412" r:id="rId125"/>
    <p:sldId id="413" r:id="rId126"/>
    <p:sldId id="414" r:id="rId127"/>
    <p:sldId id="415" r:id="rId128"/>
    <p:sldId id="416" r:id="rId129"/>
    <p:sldId id="419" r:id="rId130"/>
    <p:sldId id="420" r:id="rId131"/>
    <p:sldId id="423" r:id="rId132"/>
    <p:sldId id="424" r:id="rId133"/>
    <p:sldId id="425" r:id="rId134"/>
    <p:sldId id="426" r:id="rId135"/>
    <p:sldId id="427" r:id="rId136"/>
    <p:sldId id="428" r:id="rId1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1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DB1EFC9-DE33-496F-B84E-C97AA003D026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402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4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6730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r>
              <a:rPr lang="en-US" sz="1800" dirty="0">
                <a:solidFill>
                  <a:srgbClr val="0000FF"/>
                </a:solidFill>
              </a:rPr>
              <a:t>~1/3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first-line treatment of choice for TINU? </a:t>
            </a:r>
            <a:r>
              <a:rPr lang="en-US" sz="1800" dirty="0">
                <a:solidFill>
                  <a:srgbClr val="0000FF"/>
                </a:solidFill>
              </a:rPr>
              <a:t>High-dose PO steroids</a:t>
            </a:r>
          </a:p>
          <a:p>
            <a:r>
              <a:rPr lang="en-US" sz="1800" dirty="0"/>
              <a:t>An adolescent with a </a:t>
            </a:r>
            <a:r>
              <a:rPr lang="en-US" sz="1800" dirty="0" err="1"/>
              <a:t>hx</a:t>
            </a:r>
            <a:r>
              <a:rPr lang="en-US" sz="1800" dirty="0"/>
              <a:t> of childhood measles presents with decreased vision. DFE reveals inflammatory posterior pole lesions, serous RD, as well as retinal and ONH edema. What dreaded condition is this an early manifestation of? </a:t>
            </a:r>
            <a:r>
              <a:rPr lang="en-US" sz="1800" dirty="0">
                <a:solidFill>
                  <a:srgbClr val="0000FF"/>
                </a:solidFill>
              </a:rPr>
              <a:t>Subacute </a:t>
            </a:r>
            <a:r>
              <a:rPr lang="en-US" sz="1800" dirty="0" err="1">
                <a:solidFill>
                  <a:srgbClr val="0000FF"/>
                </a:solidFill>
              </a:rPr>
              <a:t>sclerosing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panencephalitis</a:t>
            </a:r>
            <a:r>
              <a:rPr lang="en-US" sz="1800" dirty="0">
                <a:solidFill>
                  <a:srgbClr val="0000FF"/>
                </a:solidFill>
              </a:rPr>
              <a:t> (SSPE)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0829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385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3641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710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753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3026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735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2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675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3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7362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‘foamy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0665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87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7846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0352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052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072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6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7208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Masquerade syndrome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0600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Masquerade syndrome</a:t>
            </a:r>
          </a:p>
          <a:p>
            <a:r>
              <a:rPr lang="en-US" sz="1800" dirty="0"/>
              <a:t>When should ocular toxoplasmosis be treated with intravitreal steroids?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2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1666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Masquerade syndrome</a:t>
            </a:r>
          </a:p>
          <a:p>
            <a:r>
              <a:rPr lang="en-US" sz="1800" dirty="0"/>
              <a:t>When should ocular toxoplasmosis be treated with intravitreal steroids? </a:t>
            </a:r>
            <a:r>
              <a:rPr lang="en-US" sz="1800" dirty="0">
                <a:solidFill>
                  <a:srgbClr val="0000FF"/>
                </a:solidFill>
              </a:rPr>
              <a:t>NEVER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7528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Masquerade syndrome</a:t>
            </a:r>
          </a:p>
          <a:p>
            <a:r>
              <a:rPr lang="en-US" sz="1800" dirty="0"/>
              <a:t>When should ocular toxoplasmosis be treated with intravitreal steroids? </a:t>
            </a:r>
            <a:r>
              <a:rPr lang="en-US" sz="1800" dirty="0">
                <a:solidFill>
                  <a:srgbClr val="0000FF"/>
                </a:solidFill>
              </a:rPr>
              <a:t>NEVER</a:t>
            </a:r>
            <a:endParaRPr lang="en-US" sz="1800" dirty="0"/>
          </a:p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‘bamboo spine’ on sacroiliac plain films, what condition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182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you hear the term 'foamy macrophage,’ what two conditions should come to mind? </a:t>
            </a:r>
            <a:r>
              <a:rPr lang="en-US" sz="1800" dirty="0">
                <a:solidFill>
                  <a:srgbClr val="0000FF"/>
                </a:solidFill>
              </a:rPr>
              <a:t>Juvenile </a:t>
            </a:r>
            <a:r>
              <a:rPr lang="en-US" sz="1800" dirty="0" err="1">
                <a:solidFill>
                  <a:srgbClr val="0000FF"/>
                </a:solidFill>
              </a:rPr>
              <a:t>xanthogranuloma</a:t>
            </a:r>
            <a:r>
              <a:rPr lang="en-US" sz="1800" dirty="0">
                <a:solidFill>
                  <a:srgbClr val="0000FF"/>
                </a:solidFill>
              </a:rPr>
              <a:t> and Whipple’s </a:t>
            </a:r>
            <a:r>
              <a:rPr lang="en-US" sz="1800" dirty="0" err="1">
                <a:solidFill>
                  <a:srgbClr val="0000FF"/>
                </a:solidFill>
              </a:rPr>
              <a:t>dz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role do antifungals play in managing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None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An infant is born with cataracts, fundus changes, deafness and other abnormalities. What acronym should come to mind? </a:t>
            </a:r>
            <a:r>
              <a:rPr lang="en-US" sz="1800" dirty="0">
                <a:solidFill>
                  <a:srgbClr val="0000FF"/>
                </a:solidFill>
              </a:rPr>
              <a:t>TORCHES</a:t>
            </a:r>
          </a:p>
          <a:p>
            <a:r>
              <a:rPr lang="en-US" sz="1800" dirty="0"/>
              <a:t>The pathognomonic finding in acquired </a:t>
            </a:r>
            <a:r>
              <a:rPr lang="en-US" sz="1800" dirty="0" err="1"/>
              <a:t>rubeola</a:t>
            </a:r>
            <a:r>
              <a:rPr lang="en-US" sz="1800" dirty="0"/>
              <a:t> (</a:t>
            </a:r>
            <a:r>
              <a:rPr lang="en-US" sz="1800" dirty="0" err="1"/>
              <a:t>ie</a:t>
            </a:r>
            <a:r>
              <a:rPr lang="en-US" sz="1800" dirty="0"/>
              <a:t>, the measles) are tiny red-ringed, white lesions of the oral mucosa. What are these called? </a:t>
            </a:r>
            <a:r>
              <a:rPr lang="en-US" sz="1800" dirty="0" err="1">
                <a:solidFill>
                  <a:srgbClr val="0000FF"/>
                </a:solidFill>
              </a:rPr>
              <a:t>Koplik</a:t>
            </a:r>
            <a:r>
              <a:rPr lang="en-US" sz="1800" dirty="0">
                <a:solidFill>
                  <a:srgbClr val="0000FF"/>
                </a:solidFill>
              </a:rPr>
              <a:t> spots</a:t>
            </a:r>
          </a:p>
          <a:p>
            <a:pPr lvl="1"/>
            <a:r>
              <a:rPr lang="en-US" sz="1400" dirty="0"/>
              <a:t>Where in the mouth are they found? </a:t>
            </a:r>
            <a:r>
              <a:rPr lang="en-US" sz="1400" dirty="0">
                <a:solidFill>
                  <a:srgbClr val="0000FF"/>
                </a:solidFill>
              </a:rPr>
              <a:t>On the buccal mucosa adjacent to the lower molars</a:t>
            </a:r>
          </a:p>
          <a:p>
            <a:r>
              <a:rPr lang="en-US" sz="1800" dirty="0"/>
              <a:t>Which two </a:t>
            </a:r>
            <a:r>
              <a:rPr lang="en-US" sz="1800" dirty="0" err="1"/>
              <a:t>uveitides</a:t>
            </a:r>
            <a:r>
              <a:rPr lang="en-US" sz="1800" dirty="0"/>
              <a:t> are known to cause erythema </a:t>
            </a:r>
            <a:r>
              <a:rPr lang="en-US" sz="1800" dirty="0" err="1"/>
              <a:t>nodosum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; sarcoid</a:t>
            </a:r>
          </a:p>
          <a:p>
            <a:pPr marL="344487" lvl="1" indent="0">
              <a:buNone/>
            </a:pPr>
            <a:r>
              <a:rPr lang="en-US" sz="1400" dirty="0"/>
              <a:t>--What is the name of the sarcoid syndrome involving erythema </a:t>
            </a:r>
            <a:r>
              <a:rPr lang="en-US" sz="1400" dirty="0" err="1"/>
              <a:t>nodosum</a:t>
            </a:r>
            <a:r>
              <a:rPr lang="en-US" sz="1400" dirty="0"/>
              <a:t>?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syndrome</a:t>
            </a:r>
          </a:p>
          <a:p>
            <a:pPr marL="344487" lvl="1" indent="0">
              <a:buNone/>
            </a:pPr>
            <a:r>
              <a:rPr lang="en-US" sz="1400" dirty="0"/>
              <a:t>--Besides erythema </a:t>
            </a:r>
            <a:r>
              <a:rPr lang="en-US" sz="1400" dirty="0" err="1"/>
              <a:t>nodosum</a:t>
            </a:r>
            <a:r>
              <a:rPr lang="en-US" sz="1400" dirty="0"/>
              <a:t>, what three other findings constitute </a:t>
            </a:r>
            <a:r>
              <a:rPr lang="en-US" sz="1400" dirty="0" err="1">
                <a:cs typeface="Arial" panose="020B0604020202020204" pitchFamily="34" charset="0"/>
              </a:rPr>
              <a:t>Löfgren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400" dirty="0"/>
              <a:t>syndrome? </a:t>
            </a:r>
            <a:r>
              <a:rPr lang="en-US" sz="1400" dirty="0">
                <a:solidFill>
                  <a:srgbClr val="0000FF"/>
                </a:solidFill>
              </a:rPr>
              <a:t>Uveitis, fever, </a:t>
            </a:r>
            <a:r>
              <a:rPr lang="en-US" sz="1400" dirty="0" err="1">
                <a:solidFill>
                  <a:srgbClr val="0000FF"/>
                </a:solidFill>
              </a:rPr>
              <a:t>arthropathy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a 65 </a:t>
            </a:r>
            <a:r>
              <a:rPr lang="en-US" sz="1800" dirty="0" err="1"/>
              <a:t>y.o</a:t>
            </a:r>
            <a:r>
              <a:rPr lang="en-US" sz="1800" dirty="0"/>
              <a:t>. presents with a primary episode of ‘uveitis.’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Masquerade syndrome</a:t>
            </a:r>
          </a:p>
          <a:p>
            <a:r>
              <a:rPr lang="en-US" sz="1800" dirty="0"/>
              <a:t>When should ocular toxoplasmosis be treated with intravitreal steroids? </a:t>
            </a:r>
            <a:r>
              <a:rPr lang="en-US" sz="1800" dirty="0">
                <a:solidFill>
                  <a:srgbClr val="0000FF"/>
                </a:solidFill>
              </a:rPr>
              <a:t>NEVER</a:t>
            </a:r>
            <a:endParaRPr lang="en-US" sz="1800" dirty="0"/>
          </a:p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‘bamboo spine’ on sacroiliac plain films, what condition should come to mind first? </a:t>
            </a:r>
            <a:r>
              <a:rPr lang="en-US" sz="1800" dirty="0">
                <a:solidFill>
                  <a:srgbClr val="0000FF"/>
                </a:solidFill>
              </a:rPr>
              <a:t>Ankylosing spondylitis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1719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066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0331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9058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3233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8262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46569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825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2077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0391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5810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Floaters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6893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Floaters</a:t>
            </a:r>
          </a:p>
          <a:p>
            <a:r>
              <a:rPr lang="en-US" sz="1800" dirty="0"/>
              <a:t>If Lyme </a:t>
            </a:r>
            <a:r>
              <a:rPr lang="en-US" sz="1800" dirty="0" err="1"/>
              <a:t>dz</a:t>
            </a:r>
            <a:r>
              <a:rPr lang="en-US" sz="1800" dirty="0"/>
              <a:t>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4264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Floaters</a:t>
            </a:r>
          </a:p>
          <a:p>
            <a:r>
              <a:rPr lang="en-US" sz="1800" dirty="0"/>
              <a:t>If Lyme </a:t>
            </a:r>
            <a:r>
              <a:rPr lang="en-US" sz="1800" dirty="0" err="1"/>
              <a:t>dz</a:t>
            </a:r>
            <a:r>
              <a:rPr lang="en-US" sz="1800" dirty="0"/>
              <a:t>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376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Floaters</a:t>
            </a:r>
          </a:p>
          <a:p>
            <a:r>
              <a:rPr lang="en-US" sz="1800" dirty="0"/>
              <a:t>If Lyme </a:t>
            </a:r>
            <a:r>
              <a:rPr lang="en-US" sz="1800" dirty="0" err="1"/>
              <a:t>dz</a:t>
            </a:r>
            <a:r>
              <a:rPr lang="en-US" sz="1800" dirty="0"/>
              <a:t>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What is the key factor determining how an active macular </a:t>
            </a:r>
            <a:r>
              <a:rPr lang="en-US" sz="1800" dirty="0" err="1"/>
              <a:t>histo</a:t>
            </a:r>
            <a:r>
              <a:rPr lang="en-US" sz="1800" dirty="0"/>
              <a:t> CNVM is treated?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8019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When used to describe vitreous inflammation, the term </a:t>
            </a:r>
            <a:r>
              <a:rPr lang="en-US" sz="1800" i="1" dirty="0"/>
              <a:t>string of pearls </a:t>
            </a:r>
            <a:r>
              <a:rPr lang="en-US" sz="1800" dirty="0"/>
              <a:t>should bring to mind what two disease entities? </a:t>
            </a:r>
            <a:r>
              <a:rPr lang="en-US" sz="1800" dirty="0">
                <a:solidFill>
                  <a:srgbClr val="0000FF"/>
                </a:solidFill>
              </a:rPr>
              <a:t>Sarcoid, and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r>
              <a:rPr lang="en-US" sz="1800" dirty="0">
                <a:solidFill>
                  <a:srgbClr val="0000FF"/>
                </a:solidFill>
              </a:rPr>
              <a:t> endophthalmitis</a:t>
            </a:r>
          </a:p>
          <a:p>
            <a:r>
              <a:rPr lang="en-US" sz="1800" dirty="0"/>
              <a:t>What are the six treatment options for active </a:t>
            </a:r>
            <a:r>
              <a:rPr lang="en-US" sz="1800" dirty="0" err="1"/>
              <a:t>disciform</a:t>
            </a:r>
            <a:r>
              <a:rPr lang="en-US" sz="1800" dirty="0"/>
              <a:t> lesions in OHS? </a:t>
            </a:r>
            <a:r>
              <a:rPr lang="en-US" sz="1800" dirty="0">
                <a:solidFill>
                  <a:srgbClr val="0000FF"/>
                </a:solidFill>
              </a:rPr>
              <a:t>Thermal laser; PDT; anti-VEGF meds; </a:t>
            </a:r>
            <a:r>
              <a:rPr lang="en-US" sz="1800" dirty="0" err="1">
                <a:solidFill>
                  <a:srgbClr val="0000FF"/>
                </a:solidFill>
              </a:rPr>
              <a:t>submacular</a:t>
            </a:r>
            <a:r>
              <a:rPr lang="en-US" sz="1800" dirty="0">
                <a:solidFill>
                  <a:srgbClr val="0000FF"/>
                </a:solidFill>
              </a:rPr>
              <a:t> surgery; intravitreal steroids; combination therapy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Chronic rubella infection is implicated as the cause of what form of chronic uveitis? </a:t>
            </a:r>
            <a:r>
              <a:rPr lang="en-US" sz="1800" dirty="0">
                <a:solidFill>
                  <a:srgbClr val="0000FF"/>
                </a:solidFill>
              </a:rPr>
              <a:t>FHI</a:t>
            </a:r>
          </a:p>
          <a:p>
            <a:r>
              <a:rPr lang="en-US" sz="1800" dirty="0"/>
              <a:t>In posterior uveitis in an immunocompromised person, what sort of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Opportunistic infectious</a:t>
            </a:r>
          </a:p>
          <a:p>
            <a:r>
              <a:rPr lang="en-US" sz="1800" dirty="0"/>
              <a:t>What is the typical presenting complaint in pars </a:t>
            </a:r>
            <a:r>
              <a:rPr lang="en-US" sz="1800" dirty="0" err="1"/>
              <a:t>planitis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Floaters</a:t>
            </a:r>
          </a:p>
          <a:p>
            <a:r>
              <a:rPr lang="en-US" sz="1800" dirty="0"/>
              <a:t>If Lyme </a:t>
            </a:r>
            <a:r>
              <a:rPr lang="en-US" sz="1800" dirty="0" err="1"/>
              <a:t>dz</a:t>
            </a:r>
            <a:r>
              <a:rPr lang="en-US" sz="1800" dirty="0"/>
              <a:t>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What is the key factor determining how an active macular </a:t>
            </a:r>
            <a:r>
              <a:rPr lang="en-US" sz="1800" dirty="0" err="1"/>
              <a:t>histo</a:t>
            </a:r>
            <a:r>
              <a:rPr lang="en-US" sz="1800" dirty="0"/>
              <a:t> CNVM is treated? </a:t>
            </a:r>
            <a:r>
              <a:rPr lang="en-US" sz="1800" dirty="0">
                <a:solidFill>
                  <a:srgbClr val="0000FF"/>
                </a:solidFill>
              </a:rPr>
              <a:t>It’s location with respect to the foveal center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2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3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9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1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54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5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Where does the German-measles rash first appear?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9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17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Where does the German-measles rash first appear? </a:t>
            </a:r>
            <a:r>
              <a:rPr lang="en-US" sz="1800" dirty="0">
                <a:solidFill>
                  <a:srgbClr val="0000FF"/>
                </a:solidFill>
              </a:rPr>
              <a:t>The 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60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Where does the German-measles rash first appear? </a:t>
            </a:r>
            <a:r>
              <a:rPr lang="en-US" sz="1800" dirty="0">
                <a:solidFill>
                  <a:srgbClr val="0000FF"/>
                </a:solidFill>
              </a:rPr>
              <a:t>The face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parotitis</a:t>
            </a:r>
            <a:r>
              <a:rPr lang="en-US" sz="1800" dirty="0">
                <a:cs typeface="Arial" panose="020B0604020202020204" pitchFamily="34" charset="0"/>
              </a:rPr>
              <a:t>, uveitis, and facial palsy. What is this condition?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48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A </a:t>
            </a:r>
            <a:r>
              <a:rPr lang="en-US" sz="1800" dirty="0" err="1"/>
              <a:t>pt</a:t>
            </a:r>
            <a:r>
              <a:rPr lang="en-US" sz="1800" dirty="0"/>
              <a:t> presents with hypopyon uveitis, arthritis, and oral ulcers. What two entities should come to mind?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, and reactive arthritis</a:t>
            </a:r>
          </a:p>
          <a:p>
            <a:r>
              <a:rPr lang="en-US" sz="1800" i="1" dirty="0"/>
              <a:t>M tuberculosis</a:t>
            </a:r>
            <a:r>
              <a:rPr lang="en-US" sz="1800" dirty="0"/>
              <a:t> doesn’t take a Gram stain. What stain does it take? </a:t>
            </a:r>
            <a:r>
              <a:rPr lang="en-US" sz="1800" dirty="0">
                <a:solidFill>
                  <a:srgbClr val="0000FF"/>
                </a:solidFill>
              </a:rPr>
              <a:t>Acid-fast</a:t>
            </a:r>
          </a:p>
          <a:p>
            <a:r>
              <a:rPr lang="en-US" sz="1800" dirty="0"/>
              <a:t>Elevated urine levels of what protein is classically associated with TINU           </a:t>
            </a:r>
            <a:r>
              <a:rPr lang="en-US" sz="18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en-US" sz="1800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-microglobulin</a:t>
            </a:r>
          </a:p>
          <a:p>
            <a:r>
              <a:rPr lang="en-US" sz="1800" dirty="0"/>
              <a:t>What </a:t>
            </a:r>
            <a:r>
              <a:rPr lang="en-US" sz="1800" dirty="0" err="1"/>
              <a:t>uveitic</a:t>
            </a:r>
            <a:r>
              <a:rPr lang="en-US" sz="1800" dirty="0"/>
              <a:t> entity passes through four stages: Prodromal, Acute </a:t>
            </a:r>
            <a:r>
              <a:rPr lang="en-US" sz="1800" dirty="0" err="1"/>
              <a:t>Uveitic</a:t>
            </a:r>
            <a:r>
              <a:rPr lang="en-US" sz="1800" dirty="0"/>
              <a:t>, Convalescent, and Chronic Recurrent?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Where does the German-measles rash first appear? </a:t>
            </a:r>
            <a:r>
              <a:rPr lang="en-US" sz="1800" dirty="0">
                <a:solidFill>
                  <a:srgbClr val="0000FF"/>
                </a:solidFill>
              </a:rPr>
              <a:t>The face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parotitis</a:t>
            </a:r>
            <a:r>
              <a:rPr lang="en-US" sz="1800" dirty="0">
                <a:cs typeface="Arial" panose="020B0604020202020204" pitchFamily="34" charset="0"/>
              </a:rPr>
              <a:t>, uveitis, and facial palsy.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Heerfordt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53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89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endParaRPr lang="en-US" sz="1800" dirty="0"/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11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24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32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78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0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5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66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82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  <a:endParaRPr lang="en-US" sz="1800" dirty="0"/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43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95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33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2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Coccidioides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53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Coccidioides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Five entities are associated with cranial neuropathies--what are they?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97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Coccidioides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Five entities are associated with cranial neuropathies--what are they? </a:t>
            </a:r>
            <a:r>
              <a:rPr lang="en-US" sz="1800" dirty="0">
                <a:solidFill>
                  <a:srgbClr val="0000FF"/>
                </a:solidFill>
              </a:rPr>
              <a:t>MS, PAN, Lyme, Whipple’s, SLE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65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Coccidioides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Five entities are associated with cranial neuropathies--what are they? </a:t>
            </a:r>
            <a:r>
              <a:rPr lang="en-US" sz="1800" dirty="0">
                <a:solidFill>
                  <a:srgbClr val="0000FF"/>
                </a:solidFill>
              </a:rPr>
              <a:t>MS, PAN, Lyme, Whipple’s, SLE</a:t>
            </a:r>
          </a:p>
          <a:p>
            <a:r>
              <a:rPr lang="en-US" sz="1800" dirty="0"/>
              <a:t>Re acute anterior uveitis with a dramatic IOP spike, what three entities should come to mind?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4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025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Does ocular toxocariasis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Unilaterally</a:t>
            </a:r>
          </a:p>
          <a:p>
            <a:r>
              <a:rPr lang="en-US" sz="1800" dirty="0"/>
              <a:t>What is the classic triad of OHS?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spots,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ankylosing spondylitis, is the anterior uveitis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Nongranulomatous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What three meds comprise the so-called </a:t>
            </a:r>
            <a:r>
              <a:rPr lang="en-US" sz="1800" i="1" dirty="0"/>
              <a:t>triple therapy </a:t>
            </a:r>
            <a:r>
              <a:rPr lang="en-US" sz="1800" dirty="0"/>
              <a:t>for ocular toxoplasmosis? </a:t>
            </a:r>
            <a:r>
              <a:rPr lang="en-US" sz="1800" dirty="0" err="1">
                <a:solidFill>
                  <a:srgbClr val="0000FF"/>
                </a:solidFill>
              </a:rPr>
              <a:t>Pyrimethamine</a:t>
            </a:r>
            <a:r>
              <a:rPr lang="en-US" sz="1800" dirty="0">
                <a:solidFill>
                  <a:srgbClr val="0000FF"/>
                </a:solidFill>
              </a:rPr>
              <a:t>, sulfadiazine and prednisone</a:t>
            </a:r>
          </a:p>
          <a:p>
            <a:r>
              <a:rPr lang="en-US" sz="1800" dirty="0"/>
              <a:t>The pathognomonic finding in Lyme </a:t>
            </a:r>
            <a:r>
              <a:rPr lang="en-US" sz="1800" dirty="0" err="1"/>
              <a:t>dz</a:t>
            </a:r>
            <a:r>
              <a:rPr lang="en-US" sz="1800" dirty="0"/>
              <a:t> is the ‘target rash’ at the bite site. What is this rash called? </a:t>
            </a:r>
            <a:r>
              <a:rPr lang="en-US" sz="1800" dirty="0">
                <a:solidFill>
                  <a:srgbClr val="0000FF"/>
                </a:solidFill>
              </a:rPr>
              <a:t>Erythema </a:t>
            </a:r>
            <a:r>
              <a:rPr lang="en-US" sz="1800" dirty="0" err="1">
                <a:solidFill>
                  <a:srgbClr val="0000FF"/>
                </a:solidFill>
              </a:rPr>
              <a:t>chronicum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migrans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from the San Joaquin valley,’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Coccidioides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Five entities are associated with cranial neuropathies--what are they? </a:t>
            </a:r>
            <a:r>
              <a:rPr lang="en-US" sz="1800" dirty="0">
                <a:solidFill>
                  <a:srgbClr val="0000FF"/>
                </a:solidFill>
              </a:rPr>
              <a:t>MS, PAN, Lyme, Whipple’s, SLE</a:t>
            </a:r>
          </a:p>
          <a:p>
            <a:r>
              <a:rPr lang="en-US" sz="1800" dirty="0"/>
              <a:t>Re acute anterior uveitis with a dramatic IOP spike, what three entities should come to mind? </a:t>
            </a:r>
            <a:r>
              <a:rPr lang="en-US" sz="1800" dirty="0">
                <a:solidFill>
                  <a:srgbClr val="0000FF"/>
                </a:solidFill>
              </a:rPr>
              <a:t>HSV; VZV;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r>
              <a:rPr lang="en-US" sz="1800" dirty="0">
                <a:solidFill>
                  <a:srgbClr val="0000FF"/>
                </a:solidFill>
              </a:rPr>
              <a:t> syndrome</a:t>
            </a:r>
          </a:p>
          <a:p>
            <a:endParaRPr lang="en-US" sz="1800" dirty="0"/>
          </a:p>
          <a:p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66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52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077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60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5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72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98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13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29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9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218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468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49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77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14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604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516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94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806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726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A young-adult has uveitis, low back pain, and diarrhea--a month ago. He is  HLA-B27 positive. What entity should come to mind first?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1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324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A young-adult has uveitis, low back pain, and diarrhea--a month ago. He is 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Reactive arthritis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394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A young-adult has uveitis, low back pain, and diarrhea--a month ago. He is 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Reactive arthritis</a:t>
            </a:r>
          </a:p>
          <a:p>
            <a:r>
              <a:rPr lang="en-US" sz="1800" dirty="0"/>
              <a:t>What exam finding would prompt treatment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98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uveitis is associated with HLA-DRB1*0102?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uveitis is associated with HLA-A29? </a:t>
            </a:r>
            <a:r>
              <a:rPr lang="en-US" sz="1800" dirty="0">
                <a:solidFill>
                  <a:srgbClr val="0000FF"/>
                </a:solidFill>
              </a:rPr>
              <a:t>Birdshot </a:t>
            </a:r>
            <a:r>
              <a:rPr lang="en-US" sz="1800" dirty="0" err="1">
                <a:solidFill>
                  <a:srgbClr val="0000FF"/>
                </a:solidFill>
              </a:rPr>
              <a:t>chorioretinopathy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group of </a:t>
            </a:r>
            <a:r>
              <a:rPr lang="en-US" sz="1800" dirty="0" err="1"/>
              <a:t>uveitides</a:t>
            </a:r>
            <a:r>
              <a:rPr lang="en-US" sz="1800" dirty="0"/>
              <a:t> is associated with HLA-B27? </a:t>
            </a:r>
            <a:r>
              <a:rPr lang="en-US" sz="1800" dirty="0">
                <a:solidFill>
                  <a:srgbClr val="0000FF"/>
                </a:solidFill>
              </a:rPr>
              <a:t>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SNSAs</a:t>
            </a:r>
          </a:p>
          <a:p>
            <a:r>
              <a:rPr lang="en-US" sz="1800" dirty="0"/>
              <a:t>What uveitis is associated with HLA-B51?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disease</a:t>
            </a:r>
          </a:p>
          <a:p>
            <a:r>
              <a:rPr lang="en-US" sz="1800" dirty="0"/>
              <a:t>What uveitis is associated with HLA-DR4?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What uveitis is associated with both HLA-DRw2 </a:t>
            </a:r>
            <a:r>
              <a:rPr lang="en-US" sz="1800" i="1" dirty="0"/>
              <a:t>and</a:t>
            </a:r>
            <a:r>
              <a:rPr lang="en-US" sz="1800" dirty="0"/>
              <a:t> HLA-B7? </a:t>
            </a:r>
            <a:r>
              <a:rPr lang="en-US" sz="1800" dirty="0">
                <a:solidFill>
                  <a:srgbClr val="0000FF"/>
                </a:solidFill>
              </a:rPr>
              <a:t>OHS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On DFE, the appearance of the ‘chronic endophthalmitis’ form of ocular toxocariasis looks like what condition? </a:t>
            </a:r>
            <a:r>
              <a:rPr lang="en-US" sz="1800" dirty="0" err="1">
                <a:solidFill>
                  <a:srgbClr val="0000FF"/>
                </a:solidFill>
              </a:rPr>
              <a:t>Rb</a:t>
            </a:r>
            <a:r>
              <a:rPr lang="en-US" sz="1800" dirty="0">
                <a:solidFill>
                  <a:srgbClr val="0000FF"/>
                </a:solidFill>
              </a:rPr>
              <a:t>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</a:t>
            </a:r>
            <a:r>
              <a:rPr lang="en-US" sz="1800" dirty="0" err="1">
                <a:solidFill>
                  <a:srgbClr val="0000FF"/>
                </a:solidFill>
              </a:rPr>
              <a:t>leukocoria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r>
              <a:rPr lang="en-US" sz="1800" dirty="0"/>
              <a:t>If TB causes an anterior uveitis, is it typically granulomatous, or </a:t>
            </a:r>
            <a:r>
              <a:rPr lang="en-US" sz="1800" dirty="0" err="1"/>
              <a:t>nongranulomatous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Granulomatous</a:t>
            </a:r>
          </a:p>
          <a:p>
            <a:r>
              <a:rPr lang="en-US" sz="1800" dirty="0"/>
              <a:t>A young-adult has uveitis, low back pain, and diarrhea--a month ago. He is 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Reactive arthritis</a:t>
            </a:r>
          </a:p>
          <a:p>
            <a:r>
              <a:rPr lang="en-US" sz="1800" dirty="0"/>
              <a:t>What exam finding would prompt treatment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The presence of an active macular CNVM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607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814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587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518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885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468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279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9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26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165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555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26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496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429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834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4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809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r>
              <a:rPr lang="en-US" sz="1800" dirty="0">
                <a:solidFill>
                  <a:srgbClr val="0000FF"/>
                </a:solidFill>
              </a:rPr>
              <a:t>Sunset-glow fundus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974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r>
              <a:rPr lang="en-US" sz="1800" dirty="0">
                <a:solidFill>
                  <a:srgbClr val="0000FF"/>
                </a:solidFill>
              </a:rPr>
              <a:t>Sunset-glow fundus</a:t>
            </a:r>
          </a:p>
          <a:p>
            <a:r>
              <a:rPr lang="en-US" sz="1800" dirty="0"/>
              <a:t>A </a:t>
            </a:r>
            <a:r>
              <a:rPr lang="en-US" sz="1800" i="1" dirty="0"/>
              <a:t>congenital</a:t>
            </a:r>
            <a:r>
              <a:rPr lang="en-US" sz="1800" dirty="0"/>
              <a:t> salt-and-pepper retinopathy is associated with what two entities?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1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1385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r>
              <a:rPr lang="en-US" sz="1800" dirty="0">
                <a:solidFill>
                  <a:srgbClr val="0000FF"/>
                </a:solidFill>
              </a:rPr>
              <a:t>Sunset-glow fundus</a:t>
            </a:r>
          </a:p>
          <a:p>
            <a:r>
              <a:rPr lang="en-US" sz="1800" dirty="0"/>
              <a:t>A </a:t>
            </a:r>
            <a:r>
              <a:rPr lang="en-US" sz="1800" i="1" dirty="0"/>
              <a:t>congenital</a:t>
            </a:r>
            <a:r>
              <a:rPr lang="en-US" sz="1800" dirty="0"/>
              <a:t> salt-and-pepper retinopathy is associated with what two entities? </a:t>
            </a:r>
            <a:r>
              <a:rPr lang="en-US" sz="1800" dirty="0">
                <a:solidFill>
                  <a:srgbClr val="0000FF"/>
                </a:solidFill>
              </a:rPr>
              <a:t>Rubella, and syphilis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654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r>
              <a:rPr lang="en-US" sz="1800" dirty="0">
                <a:solidFill>
                  <a:srgbClr val="0000FF"/>
                </a:solidFill>
              </a:rPr>
              <a:t>Sunset-glow fundus</a:t>
            </a:r>
          </a:p>
          <a:p>
            <a:r>
              <a:rPr lang="en-US" sz="1800" dirty="0"/>
              <a:t>A </a:t>
            </a:r>
            <a:r>
              <a:rPr lang="en-US" sz="1800" i="1" dirty="0"/>
              <a:t>congenital</a:t>
            </a:r>
            <a:r>
              <a:rPr lang="en-US" sz="1800" dirty="0"/>
              <a:t> salt-and-pepper retinopathy is associated with what two entities? </a:t>
            </a:r>
            <a:r>
              <a:rPr lang="en-US" sz="1800" dirty="0">
                <a:solidFill>
                  <a:srgbClr val="0000FF"/>
                </a:solidFill>
              </a:rPr>
              <a:t>Rubella, and syphilis</a:t>
            </a:r>
          </a:p>
          <a:p>
            <a:pPr lvl="1"/>
            <a:r>
              <a:rPr lang="en-US" sz="1400" dirty="0"/>
              <a:t>An </a:t>
            </a:r>
            <a:r>
              <a:rPr lang="en-US" sz="1400" i="1" dirty="0"/>
              <a:t>acquired</a:t>
            </a:r>
            <a:r>
              <a:rPr lang="en-US" sz="1400" dirty="0"/>
              <a:t> salt-and-pepper retinopathy is associated with what (sound-alike) entity? </a:t>
            </a:r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3334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three entities are on the </a:t>
            </a:r>
            <a:r>
              <a:rPr lang="en-US" sz="1800" dirty="0" err="1"/>
              <a:t>DDx</a:t>
            </a:r>
            <a:r>
              <a:rPr lang="en-US" sz="1800" dirty="0"/>
              <a:t> for </a:t>
            </a:r>
            <a:r>
              <a:rPr lang="en-US" sz="1800" i="1" dirty="0"/>
              <a:t>every</a:t>
            </a:r>
            <a:r>
              <a:rPr lang="en-US" sz="1800" dirty="0"/>
              <a:t> case of uveitis? </a:t>
            </a:r>
            <a:r>
              <a:rPr lang="en-US" sz="1800" dirty="0">
                <a:solidFill>
                  <a:srgbClr val="0000FF"/>
                </a:solidFill>
              </a:rPr>
              <a:t>Sarcoid, syphilis and TB</a:t>
            </a:r>
          </a:p>
          <a:p>
            <a:r>
              <a:rPr lang="en-US" sz="1800" dirty="0"/>
              <a:t>Who is the typical Whipple’s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middle-aged white male</a:t>
            </a:r>
          </a:p>
          <a:p>
            <a:r>
              <a:rPr lang="en-US" sz="1800" dirty="0"/>
              <a:t>When you hear ‘fungal endogenous endophthalmitis in a </a:t>
            </a:r>
            <a:r>
              <a:rPr lang="en-US" sz="1800" dirty="0" err="1"/>
              <a:t>pt</a:t>
            </a:r>
            <a:r>
              <a:rPr lang="en-US" sz="1800" dirty="0"/>
              <a:t> with AIDS,’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Cryptococcus</a:t>
            </a:r>
          </a:p>
          <a:p>
            <a:r>
              <a:rPr lang="en-US" sz="1800" dirty="0"/>
              <a:t>In the US, who is the typical ocular toxocariasis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child</a:t>
            </a:r>
          </a:p>
          <a:p>
            <a:r>
              <a:rPr lang="en-US" sz="1800" dirty="0"/>
              <a:t>What study evaluated the use of thermal laser for treating CNVM in OHS (among other etiologies)? </a:t>
            </a:r>
            <a:r>
              <a:rPr lang="en-US" sz="1800" dirty="0">
                <a:solidFill>
                  <a:srgbClr val="0000FF"/>
                </a:solidFill>
              </a:rPr>
              <a:t>The Macular Photocoagulation study (MPS)</a:t>
            </a:r>
          </a:p>
          <a:p>
            <a:r>
              <a:rPr lang="en-US" sz="1800" dirty="0"/>
              <a:t>How does posterior-segment TB usually present? </a:t>
            </a:r>
            <a:r>
              <a:rPr lang="en-US" sz="1800" dirty="0">
                <a:solidFill>
                  <a:srgbClr val="0000FF"/>
                </a:solidFill>
              </a:rPr>
              <a:t>With multiple small yellowish choroidal tubercles</a:t>
            </a:r>
          </a:p>
          <a:p>
            <a:r>
              <a:rPr lang="en-US" sz="1800" dirty="0"/>
              <a:t>A young adult female has a recent </a:t>
            </a:r>
            <a:r>
              <a:rPr lang="en-US" sz="1800" dirty="0" err="1"/>
              <a:t>hx</a:t>
            </a:r>
            <a:r>
              <a:rPr lang="en-US" sz="1800" dirty="0"/>
              <a:t> of HA, fever, and weight loss, and presents with a bilateral acute anterior uveitis. What organ-system needs urgent evaluation? </a:t>
            </a:r>
            <a:r>
              <a:rPr lang="en-US" sz="1800" dirty="0">
                <a:solidFill>
                  <a:srgbClr val="0000FF"/>
                </a:solidFill>
              </a:rPr>
              <a:t>Renal. This presentation is classic for TINU</a:t>
            </a:r>
          </a:p>
          <a:p>
            <a:r>
              <a:rPr lang="en-US" sz="1800" dirty="0"/>
              <a:t>What is the term used to describe the appearance of the depigmented fundus in late VKH? </a:t>
            </a:r>
            <a:r>
              <a:rPr lang="en-US" sz="1800" dirty="0">
                <a:solidFill>
                  <a:srgbClr val="0000FF"/>
                </a:solidFill>
              </a:rPr>
              <a:t>Sunset-glow fundus</a:t>
            </a:r>
          </a:p>
          <a:p>
            <a:r>
              <a:rPr lang="en-US" sz="1800" dirty="0"/>
              <a:t>A </a:t>
            </a:r>
            <a:r>
              <a:rPr lang="en-US" sz="1800" i="1" dirty="0"/>
              <a:t>congenital</a:t>
            </a:r>
            <a:r>
              <a:rPr lang="en-US" sz="1800" dirty="0"/>
              <a:t> salt-and-pepper retinopathy is associated with what two entities? </a:t>
            </a:r>
            <a:r>
              <a:rPr lang="en-US" sz="1800" dirty="0">
                <a:solidFill>
                  <a:srgbClr val="0000FF"/>
                </a:solidFill>
              </a:rPr>
              <a:t>Rubella, and syphilis</a:t>
            </a:r>
          </a:p>
          <a:p>
            <a:pPr lvl="1"/>
            <a:r>
              <a:rPr lang="en-US" sz="1400" dirty="0"/>
              <a:t>An </a:t>
            </a:r>
            <a:r>
              <a:rPr lang="en-US" sz="1400" i="1" dirty="0"/>
              <a:t>acquired</a:t>
            </a:r>
            <a:r>
              <a:rPr lang="en-US" sz="1400" dirty="0"/>
              <a:t> salt-and-pepper retinopathy is associated with what (sound-alike) entity? </a:t>
            </a:r>
            <a:r>
              <a:rPr lang="en-US" sz="1400" dirty="0" err="1">
                <a:solidFill>
                  <a:srgbClr val="0000FF"/>
                </a:solidFill>
              </a:rPr>
              <a:t>Rubeola</a:t>
            </a:r>
            <a:r>
              <a:rPr lang="en-US" sz="1400" dirty="0">
                <a:solidFill>
                  <a:srgbClr val="0000FF"/>
                </a:solidFill>
              </a:rPr>
              <a:t> (measles)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9273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8194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854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387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6127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311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926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3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classic posterior-segment manifestation of Lyme uveitis?                 </a:t>
            </a:r>
            <a:r>
              <a:rPr lang="en-US" sz="1800" dirty="0">
                <a:solidFill>
                  <a:srgbClr val="0000FF"/>
                </a:solidFill>
              </a:rPr>
              <a:t>A peripheral multifocal choroiditis</a:t>
            </a:r>
          </a:p>
          <a:p>
            <a:r>
              <a:rPr lang="en-US" sz="1800" dirty="0"/>
              <a:t>What finding, common in posterior uveitis, is NEVER present in OHS? </a:t>
            </a:r>
            <a:r>
              <a:rPr lang="en-US" sz="1800" dirty="0">
                <a:solidFill>
                  <a:srgbClr val="0000FF"/>
                </a:solidFill>
              </a:rPr>
              <a:t>Vitritis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This acute anterior uveitis is a diagnosis of exclusion: </a:t>
            </a:r>
            <a:r>
              <a:rPr lang="en-US" sz="1800" dirty="0">
                <a:solidFill>
                  <a:srgbClr val="0000FF"/>
                </a:solidFill>
              </a:rPr>
              <a:t>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anterior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Noninfectious (80% of isolated anterior uveitis)</a:t>
            </a:r>
            <a:endParaRPr lang="en-US" sz="1800" dirty="0"/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280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8543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478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358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3648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251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024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r>
              <a:rPr lang="en-US" sz="1800" dirty="0">
                <a:solidFill>
                  <a:srgbClr val="0000FF"/>
                </a:solidFill>
              </a:rPr>
              <a:t>~1/3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6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r>
              <a:rPr lang="en-US" sz="1800" dirty="0">
                <a:solidFill>
                  <a:srgbClr val="0000FF"/>
                </a:solidFill>
              </a:rPr>
              <a:t>~1/3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first-line treatment of choice for TINU?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986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r>
              <a:rPr lang="en-US" sz="1800" dirty="0">
                <a:solidFill>
                  <a:srgbClr val="0000FF"/>
                </a:solidFill>
              </a:rPr>
              <a:t>~1/3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first-line treatment of choice for TINU? </a:t>
            </a:r>
            <a:r>
              <a:rPr lang="en-US" sz="1800" dirty="0">
                <a:solidFill>
                  <a:srgbClr val="0000FF"/>
                </a:solidFill>
              </a:rPr>
              <a:t>High-dose PO steroids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1344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60286"/>
            <a:ext cx="88392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Three </a:t>
            </a:r>
            <a:r>
              <a:rPr lang="en-US" sz="1800" dirty="0" err="1"/>
              <a:t>uveitides</a:t>
            </a:r>
            <a:r>
              <a:rPr lang="en-US" sz="1800" dirty="0"/>
              <a:t> can produce a retinitis </a:t>
            </a:r>
            <a:r>
              <a:rPr lang="en-US" sz="1800" dirty="0" err="1"/>
              <a:t>pigmentosa</a:t>
            </a:r>
            <a:r>
              <a:rPr lang="en-US" sz="1800" dirty="0"/>
              <a:t>-like pattern of RPE clumping. What are they? </a:t>
            </a:r>
            <a:r>
              <a:rPr lang="en-US" sz="1800" dirty="0">
                <a:solidFill>
                  <a:srgbClr val="0000FF"/>
                </a:solidFill>
              </a:rPr>
              <a:t>Syphilis, rubella and Lyme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young adult male with AIDS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         ‘Are you taking rifabutin?’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drug </a:t>
            </a:r>
            <a:r>
              <a:rPr lang="en-US" sz="1800" dirty="0" err="1">
                <a:solidFill>
                  <a:srgbClr val="0000FF"/>
                </a:solidFill>
              </a:rPr>
              <a:t>rxn</a:t>
            </a:r>
            <a:r>
              <a:rPr lang="en-US" sz="1800" dirty="0">
                <a:solidFill>
                  <a:srgbClr val="0000FF"/>
                </a:solidFill>
              </a:rPr>
              <a:t> first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 err="1"/>
              <a:t>Toxocara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nematode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a roundworm)</a:t>
            </a:r>
          </a:p>
          <a:p>
            <a:r>
              <a:rPr lang="en-US" sz="1800" dirty="0"/>
              <a:t>Lesion location is an important consideration in managing OHS </a:t>
            </a:r>
            <a:r>
              <a:rPr lang="en-US" sz="1800" dirty="0" err="1"/>
              <a:t>disciform</a:t>
            </a:r>
            <a:r>
              <a:rPr lang="en-US" sz="1800" dirty="0"/>
              <a:t> lesions. What are the three locations? </a:t>
            </a:r>
            <a:r>
              <a:rPr lang="en-US" sz="1800" dirty="0" err="1">
                <a:solidFill>
                  <a:srgbClr val="0000FF"/>
                </a:solidFill>
              </a:rPr>
              <a:t>Extrafoveal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juxtafoveal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400" dirty="0"/>
              <a:t>How far from the foveal center is an </a:t>
            </a:r>
            <a:r>
              <a:rPr lang="en-US" sz="1400" dirty="0" err="1"/>
              <a:t>extrafoveal</a:t>
            </a:r>
            <a:r>
              <a:rPr lang="en-US" sz="1400" dirty="0"/>
              <a:t> lesion? </a:t>
            </a:r>
            <a:r>
              <a:rPr lang="en-US" sz="1400" dirty="0">
                <a:solidFill>
                  <a:srgbClr val="0000FF"/>
                </a:solidFill>
              </a:rPr>
              <a:t>&gt;200 </a:t>
            </a:r>
            <a:r>
              <a:rPr lang="en-US" sz="14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400" dirty="0">
                <a:solidFill>
                  <a:srgbClr val="0000FF"/>
                </a:solidFill>
              </a:rPr>
              <a:t>m</a:t>
            </a:r>
          </a:p>
          <a:p>
            <a:r>
              <a:rPr lang="en-US" sz="1800" dirty="0"/>
              <a:t>What proportion of the world’s population is infected with TB? </a:t>
            </a:r>
            <a:r>
              <a:rPr lang="en-US" sz="1800" dirty="0">
                <a:solidFill>
                  <a:srgbClr val="0000FF"/>
                </a:solidFill>
              </a:rPr>
              <a:t>~1/3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first-line treatment of choice for TINU? </a:t>
            </a:r>
            <a:r>
              <a:rPr lang="en-US" sz="1800" dirty="0">
                <a:solidFill>
                  <a:srgbClr val="0000FF"/>
                </a:solidFill>
              </a:rPr>
              <a:t>High-dose PO steroids</a:t>
            </a:r>
          </a:p>
          <a:p>
            <a:r>
              <a:rPr lang="en-US" sz="1800" dirty="0"/>
              <a:t>An adolescent with a </a:t>
            </a:r>
            <a:r>
              <a:rPr lang="en-US" sz="1800" dirty="0" err="1"/>
              <a:t>hx</a:t>
            </a:r>
            <a:r>
              <a:rPr lang="en-US" sz="1800" dirty="0"/>
              <a:t> of childhood measles presents with decreased vision. DFE reveals inflammatory posterior pole lesions, serous RD, as well as retinal and ONH edema. What dreaded condition is this an early manifestation of?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Uveitis: </a:t>
            </a:r>
            <a:r>
              <a:rPr lang="en-US" sz="3200" b="1" i="1">
                <a:solidFill>
                  <a:srgbClr val="0000FF"/>
                </a:solidFill>
              </a:rPr>
              <a:t>Quick Hitters </a:t>
            </a:r>
            <a:r>
              <a:rPr lang="en-US" sz="3200" b="1" i="1" dirty="0">
                <a:solidFill>
                  <a:srgbClr val="0000FF"/>
                </a:solidFill>
              </a:rPr>
              <a:t>Part </a:t>
            </a:r>
            <a:r>
              <a:rPr lang="en-US" sz="3200" b="1" i="1" dirty="0" err="1">
                <a:solidFill>
                  <a:srgbClr val="0000FF"/>
                </a:solidFill>
              </a:rPr>
              <a:t>Deaux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1569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1064</TotalTime>
  <Words>13804</Words>
  <Application>Microsoft Office PowerPoint</Application>
  <PresentationFormat>On-screen Show (4:3)</PresentationFormat>
  <Paragraphs>880</Paragraphs>
  <Slides>136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0" baseType="lpstr">
      <vt:lpstr>Arial</vt:lpstr>
      <vt:lpstr>Symbol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Flynn, Steven</cp:lastModifiedBy>
  <cp:revision>56</cp:revision>
  <dcterms:created xsi:type="dcterms:W3CDTF">2015-10-06T23:15:50Z</dcterms:created>
  <dcterms:modified xsi:type="dcterms:W3CDTF">2019-07-26T04:44:41Z</dcterms:modified>
</cp:coreProperties>
</file>