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5"/>
  </p:notesMasterIdLst>
  <p:sldIdLst>
    <p:sldId id="359" r:id="rId2"/>
    <p:sldId id="1027" r:id="rId3"/>
    <p:sldId id="1028" r:id="rId4"/>
    <p:sldId id="1031" r:id="rId5"/>
    <p:sldId id="1032" r:id="rId6"/>
    <p:sldId id="1033" r:id="rId7"/>
    <p:sldId id="1034" r:id="rId8"/>
    <p:sldId id="1035" r:id="rId9"/>
    <p:sldId id="1036" r:id="rId10"/>
    <p:sldId id="1037" r:id="rId11"/>
    <p:sldId id="1038" r:id="rId12"/>
    <p:sldId id="1046" r:id="rId13"/>
    <p:sldId id="1047" r:id="rId14"/>
    <p:sldId id="1048" r:id="rId15"/>
    <p:sldId id="1049" r:id="rId16"/>
    <p:sldId id="1050" r:id="rId17"/>
    <p:sldId id="1051" r:id="rId18"/>
    <p:sldId id="1039" r:id="rId19"/>
    <p:sldId id="1040" r:id="rId20"/>
    <p:sldId id="1041" r:id="rId21"/>
    <p:sldId id="1042" r:id="rId22"/>
    <p:sldId id="1043" r:id="rId23"/>
    <p:sldId id="1019" r:id="rId24"/>
    <p:sldId id="1045" r:id="rId25"/>
    <p:sldId id="1020" r:id="rId26"/>
    <p:sldId id="1021" r:id="rId27"/>
    <p:sldId id="1022" r:id="rId28"/>
    <p:sldId id="1023" r:id="rId29"/>
    <p:sldId id="434" r:id="rId30"/>
    <p:sldId id="438" r:id="rId31"/>
    <p:sldId id="439" r:id="rId32"/>
    <p:sldId id="440" r:id="rId33"/>
    <p:sldId id="491" r:id="rId34"/>
    <p:sldId id="501" r:id="rId35"/>
    <p:sldId id="502" r:id="rId36"/>
    <p:sldId id="505" r:id="rId37"/>
    <p:sldId id="506" r:id="rId38"/>
    <p:sldId id="507" r:id="rId39"/>
    <p:sldId id="418" r:id="rId40"/>
    <p:sldId id="447" r:id="rId41"/>
    <p:sldId id="1075" r:id="rId42"/>
    <p:sldId id="1074" r:id="rId43"/>
    <p:sldId id="1076" r:id="rId44"/>
    <p:sldId id="1077" r:id="rId45"/>
    <p:sldId id="446" r:id="rId46"/>
    <p:sldId id="451" r:id="rId47"/>
    <p:sldId id="452" r:id="rId48"/>
    <p:sldId id="453" r:id="rId49"/>
    <p:sldId id="450" r:id="rId50"/>
    <p:sldId id="454" r:id="rId51"/>
    <p:sldId id="455" r:id="rId52"/>
    <p:sldId id="456" r:id="rId53"/>
    <p:sldId id="443" r:id="rId54"/>
    <p:sldId id="458" r:id="rId55"/>
    <p:sldId id="1078" r:id="rId56"/>
    <p:sldId id="460" r:id="rId57"/>
    <p:sldId id="461" r:id="rId58"/>
    <p:sldId id="1265" r:id="rId59"/>
    <p:sldId id="462" r:id="rId60"/>
    <p:sldId id="463" r:id="rId61"/>
    <p:sldId id="492" r:id="rId62"/>
    <p:sldId id="494" r:id="rId63"/>
    <p:sldId id="493" r:id="rId64"/>
    <p:sldId id="495" r:id="rId65"/>
    <p:sldId id="496" r:id="rId66"/>
    <p:sldId id="1052" r:id="rId67"/>
    <p:sldId id="1053" r:id="rId68"/>
    <p:sldId id="1054" r:id="rId69"/>
    <p:sldId id="1055" r:id="rId70"/>
    <p:sldId id="1056" r:id="rId71"/>
    <p:sldId id="1057" r:id="rId72"/>
    <p:sldId id="1058" r:id="rId73"/>
    <p:sldId id="1059" r:id="rId74"/>
    <p:sldId id="1060" r:id="rId75"/>
    <p:sldId id="1061" r:id="rId76"/>
    <p:sldId id="1062" r:id="rId77"/>
    <p:sldId id="1063" r:id="rId78"/>
    <p:sldId id="1064" r:id="rId79"/>
    <p:sldId id="1065" r:id="rId80"/>
    <p:sldId id="1066" r:id="rId81"/>
    <p:sldId id="1072" r:id="rId82"/>
    <p:sldId id="1073" r:id="rId83"/>
    <p:sldId id="497" r:id="rId84"/>
    <p:sldId id="498" r:id="rId85"/>
    <p:sldId id="499" r:id="rId86"/>
    <p:sldId id="500" r:id="rId87"/>
    <p:sldId id="445" r:id="rId88"/>
    <p:sldId id="464" r:id="rId89"/>
    <p:sldId id="468" r:id="rId90"/>
    <p:sldId id="469" r:id="rId91"/>
    <p:sldId id="470" r:id="rId92"/>
    <p:sldId id="471" r:id="rId93"/>
    <p:sldId id="473" r:id="rId94"/>
    <p:sldId id="483" r:id="rId95"/>
    <p:sldId id="481" r:id="rId96"/>
    <p:sldId id="484" r:id="rId97"/>
    <p:sldId id="514" r:id="rId98"/>
    <p:sldId id="515" r:id="rId99"/>
    <p:sldId id="516" r:id="rId100"/>
    <p:sldId id="517" r:id="rId101"/>
    <p:sldId id="518" r:id="rId102"/>
    <p:sldId id="519" r:id="rId103"/>
    <p:sldId id="520" r:id="rId104"/>
    <p:sldId id="521" r:id="rId105"/>
    <p:sldId id="475" r:id="rId106"/>
    <p:sldId id="482" r:id="rId107"/>
    <p:sldId id="286" r:id="rId108"/>
    <p:sldId id="287" r:id="rId109"/>
    <p:sldId id="1024" r:id="rId110"/>
    <p:sldId id="295" r:id="rId111"/>
    <p:sldId id="476" r:id="rId112"/>
    <p:sldId id="477" r:id="rId113"/>
    <p:sldId id="478" r:id="rId114"/>
    <p:sldId id="288" r:id="rId115"/>
    <p:sldId id="289" r:id="rId116"/>
    <p:sldId id="1025" r:id="rId117"/>
    <p:sldId id="290" r:id="rId118"/>
    <p:sldId id="291" r:id="rId119"/>
    <p:sldId id="351" r:id="rId120"/>
    <p:sldId id="352" r:id="rId121"/>
    <p:sldId id="353" r:id="rId122"/>
    <p:sldId id="354" r:id="rId123"/>
    <p:sldId id="355" r:id="rId124"/>
    <p:sldId id="1026" r:id="rId125"/>
    <p:sldId id="296" r:id="rId126"/>
    <p:sldId id="297" r:id="rId127"/>
    <p:sldId id="298" r:id="rId128"/>
    <p:sldId id="301" r:id="rId129"/>
    <p:sldId id="302" r:id="rId130"/>
    <p:sldId id="324" r:id="rId131"/>
    <p:sldId id="325" r:id="rId132"/>
    <p:sldId id="326" r:id="rId133"/>
    <p:sldId id="327" r:id="rId134"/>
    <p:sldId id="328" r:id="rId135"/>
    <p:sldId id="508" r:id="rId136"/>
    <p:sldId id="509" r:id="rId137"/>
    <p:sldId id="323" r:id="rId138"/>
    <p:sldId id="303" r:id="rId139"/>
    <p:sldId id="304" r:id="rId140"/>
    <p:sldId id="305" r:id="rId141"/>
    <p:sldId id="306" r:id="rId142"/>
    <p:sldId id="307" r:id="rId143"/>
    <p:sldId id="487" r:id="rId144"/>
    <p:sldId id="479" r:id="rId145"/>
    <p:sldId id="510" r:id="rId146"/>
    <p:sldId id="511" r:id="rId147"/>
    <p:sldId id="512" r:id="rId148"/>
    <p:sldId id="513" r:id="rId149"/>
    <p:sldId id="322" r:id="rId150"/>
    <p:sldId id="480" r:id="rId151"/>
    <p:sldId id="486" r:id="rId152"/>
    <p:sldId id="522" r:id="rId153"/>
    <p:sldId id="523" r:id="rId1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99"/>
    <a:srgbClr val="FF99FF"/>
    <a:srgbClr val="CCCC00"/>
    <a:srgbClr val="00FF99"/>
    <a:srgbClr val="B2B2B2"/>
    <a:srgbClr val="66CCFF"/>
    <a:srgbClr val="FFCCFF"/>
    <a:srgbClr val="FFCC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0B7C88-253B-4F08-8C89-1824CCAE2E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B8BBD-56D4-4F33-BD2C-0A0CAF171B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54A02F-672D-472F-9DF0-716B07E97C7F}" type="datetimeFigureOut">
              <a:rPr lang="en-US"/>
              <a:pPr>
                <a:defRPr/>
              </a:pPr>
              <a:t>7/6/2020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B5B2F3-6864-41B6-941C-C1746B8D12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93BCC3-11D0-4C7F-BD64-872FFDBEB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2675-88B9-4A1E-8368-3E46A30E9D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CB29A-DC28-4778-B3EE-E7353407B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373ACB-95E7-46AC-A0F2-3E16FAC241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1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9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51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5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55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62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54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86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18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94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7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70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08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34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53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27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9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34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83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80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62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85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20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86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1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20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87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0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88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92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89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67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90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88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43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68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610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127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426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84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28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913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200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043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40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429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4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933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064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2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842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151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2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152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939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153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9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6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95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6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214F603-9917-41B1-97E9-C638B8A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624F4-07B2-4BC1-ADD5-7E2B8D350566}" type="slidenum">
              <a:rPr lang="en-US" altLang="en-US"/>
              <a:pPr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C49A290-8915-4C09-8157-5779E9489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064E3B0-6CF0-42F5-8EC9-E250659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1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206AA84B-8DBC-4FEA-8BA1-E2BA3B44C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6E36AA41-3D30-4D74-B9EF-A9ADA94F4DA9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5A078338-1D00-4C3F-905C-2869189A3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E2709D9A-0388-44F2-A33C-7333AE55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040DB4A4-CB95-4F9A-B98B-908735D2A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ABAE7C25-7234-46BC-896B-0F8A28819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E292C538-9F5F-47D3-9806-5440AD4CA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F60CB416-A6C1-4375-8CEA-82EDE682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6AD0156C-380D-4421-8673-38390B2D9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244AC0FE-A78C-403D-93C4-5829FEBC6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1CACE7D6-83BC-4037-A8E9-7C71CF1FF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95CA10CF-367B-49C7-BDD1-C8EACF3F0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3AA53FA9-FAAD-4A23-A448-C0784154A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8ABF44A7-8EF0-491B-A360-AAC659D0F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88D3C238-748E-4221-92BB-CA6FA0FBE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D8C08499-F554-4BB0-B87D-11C156124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CD9F8527-ECAF-440F-B2D8-97BCD98E8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BD64173C-3E03-46AA-8608-52A08FAD3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9043D06A-7D72-4DCA-A13E-39C0D8B70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3044067D-62A6-4EA0-BE5B-F64157268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172657DF-BD79-44C2-A778-ADCB351AD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DE05A2A5-48FE-4CAE-87C3-35EA2B174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6E73FE5A-C658-4482-A1BF-18F25203B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977D7BEC-50CC-47C9-AEEA-447AE73F5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55C3FAC9-A021-4C46-8704-05BB4704E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775266B2-EE6E-4C4B-91C6-40E5E5029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87A7852D-0158-43F9-820F-4B2912BD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AB449CF4-FF04-4CF9-9FCF-861C0BBBF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B60E6176-65CF-4C59-AB0A-C829C58C0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371D7E3D-8F1E-4D47-9024-975AA37DC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57BA78E8-1477-4A7D-93F6-39B91082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CB9C741F-11C8-4AB1-B88B-087CDE5D7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2939169A-086D-43D5-92C1-A8D725A7C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F6AA9166-158B-4A11-87D8-0B2EDC019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1CCF201B-433C-4BCB-A970-B8E270B6D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7543D04E-4F46-450B-A077-AF72D58AC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8442E397-C90A-464C-95EB-5839C5872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BFA6C-CCD6-42C7-B5C2-5EE431A8D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7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178DD8-5CE9-45C2-9DD4-FF2584DC7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B27D23-3BC7-46D9-A9A5-5145C261C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15FC67-4592-4AA4-A850-67EAD3BBC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AF53-DB12-417E-8D49-C43E4C6DE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04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7EEF33-63C2-4FB7-8287-963F97E403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67F647-1A30-46DE-B3E4-4E190298B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7400410-2BEF-4814-A63F-6EBBD70DD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F546D-F169-499F-9AF0-74C7CDC9C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2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B98ACA-CE0F-4A05-A66D-A5D9CE31D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B6132A-624D-4849-A714-B73BAC898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6BECFD1-0C23-4915-9DD7-FCD10F199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A294-4EB0-4DE8-8AAB-5808C8A29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0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FBABB4-9C6A-4A5A-B902-96861EE04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04B404-9D62-4420-B786-76EA24235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64155B3-B60B-40CC-879B-8490F3FDB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BCE76-99CC-4EC3-B3C0-CAB5031BB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4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E53889-7044-4BCF-8E38-8C3735043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E1515F-A5B0-4187-A5D3-13E695D2D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325183A-841C-4387-9969-870EE66E4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B0356-90F6-46D4-B8BC-F97BE6FF2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28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80B677F-F64B-446E-AB10-00132286E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4C4B4E8-3FD3-45CD-94AE-0985F94108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23A50D0-C1AC-46B6-9C2E-7963E957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089A7-AF72-429D-BACA-3F803814D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08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E7FA99-D6D3-4810-82D7-BA5EAA6B2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032C93-D397-4777-BFAA-25972DD20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A61A4B-9515-473D-8FFD-5FFF45C05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812B0-8350-4EF4-B353-AA1CCD289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05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B740A7E-8AC2-4DE9-8B2E-7DED90154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D094A2A-86D2-4374-AFFA-5052586D0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7DB4304-342F-48F4-AA5F-A4928F89A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701F8-80EC-4817-91C3-818679FBD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81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C46CB-738D-4C1E-A3F9-0A7F65919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24A393-A646-4B4F-8311-8084326CD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4BA6AC5-79EE-40D9-9EC0-1DDF4CDC1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44F0D-A61D-425E-A586-F3D984375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98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B86F7-D813-44C8-9D0A-F6C9D9C53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57C6A-FB00-4493-8184-BAC02A50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C9ABD45-468C-4D07-9B02-FA1211957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4AFDC-5825-4F43-9AED-08BB02AC6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20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D0E1A0A5-C771-49A0-87DD-52992EF53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CE07F0-8197-421D-9F32-F10EAC915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717544-A172-4BB9-A6C8-E14CCE595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0BBE57C7-F86D-4370-8D0B-BE41BD2EFE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6035BA4E-672C-4497-A3F0-CCEB0DDEC7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BF5CA972-63AE-425F-94B5-97541373FC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EBDEB9-6EAB-40EC-BF70-F8611971CCE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13DD948F-7C64-45E0-81B7-0EFC1167A2CE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338C1803-7441-4874-A1FE-625E2ED07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9AE02A3B-2386-451F-A007-14AB8929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EE1865AE-976D-4E9F-8BB8-C3507436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483A7BDA-ABE3-4C09-A730-DFA233714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97A1E249-0B1A-4B0F-A553-25EDF5188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C4AACA1A-8420-49C6-A27F-8B23BFEB9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BE00DA13-0FAD-42E3-82DD-F931D4664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0F53B363-D0A0-49ED-A8CF-3B2B454AA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680AA2E8-83DA-49EE-AC1D-04FCD8567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0F66AB70-B9AB-4408-BC0D-B2C41D04A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BE54FB5F-ED69-4AF9-ABFC-432510C46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B7F9DE35-119A-4DF3-93BB-C2F31325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BC082A61-E14B-4461-B045-1BEC75E36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244E4C6C-5283-42E6-B030-ED799F838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77602542-13EA-48D1-9C9A-C9EEFEE33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60A6CDF0-E173-4980-B97F-0F9223337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BE5E85AE-6AE9-4123-B561-E280FA940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8F26BF0D-09F3-49BF-ABE4-F14F1A8BD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F66EB617-E46D-45F5-9F03-9DE6B8FA8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3F0A246A-8D31-47AB-8D4E-331BEA871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DBCB3994-70F6-4F6E-8F90-25D3485ED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86362E17-9629-4F86-B8A7-74D2BB180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0580D9C4-1FD3-4DB1-BF57-07C8C4EB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AFADAD22-BC15-473E-9964-CD2080E45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550848F3-FF61-4909-ABA4-F798B8C2D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EDF8FBD6-4C10-4141-BB50-8ACF1BF79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C51A0BBB-488E-4640-A9C4-EB32D0EC2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D27CD180-3F3C-4D9B-A61E-A65E31091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E8F64E85-A726-4BC3-BDB3-AD157413A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0062539B-C8CE-4FBB-ADAD-9604DA491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C3609955-944E-4312-99AB-82A50C6AE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/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1)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Pericyte 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2)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BM thickening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3)</a:t>
            </a:r>
            <a:endParaRPr lang="en-US" altLang="en-US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 endothelial  cells line the lumen of the vessel. They are surrounded by their  BM. </a:t>
            </a:r>
            <a:r>
              <a:rPr lang="en-US" sz="1600" dirty="0"/>
              <a:t>They are  </a:t>
            </a:r>
            <a:r>
              <a:rPr lang="en-US" sz="1600" dirty="0" err="1"/>
              <a:t>nonfenestrated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FF"/>
                </a:solidFill>
              </a:rPr>
              <a:t>. Tight junctions between cells form the so-called  </a:t>
            </a:r>
            <a:r>
              <a:rPr lang="en-US" sz="1600" i="1" dirty="0">
                <a:solidFill>
                  <a:srgbClr val="0000FF"/>
                </a:solidFill>
              </a:rPr>
              <a:t>inner blood-retina barrier 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34681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&gt;&gt;&gt;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D7489F-943D-4A49-88FB-D62263CD82E6}"/>
              </a:ext>
            </a:extLst>
          </p:cNvPr>
          <p:cNvCxnSpPr>
            <a:endCxn id="2" idx="2"/>
          </p:cNvCxnSpPr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279288-7F75-4704-A0BF-C260F43D306B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Of the two approaches to treating DME, which is considered first-line?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Pharmacologic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but not in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every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case (we’ll revisit this issue later)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9276E2-BAF1-4ECF-93D5-38FED81BEF3E}"/>
              </a:ext>
            </a:extLst>
          </p:cNvPr>
          <p:cNvSpPr/>
          <p:nvPr/>
        </p:nvSpPr>
        <p:spPr>
          <a:xfrm>
            <a:off x="1171110" y="3886200"/>
            <a:ext cx="1762589" cy="542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B6A2C-1D44-41ED-95F3-6C80F077AC76}"/>
              </a:ext>
            </a:extLst>
          </p:cNvPr>
          <p:cNvSpPr txBox="1"/>
          <p:nvPr/>
        </p:nvSpPr>
        <p:spPr>
          <a:xfrm>
            <a:off x="1555281" y="4559504"/>
            <a:ext cx="4191000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is pharmacologic first-line?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Because it beat laser head-to-head in several clinical trials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outcome measure was used?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Visual acuity (VA) at 1- and/or 2-years post-</a:t>
            </a:r>
            <a:r>
              <a:rPr lang="en-US" sz="1400" dirty="0" err="1">
                <a:solidFill>
                  <a:srgbClr val="0000FF"/>
                </a:solidFill>
              </a:rPr>
              <a:t>tx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353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101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&gt;&gt;&gt;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D7489F-943D-4A49-88FB-D62263CD82E6}"/>
              </a:ext>
            </a:extLst>
          </p:cNvPr>
          <p:cNvCxnSpPr>
            <a:endCxn id="2" idx="2"/>
          </p:cNvCxnSpPr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279288-7F75-4704-A0BF-C260F43D306B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Of the two approaches to treating DME, which is considered first-line?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Pharmacologic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but not in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every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case (we’ll revisit this issue later)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9276E2-BAF1-4ECF-93D5-38FED81BEF3E}"/>
              </a:ext>
            </a:extLst>
          </p:cNvPr>
          <p:cNvSpPr/>
          <p:nvPr/>
        </p:nvSpPr>
        <p:spPr>
          <a:xfrm>
            <a:off x="1171110" y="3886200"/>
            <a:ext cx="1762589" cy="542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B6A2C-1D44-41ED-95F3-6C80F077AC76}"/>
              </a:ext>
            </a:extLst>
          </p:cNvPr>
          <p:cNvSpPr txBox="1"/>
          <p:nvPr/>
        </p:nvSpPr>
        <p:spPr>
          <a:xfrm>
            <a:off x="1555281" y="4559504"/>
            <a:ext cx="4191000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Why is pharmacologic first-line?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Because it beat laser head-to-head in several </a:t>
            </a:r>
            <a:r>
              <a:rPr lang="en-US" b="1" dirty="0">
                <a:solidFill>
                  <a:schemeClr val="bg1"/>
                </a:solidFill>
              </a:rPr>
              <a:t>clinical trials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outcome measure was used?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Visual acuity (VA) at 1- and/or 2-years post-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tx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7BF95-7DF0-4A04-A598-10116432F6F7}"/>
              </a:ext>
            </a:extLst>
          </p:cNvPr>
          <p:cNvSpPr txBox="1"/>
          <p:nvPr/>
        </p:nvSpPr>
        <p:spPr>
          <a:xfrm>
            <a:off x="4343400" y="4267200"/>
            <a:ext cx="4191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Protocol I </a:t>
            </a:r>
            <a:r>
              <a:rPr lang="en-US" sz="1600" dirty="0">
                <a:solidFill>
                  <a:schemeClr val="bg1"/>
                </a:solidFill>
              </a:rPr>
              <a:t>: Intravitreal ranibizumab &gt; laser for center-involved DME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5AD2A-F346-4FE3-92F2-91B020762A2E}"/>
              </a:ext>
            </a:extLst>
          </p:cNvPr>
          <p:cNvSpPr txBox="1"/>
          <p:nvPr/>
        </p:nvSpPr>
        <p:spPr>
          <a:xfrm>
            <a:off x="4328634" y="5511225"/>
            <a:ext cx="435816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VIVID &amp; VISTA </a:t>
            </a:r>
            <a:r>
              <a:rPr lang="en-US" sz="1600" dirty="0">
                <a:solidFill>
                  <a:schemeClr val="bg1"/>
                </a:solidFill>
              </a:rPr>
              <a:t>: Intravitreal aflibercept &gt; laser for center-involved DME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E70266-75F5-4913-8765-F1A905FC9D3A}"/>
              </a:ext>
            </a:extLst>
          </p:cNvPr>
          <p:cNvCxnSpPr>
            <a:cxnSpLocks/>
          </p:cNvCxnSpPr>
          <p:nvPr/>
        </p:nvCxnSpPr>
        <p:spPr>
          <a:xfrm flipV="1">
            <a:off x="3070401" y="4517318"/>
            <a:ext cx="1272999" cy="681781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CBE9E7-FD31-4BFE-BBB7-9DE29F604F17}"/>
              </a:ext>
            </a:extLst>
          </p:cNvPr>
          <p:cNvCxnSpPr>
            <a:cxnSpLocks/>
          </p:cNvCxnSpPr>
          <p:nvPr/>
        </p:nvCxnSpPr>
        <p:spPr>
          <a:xfrm>
            <a:off x="3101922" y="5206798"/>
            <a:ext cx="1241478" cy="556852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D6E04-CB73-4EC5-9397-00C81C095261}"/>
              </a:ext>
            </a:extLst>
          </p:cNvPr>
          <p:cNvSpPr/>
          <p:nvPr/>
        </p:nvSpPr>
        <p:spPr>
          <a:xfrm>
            <a:off x="4359551" y="4306973"/>
            <a:ext cx="1047750" cy="267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one study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D167E0-4B20-4E13-B981-D1D5CA7AA4BD}"/>
              </a:ext>
            </a:extLst>
          </p:cNvPr>
          <p:cNvSpPr/>
          <p:nvPr/>
        </p:nvSpPr>
        <p:spPr>
          <a:xfrm>
            <a:off x="4343400" y="5536062"/>
            <a:ext cx="1474890" cy="22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studies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52352-19FF-4307-840B-7A6CB83EBB39}"/>
              </a:ext>
            </a:extLst>
          </p:cNvPr>
          <p:cNvSpPr txBox="1"/>
          <p:nvPr/>
        </p:nvSpPr>
        <p:spPr>
          <a:xfrm>
            <a:off x="4114800" y="4909353"/>
            <a:ext cx="3634265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Three important studies demonstrated the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superiority of anti-VEGF </a:t>
            </a:r>
            <a:r>
              <a:rPr lang="en-US" sz="1400" i="1" dirty="0" err="1">
                <a:solidFill>
                  <a:schemeClr val="bg1"/>
                </a:solidFill>
              </a:rPr>
              <a:t>tx</a:t>
            </a:r>
            <a:r>
              <a:rPr lang="en-US" sz="1400" i="1" dirty="0">
                <a:solidFill>
                  <a:schemeClr val="bg1"/>
                </a:solidFill>
              </a:rPr>
              <a:t>—what are they?</a:t>
            </a:r>
          </a:p>
        </p:txBody>
      </p:sp>
    </p:spTree>
    <p:extLst>
      <p:ext uri="{BB962C8B-B14F-4D97-AF65-F5344CB8AC3E}">
        <p14:creationId xmlns:p14="http://schemas.microsoft.com/office/powerpoint/2010/main" val="2209718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102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&gt;&gt;&gt;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D7489F-943D-4A49-88FB-D62263CD82E6}"/>
              </a:ext>
            </a:extLst>
          </p:cNvPr>
          <p:cNvCxnSpPr>
            <a:endCxn id="2" idx="2"/>
          </p:cNvCxnSpPr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279288-7F75-4704-A0BF-C260F43D306B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Of the two approaches to treating DME, which is considered first-line?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Pharmacologic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but not in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every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case (we’ll revisit this issue later)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9276E2-BAF1-4ECF-93D5-38FED81BEF3E}"/>
              </a:ext>
            </a:extLst>
          </p:cNvPr>
          <p:cNvSpPr/>
          <p:nvPr/>
        </p:nvSpPr>
        <p:spPr>
          <a:xfrm>
            <a:off x="1171110" y="3886200"/>
            <a:ext cx="1762589" cy="542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B6A2C-1D44-41ED-95F3-6C80F077AC76}"/>
              </a:ext>
            </a:extLst>
          </p:cNvPr>
          <p:cNvSpPr txBox="1"/>
          <p:nvPr/>
        </p:nvSpPr>
        <p:spPr>
          <a:xfrm>
            <a:off x="1555281" y="4559504"/>
            <a:ext cx="4191000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Why is pharmacologic first-line?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Because it beat laser head-to-head in several </a:t>
            </a:r>
            <a:r>
              <a:rPr lang="en-US" b="1" dirty="0">
                <a:solidFill>
                  <a:schemeClr val="bg1"/>
                </a:solidFill>
              </a:rPr>
              <a:t>clinical trials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outcome measure was used?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Visual acuity (VA) at 1- and/or 2-years post-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tx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7BF95-7DF0-4A04-A598-10116432F6F7}"/>
              </a:ext>
            </a:extLst>
          </p:cNvPr>
          <p:cNvSpPr txBox="1"/>
          <p:nvPr/>
        </p:nvSpPr>
        <p:spPr>
          <a:xfrm>
            <a:off x="4343400" y="4267200"/>
            <a:ext cx="4191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Protocol I </a:t>
            </a:r>
            <a:r>
              <a:rPr lang="en-US" sz="1600" dirty="0">
                <a:solidFill>
                  <a:schemeClr val="bg1"/>
                </a:solidFill>
              </a:rPr>
              <a:t>: Intravitreal ranibizumab &gt; laser for center-involved DME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5AD2A-F346-4FE3-92F2-91B020762A2E}"/>
              </a:ext>
            </a:extLst>
          </p:cNvPr>
          <p:cNvSpPr txBox="1"/>
          <p:nvPr/>
        </p:nvSpPr>
        <p:spPr>
          <a:xfrm>
            <a:off x="4328634" y="5511225"/>
            <a:ext cx="435816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VIVID &amp; VISTA </a:t>
            </a:r>
            <a:r>
              <a:rPr lang="en-US" sz="1600" dirty="0">
                <a:solidFill>
                  <a:schemeClr val="bg1"/>
                </a:solidFill>
              </a:rPr>
              <a:t>: Intravitreal aflibercept &gt; laser for center-involved DME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E70266-75F5-4913-8765-F1A905FC9D3A}"/>
              </a:ext>
            </a:extLst>
          </p:cNvPr>
          <p:cNvCxnSpPr>
            <a:cxnSpLocks/>
          </p:cNvCxnSpPr>
          <p:nvPr/>
        </p:nvCxnSpPr>
        <p:spPr>
          <a:xfrm flipV="1">
            <a:off x="3070401" y="4517318"/>
            <a:ext cx="1272999" cy="681781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CBE9E7-FD31-4BFE-BBB7-9DE29F604F17}"/>
              </a:ext>
            </a:extLst>
          </p:cNvPr>
          <p:cNvCxnSpPr>
            <a:cxnSpLocks/>
          </p:cNvCxnSpPr>
          <p:nvPr/>
        </p:nvCxnSpPr>
        <p:spPr>
          <a:xfrm>
            <a:off x="3101922" y="5206798"/>
            <a:ext cx="1241478" cy="556852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552352-19FF-4307-840B-7A6CB83EBB39}"/>
              </a:ext>
            </a:extLst>
          </p:cNvPr>
          <p:cNvSpPr txBox="1"/>
          <p:nvPr/>
        </p:nvSpPr>
        <p:spPr>
          <a:xfrm>
            <a:off x="4114800" y="4909353"/>
            <a:ext cx="3634265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Three important studies demonstrated the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superiority of anti-VEGF </a:t>
            </a:r>
            <a:r>
              <a:rPr lang="en-US" sz="1400" i="1" dirty="0" err="1">
                <a:solidFill>
                  <a:schemeClr val="bg1"/>
                </a:solidFill>
              </a:rPr>
              <a:t>tx</a:t>
            </a:r>
            <a:r>
              <a:rPr lang="en-US" sz="1400" i="1" dirty="0">
                <a:solidFill>
                  <a:schemeClr val="bg1"/>
                </a:solidFill>
              </a:rPr>
              <a:t>—what are they?</a:t>
            </a:r>
          </a:p>
        </p:txBody>
      </p:sp>
    </p:spTree>
    <p:extLst>
      <p:ext uri="{BB962C8B-B14F-4D97-AF65-F5344CB8AC3E}">
        <p14:creationId xmlns:p14="http://schemas.microsoft.com/office/powerpoint/2010/main" val="36895421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103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&gt;&gt;&gt;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D7489F-943D-4A49-88FB-D62263CD82E6}"/>
              </a:ext>
            </a:extLst>
          </p:cNvPr>
          <p:cNvCxnSpPr>
            <a:endCxn id="2" idx="2"/>
          </p:cNvCxnSpPr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279288-7F75-4704-A0BF-C260F43D306B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Of the two approaches to treating DME, which is considered first-line?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Pharmacologic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but not in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every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case (we’ll revisit this issue later)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9276E2-BAF1-4ECF-93D5-38FED81BEF3E}"/>
              </a:ext>
            </a:extLst>
          </p:cNvPr>
          <p:cNvSpPr/>
          <p:nvPr/>
        </p:nvSpPr>
        <p:spPr>
          <a:xfrm>
            <a:off x="1171110" y="3886200"/>
            <a:ext cx="1762589" cy="542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B6A2C-1D44-41ED-95F3-6C80F077AC76}"/>
              </a:ext>
            </a:extLst>
          </p:cNvPr>
          <p:cNvSpPr txBox="1"/>
          <p:nvPr/>
        </p:nvSpPr>
        <p:spPr>
          <a:xfrm>
            <a:off x="1555281" y="4559504"/>
            <a:ext cx="4191000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Why is pharmacologic first-line?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Because it beat laser head-to-head in several </a:t>
            </a:r>
            <a:r>
              <a:rPr lang="en-US" b="1" dirty="0">
                <a:solidFill>
                  <a:schemeClr val="bg1"/>
                </a:solidFill>
              </a:rPr>
              <a:t>clinical trials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outcome measure was used?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Visual acuity (VA) at 1- and/or 2-years post-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tx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7BF95-7DF0-4A04-A598-10116432F6F7}"/>
              </a:ext>
            </a:extLst>
          </p:cNvPr>
          <p:cNvSpPr txBox="1"/>
          <p:nvPr/>
        </p:nvSpPr>
        <p:spPr>
          <a:xfrm>
            <a:off x="4343400" y="4267200"/>
            <a:ext cx="4191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Protocol I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Intravitreal ranibizumab &gt; laser for center-involved DME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5AD2A-F346-4FE3-92F2-91B020762A2E}"/>
              </a:ext>
            </a:extLst>
          </p:cNvPr>
          <p:cNvSpPr txBox="1"/>
          <p:nvPr/>
        </p:nvSpPr>
        <p:spPr>
          <a:xfrm>
            <a:off x="4328634" y="5511225"/>
            <a:ext cx="435816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VIVID &amp; VISTA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Intravitreal aflibercept &gt; laser for center-involved DME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E70266-75F5-4913-8765-F1A905FC9D3A}"/>
              </a:ext>
            </a:extLst>
          </p:cNvPr>
          <p:cNvCxnSpPr>
            <a:cxnSpLocks/>
          </p:cNvCxnSpPr>
          <p:nvPr/>
        </p:nvCxnSpPr>
        <p:spPr>
          <a:xfrm flipV="1">
            <a:off x="3070401" y="4517318"/>
            <a:ext cx="1272999" cy="681781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CBE9E7-FD31-4BFE-BBB7-9DE29F604F17}"/>
              </a:ext>
            </a:extLst>
          </p:cNvPr>
          <p:cNvCxnSpPr>
            <a:cxnSpLocks/>
          </p:cNvCxnSpPr>
          <p:nvPr/>
        </p:nvCxnSpPr>
        <p:spPr>
          <a:xfrm>
            <a:off x="3101922" y="5206798"/>
            <a:ext cx="1241478" cy="556852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552352-19FF-4307-840B-7A6CB83EBB39}"/>
              </a:ext>
            </a:extLst>
          </p:cNvPr>
          <p:cNvSpPr txBox="1"/>
          <p:nvPr/>
        </p:nvSpPr>
        <p:spPr>
          <a:xfrm>
            <a:off x="4114800" y="4909353"/>
            <a:ext cx="3634265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Three important studies demonstrated the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superiority of anti-VEGF </a:t>
            </a:r>
            <a:r>
              <a:rPr lang="en-US" sz="1400" i="1" dirty="0" err="1">
                <a:solidFill>
                  <a:schemeClr val="bg1"/>
                </a:solidFill>
              </a:rPr>
              <a:t>tx</a:t>
            </a:r>
            <a:r>
              <a:rPr lang="en-US" sz="1400" i="1" dirty="0">
                <a:solidFill>
                  <a:schemeClr val="bg1"/>
                </a:solidFill>
              </a:rPr>
              <a:t>—what are they?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A4E69-DD2F-4508-A48A-8FD3917605AB}"/>
              </a:ext>
            </a:extLst>
          </p:cNvPr>
          <p:cNvSpPr txBox="1"/>
          <p:nvPr/>
        </p:nvSpPr>
        <p:spPr>
          <a:xfrm>
            <a:off x="3886200" y="4648200"/>
            <a:ext cx="454388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</a:rPr>
              <a:t>tl;dr</a:t>
            </a:r>
            <a:r>
              <a:rPr lang="en-US" sz="1600" i="1" dirty="0">
                <a:solidFill>
                  <a:srgbClr val="0000FF"/>
                </a:solidFill>
              </a:rPr>
              <a:t> it for me, bro—what did the studies show?</a:t>
            </a:r>
          </a:p>
          <a:p>
            <a:r>
              <a:rPr lang="en-US" sz="1600" dirty="0">
                <a:solidFill>
                  <a:srgbClr val="FFFF00"/>
                </a:solidFill>
              </a:rPr>
              <a:t>That laser was effective for </a:t>
            </a:r>
            <a:r>
              <a:rPr lang="en-US" sz="1600" b="1" dirty="0">
                <a:solidFill>
                  <a:srgbClr val="FFFF00"/>
                </a:solidFill>
              </a:rPr>
              <a:t>maintaining</a:t>
            </a:r>
            <a:r>
              <a:rPr lang="en-US" sz="1600" dirty="0">
                <a:solidFill>
                  <a:srgbClr val="FFFF00"/>
                </a:solidFill>
              </a:rPr>
              <a:t> VA, but intravitreal anti-VEGF </a:t>
            </a:r>
            <a:r>
              <a:rPr lang="en-US" sz="1600" dirty="0" err="1">
                <a:solidFill>
                  <a:srgbClr val="FFFF00"/>
                </a:solidFill>
              </a:rPr>
              <a:t>tx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improved</a:t>
            </a:r>
            <a:r>
              <a:rPr lang="en-US" sz="1600" dirty="0">
                <a:solidFill>
                  <a:srgbClr val="FFFF00"/>
                </a:solidFill>
              </a:rPr>
              <a:t> VA</a:t>
            </a:r>
          </a:p>
        </p:txBody>
      </p:sp>
    </p:spTree>
    <p:extLst>
      <p:ext uri="{BB962C8B-B14F-4D97-AF65-F5344CB8AC3E}">
        <p14:creationId xmlns:p14="http://schemas.microsoft.com/office/powerpoint/2010/main" val="150088378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104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&gt;&gt;&gt;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D7489F-943D-4A49-88FB-D62263CD82E6}"/>
              </a:ext>
            </a:extLst>
          </p:cNvPr>
          <p:cNvCxnSpPr>
            <a:endCxn id="2" idx="2"/>
          </p:cNvCxnSpPr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279288-7F75-4704-A0BF-C260F43D306B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Of the two approaches to treating DME, which is considered first-line?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Pharmacologic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but not in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every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case (we’ll revisit this issue later)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9276E2-BAF1-4ECF-93D5-38FED81BEF3E}"/>
              </a:ext>
            </a:extLst>
          </p:cNvPr>
          <p:cNvSpPr/>
          <p:nvPr/>
        </p:nvSpPr>
        <p:spPr>
          <a:xfrm>
            <a:off x="1171110" y="3886200"/>
            <a:ext cx="1762589" cy="542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B6A2C-1D44-41ED-95F3-6C80F077AC76}"/>
              </a:ext>
            </a:extLst>
          </p:cNvPr>
          <p:cNvSpPr txBox="1"/>
          <p:nvPr/>
        </p:nvSpPr>
        <p:spPr>
          <a:xfrm>
            <a:off x="1555281" y="4559504"/>
            <a:ext cx="4191000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Why is pharmacologic first-line?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Because it beat laser head-to-head in several </a:t>
            </a:r>
            <a:r>
              <a:rPr lang="en-US" b="1" dirty="0">
                <a:solidFill>
                  <a:schemeClr val="bg1"/>
                </a:solidFill>
              </a:rPr>
              <a:t>clinical trials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outcome measure was used?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Visual acuity (VA) at 1- and/or 2-years post-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tx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7BF95-7DF0-4A04-A598-10116432F6F7}"/>
              </a:ext>
            </a:extLst>
          </p:cNvPr>
          <p:cNvSpPr txBox="1"/>
          <p:nvPr/>
        </p:nvSpPr>
        <p:spPr>
          <a:xfrm>
            <a:off x="4343400" y="4267200"/>
            <a:ext cx="4191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Protocol I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Intravitreal ranibizumab &gt; laser for center-involved DME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5AD2A-F346-4FE3-92F2-91B020762A2E}"/>
              </a:ext>
            </a:extLst>
          </p:cNvPr>
          <p:cNvSpPr txBox="1"/>
          <p:nvPr/>
        </p:nvSpPr>
        <p:spPr>
          <a:xfrm>
            <a:off x="4328634" y="5511225"/>
            <a:ext cx="435816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VIVID &amp; VISTA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Intravitreal aflibercept &gt; laser for center-involved DME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E70266-75F5-4913-8765-F1A905FC9D3A}"/>
              </a:ext>
            </a:extLst>
          </p:cNvPr>
          <p:cNvCxnSpPr>
            <a:cxnSpLocks/>
          </p:cNvCxnSpPr>
          <p:nvPr/>
        </p:nvCxnSpPr>
        <p:spPr>
          <a:xfrm flipV="1">
            <a:off x="3070401" y="4517318"/>
            <a:ext cx="1272999" cy="681781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CBE9E7-FD31-4BFE-BBB7-9DE29F604F17}"/>
              </a:ext>
            </a:extLst>
          </p:cNvPr>
          <p:cNvCxnSpPr>
            <a:cxnSpLocks/>
          </p:cNvCxnSpPr>
          <p:nvPr/>
        </p:nvCxnSpPr>
        <p:spPr>
          <a:xfrm>
            <a:off x="3101922" y="5206798"/>
            <a:ext cx="1241478" cy="556852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552352-19FF-4307-840B-7A6CB83EBB39}"/>
              </a:ext>
            </a:extLst>
          </p:cNvPr>
          <p:cNvSpPr txBox="1"/>
          <p:nvPr/>
        </p:nvSpPr>
        <p:spPr>
          <a:xfrm>
            <a:off x="4114800" y="4909353"/>
            <a:ext cx="3634265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Three important studies demonstrated the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superiority of anti-VEGF </a:t>
            </a:r>
            <a:r>
              <a:rPr lang="en-US" sz="1400" i="1" dirty="0" err="1">
                <a:solidFill>
                  <a:schemeClr val="bg1"/>
                </a:solidFill>
              </a:rPr>
              <a:t>tx</a:t>
            </a:r>
            <a:r>
              <a:rPr lang="en-US" sz="1400" i="1" dirty="0">
                <a:solidFill>
                  <a:schemeClr val="bg1"/>
                </a:solidFill>
              </a:rPr>
              <a:t>—what are they?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A4E69-DD2F-4508-A48A-8FD3917605AB}"/>
              </a:ext>
            </a:extLst>
          </p:cNvPr>
          <p:cNvSpPr txBox="1"/>
          <p:nvPr/>
        </p:nvSpPr>
        <p:spPr>
          <a:xfrm>
            <a:off x="3886201" y="4648200"/>
            <a:ext cx="45438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</a:rPr>
              <a:t>tl;dr</a:t>
            </a:r>
            <a:r>
              <a:rPr lang="en-US" sz="1600" i="1" dirty="0">
                <a:solidFill>
                  <a:srgbClr val="0000FF"/>
                </a:solidFill>
              </a:rPr>
              <a:t> it for me, bro—what did the studies show?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That laser was effective for </a:t>
            </a:r>
            <a:r>
              <a:rPr lang="en-US" sz="1600" b="1" dirty="0">
                <a:solidFill>
                  <a:srgbClr val="0000FF"/>
                </a:solidFill>
              </a:rPr>
              <a:t>maintaining</a:t>
            </a:r>
            <a:r>
              <a:rPr lang="en-US" sz="1600" dirty="0">
                <a:solidFill>
                  <a:srgbClr val="0000FF"/>
                </a:solidFill>
              </a:rPr>
              <a:t> VA,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but intravitreal anti-VEGF </a:t>
            </a:r>
            <a:r>
              <a:rPr lang="en-US" sz="1600" dirty="0" err="1">
                <a:solidFill>
                  <a:srgbClr val="0000FF"/>
                </a:solidFill>
              </a:rPr>
              <a:t>tx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improved</a:t>
            </a:r>
            <a:r>
              <a:rPr lang="en-US" sz="1600" dirty="0">
                <a:solidFill>
                  <a:srgbClr val="0000FF"/>
                </a:solidFill>
              </a:rPr>
              <a:t> VA</a:t>
            </a:r>
          </a:p>
        </p:txBody>
      </p:sp>
    </p:spTree>
    <p:extLst>
      <p:ext uri="{BB962C8B-B14F-4D97-AF65-F5344CB8AC3E}">
        <p14:creationId xmlns:p14="http://schemas.microsoft.com/office/powerpoint/2010/main" val="35910866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105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Non-center-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</a:t>
            </a:r>
            <a:r>
              <a:rPr lang="en-US" sz="1600" b="1" dirty="0">
                <a:solidFill>
                  <a:srgbClr val="0000FF"/>
                </a:solidFill>
              </a:rPr>
              <a:t>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EAFE5-2F0A-441E-BCEE-4573766CE4B3}"/>
              </a:ext>
            </a:extLst>
          </p:cNvPr>
          <p:cNvSpPr txBox="1"/>
          <p:nvPr/>
        </p:nvSpPr>
        <p:spPr>
          <a:xfrm>
            <a:off x="5272825" y="5511225"/>
            <a:ext cx="37187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By the way: How is </a:t>
            </a:r>
            <a:r>
              <a:rPr lang="en-US" sz="1600" dirty="0">
                <a:solidFill>
                  <a:srgbClr val="0000FF"/>
                </a:solidFill>
              </a:rPr>
              <a:t>CSME</a:t>
            </a:r>
            <a:r>
              <a:rPr lang="en-US" sz="1600" i="1" dirty="0">
                <a:solidFill>
                  <a:srgbClr val="0000FF"/>
                </a:solidFill>
              </a:rPr>
              <a:t> defined?</a:t>
            </a:r>
          </a:p>
          <a:p>
            <a:pPr algn="r"/>
            <a:r>
              <a:rPr lang="en-US" sz="1600" dirty="0">
                <a:solidFill>
                  <a:srgbClr val="FFFF00"/>
                </a:solidFill>
              </a:rPr>
              <a:t>That’s the subject of the next section…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A160DBD-FA0F-42BE-ADAB-7E9697079F6F}"/>
              </a:ext>
            </a:extLst>
          </p:cNvPr>
          <p:cNvSpPr/>
          <p:nvPr/>
        </p:nvSpPr>
        <p:spPr>
          <a:xfrm>
            <a:off x="8154091" y="6248400"/>
            <a:ext cx="9144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12D456-D298-4923-9F10-97A7A41BCB29}"/>
              </a:ext>
            </a:extLst>
          </p:cNvPr>
          <p:cNvSpPr/>
          <p:nvPr/>
        </p:nvSpPr>
        <p:spPr>
          <a:xfrm>
            <a:off x="5455804" y="2734477"/>
            <a:ext cx="1905952" cy="8309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014FCF-D295-4132-979E-7A4E2A0A91F3}"/>
              </a:ext>
            </a:extLst>
          </p:cNvPr>
          <p:cNvSpPr txBox="1"/>
          <p:nvPr/>
        </p:nvSpPr>
        <p:spPr>
          <a:xfrm>
            <a:off x="5698286" y="2766607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Clinically</a:t>
            </a:r>
          </a:p>
          <a:p>
            <a:pPr algn="ctr"/>
            <a:r>
              <a:rPr lang="en-US" sz="2000" b="1" dirty="0"/>
              <a:t>significant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643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106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Non-center-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</a:t>
            </a:r>
            <a:r>
              <a:rPr lang="en-US" sz="1600" b="1" dirty="0">
                <a:solidFill>
                  <a:srgbClr val="0000FF"/>
                </a:solidFill>
              </a:rPr>
              <a:t>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EAFE5-2F0A-441E-BCEE-4573766CE4B3}"/>
              </a:ext>
            </a:extLst>
          </p:cNvPr>
          <p:cNvSpPr txBox="1"/>
          <p:nvPr/>
        </p:nvSpPr>
        <p:spPr>
          <a:xfrm>
            <a:off x="5272825" y="5511225"/>
            <a:ext cx="37187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By the way: How is </a:t>
            </a:r>
            <a:r>
              <a:rPr lang="en-US" sz="1600" dirty="0">
                <a:solidFill>
                  <a:srgbClr val="0000FF"/>
                </a:solidFill>
              </a:rPr>
              <a:t>CSME</a:t>
            </a:r>
            <a:r>
              <a:rPr lang="en-US" sz="1600" i="1" dirty="0">
                <a:solidFill>
                  <a:srgbClr val="0000FF"/>
                </a:solidFill>
              </a:rPr>
              <a:t> defined?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That’s the subject of the next section…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A160DBD-FA0F-42BE-ADAB-7E9697079F6F}"/>
              </a:ext>
            </a:extLst>
          </p:cNvPr>
          <p:cNvSpPr/>
          <p:nvPr/>
        </p:nvSpPr>
        <p:spPr>
          <a:xfrm>
            <a:off x="8154091" y="6248400"/>
            <a:ext cx="9144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710C66-B77B-4701-9409-88553E5562CA}"/>
              </a:ext>
            </a:extLst>
          </p:cNvPr>
          <p:cNvSpPr/>
          <p:nvPr/>
        </p:nvSpPr>
        <p:spPr>
          <a:xfrm>
            <a:off x="5455804" y="2734477"/>
            <a:ext cx="1905952" cy="8309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3CCE24-9A61-42CE-B769-55E472EBD83B}"/>
              </a:ext>
            </a:extLst>
          </p:cNvPr>
          <p:cNvSpPr txBox="1"/>
          <p:nvPr/>
        </p:nvSpPr>
        <p:spPr>
          <a:xfrm>
            <a:off x="5698286" y="2766607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Clinically</a:t>
            </a:r>
          </a:p>
          <a:p>
            <a:pPr algn="ctr"/>
            <a:r>
              <a:rPr lang="en-US" sz="2000" b="1" dirty="0"/>
              <a:t>significant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30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3AD0231-48E3-44C7-A403-A387588B4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4D1E622-EE0D-4E60-9C48-6D57FC9E5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6547B9A-7406-4675-8791-C1A4EAEC4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CSME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Acronym for </a:t>
            </a:r>
            <a:r>
              <a:rPr lang="en-US" altLang="en-US" i="1" dirty="0">
                <a:solidFill>
                  <a:srgbClr val="0000FF"/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/>
              <a:t>Definition has three components:</a:t>
            </a:r>
          </a:p>
          <a:p>
            <a:pPr lvl="2" eaLnBrk="1" hangingPunct="1"/>
            <a:r>
              <a:rPr lang="en-US" altLang="en-US" dirty="0"/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DD of the foveal center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7A042FB-BF2F-4969-A4F5-F139FD960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Slide Number Placeholder 1">
            <a:extLst>
              <a:ext uri="{FF2B5EF4-FFF2-40B4-BE49-F238E27FC236}">
                <a16:creationId xmlns:a16="http://schemas.microsoft.com/office/drawing/2014/main" id="{5CE85550-FC64-41E9-8A7D-35B36439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DF2ADB-D941-4805-9588-7C38E56D8E59}" type="slidenum">
              <a:rPr lang="en-US" altLang="en-US"/>
              <a:pPr eaLnBrk="1" hangingPunct="1"/>
              <a:t>107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AB514-12F7-4B76-9E26-7F2746A61BB8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BC89DB59-FB76-45D2-B22B-DEAD7BBA5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E881ADD-07F2-48F6-91AB-E172620B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1445A3F-7D95-4C14-B750-8EFDE6DF6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A35D1E04-1F24-4D95-9E69-4036FD8A0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CSME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Acronym for </a:t>
            </a:r>
            <a:r>
              <a:rPr lang="en-US" altLang="en-US" i="1" dirty="0">
                <a:solidFill>
                  <a:srgbClr val="0000FF"/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/>
              <a:t>Definition has three components:</a:t>
            </a:r>
          </a:p>
          <a:p>
            <a:pPr lvl="2" eaLnBrk="1" hangingPunct="1"/>
            <a:r>
              <a:rPr lang="en-US" altLang="en-US" dirty="0"/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DD of the foveal center</a:t>
            </a:r>
          </a:p>
        </p:txBody>
      </p:sp>
      <p:sp>
        <p:nvSpPr>
          <p:cNvPr id="6150" name="Slide Number Placeholder 1">
            <a:extLst>
              <a:ext uri="{FF2B5EF4-FFF2-40B4-BE49-F238E27FC236}">
                <a16:creationId xmlns:a16="http://schemas.microsoft.com/office/drawing/2014/main" id="{0D29D225-8B16-46C5-85D2-B0592946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CABE12-6D6D-4EA3-9E37-5928C3EEB6B0}" type="slidenum">
              <a:rPr lang="en-US" altLang="en-US"/>
              <a:pPr eaLnBrk="1" hangingPunct="1"/>
              <a:t>108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2FFD7-50DD-4307-A77F-9136FE938595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6" descr="Retina, 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5363"/>
            <a:ext cx="716280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7"/>
          <p:cNvSpPr>
            <a:spLocks noChangeArrowheads="1"/>
          </p:cNvSpPr>
          <p:nvPr/>
        </p:nvSpPr>
        <p:spPr bwMode="auto">
          <a:xfrm>
            <a:off x="381000" y="6400800"/>
            <a:ext cx="807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CSME: Any retinal thickening within 1/3 DD of the foveal center</a:t>
            </a:r>
            <a:endParaRPr lang="en-US" sz="1600" b="1" i="1" dirty="0"/>
          </a:p>
        </p:txBody>
      </p:sp>
      <p:sp>
        <p:nvSpPr>
          <p:cNvPr id="98309" name="Oval 8"/>
          <p:cNvSpPr>
            <a:spLocks noChangeArrowheads="1"/>
          </p:cNvSpPr>
          <p:nvPr/>
        </p:nvSpPr>
        <p:spPr bwMode="auto">
          <a:xfrm>
            <a:off x="3962400" y="3733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Freeform 12"/>
          <p:cNvSpPr>
            <a:spLocks/>
          </p:cNvSpPr>
          <p:nvPr/>
        </p:nvSpPr>
        <p:spPr bwMode="auto">
          <a:xfrm>
            <a:off x="3886200" y="3962400"/>
            <a:ext cx="3048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Freeform 13"/>
          <p:cNvSpPr>
            <a:spLocks/>
          </p:cNvSpPr>
          <p:nvPr/>
        </p:nvSpPr>
        <p:spPr bwMode="auto">
          <a:xfrm>
            <a:off x="3886200" y="4038600"/>
            <a:ext cx="3048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Freeform 14"/>
          <p:cNvSpPr>
            <a:spLocks/>
          </p:cNvSpPr>
          <p:nvPr/>
        </p:nvSpPr>
        <p:spPr bwMode="auto">
          <a:xfrm>
            <a:off x="3886200" y="4114800"/>
            <a:ext cx="3048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3" name="Text Box 15"/>
          <p:cNvSpPr txBox="1">
            <a:spLocks noChangeArrowheads="1"/>
          </p:cNvSpPr>
          <p:nvPr/>
        </p:nvSpPr>
        <p:spPr bwMode="auto">
          <a:xfrm>
            <a:off x="4251325" y="437991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CSME</a:t>
            </a:r>
          </a:p>
        </p:txBody>
      </p:sp>
      <p:sp>
        <p:nvSpPr>
          <p:cNvPr id="98314" name="Line 16"/>
          <p:cNvSpPr>
            <a:spLocks noChangeShapeType="1"/>
          </p:cNvSpPr>
          <p:nvPr/>
        </p:nvSpPr>
        <p:spPr bwMode="auto">
          <a:xfrm flipH="1" flipV="1">
            <a:off x="4114800" y="4267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4F1793-1DC2-4DB1-B826-C074F6B8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fld id="{378D6DD7-914A-4B21-BDEA-354922331B71}" type="slidenum">
              <a:rPr lang="en-US" smtClean="0"/>
              <a:t>109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D6116B-9695-449E-B8AF-EF5C5D4C202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3290033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 endothelial  cells line the lumen of the vessel. They are surrounded by their  BM. </a:t>
            </a:r>
            <a:r>
              <a:rPr lang="en-US" sz="1600" dirty="0"/>
              <a:t>They are  </a:t>
            </a:r>
            <a:r>
              <a:rPr lang="en-US" sz="1600" dirty="0" err="1"/>
              <a:t>nonfenestrated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FF"/>
                </a:solidFill>
              </a:rPr>
              <a:t>. Tight junctions between cells form the so-called  </a:t>
            </a:r>
            <a:r>
              <a:rPr lang="en-US" sz="1600" i="1" dirty="0">
                <a:solidFill>
                  <a:srgbClr val="0000FF"/>
                </a:solidFill>
              </a:rPr>
              <a:t>inner blood-retina barrier 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  <a:r>
              <a:rPr lang="en-US" sz="1600" dirty="0"/>
              <a:t>The pericytes surround the vessel, and are embedded in the BM of the endothelial cells.</a:t>
            </a:r>
          </a:p>
        </p:txBody>
      </p:sp>
    </p:spTree>
    <p:extLst>
      <p:ext uri="{BB962C8B-B14F-4D97-AF65-F5344CB8AC3E}">
        <p14:creationId xmlns:p14="http://schemas.microsoft.com/office/powerpoint/2010/main" val="18454151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BDADA19-75E2-4809-B1E8-CA674B8AB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236542B-9FFA-45FF-A061-2CBD15192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1D0F7C7-608A-4903-98C8-F1B128E16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045E07C-EEE8-44C8-8840-16C479A98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</a:t>
            </a:r>
            <a:r>
              <a:rPr lang="en-US" altLang="en-US" b="1" dirty="0">
                <a:solidFill>
                  <a:srgbClr val="0000FF"/>
                </a:solidFill>
              </a:rPr>
              <a:t>DD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foveal center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8880E5F1-05B1-46DF-A59A-95878E3D5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3465513"/>
            <a:ext cx="3244850" cy="1465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What does </a:t>
            </a:r>
            <a:r>
              <a:rPr lang="en-US" altLang="en-US" dirty="0">
                <a:solidFill>
                  <a:srgbClr val="0000FF"/>
                </a:solidFill>
              </a:rPr>
              <a:t>DD</a:t>
            </a:r>
            <a:r>
              <a:rPr lang="en-US" altLang="en-US" i="1" dirty="0">
                <a:solidFill>
                  <a:srgbClr val="0000FF"/>
                </a:solidFill>
              </a:rPr>
              <a:t> stand for?</a:t>
            </a:r>
            <a:endParaRPr lang="en-US" altLang="en-US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Disc diameters</a:t>
            </a:r>
          </a:p>
          <a:p>
            <a:pPr eaLnBrk="1" hangingPunct="1"/>
            <a:endParaRPr lang="en-US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/>
            <a:r>
              <a:rPr lang="en-US" alt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How big is 1/3 DD in microns?</a:t>
            </a:r>
          </a:p>
          <a:p>
            <a:pPr eaLnBrk="1" hangingPunct="1"/>
            <a:r>
              <a:rPr lang="en-US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500</a:t>
            </a:r>
          </a:p>
        </p:txBody>
      </p:sp>
      <p:sp>
        <p:nvSpPr>
          <p:cNvPr id="10247" name="Oval 7">
            <a:extLst>
              <a:ext uri="{FF2B5EF4-FFF2-40B4-BE49-F238E27FC236}">
                <a16:creationId xmlns:a16="http://schemas.microsoft.com/office/drawing/2014/main" id="{8B9735B3-6232-4D40-9C85-D12F7EF9B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86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D01184D3-11CB-49C6-927C-EB6167F669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2819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36E0B672-AACC-4A2B-AFBE-D33DB978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F3D7CB-F405-4F02-AA1E-524D7FB60881}" type="slidenum">
              <a:rPr lang="en-US" altLang="en-US"/>
              <a:pPr eaLnBrk="1" hangingPunct="1"/>
              <a:t>110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2C5B0-C5DE-4F4A-AA95-77BBDC2220C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BDADA19-75E2-4809-B1E8-CA674B8AB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236542B-9FFA-45FF-A061-2CBD15192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1D0F7C7-608A-4903-98C8-F1B128E16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045E07C-EEE8-44C8-8840-16C479A98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</a:t>
            </a:r>
            <a:r>
              <a:rPr lang="en-US" altLang="en-US" b="1" dirty="0">
                <a:solidFill>
                  <a:srgbClr val="0000FF"/>
                </a:solidFill>
              </a:rPr>
              <a:t>DD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foveal center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8880E5F1-05B1-46DF-A59A-95878E3D5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3465513"/>
            <a:ext cx="3244850" cy="1465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What does </a:t>
            </a:r>
            <a:r>
              <a:rPr lang="en-US" altLang="en-US" dirty="0">
                <a:solidFill>
                  <a:srgbClr val="0000FF"/>
                </a:solidFill>
              </a:rPr>
              <a:t>DD</a:t>
            </a:r>
            <a:r>
              <a:rPr lang="en-US" altLang="en-US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Disc diameter</a:t>
            </a:r>
            <a:endParaRPr lang="en-US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/>
            <a:endParaRPr lang="en-US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/>
            <a:r>
              <a:rPr lang="en-US" alt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How big is 1/3 DD in microns?</a:t>
            </a:r>
          </a:p>
          <a:p>
            <a:pPr eaLnBrk="1" hangingPunct="1"/>
            <a:r>
              <a:rPr lang="en-US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500</a:t>
            </a:r>
          </a:p>
        </p:txBody>
      </p:sp>
      <p:sp>
        <p:nvSpPr>
          <p:cNvPr id="10247" name="Oval 7">
            <a:extLst>
              <a:ext uri="{FF2B5EF4-FFF2-40B4-BE49-F238E27FC236}">
                <a16:creationId xmlns:a16="http://schemas.microsoft.com/office/drawing/2014/main" id="{8B9735B3-6232-4D40-9C85-D12F7EF9B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86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D01184D3-11CB-49C6-927C-EB6167F669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2819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36E0B672-AACC-4A2B-AFBE-D33DB978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F3D7CB-F405-4F02-AA1E-524D7FB60881}" type="slidenum">
              <a:rPr lang="en-US" altLang="en-US"/>
              <a:pPr eaLnBrk="1" hangingPunct="1"/>
              <a:t>111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2C5B0-C5DE-4F4A-AA95-77BBDC2220C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3926619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BDADA19-75E2-4809-B1E8-CA674B8AB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236542B-9FFA-45FF-A061-2CBD15192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1D0F7C7-608A-4903-98C8-F1B128E16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045E07C-EEE8-44C8-8840-16C479A98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</a:t>
            </a:r>
            <a:r>
              <a:rPr lang="en-US" altLang="en-US" b="1" dirty="0">
                <a:solidFill>
                  <a:srgbClr val="0000FF"/>
                </a:solidFill>
              </a:rPr>
              <a:t>DD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foveal center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8880E5F1-05B1-46DF-A59A-95878E3D5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3465513"/>
            <a:ext cx="3244850" cy="1465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What does </a:t>
            </a:r>
            <a:r>
              <a:rPr lang="en-US" altLang="en-US" dirty="0">
                <a:solidFill>
                  <a:srgbClr val="0000FF"/>
                </a:solidFill>
              </a:rPr>
              <a:t>DD</a:t>
            </a:r>
            <a:r>
              <a:rPr lang="en-US" altLang="en-US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Disc diameter</a:t>
            </a:r>
          </a:p>
          <a:p>
            <a:pPr eaLnBrk="1" hangingPunct="1"/>
            <a:endParaRPr lang="en-US" alt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How big is 1/3 DD in microns?</a:t>
            </a:r>
          </a:p>
          <a:p>
            <a:pPr eaLnBrk="1" hangingPunct="1"/>
            <a:r>
              <a:rPr lang="en-US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500</a:t>
            </a:r>
          </a:p>
        </p:txBody>
      </p:sp>
      <p:sp>
        <p:nvSpPr>
          <p:cNvPr id="10247" name="Oval 7">
            <a:extLst>
              <a:ext uri="{FF2B5EF4-FFF2-40B4-BE49-F238E27FC236}">
                <a16:creationId xmlns:a16="http://schemas.microsoft.com/office/drawing/2014/main" id="{8B9735B3-6232-4D40-9C85-D12F7EF9B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86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D01184D3-11CB-49C6-927C-EB6167F669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2819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36E0B672-AACC-4A2B-AFBE-D33DB978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F3D7CB-F405-4F02-AA1E-524D7FB60881}" type="slidenum">
              <a:rPr lang="en-US" altLang="en-US"/>
              <a:pPr eaLnBrk="1" hangingPunct="1"/>
              <a:t>112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2C5B0-C5DE-4F4A-AA95-77BBDC2220C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28252861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BDADA19-75E2-4809-B1E8-CA674B8AB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236542B-9FFA-45FF-A061-2CBD15192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1D0F7C7-608A-4903-98C8-F1B128E16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045E07C-EEE8-44C8-8840-16C479A98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</a:t>
            </a:r>
            <a:r>
              <a:rPr lang="en-US" altLang="en-US" b="1" dirty="0">
                <a:solidFill>
                  <a:srgbClr val="0000FF"/>
                </a:solidFill>
              </a:rPr>
              <a:t>DD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foveal center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8880E5F1-05B1-46DF-A59A-95878E3D5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3465513"/>
            <a:ext cx="3244850" cy="1465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What does </a:t>
            </a:r>
            <a:r>
              <a:rPr lang="en-US" altLang="en-US" dirty="0">
                <a:solidFill>
                  <a:srgbClr val="0000FF"/>
                </a:solidFill>
              </a:rPr>
              <a:t>DD</a:t>
            </a:r>
            <a:r>
              <a:rPr lang="en-US" altLang="en-US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Disc diameter</a:t>
            </a:r>
          </a:p>
          <a:p>
            <a:pPr eaLnBrk="1" hangingPunct="1"/>
            <a:endParaRPr lang="en-US" alt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i="1" dirty="0">
                <a:solidFill>
                  <a:srgbClr val="0000FF"/>
                </a:solidFill>
              </a:rPr>
              <a:t>How big is 1/3 DD in microns?</a:t>
            </a: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500</a:t>
            </a:r>
          </a:p>
        </p:txBody>
      </p:sp>
      <p:sp>
        <p:nvSpPr>
          <p:cNvPr id="10247" name="Oval 7">
            <a:extLst>
              <a:ext uri="{FF2B5EF4-FFF2-40B4-BE49-F238E27FC236}">
                <a16:creationId xmlns:a16="http://schemas.microsoft.com/office/drawing/2014/main" id="{8B9735B3-6232-4D40-9C85-D12F7EF9B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86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D01184D3-11CB-49C6-927C-EB6167F669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2819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36E0B672-AACC-4A2B-AFBE-D33DB978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F3D7CB-F405-4F02-AA1E-524D7FB60881}" type="slidenum">
              <a:rPr lang="en-US" altLang="en-US"/>
              <a:pPr eaLnBrk="1" hangingPunct="1"/>
              <a:t>113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2C5B0-C5DE-4F4A-AA95-77BBDC2220C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333136395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8E5FBA3-C724-40A5-AD1C-C41E4FB20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A146AA4-4734-41B9-A29B-49A86FD7E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816E13EE-6746-4BBF-9519-EAB39CCD7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37509D8-F42C-47B8-9C5A-1986AAF56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CSME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Acronym for </a:t>
            </a:r>
            <a:r>
              <a:rPr lang="en-US" altLang="en-US" i="1" dirty="0">
                <a:solidFill>
                  <a:srgbClr val="0000FF"/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/>
              <a:t>Definition has three components:</a:t>
            </a:r>
          </a:p>
          <a:p>
            <a:pPr lvl="2" eaLnBrk="1" hangingPunct="1"/>
            <a:r>
              <a:rPr lang="en-US" altLang="en-US" dirty="0"/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DD of the foveal center</a:t>
            </a:r>
            <a:r>
              <a:rPr lang="en-US" altLang="en-US" dirty="0"/>
              <a:t>;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Hard exudates within 1/3 DD of the foveal center</a:t>
            </a:r>
            <a:r>
              <a:rPr lang="en-US" altLang="en-US" dirty="0"/>
              <a:t> that are associated with adjacent retinal thickening                    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8018EBB-B812-4C8C-BCE9-1238A35A9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Slide Number Placeholder 1">
            <a:extLst>
              <a:ext uri="{FF2B5EF4-FFF2-40B4-BE49-F238E27FC236}">
                <a16:creationId xmlns:a16="http://schemas.microsoft.com/office/drawing/2014/main" id="{62CDCA68-003F-437B-95DE-834FDD89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C54E5F-7D6C-47E0-9B16-16BCBD48811A}" type="slidenum">
              <a:rPr lang="en-US" altLang="en-US"/>
              <a:pPr eaLnBrk="1" hangingPunct="1"/>
              <a:t>114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E133D-3EFF-4614-8171-A93ECBE0944F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053B2A63-D4B9-45C3-AF3C-23D8923EA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3A7B106-1914-491C-BAF0-7CD0A354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081B58E-6E65-4C29-BA88-66210452A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E2E89444-4074-4DC9-9FC2-E9852046E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43BF9F65-D518-4E90-918D-CC7170DF4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CSME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Acronym for </a:t>
            </a:r>
            <a:r>
              <a:rPr lang="en-US" altLang="en-US" i="1" dirty="0">
                <a:solidFill>
                  <a:srgbClr val="0000FF"/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/>
              <a:t>Definition has three components:</a:t>
            </a:r>
          </a:p>
          <a:p>
            <a:pPr lvl="2" eaLnBrk="1" hangingPunct="1"/>
            <a:r>
              <a:rPr lang="en-US" altLang="en-US" dirty="0"/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DD of the foveal center</a:t>
            </a:r>
            <a:r>
              <a:rPr lang="en-US" altLang="en-US" dirty="0"/>
              <a:t>;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Hard exudates within 1/3 DD of the foveal center</a:t>
            </a:r>
            <a:r>
              <a:rPr lang="en-US" altLang="en-US" dirty="0"/>
              <a:t> that are associated with adjacent retinal thickening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2295" name="Slide Number Placeholder 1">
            <a:extLst>
              <a:ext uri="{FF2B5EF4-FFF2-40B4-BE49-F238E27FC236}">
                <a16:creationId xmlns:a16="http://schemas.microsoft.com/office/drawing/2014/main" id="{8C9ACE4C-5CBC-44DB-B17C-22178801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BBFB40-7A08-4011-AA60-91CC5C3BB4B8}" type="slidenum">
              <a:rPr lang="en-US" altLang="en-US"/>
              <a:pPr eaLnBrk="1" hangingPunct="1"/>
              <a:t>115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6A1CF-6CC8-4F1F-9341-F2D1D14D7645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Retina, 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5363"/>
            <a:ext cx="716280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Oval 5"/>
          <p:cNvSpPr>
            <a:spLocks noChangeArrowheads="1"/>
          </p:cNvSpPr>
          <p:nvPr/>
        </p:nvSpPr>
        <p:spPr bwMode="auto">
          <a:xfrm>
            <a:off x="3962400" y="3733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Freeform 6"/>
          <p:cNvSpPr>
            <a:spLocks/>
          </p:cNvSpPr>
          <p:nvPr/>
        </p:nvSpPr>
        <p:spPr bwMode="auto">
          <a:xfrm>
            <a:off x="3581400" y="4191000"/>
            <a:ext cx="3048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4" name="Freeform 7"/>
          <p:cNvSpPr>
            <a:spLocks/>
          </p:cNvSpPr>
          <p:nvPr/>
        </p:nvSpPr>
        <p:spPr bwMode="auto">
          <a:xfrm>
            <a:off x="3581400" y="4267200"/>
            <a:ext cx="3048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5" name="Freeform 8"/>
          <p:cNvSpPr>
            <a:spLocks/>
          </p:cNvSpPr>
          <p:nvPr/>
        </p:nvSpPr>
        <p:spPr bwMode="auto">
          <a:xfrm>
            <a:off x="3581400" y="4343400"/>
            <a:ext cx="3048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6" name="Oval 9"/>
          <p:cNvSpPr>
            <a:spLocks noChangeArrowheads="1"/>
          </p:cNvSpPr>
          <p:nvPr/>
        </p:nvSpPr>
        <p:spPr bwMode="auto">
          <a:xfrm>
            <a:off x="3886200" y="41148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Oval 10"/>
          <p:cNvSpPr>
            <a:spLocks noChangeArrowheads="1"/>
          </p:cNvSpPr>
          <p:nvPr/>
        </p:nvSpPr>
        <p:spPr bwMode="auto">
          <a:xfrm>
            <a:off x="3962400" y="41910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Oval 11"/>
          <p:cNvSpPr>
            <a:spLocks noChangeArrowheads="1"/>
          </p:cNvSpPr>
          <p:nvPr/>
        </p:nvSpPr>
        <p:spPr bwMode="auto">
          <a:xfrm>
            <a:off x="4038600" y="40386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Oval 12"/>
          <p:cNvSpPr>
            <a:spLocks noChangeArrowheads="1"/>
          </p:cNvSpPr>
          <p:nvPr/>
        </p:nvSpPr>
        <p:spPr bwMode="auto">
          <a:xfrm>
            <a:off x="4038600" y="41148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Text Box 17"/>
          <p:cNvSpPr txBox="1">
            <a:spLocks noChangeArrowheads="1"/>
          </p:cNvSpPr>
          <p:nvPr/>
        </p:nvSpPr>
        <p:spPr bwMode="auto">
          <a:xfrm>
            <a:off x="4022725" y="45862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CSME</a:t>
            </a:r>
          </a:p>
        </p:txBody>
      </p:sp>
      <p:sp>
        <p:nvSpPr>
          <p:cNvPr id="99341" name="Line 18"/>
          <p:cNvSpPr>
            <a:spLocks noChangeShapeType="1"/>
          </p:cNvSpPr>
          <p:nvPr/>
        </p:nvSpPr>
        <p:spPr bwMode="auto">
          <a:xfrm flipH="1" flipV="1">
            <a:off x="3886200" y="4473575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2" name="Text Box 19"/>
          <p:cNvSpPr txBox="1">
            <a:spLocks noChangeArrowheads="1"/>
          </p:cNvSpPr>
          <p:nvPr/>
        </p:nvSpPr>
        <p:spPr bwMode="auto">
          <a:xfrm>
            <a:off x="2438400" y="3287713"/>
            <a:ext cx="145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(Hard exudates)</a:t>
            </a:r>
          </a:p>
        </p:txBody>
      </p:sp>
      <p:sp>
        <p:nvSpPr>
          <p:cNvPr id="99343" name="Line 20"/>
          <p:cNvSpPr>
            <a:spLocks noChangeShapeType="1"/>
          </p:cNvSpPr>
          <p:nvPr/>
        </p:nvSpPr>
        <p:spPr bwMode="auto">
          <a:xfrm>
            <a:off x="3657600" y="3581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4" name="Rectangle 21"/>
          <p:cNvSpPr>
            <a:spLocks noChangeArrowheads="1"/>
          </p:cNvSpPr>
          <p:nvPr/>
        </p:nvSpPr>
        <p:spPr bwMode="auto">
          <a:xfrm>
            <a:off x="533400" y="6400800"/>
            <a:ext cx="807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HE within 1/3 DD of the </a:t>
            </a:r>
            <a:r>
              <a:rPr lang="en-US" sz="1600" dirty="0" err="1"/>
              <a:t>foveal</a:t>
            </a:r>
            <a:r>
              <a:rPr lang="en-US" sz="1600" dirty="0"/>
              <a:t> center that are associated with adjacent retinal thickening</a:t>
            </a:r>
            <a:endParaRPr lang="en-US" sz="1600" b="1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CD6D39-7544-4F8D-9CCC-1C490147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fld id="{378D6DD7-914A-4B21-BDEA-354922331B71}" type="slidenum">
              <a:rPr lang="en-US" smtClean="0"/>
              <a:t>116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8A71F3-DBA0-4FD0-AAD8-A99ADE51EF4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286165063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3F96359-B6E7-4DF3-8BB9-12459C0F1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2DCA5B6-6DF6-4D25-8292-18599BF2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825F3B4-2D76-4169-8E46-A55B7EAF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80AE90CD-070D-470B-B63F-3B196CD7D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8FD3A75F-3D7D-487F-95FE-E7C182569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CSME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Acronym for </a:t>
            </a:r>
            <a:r>
              <a:rPr lang="en-US" altLang="en-US" i="1" dirty="0">
                <a:solidFill>
                  <a:srgbClr val="0000FF"/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/>
              <a:t>Definition has three components:</a:t>
            </a:r>
          </a:p>
          <a:p>
            <a:pPr lvl="2" eaLnBrk="1" hangingPunct="1"/>
            <a:r>
              <a:rPr lang="en-US" altLang="en-US" dirty="0"/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DD of the foveal center</a:t>
            </a:r>
            <a:r>
              <a:rPr lang="en-US" altLang="en-US" dirty="0"/>
              <a:t>;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Hard exudates within 1/3 DD of the foveal center</a:t>
            </a:r>
            <a:r>
              <a:rPr lang="en-US" altLang="en-US" dirty="0"/>
              <a:t> that are associated with adjacent retinal thickening;                    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/>
              <a:t>An area of retinal thickening</a:t>
            </a:r>
            <a:r>
              <a:rPr lang="en-US" altLang="en-US" dirty="0">
                <a:solidFill>
                  <a:srgbClr val="0000FF"/>
                </a:solidFill>
              </a:rPr>
              <a:t> 1 DD or larger</a:t>
            </a:r>
            <a:r>
              <a:rPr lang="en-US" altLang="en-US" dirty="0"/>
              <a:t> in size, any part of which is within </a:t>
            </a:r>
            <a:r>
              <a:rPr lang="en-US" altLang="en-US" dirty="0">
                <a:solidFill>
                  <a:srgbClr val="0000FF"/>
                </a:solidFill>
              </a:rPr>
              <a:t>1 DD of the foveal center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7D056D83-809B-437B-B46F-9A0EA82C5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Slide Number Placeholder 1">
            <a:extLst>
              <a:ext uri="{FF2B5EF4-FFF2-40B4-BE49-F238E27FC236}">
                <a16:creationId xmlns:a16="http://schemas.microsoft.com/office/drawing/2014/main" id="{781458B3-87D2-4113-B005-712F7ACB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91A727-13CB-40E6-BD30-B7FD74F811F5}" type="slidenum">
              <a:rPr lang="en-US" altLang="en-US"/>
              <a:pPr eaLnBrk="1" hangingPunct="1"/>
              <a:t>117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5A64F4-32B0-4328-9E0C-B7B9529D8EF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6407EBD-35C6-4844-ADC9-F413BAA2B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05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C5AE0E6-AB97-41F5-BF03-D2ACD829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8">
            <a:extLst>
              <a:ext uri="{FF2B5EF4-FFF2-40B4-BE49-F238E27FC236}">
                <a16:creationId xmlns:a16="http://schemas.microsoft.com/office/drawing/2014/main" id="{D88D25F8-1DD4-48DD-BAB4-19CEAC516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9E428D3-46DB-4982-8A82-F10BEEC5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D2E55932-BBD0-4151-B935-CAB9C1F7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6640E2E5-2FDE-4885-B411-BFA56BF04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CF2E0FCF-D693-492E-912C-E6D3D3946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4344" name="Rectangle 6">
            <a:extLst>
              <a:ext uri="{FF2B5EF4-FFF2-40B4-BE49-F238E27FC236}">
                <a16:creationId xmlns:a16="http://schemas.microsoft.com/office/drawing/2014/main" id="{1A99DB59-BA8A-48CB-ADAF-6CB3060E5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CSME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Acronym for </a:t>
            </a:r>
            <a:r>
              <a:rPr lang="en-US" altLang="en-US" i="1" dirty="0">
                <a:solidFill>
                  <a:srgbClr val="0000FF"/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/>
              <a:t>Definition has three components:</a:t>
            </a:r>
          </a:p>
          <a:p>
            <a:pPr lvl="2" eaLnBrk="1" hangingPunct="1"/>
            <a:r>
              <a:rPr lang="en-US" altLang="en-US" dirty="0"/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DD of the foveal center</a:t>
            </a:r>
            <a:r>
              <a:rPr lang="en-US" altLang="en-US" dirty="0"/>
              <a:t>;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Hard exudates within 1/3 DD of the foveal center</a:t>
            </a:r>
            <a:r>
              <a:rPr lang="en-US" altLang="en-US" dirty="0"/>
              <a:t> that are associated with adjacent retinal thickening;                    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/>
              <a:t>An area of retinal thickening</a:t>
            </a:r>
            <a:r>
              <a:rPr lang="en-US" altLang="en-US" dirty="0">
                <a:solidFill>
                  <a:srgbClr val="0000FF"/>
                </a:solidFill>
              </a:rPr>
              <a:t> 1 DD or larger</a:t>
            </a:r>
            <a:r>
              <a:rPr lang="en-US" altLang="en-US" dirty="0"/>
              <a:t> in size, any part of which is within </a:t>
            </a:r>
            <a:r>
              <a:rPr lang="en-US" altLang="en-US" dirty="0">
                <a:solidFill>
                  <a:srgbClr val="0000FF"/>
                </a:solidFill>
              </a:rPr>
              <a:t>1 DD of the foveal center</a:t>
            </a:r>
          </a:p>
        </p:txBody>
      </p:sp>
      <p:sp>
        <p:nvSpPr>
          <p:cNvPr id="14345" name="Slide Number Placeholder 1">
            <a:extLst>
              <a:ext uri="{FF2B5EF4-FFF2-40B4-BE49-F238E27FC236}">
                <a16:creationId xmlns:a16="http://schemas.microsoft.com/office/drawing/2014/main" id="{05BDC110-33AB-428A-BFA1-F9FEF579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7213F1-2D8E-43A1-B663-8768B6FE58E9}" type="slidenum">
              <a:rPr lang="en-US" altLang="en-US"/>
              <a:pPr eaLnBrk="1" hangingPunct="1"/>
              <a:t>118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6FB4F1-86EC-4462-8D23-5650661E5D05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Retina, 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5363"/>
            <a:ext cx="716280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Oval 6"/>
          <p:cNvSpPr>
            <a:spLocks noChangeArrowheads="1"/>
          </p:cNvSpPr>
          <p:nvPr/>
        </p:nvSpPr>
        <p:spPr bwMode="auto">
          <a:xfrm>
            <a:off x="3886200" y="381000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Freeform 8"/>
          <p:cNvSpPr>
            <a:spLocks/>
          </p:cNvSpPr>
          <p:nvPr/>
        </p:nvSpPr>
        <p:spPr bwMode="auto">
          <a:xfrm>
            <a:off x="4038600" y="46482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8" name="Freeform 9"/>
          <p:cNvSpPr>
            <a:spLocks/>
          </p:cNvSpPr>
          <p:nvPr/>
        </p:nvSpPr>
        <p:spPr bwMode="auto">
          <a:xfrm>
            <a:off x="4038600" y="47244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9" name="Freeform 10"/>
          <p:cNvSpPr>
            <a:spLocks/>
          </p:cNvSpPr>
          <p:nvPr/>
        </p:nvSpPr>
        <p:spPr bwMode="auto">
          <a:xfrm>
            <a:off x="4038600" y="48006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0" name="Freeform 12"/>
          <p:cNvSpPr>
            <a:spLocks/>
          </p:cNvSpPr>
          <p:nvPr/>
        </p:nvSpPr>
        <p:spPr bwMode="auto">
          <a:xfrm>
            <a:off x="4191000" y="48768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1" name="Freeform 13"/>
          <p:cNvSpPr>
            <a:spLocks/>
          </p:cNvSpPr>
          <p:nvPr/>
        </p:nvSpPr>
        <p:spPr bwMode="auto">
          <a:xfrm>
            <a:off x="4191000" y="53340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2" name="Freeform 14"/>
          <p:cNvSpPr>
            <a:spLocks/>
          </p:cNvSpPr>
          <p:nvPr/>
        </p:nvSpPr>
        <p:spPr bwMode="auto">
          <a:xfrm>
            <a:off x="4191000" y="49530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3" name="Freeform 15"/>
          <p:cNvSpPr>
            <a:spLocks/>
          </p:cNvSpPr>
          <p:nvPr/>
        </p:nvSpPr>
        <p:spPr bwMode="auto">
          <a:xfrm>
            <a:off x="3962400" y="50292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4" name="Freeform 16"/>
          <p:cNvSpPr>
            <a:spLocks/>
          </p:cNvSpPr>
          <p:nvPr/>
        </p:nvSpPr>
        <p:spPr bwMode="auto">
          <a:xfrm>
            <a:off x="3962400" y="49530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5" name="Freeform 17"/>
          <p:cNvSpPr>
            <a:spLocks/>
          </p:cNvSpPr>
          <p:nvPr/>
        </p:nvSpPr>
        <p:spPr bwMode="auto">
          <a:xfrm>
            <a:off x="3962400" y="51816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Freeform 18"/>
          <p:cNvSpPr>
            <a:spLocks/>
          </p:cNvSpPr>
          <p:nvPr/>
        </p:nvSpPr>
        <p:spPr bwMode="auto">
          <a:xfrm>
            <a:off x="4038600" y="53340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7" name="Freeform 19"/>
          <p:cNvSpPr>
            <a:spLocks/>
          </p:cNvSpPr>
          <p:nvPr/>
        </p:nvSpPr>
        <p:spPr bwMode="auto">
          <a:xfrm>
            <a:off x="4038600" y="54102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8" name="Freeform 20"/>
          <p:cNvSpPr>
            <a:spLocks/>
          </p:cNvSpPr>
          <p:nvPr/>
        </p:nvSpPr>
        <p:spPr bwMode="auto">
          <a:xfrm>
            <a:off x="4038600" y="54864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9" name="Freeform 21"/>
          <p:cNvSpPr>
            <a:spLocks/>
          </p:cNvSpPr>
          <p:nvPr/>
        </p:nvSpPr>
        <p:spPr bwMode="auto">
          <a:xfrm>
            <a:off x="4114800" y="5181600"/>
            <a:ext cx="8382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0" name="Rectangle 22"/>
          <p:cNvSpPr>
            <a:spLocks noChangeArrowheads="1"/>
          </p:cNvSpPr>
          <p:nvPr/>
        </p:nvSpPr>
        <p:spPr bwMode="auto">
          <a:xfrm>
            <a:off x="533400" y="6400800"/>
            <a:ext cx="807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Retinal thickening </a:t>
            </a:r>
            <a:r>
              <a:rPr lang="en-US" sz="1600">
                <a:cs typeface="Arial" charset="0"/>
              </a:rPr>
              <a:t>≥</a:t>
            </a:r>
            <a:r>
              <a:rPr lang="en-US" sz="1600"/>
              <a:t>1DD in area, any portion of which is w/in 1DD of the foveal center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B459E-0BA2-42E8-B550-3C83D203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fld id="{378D6DD7-914A-4B21-BDEA-354922331B71}" type="slidenum">
              <a:rPr lang="en-US" smtClean="0"/>
              <a:t>119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D4D2F7-F7DF-4E88-AAAE-313484260713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128879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Pericyte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 endothelial  cells line the lumen of the vessel. They are surrounded by their  BM. They are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nonfenestrated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. Tight junctions between cells form the so-called 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inner blood-retina barrier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The pericytes surround the vessel, and are embedded in the BM of the endothelial cells.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F1B08-B8E1-425E-A2E5-0A54D216ADC3}"/>
              </a:ext>
            </a:extLst>
          </p:cNvPr>
          <p:cNvSpPr txBox="1"/>
          <p:nvPr/>
        </p:nvSpPr>
        <p:spPr>
          <a:xfrm>
            <a:off x="1104900" y="4024020"/>
            <a:ext cx="5867400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 retinal vessels have an intimal lining?</a:t>
            </a:r>
            <a:endParaRPr lang="en-US" sz="1400" i="1" dirty="0">
              <a:solidFill>
                <a:srgbClr val="99FF99"/>
              </a:solidFill>
            </a:endParaRPr>
          </a:p>
          <a:p>
            <a:r>
              <a:rPr lang="en-US" sz="1400" dirty="0">
                <a:solidFill>
                  <a:srgbClr val="99FF99"/>
                </a:solidFill>
              </a:rPr>
              <a:t>No</a:t>
            </a:r>
          </a:p>
          <a:p>
            <a:endParaRPr lang="en-US" sz="1400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Do they possess a muscular wall?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No</a:t>
            </a:r>
          </a:p>
          <a:p>
            <a:endParaRPr lang="en-US" sz="1400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With what nearby vascular bed do they share the lack of these features?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The cerebral vasculature (which makes sense, because </a:t>
            </a:r>
            <a:r>
              <a:rPr lang="en-US" sz="1400" i="1" dirty="0">
                <a:solidFill>
                  <a:srgbClr val="99FF99"/>
                </a:solidFill>
              </a:rPr>
              <a:t>the retina is in essence an extension of the CNS</a:t>
            </a:r>
            <a:r>
              <a:rPr lang="en-US" sz="1400" dirty="0">
                <a:solidFill>
                  <a:srgbClr val="99FF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12270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Retina, 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5363"/>
            <a:ext cx="716280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81000" y="6400800"/>
            <a:ext cx="807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In this case, the area is too far away to qualify under the ‘any thickening w/in 500</a:t>
            </a:r>
            <a:r>
              <a:rPr lang="en-US" sz="1400">
                <a:latin typeface="Symbol" pitchFamily="18" charset="2"/>
              </a:rPr>
              <a:t>m</a:t>
            </a:r>
            <a:r>
              <a:rPr lang="en-US" sz="1400"/>
              <a:t>m’ rule, and too</a:t>
            </a:r>
          </a:p>
          <a:p>
            <a:pPr algn="ctr"/>
            <a:r>
              <a:rPr lang="en-US" sz="1400"/>
              <a:t>small to qualify under the ‘1DD area w/in 1DD of the central fovea’ rule. This is DME, but </a:t>
            </a:r>
            <a:r>
              <a:rPr lang="en-US" sz="1400" b="1" i="1"/>
              <a:t>not</a:t>
            </a:r>
            <a:r>
              <a:rPr lang="en-US" sz="1400"/>
              <a:t> CSME.</a:t>
            </a:r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3962400" y="3733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Freeform 8"/>
          <p:cNvSpPr>
            <a:spLocks/>
          </p:cNvSpPr>
          <p:nvPr/>
        </p:nvSpPr>
        <p:spPr bwMode="auto">
          <a:xfrm>
            <a:off x="3657600" y="4191000"/>
            <a:ext cx="3048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3" name="Freeform 9"/>
          <p:cNvSpPr>
            <a:spLocks/>
          </p:cNvSpPr>
          <p:nvPr/>
        </p:nvSpPr>
        <p:spPr bwMode="auto">
          <a:xfrm>
            <a:off x="3657600" y="4267200"/>
            <a:ext cx="3048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4" name="Freeform 10"/>
          <p:cNvSpPr>
            <a:spLocks/>
          </p:cNvSpPr>
          <p:nvPr/>
        </p:nvSpPr>
        <p:spPr bwMode="auto">
          <a:xfrm>
            <a:off x="3657600" y="4343400"/>
            <a:ext cx="3048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2147483647 w 384"/>
              <a:gd name="T7" fmla="*/ 0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20" y="96"/>
                  <a:pt x="144" y="96"/>
                </a:cubicBezTo>
                <a:cubicBezTo>
                  <a:pt x="168" y="96"/>
                  <a:pt x="168" y="0"/>
                  <a:pt x="192" y="0"/>
                </a:cubicBezTo>
                <a:cubicBezTo>
                  <a:pt x="216" y="0"/>
                  <a:pt x="256" y="96"/>
                  <a:pt x="288" y="96"/>
                </a:cubicBezTo>
                <a:cubicBezTo>
                  <a:pt x="320" y="96"/>
                  <a:pt x="368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Oval 13"/>
          <p:cNvSpPr>
            <a:spLocks noChangeArrowheads="1"/>
          </p:cNvSpPr>
          <p:nvPr/>
        </p:nvSpPr>
        <p:spPr bwMode="auto">
          <a:xfrm>
            <a:off x="3505200" y="365760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3C56D4-074A-4A3A-9146-66618048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fld id="{378D6DD7-914A-4B21-BDEA-354922331B71}" type="slidenum">
              <a:rPr lang="en-US" smtClean="0"/>
              <a:t>120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4583A-1E78-4830-9632-69836B1ECCB8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236938753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6DBC9-922A-48EC-B349-195788D9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fld id="{378D6DD7-914A-4B21-BDEA-354922331B71}" type="slidenum">
              <a:rPr lang="en-US" smtClean="0"/>
              <a:t>121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C3151-F5B7-411E-B18E-35DD23E61156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22143-497C-4216-80D3-1325381ABDEA}"/>
              </a:ext>
            </a:extLst>
          </p:cNvPr>
          <p:cNvSpPr txBox="1"/>
          <p:nvPr/>
        </p:nvSpPr>
        <p:spPr>
          <a:xfrm>
            <a:off x="4146242" y="58674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CSME</a:t>
            </a:r>
          </a:p>
        </p:txBody>
      </p:sp>
    </p:spTree>
    <p:extLst>
      <p:ext uri="{BB962C8B-B14F-4D97-AF65-F5344CB8AC3E}">
        <p14:creationId xmlns:p14="http://schemas.microsoft.com/office/powerpoint/2010/main" val="272089557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09" y="1295401"/>
            <a:ext cx="650418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B16BA-40CD-46B5-A4A7-AAC1D4BA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fld id="{378D6DD7-914A-4B21-BDEA-354922331B71}" type="slidenum">
              <a:rPr lang="en-US" smtClean="0"/>
              <a:t>122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FE29-CAD8-48A9-828F-414C35C57F32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FCEAF-7270-4B6C-AFA5-486ADD257396}"/>
              </a:ext>
            </a:extLst>
          </p:cNvPr>
          <p:cNvSpPr txBox="1"/>
          <p:nvPr/>
        </p:nvSpPr>
        <p:spPr>
          <a:xfrm>
            <a:off x="4146242" y="58674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CSME</a:t>
            </a:r>
          </a:p>
        </p:txBody>
      </p:sp>
    </p:spTree>
    <p:extLst>
      <p:ext uri="{BB962C8B-B14F-4D97-AF65-F5344CB8AC3E}">
        <p14:creationId xmlns:p14="http://schemas.microsoft.com/office/powerpoint/2010/main" val="283064504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257300"/>
            <a:ext cx="6515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34FB8-34FF-4548-BD82-76EF3064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fld id="{378D6DD7-914A-4B21-BDEA-354922331B71}" type="slidenum">
              <a:rPr lang="en-US" smtClean="0"/>
              <a:t>123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24C28-DF83-4497-B75B-FA67BE41C96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E14C9-5AA2-4FF0-836A-1B9C662B770E}"/>
              </a:ext>
            </a:extLst>
          </p:cNvPr>
          <p:cNvSpPr txBox="1"/>
          <p:nvPr/>
        </p:nvSpPr>
        <p:spPr>
          <a:xfrm>
            <a:off x="4146242" y="58674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CSME</a:t>
            </a:r>
          </a:p>
        </p:txBody>
      </p:sp>
    </p:spTree>
    <p:extLst>
      <p:ext uri="{BB962C8B-B14F-4D97-AF65-F5344CB8AC3E}">
        <p14:creationId xmlns:p14="http://schemas.microsoft.com/office/powerpoint/2010/main" val="163374553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50" y="1181100"/>
            <a:ext cx="4690500" cy="4495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2EEBB4-85BC-4CF1-ACE3-78402855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fld id="{378D6DD7-914A-4B21-BDEA-354922331B71}" type="slidenum">
              <a:rPr lang="en-US" smtClean="0"/>
              <a:t>124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344B5-82AC-4E81-9CA7-67FE1CB29BC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E7099-68AA-4EF8-8E43-EFB65AB89F02}"/>
              </a:ext>
            </a:extLst>
          </p:cNvPr>
          <p:cNvSpPr txBox="1"/>
          <p:nvPr/>
        </p:nvSpPr>
        <p:spPr>
          <a:xfrm>
            <a:off x="4146242" y="58674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CSME</a:t>
            </a:r>
          </a:p>
        </p:txBody>
      </p:sp>
    </p:spTree>
    <p:extLst>
      <p:ext uri="{BB962C8B-B14F-4D97-AF65-F5344CB8AC3E}">
        <p14:creationId xmlns:p14="http://schemas.microsoft.com/office/powerpoint/2010/main" val="209587428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FDE130E-1F18-4B81-B5BC-C58B94A3F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5511C1B-A8B2-476C-AFBA-C42C045F7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BA00301-96FF-489F-9517-24BB23557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E8E20F94-6620-459B-87EB-9086143F8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768EB84-5F57-4E0F-8301-72BDFC41B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AF3DCC04-47BD-4F2E-B1B2-E136340B3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12558509-39FE-4EF8-A4A3-3FC550D34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CSME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Acronym for </a:t>
            </a:r>
            <a:r>
              <a:rPr lang="en-US" altLang="en-US" i="1" dirty="0">
                <a:solidFill>
                  <a:srgbClr val="0000FF"/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/>
              <a:t>Definition has three components:</a:t>
            </a:r>
          </a:p>
          <a:p>
            <a:pPr lvl="2" eaLnBrk="1" hangingPunct="1"/>
            <a:r>
              <a:rPr lang="en-US" altLang="en-US" dirty="0"/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DD of the foveal center</a:t>
            </a:r>
            <a:r>
              <a:rPr lang="en-US" altLang="en-US" dirty="0"/>
              <a:t>;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Hard exudates within 1/3 DD of the foveal center</a:t>
            </a:r>
            <a:r>
              <a:rPr lang="en-US" altLang="en-US" dirty="0"/>
              <a:t> that are associated with adjacent retinal thickening;                    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/>
              <a:t>An area of retinal thickening</a:t>
            </a:r>
            <a:r>
              <a:rPr lang="en-US" altLang="en-US" dirty="0">
                <a:solidFill>
                  <a:srgbClr val="0000FF"/>
                </a:solidFill>
              </a:rPr>
              <a:t> 1 DD or larger</a:t>
            </a:r>
            <a:r>
              <a:rPr lang="en-US" altLang="en-US" dirty="0"/>
              <a:t> in size, any part of which is within </a:t>
            </a:r>
            <a:r>
              <a:rPr lang="en-US" altLang="en-US" dirty="0">
                <a:solidFill>
                  <a:srgbClr val="0000FF"/>
                </a:solidFill>
              </a:rPr>
              <a:t>1 DD of the foveal center</a:t>
            </a:r>
          </a:p>
        </p:txBody>
      </p:sp>
      <p:sp>
        <p:nvSpPr>
          <p:cNvPr id="15369" name="Text Box 10">
            <a:extLst>
              <a:ext uri="{FF2B5EF4-FFF2-40B4-BE49-F238E27FC236}">
                <a16:creationId xmlns:a16="http://schemas.microsoft.com/office/drawing/2014/main" id="{90FA76A7-0CA0-4268-B69C-E28AD13D6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FFFF"/>
                </a:solidFill>
              </a:rPr>
              <a:t>The </a:t>
            </a:r>
            <a:r>
              <a:rPr lang="en-US" altLang="en-US" sz="1600" b="1">
                <a:solidFill>
                  <a:srgbClr val="CCFFFF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CC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CCFFFF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FF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FFFF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FFFF"/>
                </a:solidFill>
              </a:rPr>
              <a:t>3) Is ASA effective in preventing the progression of DBR?</a:t>
            </a:r>
          </a:p>
        </p:txBody>
      </p:sp>
      <p:sp>
        <p:nvSpPr>
          <p:cNvPr id="15370" name="Slide Number Placeholder 1">
            <a:extLst>
              <a:ext uri="{FF2B5EF4-FFF2-40B4-BE49-F238E27FC236}">
                <a16:creationId xmlns:a16="http://schemas.microsoft.com/office/drawing/2014/main" id="{EE90CCBB-24A4-4D24-83E5-BC3121B8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AFC694-1B0D-4547-A6DF-B6BB6D402F66}" type="slidenum">
              <a:rPr lang="en-US" altLang="en-US"/>
              <a:pPr eaLnBrk="1" hangingPunct="1"/>
              <a:t>125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1ACD8-D9EF-4769-B725-990A162A5A02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7C0298F-FE26-4DEB-A8C7-55AD72A9F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78D4CB0-4EBC-4746-A0FB-58B29348E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EA95026-E693-4B8F-9765-D6BDC695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747004D8-44AA-4AE4-9560-5DE0AE606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E4BE2571-5403-413F-A6C7-162964A1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EC4EDC75-6A4C-4E3F-8918-0651D1553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655A7B42-E79B-4B87-BC3E-65B507194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CSME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Acronym for </a:t>
            </a:r>
            <a:r>
              <a:rPr lang="en-US" altLang="en-US" i="1" dirty="0">
                <a:solidFill>
                  <a:srgbClr val="0000FF"/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/>
              <a:t>Definition has three components:</a:t>
            </a:r>
          </a:p>
          <a:p>
            <a:pPr lvl="2" eaLnBrk="1" hangingPunct="1"/>
            <a:r>
              <a:rPr lang="en-US" altLang="en-US" dirty="0"/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DD of the foveal center</a:t>
            </a:r>
            <a:r>
              <a:rPr lang="en-US" altLang="en-US" dirty="0"/>
              <a:t>;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Hard exudates within 1/3 DD of the foveal center</a:t>
            </a:r>
            <a:r>
              <a:rPr lang="en-US" altLang="en-US" dirty="0"/>
              <a:t> that are associated with adjacent retinal thickening;                    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/>
              <a:t>An area of retinal thickening</a:t>
            </a:r>
            <a:r>
              <a:rPr lang="en-US" altLang="en-US" dirty="0">
                <a:solidFill>
                  <a:srgbClr val="0000FF"/>
                </a:solidFill>
              </a:rPr>
              <a:t> 1 DD or larger</a:t>
            </a:r>
            <a:r>
              <a:rPr lang="en-US" altLang="en-US" dirty="0"/>
              <a:t> in size, any part of which is within </a:t>
            </a:r>
            <a:r>
              <a:rPr lang="en-US" altLang="en-US" dirty="0">
                <a:solidFill>
                  <a:srgbClr val="0000FF"/>
                </a:solidFill>
              </a:rPr>
              <a:t>1 DD of the foveal center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352AB3AE-6AE0-48BE-89B0-71D11222A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The </a:t>
            </a:r>
            <a:r>
              <a:rPr lang="en-US" altLang="en-US" sz="1600" b="1">
                <a:solidFill>
                  <a:srgbClr val="0000FF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CCFFFF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FF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FFFF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FFFF"/>
                </a:solidFill>
              </a:rPr>
              <a:t>3) Is ASA effective in preventing the progression of DBR?</a:t>
            </a:r>
          </a:p>
        </p:txBody>
      </p:sp>
      <p:sp>
        <p:nvSpPr>
          <p:cNvPr id="16394" name="Slide Number Placeholder 1">
            <a:extLst>
              <a:ext uri="{FF2B5EF4-FFF2-40B4-BE49-F238E27FC236}">
                <a16:creationId xmlns:a16="http://schemas.microsoft.com/office/drawing/2014/main" id="{3A7A31C6-D45A-4274-BB00-CB2D3F24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31C280-2D86-435A-B774-5A31E743F194}" type="slidenum">
              <a:rPr lang="en-US" altLang="en-US"/>
              <a:pPr eaLnBrk="1" hangingPunct="1"/>
              <a:t>126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8DB27-58FA-4038-8284-41F37ECB627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5E5D108-D666-4A78-8698-6C6C2CA6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F13FF17-187E-449A-A266-6CDE25056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44EFA845-1EE5-4783-AE07-F4BD2D439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A8BE20A0-2540-483D-8605-A8DEF0C69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3B7AF106-4E38-4341-8F84-8850841C7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F4F78055-896A-4329-8322-B01998510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3B2A2AA7-A48B-41AC-8965-2D5D56140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CSME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Acronym for </a:t>
            </a:r>
            <a:r>
              <a:rPr lang="en-US" altLang="en-US" i="1" dirty="0">
                <a:solidFill>
                  <a:srgbClr val="0000FF"/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/>
              <a:t>Definition has three components:</a:t>
            </a:r>
          </a:p>
          <a:p>
            <a:pPr lvl="2" eaLnBrk="1" hangingPunct="1"/>
            <a:r>
              <a:rPr lang="en-US" altLang="en-US" dirty="0"/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DD of the foveal center</a:t>
            </a:r>
            <a:r>
              <a:rPr lang="en-US" altLang="en-US" dirty="0"/>
              <a:t>;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Hard exudates within 1/3 DD of the foveal center</a:t>
            </a:r>
            <a:r>
              <a:rPr lang="en-US" altLang="en-US" dirty="0"/>
              <a:t> that are associated with adjacent retinal thickening;                    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/>
              <a:t>An area of retinal thickening</a:t>
            </a:r>
            <a:r>
              <a:rPr lang="en-US" altLang="en-US" dirty="0">
                <a:solidFill>
                  <a:srgbClr val="0000FF"/>
                </a:solidFill>
              </a:rPr>
              <a:t> 1 DD or larger</a:t>
            </a:r>
            <a:r>
              <a:rPr lang="en-US" altLang="en-US" dirty="0"/>
              <a:t> in size, any part of which is within </a:t>
            </a:r>
            <a:r>
              <a:rPr lang="en-US" altLang="en-US" dirty="0">
                <a:solidFill>
                  <a:srgbClr val="0000FF"/>
                </a:solidFill>
              </a:rPr>
              <a:t>1 DD of the foveal center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D7C954B5-A31B-4B98-BF7D-386F7DBD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The </a:t>
            </a:r>
            <a:r>
              <a:rPr lang="en-US" altLang="en-US" sz="1600" b="1">
                <a:solidFill>
                  <a:srgbClr val="0000FF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1) </a:t>
            </a:r>
            <a:r>
              <a:rPr lang="en-US" altLang="en-US" sz="1600">
                <a:solidFill>
                  <a:srgbClr val="CCFFFF"/>
                </a:solidFill>
              </a:rPr>
              <a:t>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2) </a:t>
            </a:r>
            <a:r>
              <a:rPr lang="en-US" altLang="en-US" sz="1600">
                <a:solidFill>
                  <a:srgbClr val="CCFFFF"/>
                </a:solidFill>
              </a:rPr>
              <a:t>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3) </a:t>
            </a:r>
            <a:r>
              <a:rPr lang="en-US" altLang="en-US" sz="1600">
                <a:solidFill>
                  <a:srgbClr val="CCFFFF"/>
                </a:solidFill>
              </a:rPr>
              <a:t>Is ASA effective in preventing the progression of DBR?</a:t>
            </a:r>
          </a:p>
        </p:txBody>
      </p:sp>
      <p:sp>
        <p:nvSpPr>
          <p:cNvPr id="17418" name="Slide Number Placeholder 1">
            <a:extLst>
              <a:ext uri="{FF2B5EF4-FFF2-40B4-BE49-F238E27FC236}">
                <a16:creationId xmlns:a16="http://schemas.microsoft.com/office/drawing/2014/main" id="{6023FB89-8581-4BD0-B851-B01DDEE9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B79B45-9C1D-49A8-9375-DA4BB2791F4B}" type="slidenum">
              <a:rPr lang="en-US" altLang="en-US"/>
              <a:pPr eaLnBrk="1" hangingPunct="1"/>
              <a:t>127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AB933-3849-42FC-8A0A-8250C0740478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3F8B58F-D24F-4E18-BC86-3CC2168E3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36449C0-4287-4760-8A3F-4E750F926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6B6C995A-0648-44A6-93BA-943009FC4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492CC859-4EFE-4D32-A46B-25A0D855D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0BB57A79-75CB-4204-AB2B-6B9E7CC58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15744A3D-8E3A-443F-B4A0-E2EC2C84E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C613C4E7-5F5B-4AF7-BE54-06241DB41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CSME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Acronym for </a:t>
            </a:r>
            <a:r>
              <a:rPr lang="en-US" altLang="en-US" i="1" dirty="0">
                <a:solidFill>
                  <a:srgbClr val="0000FF"/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/>
              <a:t>Definition has three components:</a:t>
            </a:r>
          </a:p>
          <a:p>
            <a:pPr lvl="2" eaLnBrk="1" hangingPunct="1"/>
            <a:r>
              <a:rPr lang="en-US" altLang="en-US" dirty="0"/>
              <a:t>Any retinal thickening within </a:t>
            </a:r>
            <a:r>
              <a:rPr lang="en-US" altLang="en-US" dirty="0">
                <a:solidFill>
                  <a:srgbClr val="0000FF"/>
                </a:solidFill>
              </a:rPr>
              <a:t>1/3 DD of the foveal center</a:t>
            </a:r>
            <a:r>
              <a:rPr lang="en-US" altLang="en-US" dirty="0"/>
              <a:t>;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Hard exudates within 1/3 DD of the foveal center</a:t>
            </a:r>
            <a:r>
              <a:rPr lang="en-US" altLang="en-US" dirty="0"/>
              <a:t> that are associated with adjacent retinal thickening;                     </a:t>
            </a:r>
            <a:r>
              <a:rPr lang="en-US" altLang="en-US" b="1" i="1" dirty="0"/>
              <a:t>or</a:t>
            </a:r>
          </a:p>
          <a:p>
            <a:pPr lvl="2" eaLnBrk="1" hangingPunct="1"/>
            <a:r>
              <a:rPr lang="en-US" altLang="en-US" dirty="0"/>
              <a:t>An area of retinal thickening</a:t>
            </a:r>
            <a:r>
              <a:rPr lang="en-US" altLang="en-US" dirty="0">
                <a:solidFill>
                  <a:srgbClr val="0000FF"/>
                </a:solidFill>
              </a:rPr>
              <a:t> 1 DD or larger</a:t>
            </a:r>
            <a:r>
              <a:rPr lang="en-US" altLang="en-US" dirty="0"/>
              <a:t> in size, any part of which is within </a:t>
            </a:r>
            <a:r>
              <a:rPr lang="en-US" altLang="en-US" dirty="0">
                <a:solidFill>
                  <a:srgbClr val="0000FF"/>
                </a:solidFill>
              </a:rPr>
              <a:t>1 DD of the foveal center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925696B2-1441-400A-94FB-24FC2ED0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The </a:t>
            </a:r>
            <a:r>
              <a:rPr lang="en-US" altLang="en-US" sz="1600" b="1">
                <a:solidFill>
                  <a:srgbClr val="0000FF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3) Is ASA effective in preventing the progression of DBR?</a:t>
            </a:r>
          </a:p>
        </p:txBody>
      </p:sp>
      <p:sp>
        <p:nvSpPr>
          <p:cNvPr id="18442" name="Slide Number Placeholder 1">
            <a:extLst>
              <a:ext uri="{FF2B5EF4-FFF2-40B4-BE49-F238E27FC236}">
                <a16:creationId xmlns:a16="http://schemas.microsoft.com/office/drawing/2014/main" id="{49AC6670-4528-49F9-892D-C3BB15F6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E23DEA-13BA-4256-896F-F8B4AA8DBED0}" type="slidenum">
              <a:rPr lang="en-US" altLang="en-US"/>
              <a:pPr eaLnBrk="1" hangingPunct="1"/>
              <a:t>128</a:t>
            </a:fld>
            <a:endParaRPr lang="en-US" altLang="en-US"/>
          </a:p>
        </p:txBody>
      </p:sp>
      <p:sp>
        <p:nvSpPr>
          <p:cNvPr id="18443" name="TextBox 1">
            <a:extLst>
              <a:ext uri="{FF2B5EF4-FFF2-40B4-BE49-F238E27FC236}">
                <a16:creationId xmlns:a16="http://schemas.microsoft.com/office/drawing/2014/main" id="{17630132-FF2F-412F-947D-0735F69B3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6015038"/>
            <a:ext cx="1411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i="1"/>
              <a:t>PRP = Pan-retinal</a:t>
            </a:r>
          </a:p>
          <a:p>
            <a:pPr eaLnBrk="1" hangingPunct="1"/>
            <a:r>
              <a:rPr lang="en-US" altLang="en-US" sz="1200" i="1"/>
              <a:t>photocoagulation</a:t>
            </a:r>
          </a:p>
        </p:txBody>
      </p:sp>
      <p:sp>
        <p:nvSpPr>
          <p:cNvPr id="18444" name="TextBox 11">
            <a:extLst>
              <a:ext uri="{FF2B5EF4-FFF2-40B4-BE49-F238E27FC236}">
                <a16:creationId xmlns:a16="http://schemas.microsoft.com/office/drawing/2014/main" id="{ADD16E5C-29BB-4E96-859F-C104C1815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6505575"/>
            <a:ext cx="1112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i="1"/>
              <a:t>ASA = aspirin</a:t>
            </a:r>
          </a:p>
        </p:txBody>
      </p:sp>
      <p:sp>
        <p:nvSpPr>
          <p:cNvPr id="18445" name="TextBox 12">
            <a:extLst>
              <a:ext uri="{FF2B5EF4-FFF2-40B4-BE49-F238E27FC236}">
                <a16:creationId xmlns:a16="http://schemas.microsoft.com/office/drawing/2014/main" id="{F073D2A7-5EEB-45A8-84FA-6221CAAA1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5943600"/>
            <a:ext cx="11271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altLang="en-US" sz="1200" i="1"/>
              <a:t>NPDR = Non-</a:t>
            </a:r>
          </a:p>
          <a:p>
            <a:pPr eaLnBrk="1" hangingPunct="1">
              <a:lnSpc>
                <a:spcPts val="1300"/>
              </a:lnSpc>
            </a:pPr>
            <a:r>
              <a:rPr lang="en-US" altLang="en-US" sz="1200" i="1"/>
              <a:t>proliferative</a:t>
            </a:r>
          </a:p>
          <a:p>
            <a:pPr eaLnBrk="1" hangingPunct="1">
              <a:lnSpc>
                <a:spcPts val="1300"/>
              </a:lnSpc>
            </a:pPr>
            <a:r>
              <a:rPr lang="en-US" altLang="en-US" sz="1200" i="1"/>
              <a:t>diabetic</a:t>
            </a:r>
          </a:p>
          <a:p>
            <a:pPr eaLnBrk="1" hangingPunct="1">
              <a:lnSpc>
                <a:spcPts val="1300"/>
              </a:lnSpc>
            </a:pPr>
            <a:r>
              <a:rPr lang="en-US" altLang="en-US" sz="1200" i="1"/>
              <a:t>retinopathy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20899-DA97-4723-9B3E-A29FA1559559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6BF50AF-B933-4E2E-8EE4-392B758D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92F6ED7-DDFE-4F50-984A-F07073809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8DC6569-1934-45D4-8761-CA0E9BC27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C28488F5-DD68-45B5-BE65-2E215DF18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6EA30DD4-EA84-4C8A-968E-7C246485A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B88A9310-D10E-45B6-B8A6-09FD8A2F4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5712637A-EEF1-4238-AA75-ABA47A5A2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C531284E-B727-41AC-8BFA-8E07EDCB1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19466" name="Slide Number Placeholder 1">
            <a:extLst>
              <a:ext uri="{FF2B5EF4-FFF2-40B4-BE49-F238E27FC236}">
                <a16:creationId xmlns:a16="http://schemas.microsoft.com/office/drawing/2014/main" id="{21427AC0-1CC5-484F-A1C8-80037A3D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BE3404-0482-4029-AADB-9CE551120752}" type="slidenum">
              <a:rPr lang="en-US" altLang="en-US"/>
              <a:pPr eaLnBrk="1" hangingPunct="1"/>
              <a:t>129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EE7F09-32A8-45C7-9444-60BA72F6A7FD}"/>
              </a:ext>
            </a:extLst>
          </p:cNvPr>
          <p:cNvSpPr txBox="1"/>
          <p:nvPr/>
        </p:nvSpPr>
        <p:spPr>
          <a:xfrm>
            <a:off x="1618892" y="1730375"/>
            <a:ext cx="6839308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modality of laser (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ie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, type of energy) was employed in the ETDRS?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Argon</a:t>
            </a:r>
          </a:p>
          <a:p>
            <a:pPr>
              <a:defRPr/>
            </a:pP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What two approaches/strategies for laser application were employed?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Focal macular laser (FML) and grid macular laser (GML)</a:t>
            </a:r>
          </a:p>
          <a:p>
            <a:pPr>
              <a:defRPr/>
            </a:pP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What is the basic technique for each?</a:t>
            </a: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FML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: Energy applied directly to individual leaking 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microaneurysms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(MAs)</a:t>
            </a: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GML: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Energy applied to areas of diffuse leakage when offending MAs are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not readily identifiable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06328-5836-49BC-85AF-5AE6C4897215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6E660C2F-EF5B-4B1C-A254-2753A0BF54E9}"/>
              </a:ext>
            </a:extLst>
          </p:cNvPr>
          <p:cNvSpPr/>
          <p:nvPr/>
        </p:nvSpPr>
        <p:spPr>
          <a:xfrm rot="10800000" flipH="1">
            <a:off x="590908" y="1722437"/>
            <a:ext cx="1104170" cy="457028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Pericyte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 endothelial  cells line the lumen of the vessel. They are surrounded by their  BM. They are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nonfenestrated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. Tight junctions between cells form the so-called 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inner blood-retina barrier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The pericytes surround the vessel, and are embedded in the BM of the endothelial cells.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F1B08-B8E1-425E-A2E5-0A54D216ADC3}"/>
              </a:ext>
            </a:extLst>
          </p:cNvPr>
          <p:cNvSpPr txBox="1"/>
          <p:nvPr/>
        </p:nvSpPr>
        <p:spPr>
          <a:xfrm>
            <a:off x="1104900" y="4024020"/>
            <a:ext cx="5867400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 retinal vessels have an intimal lining?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</a:t>
            </a:r>
            <a:endParaRPr lang="en-US" sz="1400" dirty="0">
              <a:solidFill>
                <a:srgbClr val="99FF99"/>
              </a:solidFill>
            </a:endParaRPr>
          </a:p>
          <a:p>
            <a:endParaRPr lang="en-US" sz="1400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Do they possess a muscular wall?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No</a:t>
            </a:r>
          </a:p>
          <a:p>
            <a:endParaRPr lang="en-US" sz="1400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With what nearby vascular bed do they share the lack of these features?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The cerebral vasculature (which makes sense, because </a:t>
            </a:r>
            <a:r>
              <a:rPr lang="en-US" sz="1400" i="1" dirty="0">
                <a:solidFill>
                  <a:srgbClr val="99FF99"/>
                </a:solidFill>
              </a:rPr>
              <a:t>the retina is in essence an extension of the CNS</a:t>
            </a:r>
            <a:r>
              <a:rPr lang="en-US" sz="1400" dirty="0">
                <a:solidFill>
                  <a:srgbClr val="99FF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916935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FC3D94F-90A7-4E76-8C9F-933365050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A7ABFF-5E26-441F-BC30-C2D00E5B3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9E179D42-F8D3-4BC8-B989-62598A0F3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61154D6E-69F1-427A-B27D-6C56F0166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F7C7ED1D-7E6A-4167-8438-C73056ADB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E91E147F-2D56-41E5-B492-408BE9AE9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3E330DE7-5C6F-435E-A73E-902D27014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C7A2C099-0E27-4A8B-B9B0-37EE5FD9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0490" name="Slide Number Placeholder 1">
            <a:extLst>
              <a:ext uri="{FF2B5EF4-FFF2-40B4-BE49-F238E27FC236}">
                <a16:creationId xmlns:a16="http://schemas.microsoft.com/office/drawing/2014/main" id="{33649BD6-9C5D-4678-9B3E-65C9D3A3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A519A6-92AE-4F47-898C-927B208FB2EB}" type="slidenum">
              <a:rPr lang="en-US" altLang="en-US"/>
              <a:pPr eaLnBrk="1" hangingPunct="1"/>
              <a:t>130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05B75-7FB3-4002-95ED-F444EBB161B9}"/>
              </a:ext>
            </a:extLst>
          </p:cNvPr>
          <p:cNvSpPr txBox="1"/>
          <p:nvPr/>
        </p:nvSpPr>
        <p:spPr>
          <a:xfrm>
            <a:off x="1618892" y="1730375"/>
            <a:ext cx="6839308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modality of laser (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ie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, type of energy) was employed in the ETDRS?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Argon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What two approaches/strategies for laser application were employed?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Focal macular laser (FML) and grid macular laser (GML)</a:t>
            </a:r>
          </a:p>
          <a:p>
            <a:pPr>
              <a:defRPr/>
            </a:pP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What is the basic technique for each?</a:t>
            </a: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FML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: Energy applied directly to individual leaking 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microaneurysms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(MAs)</a:t>
            </a: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GML: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Energy applied to areas of diffuse leakage when offending MAs are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not readily identifiable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3F692-B1C7-4ACB-B316-77B9E6D2F5A9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F8342E92-71B2-475E-A7AC-08F75C195E35}"/>
              </a:ext>
            </a:extLst>
          </p:cNvPr>
          <p:cNvSpPr/>
          <p:nvPr/>
        </p:nvSpPr>
        <p:spPr>
          <a:xfrm rot="10800000" flipH="1">
            <a:off x="590908" y="1722437"/>
            <a:ext cx="1104170" cy="457028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5BE9B0-6232-4C45-A82F-887AD8803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6C3FF90-C33A-4A26-A6D6-0EBFE7A4D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157E5856-C615-4F51-982E-1F0EC5911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FBAB2192-86EA-447E-8B9A-3E2E63F79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793F21A-9734-4F4C-AED8-E0954DAF2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F340698F-EA6A-40F1-B301-EDC778564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961A4E19-EB55-4AD3-A8B1-CF989BE57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9F02B3CA-B95F-472C-8DA7-B70A437D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1514" name="Slide Number Placeholder 1">
            <a:extLst>
              <a:ext uri="{FF2B5EF4-FFF2-40B4-BE49-F238E27FC236}">
                <a16:creationId xmlns:a16="http://schemas.microsoft.com/office/drawing/2014/main" id="{1248F376-A7B0-4C5E-84A6-038F93AC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4E40EF-DBAB-476F-9CD9-33E7413A042F}" type="slidenum">
              <a:rPr lang="en-US" altLang="en-US"/>
              <a:pPr eaLnBrk="1" hangingPunct="1"/>
              <a:t>131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74DE6E-E4D0-4485-94B8-4C2231BB5649}"/>
              </a:ext>
            </a:extLst>
          </p:cNvPr>
          <p:cNvSpPr txBox="1"/>
          <p:nvPr/>
        </p:nvSpPr>
        <p:spPr>
          <a:xfrm>
            <a:off x="1618892" y="1730375"/>
            <a:ext cx="6839308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modality of laser (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ie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, type of energy) was employed in the ETDRS?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Argon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two approaches/strategies for laser application were employed?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Focal macular laser (FML) and grid macular laser (GML)</a:t>
            </a:r>
          </a:p>
          <a:p>
            <a:pPr>
              <a:defRPr/>
            </a:pP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What is the basic technique for each?</a:t>
            </a: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FML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: Energy applied directly to individual leaking 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microaneurysms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(MAs)</a:t>
            </a: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GML: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Energy applied to areas of diffuse leakage when offending MAs are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not readily identifiable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1DA5FF-B942-47D8-B28B-F381101DDFCD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4B786916-AD27-4AE8-8905-A3A180A8166B}"/>
              </a:ext>
            </a:extLst>
          </p:cNvPr>
          <p:cNvSpPr/>
          <p:nvPr/>
        </p:nvSpPr>
        <p:spPr>
          <a:xfrm rot="10800000" flipH="1">
            <a:off x="590908" y="1722437"/>
            <a:ext cx="1104170" cy="457028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B11EEF5-C8F2-4743-85FA-63B2D9C4C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C3BDC64-7307-41E5-BF85-E5FCB53C4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7FD93261-E394-4CC6-B4E9-BA17BF987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C0767AF7-9A71-4ADA-9317-0D17DF2AB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B296FFF2-F639-4C03-80DF-97A8AB52D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EEB83E26-9E2A-4B22-B60A-95B91FD7D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35DBBC18-A067-49CC-9E72-D4C2EB2D9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5576EDE6-DCAC-4C22-944E-BAD5B31B3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2538" name="Slide Number Placeholder 1">
            <a:extLst>
              <a:ext uri="{FF2B5EF4-FFF2-40B4-BE49-F238E27FC236}">
                <a16:creationId xmlns:a16="http://schemas.microsoft.com/office/drawing/2014/main" id="{F4128EAB-D2B8-41E8-833F-EE63867A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6DBBE9-D476-480A-88BC-CD202F882E2F}" type="slidenum">
              <a:rPr lang="en-US" altLang="en-US"/>
              <a:pPr eaLnBrk="1" hangingPunct="1"/>
              <a:t>132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BFB38-1445-4D09-9597-8DFE83D58011}"/>
              </a:ext>
            </a:extLst>
          </p:cNvPr>
          <p:cNvSpPr txBox="1"/>
          <p:nvPr/>
        </p:nvSpPr>
        <p:spPr>
          <a:xfrm>
            <a:off x="1618892" y="1730375"/>
            <a:ext cx="6839308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modality of laser (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ie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, type of energy) was employed in the ETDRS?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Argon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two approaches/strategies for laser application were employed?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Focal macular laser (FML) and grid macular laser (GML)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What is the basic technique for each?</a:t>
            </a: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FML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: Energy applied directly to individual leaking 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microaneurysms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(MAs)</a:t>
            </a:r>
          </a:p>
          <a:p>
            <a:pPr>
              <a:defRPr/>
            </a:pP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GML: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Energy applied to areas of diffuse leakage when offending MAs are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not readily identifiable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8CF80-1C34-413A-8385-718422605A32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3397049C-BB6E-43FC-A9A0-774B27669D05}"/>
              </a:ext>
            </a:extLst>
          </p:cNvPr>
          <p:cNvSpPr/>
          <p:nvPr/>
        </p:nvSpPr>
        <p:spPr>
          <a:xfrm rot="10800000" flipH="1">
            <a:off x="590908" y="1722437"/>
            <a:ext cx="1104170" cy="457028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57327DE-3BE7-4E45-8E33-F7400F813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BE5A9DE-0489-45B6-A492-F1FCC8772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3E6B808-ABCB-480F-BCD7-C64A0B915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951A956C-D4DB-444D-9F2F-6E5BC5E3B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FCB059CB-B475-4F1D-96DE-B48500D02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5FD772AB-087E-40DD-AD90-51BE2BA74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506F2594-E204-4FCA-AAEC-3EA400547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3DBB09EB-FE1F-4751-BD6E-9696BC7A4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3562" name="Slide Number Placeholder 1">
            <a:extLst>
              <a:ext uri="{FF2B5EF4-FFF2-40B4-BE49-F238E27FC236}">
                <a16:creationId xmlns:a16="http://schemas.microsoft.com/office/drawing/2014/main" id="{FA2010B4-91EB-4022-9F3F-1BBC952E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7EB15C-97B8-4D1E-84D8-1F95E106388E}" type="slidenum">
              <a:rPr lang="en-US" altLang="en-US"/>
              <a:pPr eaLnBrk="1" hangingPunct="1"/>
              <a:t>133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7EC2-7805-42E0-B23B-C1B76E7492BE}"/>
              </a:ext>
            </a:extLst>
          </p:cNvPr>
          <p:cNvSpPr txBox="1"/>
          <p:nvPr/>
        </p:nvSpPr>
        <p:spPr>
          <a:xfrm>
            <a:off x="1618892" y="1730375"/>
            <a:ext cx="6839308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modality of laser (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ie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, type of energy) was employed in the ETDRS?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Argon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two approaches/strategies for laser application were employed?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Focal macular laser (FML) and grid macular laser (GML)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is the basic technique for each?</a:t>
            </a: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FML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Energy applied directly to individual leaking 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microaneurysms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(MAs)</a:t>
            </a: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GML: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Energy applied to areas of diffuse leakage when offending MAs are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not readily identifiable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8ECFD-9596-460C-8857-EF92D8BFF3AA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3E92E542-4A6B-40F2-8599-1164DE7C0609}"/>
              </a:ext>
            </a:extLst>
          </p:cNvPr>
          <p:cNvSpPr/>
          <p:nvPr/>
        </p:nvSpPr>
        <p:spPr>
          <a:xfrm rot="10800000" flipH="1">
            <a:off x="590908" y="1722437"/>
            <a:ext cx="1104170" cy="457028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8BE8BBA-2FEB-4B4B-BB74-068276FF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383793E-23F3-4B3B-B554-31430BFB4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BB6BB70-96D7-42A8-818A-28E998153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B1510A0-7A8E-429C-A945-E34900BE7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51D5DE2-69C6-47CC-A862-16C0F8B96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A1F7B56D-A558-41C1-AA7B-6E86C5FDE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91863179-081E-45A7-AFB4-1215F8959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0227A06B-0712-48AD-B704-436929D99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4586" name="Slide Number Placeholder 1">
            <a:extLst>
              <a:ext uri="{FF2B5EF4-FFF2-40B4-BE49-F238E27FC236}">
                <a16:creationId xmlns:a16="http://schemas.microsoft.com/office/drawing/2014/main" id="{48771785-B759-4BE2-B5BE-E481F358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0DD313-1A4F-48C8-AC99-91359593366C}" type="slidenum">
              <a:rPr lang="en-US" altLang="en-US"/>
              <a:pPr eaLnBrk="1" hangingPunct="1"/>
              <a:t>134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F1DF5-5CF0-4497-8E22-9405F291126E}"/>
              </a:ext>
            </a:extLst>
          </p:cNvPr>
          <p:cNvSpPr txBox="1"/>
          <p:nvPr/>
        </p:nvSpPr>
        <p:spPr>
          <a:xfrm>
            <a:off x="1618892" y="1730375"/>
            <a:ext cx="6839308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modality of laser (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ie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, type of energy) was employed in the ETDRS?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Argon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two approaches/strategies for laser application were employed?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Focal macular laser (FML) and grid macular laser (GML)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is the basic technique for each?</a:t>
            </a: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FML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: Energy applied directly to individual leaking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microaneurysms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(MAs)</a:t>
            </a: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GML: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Energy applied to areas of diffuse leakage when offending MAs are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not readily identifiable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4008A-F084-402A-9071-E7FBD7F7A7ED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1520B9C8-8B96-4718-A445-AFE39D8DD836}"/>
              </a:ext>
            </a:extLst>
          </p:cNvPr>
          <p:cNvSpPr/>
          <p:nvPr/>
        </p:nvSpPr>
        <p:spPr>
          <a:xfrm rot="10800000" flipH="1">
            <a:off x="590908" y="1722437"/>
            <a:ext cx="1104170" cy="457028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8BE8BBA-2FEB-4B4B-BB74-068276FF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383793E-23F3-4B3B-B554-31430BFB4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BB6BB70-96D7-42A8-818A-28E998153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B1510A0-7A8E-429C-A945-E34900BE7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51D5DE2-69C6-47CC-A862-16C0F8B96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A1F7B56D-A558-41C1-AA7B-6E86C5FDE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91863179-081E-45A7-AFB4-1215F8959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0227A06B-0712-48AD-B704-436929D99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4586" name="Slide Number Placeholder 1">
            <a:extLst>
              <a:ext uri="{FF2B5EF4-FFF2-40B4-BE49-F238E27FC236}">
                <a16:creationId xmlns:a16="http://schemas.microsoft.com/office/drawing/2014/main" id="{48771785-B759-4BE2-B5BE-E481F358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0DD313-1A4F-48C8-AC99-91359593366C}" type="slidenum">
              <a:rPr lang="en-US" altLang="en-US"/>
              <a:pPr eaLnBrk="1" hangingPunct="1"/>
              <a:t>135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F1DF5-5CF0-4497-8E22-9405F291126E}"/>
              </a:ext>
            </a:extLst>
          </p:cNvPr>
          <p:cNvSpPr txBox="1"/>
          <p:nvPr/>
        </p:nvSpPr>
        <p:spPr>
          <a:xfrm>
            <a:off x="1618892" y="1730375"/>
            <a:ext cx="6839308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modality of laser (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ie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, type of energy) was employed in the ETDRS?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Argon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two approaches/strategies for laser application were employed?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Focal macular laser (FML) and grid macular laser (GML)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is the basic technique for each?</a:t>
            </a: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FML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: Energy applied directly to individual leaking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microaneurysms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(MAs)</a:t>
            </a: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GML: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Energy applied to areas of diffuse leakage when offending MAs are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not readily identifiable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4008A-F084-402A-9071-E7FBD7F7A7ED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68D51A94-52D1-41EA-A41D-CDDEA013656F}"/>
              </a:ext>
            </a:extLst>
          </p:cNvPr>
          <p:cNvSpPr/>
          <p:nvPr/>
        </p:nvSpPr>
        <p:spPr>
          <a:xfrm rot="10800000" flipH="1">
            <a:off x="590908" y="1722437"/>
            <a:ext cx="1104170" cy="457028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3549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8BE8BBA-2FEB-4B4B-BB74-068276FF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383793E-23F3-4B3B-B554-31430BFB4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BB6BB70-96D7-42A8-818A-28E998153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B1510A0-7A8E-429C-A945-E34900BE7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51D5DE2-69C6-47CC-A862-16C0F8B96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A1F7B56D-A558-41C1-AA7B-6E86C5FDE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91863179-081E-45A7-AFB4-1215F8959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0227A06B-0712-48AD-B704-436929D99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4586" name="Slide Number Placeholder 1">
            <a:extLst>
              <a:ext uri="{FF2B5EF4-FFF2-40B4-BE49-F238E27FC236}">
                <a16:creationId xmlns:a16="http://schemas.microsoft.com/office/drawing/2014/main" id="{48771785-B759-4BE2-B5BE-E481F358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0DD313-1A4F-48C8-AC99-91359593366C}" type="slidenum">
              <a:rPr lang="en-US" altLang="en-US"/>
              <a:pPr eaLnBrk="1" hangingPunct="1"/>
              <a:t>136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F1DF5-5CF0-4497-8E22-9405F291126E}"/>
              </a:ext>
            </a:extLst>
          </p:cNvPr>
          <p:cNvSpPr txBox="1"/>
          <p:nvPr/>
        </p:nvSpPr>
        <p:spPr>
          <a:xfrm>
            <a:off x="1618892" y="1730375"/>
            <a:ext cx="6839308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modality of laser (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ie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, type of energy) was employed in the ETDRS?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Argon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two approaches/strategies for laser application were employed?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Focal macular laser (FML) and grid macular laser (GML)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is the basic technique for each?</a:t>
            </a: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FML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: Energy applied directly to individual leaking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microaneurysms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(MAs)</a:t>
            </a: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GML: 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Energy applied to areas of diffuse leakage when offending MAs are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not readily identifiable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4008A-F084-402A-9071-E7FBD7F7A7ED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1B45471A-D636-4109-820D-46F1D6757FE4}"/>
              </a:ext>
            </a:extLst>
          </p:cNvPr>
          <p:cNvSpPr/>
          <p:nvPr/>
        </p:nvSpPr>
        <p:spPr>
          <a:xfrm rot="10800000" flipH="1">
            <a:off x="590908" y="1722437"/>
            <a:ext cx="1104170" cy="457028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0983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58DE812-C239-4CF3-8366-865A8E339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302FB4C-1CB8-4299-A2D5-87028ECD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343C895-DD12-49DE-95A7-81ECAAEE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EEE104F4-7451-43D9-A1D8-075107CC9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3E1179EB-EA18-4037-83E5-B4E3A1ABF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EEBB3E0A-4F7D-4198-9283-9685793DB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2B13BE6A-D674-48FE-9E04-833CB69E2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AD9F10B3-A934-47CA-877B-113F0A2E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5611" name="Slide Number Placeholder 1">
            <a:extLst>
              <a:ext uri="{FF2B5EF4-FFF2-40B4-BE49-F238E27FC236}">
                <a16:creationId xmlns:a16="http://schemas.microsoft.com/office/drawing/2014/main" id="{2651C326-1B08-43E9-AFAB-3F52EF71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A10623-F6F5-4495-AF53-F6E63DAD94C1}" type="slidenum">
              <a:rPr lang="en-US" altLang="en-US"/>
              <a:pPr eaLnBrk="1" hangingPunct="1"/>
              <a:t>137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8921F-8410-4FA4-9F11-99218F38DD2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4F95B628-E56A-490A-AAA0-ABBF945E378E}"/>
              </a:ext>
            </a:extLst>
          </p:cNvPr>
          <p:cNvSpPr/>
          <p:nvPr/>
        </p:nvSpPr>
        <p:spPr>
          <a:xfrm rot="197880">
            <a:off x="801473" y="2083265"/>
            <a:ext cx="1024125" cy="4339637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89726045-58E6-47BF-B82D-E2460870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5492209" cy="280076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So, what was the answer to the question?</a:t>
            </a:r>
          </a:p>
          <a:p>
            <a:pPr eaLnBrk="1" hangingPunct="1"/>
            <a:r>
              <a:rPr lang="en-US" altLang="en-US" sz="1600" b="1" dirty="0">
                <a:solidFill>
                  <a:srgbClr val="FFCC99"/>
                </a:solidFill>
              </a:rPr>
              <a:t>Yes</a:t>
            </a:r>
            <a:r>
              <a:rPr lang="en-US" altLang="en-US" sz="1600" dirty="0">
                <a:solidFill>
                  <a:srgbClr val="FFCC99"/>
                </a:solidFill>
              </a:rPr>
              <a:t>; it cut the risk of moderate vision loss (MVL) by 50%,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as well as increased the likelihood of gaining vision</a:t>
            </a:r>
          </a:p>
          <a:p>
            <a:pPr eaLnBrk="1" hangingPunct="1"/>
            <a:endParaRPr lang="en-US" altLang="en-US" sz="1600" dirty="0">
              <a:solidFill>
                <a:srgbClr val="FFCC99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FFCC99"/>
                </a:solidFill>
              </a:rPr>
              <a:t>What is the definition of MVL?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Doubling of the baseline visual angle (e.g., 20/40</a:t>
            </a:r>
            <a:r>
              <a:rPr lang="en-US" altLang="en-US" sz="1600" dirty="0">
                <a:solidFill>
                  <a:srgbClr val="FFCC99"/>
                </a:solidFill>
                <a:sym typeface="Wingdings" panose="05000000000000000000" pitchFamily="2" charset="2"/>
              </a:rPr>
              <a:t>20/80)</a:t>
            </a:r>
            <a:endParaRPr lang="en-US" altLang="en-US" sz="1600" dirty="0">
              <a:solidFill>
                <a:srgbClr val="FFCC99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FFCC99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FFCC99"/>
                </a:solidFill>
              </a:rPr>
              <a:t>Is there a qualifier on the effectiveness of laser for diabetic</a:t>
            </a:r>
          </a:p>
          <a:p>
            <a:pPr eaLnBrk="1" hangingPunct="1"/>
            <a:r>
              <a:rPr lang="en-US" altLang="en-US" sz="1600" i="1" dirty="0">
                <a:solidFill>
                  <a:srgbClr val="FFCC99"/>
                </a:solidFill>
              </a:rPr>
              <a:t>macular edema?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Yes. It was effective only if the edema met CSME criteria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(that’s why the criteria are what they are)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DAFA3D9-5B44-40F5-9387-92F4106E9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1C23258-9F4D-4F6B-9835-C60C7506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0302AC5-44B7-4E27-AF9F-C1D841F8C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5DC489BB-A6DF-4D64-BAE6-36F13ED3B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EA34FE3F-1F23-4471-B459-676FD05EB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71390D47-0BFC-4474-B7AC-4F7FCFC2B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A9FB7BEA-6EA8-4618-90BD-54FFEB0EC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41C2B012-F664-492E-A6BE-180FA417C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6635" name="Slide Number Placeholder 1">
            <a:extLst>
              <a:ext uri="{FF2B5EF4-FFF2-40B4-BE49-F238E27FC236}">
                <a16:creationId xmlns:a16="http://schemas.microsoft.com/office/drawing/2014/main" id="{DFC20AB2-1ED7-495A-AE6E-0FF11084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733522-B8FA-496F-9856-ABAADF10A0D6}" type="slidenum">
              <a:rPr lang="en-US" altLang="en-US"/>
              <a:pPr eaLnBrk="1" hangingPunct="1"/>
              <a:t>138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D790A-63E1-4E5E-A599-2AFEFC661048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B203E9CA-1386-47B7-8BBF-0FAB9EF30105}"/>
              </a:ext>
            </a:extLst>
          </p:cNvPr>
          <p:cNvSpPr/>
          <p:nvPr/>
        </p:nvSpPr>
        <p:spPr>
          <a:xfrm rot="197880">
            <a:off x="801473" y="2083265"/>
            <a:ext cx="1024125" cy="4339637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2BB691B6-6DA1-4DB5-B8BB-B06D043B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5492209" cy="280076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So, what was the answer to the question?</a:t>
            </a:r>
          </a:p>
          <a:p>
            <a:pPr eaLnBrk="1" hangingPunct="1"/>
            <a:r>
              <a:rPr lang="en-US" altLang="en-US" sz="1600" b="1" dirty="0">
                <a:solidFill>
                  <a:srgbClr val="0000FF"/>
                </a:solidFill>
              </a:rPr>
              <a:t>Yes</a:t>
            </a:r>
            <a:r>
              <a:rPr lang="en-US" altLang="en-US" sz="1600" dirty="0">
                <a:solidFill>
                  <a:srgbClr val="0000FF"/>
                </a:solidFill>
              </a:rPr>
              <a:t>; it cut the risk of moderate vision loss (MVL) by 50%,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as well as increased the likelihood of gaining vision</a:t>
            </a: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FFCC99"/>
                </a:solidFill>
              </a:rPr>
              <a:t>What is the definition of MVL?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Doubling of the baseline visual angle (e.g., 20/40</a:t>
            </a:r>
            <a:r>
              <a:rPr lang="en-US" altLang="en-US" sz="1600" dirty="0">
                <a:solidFill>
                  <a:srgbClr val="FFCC99"/>
                </a:solidFill>
                <a:sym typeface="Wingdings" panose="05000000000000000000" pitchFamily="2" charset="2"/>
              </a:rPr>
              <a:t>20/80)</a:t>
            </a:r>
            <a:endParaRPr lang="en-US" altLang="en-US" sz="1600" dirty="0">
              <a:solidFill>
                <a:srgbClr val="FFCC99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FFCC99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FFCC99"/>
                </a:solidFill>
              </a:rPr>
              <a:t>Is there a qualifier on the effectiveness of laser for diabetic</a:t>
            </a:r>
          </a:p>
          <a:p>
            <a:pPr eaLnBrk="1" hangingPunct="1"/>
            <a:r>
              <a:rPr lang="en-US" altLang="en-US" sz="1600" i="1" dirty="0">
                <a:solidFill>
                  <a:srgbClr val="FFCC99"/>
                </a:solidFill>
              </a:rPr>
              <a:t>macular edema?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Yes. It was effective only if the edema met CSME criteria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(that’s why the criteria are what they are)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1276890-FECE-4830-B5AD-9D9C48917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27EA3FE-9D87-4B9D-973D-68521D0D4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7C2FE224-58F6-4EF2-AE97-3327AD57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772E510-FD2C-482E-8414-8560D73BF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8F3840F-848C-4F8C-B02A-40A3FD27D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F85918E9-64A4-4D0E-97EA-1476F80E5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DB299376-6C72-46DE-B0E7-7F22A92B5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31F731D5-07A0-453A-805B-9C5FFAD9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7659" name="Slide Number Placeholder 1">
            <a:extLst>
              <a:ext uri="{FF2B5EF4-FFF2-40B4-BE49-F238E27FC236}">
                <a16:creationId xmlns:a16="http://schemas.microsoft.com/office/drawing/2014/main" id="{4C5DF805-3EE1-4BBE-9D48-6ECDBD49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1FAB6C-2E09-4900-B5D1-039384B30655}" type="slidenum">
              <a:rPr lang="en-US" altLang="en-US"/>
              <a:pPr eaLnBrk="1" hangingPunct="1"/>
              <a:t>139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7192B-997E-46A3-83C1-9BA390BCC56A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7BCA0A41-AAB1-4491-9E76-7822191CD3D7}"/>
              </a:ext>
            </a:extLst>
          </p:cNvPr>
          <p:cNvSpPr/>
          <p:nvPr/>
        </p:nvSpPr>
        <p:spPr>
          <a:xfrm rot="197880">
            <a:off x="801473" y="2083265"/>
            <a:ext cx="1024125" cy="4339637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218715E9-AD11-4377-BFF6-AFA728F30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5492209" cy="280076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So, what was the answer to the question?</a:t>
            </a:r>
          </a:p>
          <a:p>
            <a:pPr eaLnBrk="1" hangingPunct="1"/>
            <a:r>
              <a:rPr lang="en-US" altLang="en-US" sz="1600" b="1" dirty="0">
                <a:solidFill>
                  <a:srgbClr val="0000FF"/>
                </a:solidFill>
              </a:rPr>
              <a:t>Yes</a:t>
            </a:r>
            <a:r>
              <a:rPr lang="en-US" altLang="en-US" sz="1600" dirty="0">
                <a:solidFill>
                  <a:srgbClr val="0000FF"/>
                </a:solidFill>
              </a:rPr>
              <a:t>; it cut the risk of moderate vision loss (MVL) by 50%,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as well as increased the likelihood of gaining vision</a:t>
            </a: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is the definition of MVL?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Doubling of the baseline visual angle (e.g., 20/40</a:t>
            </a:r>
            <a:r>
              <a:rPr lang="en-US" altLang="en-US" sz="1600" dirty="0">
                <a:solidFill>
                  <a:srgbClr val="FFCC99"/>
                </a:solidFill>
                <a:sym typeface="Wingdings" panose="05000000000000000000" pitchFamily="2" charset="2"/>
              </a:rPr>
              <a:t>20/80)</a:t>
            </a:r>
            <a:endParaRPr lang="en-US" altLang="en-US" sz="1600" dirty="0">
              <a:solidFill>
                <a:srgbClr val="FFCC99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FFCC99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FFCC99"/>
                </a:solidFill>
              </a:rPr>
              <a:t>Is there a qualifier on the effectiveness of laser for diabetic</a:t>
            </a:r>
          </a:p>
          <a:p>
            <a:pPr eaLnBrk="1" hangingPunct="1"/>
            <a:r>
              <a:rPr lang="en-US" altLang="en-US" sz="1600" i="1" dirty="0">
                <a:solidFill>
                  <a:srgbClr val="FFCC99"/>
                </a:solidFill>
              </a:rPr>
              <a:t>macular edema?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Yes. It was effective only if the edema met CSME criteria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(that’s why the criteria are what they are)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Pericyte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 endothelial  cells line the lumen of the vessel. They are surrounded by their  BM. They are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nonfenestrated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. Tight junctions between cells form the so-called 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inner blood-retina barrier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The pericytes surround the vessel, and are embedded in the BM of the endothelial cells.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F1B08-B8E1-425E-A2E5-0A54D216ADC3}"/>
              </a:ext>
            </a:extLst>
          </p:cNvPr>
          <p:cNvSpPr txBox="1"/>
          <p:nvPr/>
        </p:nvSpPr>
        <p:spPr>
          <a:xfrm>
            <a:off x="1104900" y="4024020"/>
            <a:ext cx="5867400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 retinal vessels have an intimal lining?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 they possess a muscular wall?</a:t>
            </a:r>
            <a:endParaRPr lang="en-US" sz="1400" i="1" dirty="0">
              <a:solidFill>
                <a:srgbClr val="99FF99"/>
              </a:solidFill>
            </a:endParaRPr>
          </a:p>
          <a:p>
            <a:r>
              <a:rPr lang="en-US" sz="1400" dirty="0">
                <a:solidFill>
                  <a:srgbClr val="99FF99"/>
                </a:solidFill>
              </a:rPr>
              <a:t>No</a:t>
            </a:r>
          </a:p>
          <a:p>
            <a:endParaRPr lang="en-US" sz="1400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With what nearby vascular bed do they share the lack of these features?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The cerebral vasculature (which makes sense, because </a:t>
            </a:r>
            <a:r>
              <a:rPr lang="en-US" sz="1400" i="1" dirty="0">
                <a:solidFill>
                  <a:srgbClr val="99FF99"/>
                </a:solidFill>
              </a:rPr>
              <a:t>the retina is in essence an extension of the CNS</a:t>
            </a:r>
            <a:r>
              <a:rPr lang="en-US" sz="1400" dirty="0">
                <a:solidFill>
                  <a:srgbClr val="99FF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945513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95112D1-7F26-4A66-9D9D-6C988A38F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478C5AD-E9BD-4302-9771-C8474F161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F80E97F3-B16C-41F1-9DEA-05765A90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FA3F3D46-9664-49F0-AC96-53441124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AB969CF9-D921-4F0E-B65A-3ED5EA09A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DF194B30-10C8-476C-B9B0-2BDE26274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A17EB0A5-C6FC-45B5-A812-E6FDE3784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3C01C4E3-DDF8-48C0-9C25-32386DA9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8683" name="Slide Number Placeholder 1">
            <a:extLst>
              <a:ext uri="{FF2B5EF4-FFF2-40B4-BE49-F238E27FC236}">
                <a16:creationId xmlns:a16="http://schemas.microsoft.com/office/drawing/2014/main" id="{A285688E-6FED-4A86-AC9C-434EB7C8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BECFA1-E507-4F4A-B09B-2F385960A79C}" type="slidenum">
              <a:rPr lang="en-US" altLang="en-US"/>
              <a:pPr eaLnBrk="1" hangingPunct="1"/>
              <a:t>140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CB525-ADCA-4282-8132-0C1045AB6EDE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08EC12A9-2211-4CFD-BA95-019E1DDCD9C2}"/>
              </a:ext>
            </a:extLst>
          </p:cNvPr>
          <p:cNvSpPr/>
          <p:nvPr/>
        </p:nvSpPr>
        <p:spPr>
          <a:xfrm rot="197880">
            <a:off x="801473" y="2083265"/>
            <a:ext cx="1024125" cy="4339637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A1BB1BB-8A25-4F8D-B50F-B24B4341E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5492209" cy="280076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So, what was the answer to the question?</a:t>
            </a:r>
          </a:p>
          <a:p>
            <a:pPr eaLnBrk="1" hangingPunct="1"/>
            <a:r>
              <a:rPr lang="en-US" altLang="en-US" sz="1600" b="1" dirty="0">
                <a:solidFill>
                  <a:srgbClr val="0000FF"/>
                </a:solidFill>
              </a:rPr>
              <a:t>Yes</a:t>
            </a:r>
            <a:r>
              <a:rPr lang="en-US" altLang="en-US" sz="1600" dirty="0">
                <a:solidFill>
                  <a:srgbClr val="0000FF"/>
                </a:solidFill>
              </a:rPr>
              <a:t>; it cut the risk of moderate vision loss (MVL) by 50%,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as well as increased the likelihood of gaining vision</a:t>
            </a: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is the definition of MVL?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Doubling of the baseline visual angle (e.g., 20/40</a:t>
            </a:r>
            <a:r>
              <a:rPr lang="en-US" alt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20/80)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FFCC99"/>
                </a:solidFill>
              </a:rPr>
              <a:t>Is there a qualifier on the effectiveness of laser for diabetic</a:t>
            </a:r>
          </a:p>
          <a:p>
            <a:pPr eaLnBrk="1" hangingPunct="1"/>
            <a:r>
              <a:rPr lang="en-US" altLang="en-US" sz="1600" i="1" dirty="0">
                <a:solidFill>
                  <a:srgbClr val="FFCC99"/>
                </a:solidFill>
              </a:rPr>
              <a:t>macular edema?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Yes. It was effective only if the edema met CSME criteria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(that’s why the criteria are what they are)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166F741-3A3B-4E59-8A17-EE516EC0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E56B704-0921-4CE9-9003-8313D99F5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CA347C0E-9414-43A8-8465-014464C6F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5A829F95-57BD-4F19-A8D3-47CD9D6D5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70268070-E5D7-4E98-9383-EF42E6E77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57A6472F-7E23-4767-933C-52C81A9D9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64A9C765-EC88-46D7-AE8E-5F0BC81C4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24D8B666-7EE1-43F5-A224-47DFBA4C6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29707" name="Slide Number Placeholder 1">
            <a:extLst>
              <a:ext uri="{FF2B5EF4-FFF2-40B4-BE49-F238E27FC236}">
                <a16:creationId xmlns:a16="http://schemas.microsoft.com/office/drawing/2014/main" id="{FC4BB9DE-40D3-4AD8-9A0B-7B387580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FD206C-7CF9-4998-B260-00D3F84EC002}" type="slidenum">
              <a:rPr lang="en-US" altLang="en-US"/>
              <a:pPr eaLnBrk="1" hangingPunct="1"/>
              <a:t>141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C4F53-467E-4408-9CD9-09C255C1427A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9F429075-C3D0-4776-B7BF-2D90C0614092}"/>
              </a:ext>
            </a:extLst>
          </p:cNvPr>
          <p:cNvSpPr/>
          <p:nvPr/>
        </p:nvSpPr>
        <p:spPr>
          <a:xfrm rot="197880">
            <a:off x="801473" y="2083265"/>
            <a:ext cx="1024125" cy="4339637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984C4A2-DDEF-4D81-B7C4-A28AD92B2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5492209" cy="280076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So, what was the answer to the question?</a:t>
            </a:r>
          </a:p>
          <a:p>
            <a:pPr eaLnBrk="1" hangingPunct="1"/>
            <a:r>
              <a:rPr lang="en-US" altLang="en-US" sz="1600" b="1" dirty="0">
                <a:solidFill>
                  <a:srgbClr val="0000FF"/>
                </a:solidFill>
              </a:rPr>
              <a:t>Yes</a:t>
            </a:r>
            <a:r>
              <a:rPr lang="en-US" altLang="en-US" sz="1600" dirty="0">
                <a:solidFill>
                  <a:srgbClr val="0000FF"/>
                </a:solidFill>
              </a:rPr>
              <a:t>; it cut the risk of moderate vision loss (MVL) by 50%,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as well as increased the likelihood of gaining vision</a:t>
            </a: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is the definition of MVL?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Doubling of the baseline visual angle (e.g., 20/40</a:t>
            </a:r>
            <a:r>
              <a:rPr lang="en-US" alt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20/80)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Is there a qualifier on the effectiveness of laser for diabetic</a:t>
            </a: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macular edema?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Yes. It was effective only if the edema met CSME criteria</a:t>
            </a:r>
          </a:p>
          <a:p>
            <a:pPr eaLnBrk="1" hangingPunct="1"/>
            <a:r>
              <a:rPr lang="en-US" altLang="en-US" sz="1600" dirty="0">
                <a:solidFill>
                  <a:srgbClr val="FFCC99"/>
                </a:solidFill>
              </a:rPr>
              <a:t>(that’s why the criteria are what they are)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5A1E0D0-C073-4CF5-9138-52D73922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CAE90EB-B7C3-47EE-9A9C-429C72316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71B9D78-BB6B-4228-9CF7-9976E65A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DF1E862C-4FBA-411D-8216-331BCC78D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6463B457-BE95-4819-9C7D-220B9823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455A7EB7-5274-4681-8D7E-140C3D7D0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DADE458B-33A5-427D-ACBF-6BE5F989E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B84E033B-ABB0-4CB1-9302-40498F48B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30731" name="Slide Number Placeholder 1">
            <a:extLst>
              <a:ext uri="{FF2B5EF4-FFF2-40B4-BE49-F238E27FC236}">
                <a16:creationId xmlns:a16="http://schemas.microsoft.com/office/drawing/2014/main" id="{D284A1A9-25A8-41BC-810E-7A41D9E4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092982-92C5-4754-8117-C9D7C5495CE9}" type="slidenum">
              <a:rPr lang="en-US" altLang="en-US"/>
              <a:pPr eaLnBrk="1" hangingPunct="1"/>
              <a:t>142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67AC1-462D-4FCA-91A6-41F7E3A33D89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070F76D5-06F6-47B7-87F8-9B07B5E0C330}"/>
              </a:ext>
            </a:extLst>
          </p:cNvPr>
          <p:cNvSpPr/>
          <p:nvPr/>
        </p:nvSpPr>
        <p:spPr>
          <a:xfrm rot="197880">
            <a:off x="801473" y="2083265"/>
            <a:ext cx="1024125" cy="4339637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FD58693A-63E4-4042-A8E1-97DB0D291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5492209" cy="280076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So, what was the answer to the question?</a:t>
            </a:r>
          </a:p>
          <a:p>
            <a:pPr eaLnBrk="1" hangingPunct="1"/>
            <a:r>
              <a:rPr lang="en-US" altLang="en-US" sz="1600" b="1" dirty="0">
                <a:solidFill>
                  <a:srgbClr val="0000FF"/>
                </a:solidFill>
              </a:rPr>
              <a:t>Yes</a:t>
            </a:r>
            <a:r>
              <a:rPr lang="en-US" altLang="en-US" sz="1600" dirty="0">
                <a:solidFill>
                  <a:srgbClr val="0000FF"/>
                </a:solidFill>
              </a:rPr>
              <a:t>; it cut the risk of moderate vision loss (MVL) by 50%,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as well as increased the likelihood of gaining vision</a:t>
            </a: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is the definition of MVL?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Doubling of the baseline visual angle (e.g., 20/40</a:t>
            </a:r>
            <a:r>
              <a:rPr lang="en-US" alt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20/80)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Is there a qualifier on the effectiveness of laser for diabetic</a:t>
            </a: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macular edema?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Yes. It was effective only if the edema met CSME criteria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(that’s why the criteria are what they are)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5A1E0D0-C073-4CF5-9138-52D73922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CAE90EB-B7C3-47EE-9A9C-429C72316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71B9D78-BB6B-4228-9CF7-9976E65A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DF1E862C-4FBA-411D-8216-331BCC78D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6463B457-BE95-4819-9C7D-220B9823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DADE458B-33A5-427D-ACBF-6BE5F989E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B84E033B-ABB0-4CB1-9302-40498F48B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B2B2B2"/>
                </a:solidFill>
              </a:rPr>
              <a:t>The </a:t>
            </a:r>
            <a:r>
              <a:rPr lang="en-US" altLang="en-US" sz="1600" b="1" dirty="0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rgbClr val="B2B2B2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30731" name="Slide Number Placeholder 1">
            <a:extLst>
              <a:ext uri="{FF2B5EF4-FFF2-40B4-BE49-F238E27FC236}">
                <a16:creationId xmlns:a16="http://schemas.microsoft.com/office/drawing/2014/main" id="{D284A1A9-25A8-41BC-810E-7A41D9E4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092982-92C5-4754-8117-C9D7C5495CE9}" type="slidenum">
              <a:rPr lang="en-US" altLang="en-US"/>
              <a:pPr eaLnBrk="1" hangingPunct="1"/>
              <a:t>143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67AC1-462D-4FCA-91A6-41F7E3A33D89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070F76D5-06F6-47B7-87F8-9B07B5E0C330}"/>
              </a:ext>
            </a:extLst>
          </p:cNvPr>
          <p:cNvSpPr/>
          <p:nvPr/>
        </p:nvSpPr>
        <p:spPr>
          <a:xfrm rot="197880">
            <a:off x="801473" y="2083265"/>
            <a:ext cx="1024125" cy="4339637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A2CD0566-1319-4F15-9237-EC0A87CEF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5649688" cy="280076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So, what was the answer to the question?</a:t>
            </a:r>
          </a:p>
          <a:p>
            <a:pPr eaLnBrk="1" hangingPunct="1"/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</a:rPr>
              <a:t>Yes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; it cut the risk of moderate vision loss (MVL) by 50%,</a:t>
            </a:r>
          </a:p>
          <a:p>
            <a:pPr eaLnBrk="1" hangingPunct="1"/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as well as increased the likelihood of gaining vision</a:t>
            </a:r>
          </a:p>
          <a:p>
            <a:pPr eaLnBrk="1" hangingPunct="1"/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is the definition of MVL?</a:t>
            </a:r>
          </a:p>
          <a:p>
            <a:pPr eaLnBrk="1" hangingPunct="1"/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Doubling of the baseline visual angle (e.g., 20/40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20/80)</a:t>
            </a: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Is there a qualifier on the effectiveness of laser for diabetic</a:t>
            </a:r>
          </a:p>
          <a:p>
            <a:pPr eaLnBrk="1" hangingPunct="1"/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macular edema?</a:t>
            </a:r>
          </a:p>
          <a:p>
            <a:pPr eaLnBrk="1" hangingPunct="1"/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Yes</a:t>
            </a:r>
            <a:r>
              <a:rPr lang="en-US" altLang="en-US" sz="1600" dirty="0">
                <a:solidFill>
                  <a:srgbClr val="0000FF"/>
                </a:solidFill>
              </a:rPr>
              <a:t>. </a:t>
            </a:r>
            <a:r>
              <a:rPr lang="en-US" altLang="en-US" sz="1600" b="1" dirty="0">
                <a:solidFill>
                  <a:srgbClr val="0000FF"/>
                </a:solidFill>
              </a:rPr>
              <a:t>It was effective only if the edema met CSME criteria</a:t>
            </a:r>
          </a:p>
          <a:p>
            <a:pPr eaLnBrk="1" hangingPunct="1"/>
            <a:r>
              <a:rPr lang="en-US" altLang="en-US" sz="1600" b="1" dirty="0">
                <a:solidFill>
                  <a:srgbClr val="0000FF"/>
                </a:solidFill>
              </a:rPr>
              <a:t>(that’s why the criteria are what they are)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B33CD6-B9DD-43A3-B80B-3284779597C2}"/>
              </a:ext>
            </a:extLst>
          </p:cNvPr>
          <p:cNvSpPr/>
          <p:nvPr/>
        </p:nvSpPr>
        <p:spPr>
          <a:xfrm>
            <a:off x="1652776" y="4112870"/>
            <a:ext cx="6119624" cy="9925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FE4B64-F7A0-42F4-AC70-97031D83F412}"/>
              </a:ext>
            </a:extLst>
          </p:cNvPr>
          <p:cNvSpPr txBox="1"/>
          <p:nvPr/>
        </p:nvSpPr>
        <p:spPr>
          <a:xfrm>
            <a:off x="1665512" y="2524035"/>
            <a:ext cx="618308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Take note of this! </a:t>
            </a:r>
            <a:r>
              <a:rPr lang="en-US" dirty="0"/>
              <a:t>The byzantine definition of CSME is what it is because it delineates the sort of DME that will respond favorably to laser treatment. The point being, </a:t>
            </a:r>
            <a:r>
              <a:rPr lang="en-US" u="sng" dirty="0">
                <a:solidFill>
                  <a:srgbClr val="0000FF"/>
                </a:solidFill>
              </a:rPr>
              <a:t>if a </a:t>
            </a:r>
            <a:r>
              <a:rPr lang="en-US" u="sng" dirty="0" err="1">
                <a:solidFill>
                  <a:srgbClr val="0000FF"/>
                </a:solidFill>
              </a:rPr>
              <a:t>pt’s</a:t>
            </a:r>
            <a:r>
              <a:rPr lang="en-US" u="sng" dirty="0">
                <a:solidFill>
                  <a:srgbClr val="0000FF"/>
                </a:solidFill>
              </a:rPr>
              <a:t> DME fails to meet the ETDRS definition of CSME, </a:t>
            </a:r>
            <a:r>
              <a:rPr lang="en-US" b="1" u="sng" dirty="0">
                <a:solidFill>
                  <a:srgbClr val="0000FF"/>
                </a:solidFill>
              </a:rPr>
              <a:t>don’t laser it</a:t>
            </a:r>
            <a:r>
              <a:rPr lang="en-US" u="sng" dirty="0">
                <a:solidFill>
                  <a:srgbClr val="0000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1628664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71E366C-82E4-492D-A939-9E617904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D8EFD9C-E448-4672-AEA5-9D622DDB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3EC4292-0910-4F32-AEEC-F91425D3D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4966B980-BDD1-4C54-8E9A-2EEE9027D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51C0E627-F6A9-4241-9296-7AB52502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626FDF15-B7AA-43AB-A591-C15A84237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7AE20DA3-23C7-4676-B305-0297A869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0189FE66-F25B-44B4-BD52-D9D263C05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E97F0B91-B209-4C5B-8B98-D04D3FDE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3383239"/>
            <a:ext cx="49530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dirty="0">
                <a:solidFill>
                  <a:srgbClr val="0000FF"/>
                </a:solidFill>
              </a:rPr>
              <a:t>NPDR</a:t>
            </a:r>
            <a:r>
              <a:rPr lang="en-US" altLang="en-US" sz="1600" i="1" dirty="0">
                <a:solidFill>
                  <a:srgbClr val="0000FF"/>
                </a:solidFill>
              </a:rPr>
              <a:t> stand for in this context?</a:t>
            </a:r>
            <a:endParaRPr lang="en-US" alt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alt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Nonproliferative</a:t>
            </a: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diabetic retinopathy</a:t>
            </a:r>
          </a:p>
          <a:p>
            <a:pPr eaLnBrk="1" hangingPunct="1"/>
            <a:endParaRPr lang="en-US" alt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So, what was the answer to the question?</a:t>
            </a:r>
          </a:p>
          <a:p>
            <a:pPr eaLnBrk="1" hangingPunct="1"/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PRP reduced the risk of severe vision loss in pts with </a:t>
            </a:r>
            <a:r>
              <a:rPr lang="en-US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severe</a:t>
            </a: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NPDR, but not with </a:t>
            </a:r>
            <a:r>
              <a:rPr lang="en-US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mild</a:t>
            </a: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or </a:t>
            </a:r>
            <a:r>
              <a:rPr lang="en-US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moderate</a:t>
            </a: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NPDR</a:t>
            </a:r>
          </a:p>
        </p:txBody>
      </p:sp>
      <p:sp>
        <p:nvSpPr>
          <p:cNvPr id="44043" name="Slide Number Placeholder 1">
            <a:extLst>
              <a:ext uri="{FF2B5EF4-FFF2-40B4-BE49-F238E27FC236}">
                <a16:creationId xmlns:a16="http://schemas.microsoft.com/office/drawing/2014/main" id="{FD6B7553-57B0-49DF-BA6E-60505324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3369D2-53FF-47E5-B9BD-9A41262ECB33}" type="slidenum">
              <a:rPr lang="en-US" altLang="en-US"/>
              <a:pPr eaLnBrk="1" hangingPunct="1"/>
              <a:t>144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53715-BCA3-43F7-80C2-E2A718D47669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3165BF6C-13AF-43C3-A47E-C796416A5D0C}"/>
              </a:ext>
            </a:extLst>
          </p:cNvPr>
          <p:cNvSpPr/>
          <p:nvPr/>
        </p:nvSpPr>
        <p:spPr>
          <a:xfrm rot="197880">
            <a:off x="765693" y="3506751"/>
            <a:ext cx="1024125" cy="309575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2107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71E366C-82E4-492D-A939-9E617904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D8EFD9C-E448-4672-AEA5-9D622DDB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3EC4292-0910-4F32-AEEC-F91425D3D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4966B980-BDD1-4C54-8E9A-2EEE9027D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51C0E627-F6A9-4241-9296-7AB52502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626FDF15-B7AA-43AB-A591-C15A84237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7AE20DA3-23C7-4676-B305-0297A869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0189FE66-F25B-44B4-BD52-D9D263C05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E97F0B91-B209-4C5B-8B98-D04D3FDE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3383239"/>
            <a:ext cx="49530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dirty="0">
                <a:solidFill>
                  <a:srgbClr val="0000FF"/>
                </a:solidFill>
              </a:rPr>
              <a:t>NPDR</a:t>
            </a:r>
            <a:r>
              <a:rPr lang="en-US" altLang="en-US" sz="1600" i="1" dirty="0">
                <a:solidFill>
                  <a:srgbClr val="0000FF"/>
                </a:solidFill>
              </a:rPr>
              <a:t> stand for in this context?</a:t>
            </a:r>
          </a:p>
          <a:p>
            <a:pPr eaLnBrk="1" hangingPunct="1"/>
            <a:r>
              <a:rPr lang="en-US" altLang="en-US" sz="1600" dirty="0" err="1">
                <a:solidFill>
                  <a:srgbClr val="0000FF"/>
                </a:solidFill>
              </a:rPr>
              <a:t>Nonproliferative</a:t>
            </a:r>
            <a:r>
              <a:rPr lang="en-US" altLang="en-US" sz="1600" dirty="0">
                <a:solidFill>
                  <a:srgbClr val="0000FF"/>
                </a:solidFill>
              </a:rPr>
              <a:t> diabetic retinopathy</a:t>
            </a: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/>
            <a:endParaRPr lang="en-US" alt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So, what was the answer to the question?</a:t>
            </a:r>
          </a:p>
          <a:p>
            <a:pPr eaLnBrk="1" hangingPunct="1"/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PRP reduced the risk of severe vision loss in pts with </a:t>
            </a:r>
            <a:r>
              <a:rPr lang="en-US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severe</a:t>
            </a: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NPDR, but not with </a:t>
            </a:r>
            <a:r>
              <a:rPr lang="en-US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mild</a:t>
            </a: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or </a:t>
            </a:r>
            <a:r>
              <a:rPr lang="en-US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moderate</a:t>
            </a: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NPDR</a:t>
            </a:r>
          </a:p>
        </p:txBody>
      </p:sp>
      <p:sp>
        <p:nvSpPr>
          <p:cNvPr id="44043" name="Slide Number Placeholder 1">
            <a:extLst>
              <a:ext uri="{FF2B5EF4-FFF2-40B4-BE49-F238E27FC236}">
                <a16:creationId xmlns:a16="http://schemas.microsoft.com/office/drawing/2014/main" id="{FD6B7553-57B0-49DF-BA6E-60505324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3369D2-53FF-47E5-B9BD-9A41262ECB33}" type="slidenum">
              <a:rPr lang="en-US" altLang="en-US"/>
              <a:pPr eaLnBrk="1" hangingPunct="1"/>
              <a:t>145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53715-BCA3-43F7-80C2-E2A718D47669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3165BF6C-13AF-43C3-A47E-C796416A5D0C}"/>
              </a:ext>
            </a:extLst>
          </p:cNvPr>
          <p:cNvSpPr/>
          <p:nvPr/>
        </p:nvSpPr>
        <p:spPr>
          <a:xfrm rot="197880">
            <a:off x="765693" y="3506751"/>
            <a:ext cx="1024125" cy="309575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6532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71E366C-82E4-492D-A939-9E617904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D8EFD9C-E448-4672-AEA5-9D622DDB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3EC4292-0910-4F32-AEEC-F91425D3D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4966B980-BDD1-4C54-8E9A-2EEE9027D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51C0E627-F6A9-4241-9296-7AB52502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626FDF15-B7AA-43AB-A591-C15A84237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7AE20DA3-23C7-4676-B305-0297A869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0189FE66-F25B-44B4-BD52-D9D263C05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E97F0B91-B209-4C5B-8B98-D04D3FDE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3383239"/>
            <a:ext cx="49530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dirty="0">
                <a:solidFill>
                  <a:srgbClr val="0000FF"/>
                </a:solidFill>
              </a:rPr>
              <a:t>NPDR</a:t>
            </a:r>
            <a:r>
              <a:rPr lang="en-US" altLang="en-US" sz="1600" i="1" dirty="0">
                <a:solidFill>
                  <a:srgbClr val="0000FF"/>
                </a:solidFill>
              </a:rPr>
              <a:t> stand for in this context?</a:t>
            </a:r>
          </a:p>
          <a:p>
            <a:pPr eaLnBrk="1" hangingPunct="1"/>
            <a:r>
              <a:rPr lang="en-US" altLang="en-US" sz="1600" dirty="0" err="1">
                <a:solidFill>
                  <a:srgbClr val="0000FF"/>
                </a:solidFill>
              </a:rPr>
              <a:t>Nonproliferative</a:t>
            </a:r>
            <a:r>
              <a:rPr lang="en-US" altLang="en-US" sz="1600" dirty="0">
                <a:solidFill>
                  <a:srgbClr val="0000FF"/>
                </a:solidFill>
              </a:rPr>
              <a:t> diabetic retinopathy</a:t>
            </a:r>
          </a:p>
          <a:p>
            <a:pPr eaLnBrk="1" hangingPunct="1"/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So, what was the answer to the question?</a:t>
            </a:r>
            <a:endParaRPr lang="en-US" alt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PRP reduced the risk of severe vision loss in pts with </a:t>
            </a:r>
            <a:r>
              <a:rPr lang="en-US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severe</a:t>
            </a: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NPDR, but not with </a:t>
            </a:r>
            <a:r>
              <a:rPr lang="en-US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mild</a:t>
            </a: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or </a:t>
            </a:r>
            <a:r>
              <a:rPr lang="en-US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moderate</a:t>
            </a: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NPDR</a:t>
            </a:r>
          </a:p>
        </p:txBody>
      </p:sp>
      <p:sp>
        <p:nvSpPr>
          <p:cNvPr id="44043" name="Slide Number Placeholder 1">
            <a:extLst>
              <a:ext uri="{FF2B5EF4-FFF2-40B4-BE49-F238E27FC236}">
                <a16:creationId xmlns:a16="http://schemas.microsoft.com/office/drawing/2014/main" id="{FD6B7553-57B0-49DF-BA6E-60505324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3369D2-53FF-47E5-B9BD-9A41262ECB33}" type="slidenum">
              <a:rPr lang="en-US" altLang="en-US"/>
              <a:pPr eaLnBrk="1" hangingPunct="1"/>
              <a:t>146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53715-BCA3-43F7-80C2-E2A718D47669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3165BF6C-13AF-43C3-A47E-C796416A5D0C}"/>
              </a:ext>
            </a:extLst>
          </p:cNvPr>
          <p:cNvSpPr/>
          <p:nvPr/>
        </p:nvSpPr>
        <p:spPr>
          <a:xfrm rot="197880">
            <a:off x="765693" y="3506751"/>
            <a:ext cx="1024125" cy="309575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3421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71E366C-82E4-492D-A939-9E617904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D8EFD9C-E448-4672-AEA5-9D622DDB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3EC4292-0910-4F32-AEEC-F91425D3D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4966B980-BDD1-4C54-8E9A-2EEE9027D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51C0E627-F6A9-4241-9296-7AB52502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626FDF15-B7AA-43AB-A591-C15A84237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7AE20DA3-23C7-4676-B305-0297A869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0189FE66-F25B-44B4-BD52-D9D263C05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E97F0B91-B209-4C5B-8B98-D04D3FDE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3383239"/>
            <a:ext cx="49530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dirty="0">
                <a:solidFill>
                  <a:srgbClr val="0000FF"/>
                </a:solidFill>
              </a:rPr>
              <a:t>NPDR</a:t>
            </a:r>
            <a:r>
              <a:rPr lang="en-US" altLang="en-US" sz="1600" i="1" dirty="0">
                <a:solidFill>
                  <a:srgbClr val="0000FF"/>
                </a:solidFill>
              </a:rPr>
              <a:t> stand for in this context?</a:t>
            </a:r>
          </a:p>
          <a:p>
            <a:pPr eaLnBrk="1" hangingPunct="1"/>
            <a:r>
              <a:rPr lang="en-US" altLang="en-US" sz="1600" dirty="0" err="1">
                <a:solidFill>
                  <a:srgbClr val="0000FF"/>
                </a:solidFill>
              </a:rPr>
              <a:t>Nonproliferative</a:t>
            </a:r>
            <a:r>
              <a:rPr lang="en-US" altLang="en-US" sz="1600" dirty="0">
                <a:solidFill>
                  <a:srgbClr val="0000FF"/>
                </a:solidFill>
              </a:rPr>
              <a:t> diabetic retinopathy</a:t>
            </a:r>
          </a:p>
          <a:p>
            <a:pPr eaLnBrk="1" hangingPunct="1"/>
            <a:endParaRPr lang="en-US" alt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So, what was the answer to the question?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PRP reduced the risk of severe vision loss in pts with </a:t>
            </a:r>
            <a:r>
              <a:rPr lang="en-US" altLang="en-US" sz="1600" b="1" dirty="0">
                <a:solidFill>
                  <a:srgbClr val="0000FF"/>
                </a:solidFill>
              </a:rPr>
              <a:t>severe</a:t>
            </a:r>
            <a:r>
              <a:rPr lang="en-US" altLang="en-US" sz="1600" dirty="0">
                <a:solidFill>
                  <a:srgbClr val="0000FF"/>
                </a:solidFill>
              </a:rPr>
              <a:t> NPDR, but not with </a:t>
            </a:r>
            <a:r>
              <a:rPr lang="en-US" altLang="en-US" sz="1600" b="1" dirty="0">
                <a:solidFill>
                  <a:srgbClr val="0000FF"/>
                </a:solidFill>
              </a:rPr>
              <a:t>mild</a:t>
            </a:r>
            <a:r>
              <a:rPr lang="en-US" altLang="en-US" sz="1600" dirty="0">
                <a:solidFill>
                  <a:srgbClr val="0000FF"/>
                </a:solidFill>
              </a:rPr>
              <a:t> or </a:t>
            </a:r>
            <a:r>
              <a:rPr lang="en-US" altLang="en-US" sz="1600" b="1" dirty="0">
                <a:solidFill>
                  <a:srgbClr val="0000FF"/>
                </a:solidFill>
              </a:rPr>
              <a:t>moderate</a:t>
            </a:r>
            <a:r>
              <a:rPr lang="en-US" altLang="en-US" sz="1600" dirty="0">
                <a:solidFill>
                  <a:srgbClr val="0000FF"/>
                </a:solidFill>
              </a:rPr>
              <a:t> NPDR</a:t>
            </a:r>
          </a:p>
        </p:txBody>
      </p:sp>
      <p:sp>
        <p:nvSpPr>
          <p:cNvPr id="44043" name="Slide Number Placeholder 1">
            <a:extLst>
              <a:ext uri="{FF2B5EF4-FFF2-40B4-BE49-F238E27FC236}">
                <a16:creationId xmlns:a16="http://schemas.microsoft.com/office/drawing/2014/main" id="{FD6B7553-57B0-49DF-BA6E-60505324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3369D2-53FF-47E5-B9BD-9A41262ECB33}" type="slidenum">
              <a:rPr lang="en-US" altLang="en-US"/>
              <a:pPr eaLnBrk="1" hangingPunct="1"/>
              <a:t>147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53715-BCA3-43F7-80C2-E2A718D47669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3165BF6C-13AF-43C3-A47E-C796416A5D0C}"/>
              </a:ext>
            </a:extLst>
          </p:cNvPr>
          <p:cNvSpPr/>
          <p:nvPr/>
        </p:nvSpPr>
        <p:spPr>
          <a:xfrm rot="197880">
            <a:off x="765693" y="3506751"/>
            <a:ext cx="1024125" cy="309575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5420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71E366C-82E4-492D-A939-9E617904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D8EFD9C-E448-4672-AEA5-9D622DDB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3EC4292-0910-4F32-AEEC-F91425D3D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4966B980-BDD1-4C54-8E9A-2EEE9027D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51C0E627-F6A9-4241-9296-7AB52502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7AE20DA3-23C7-4676-B305-0297A869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0189FE66-F25B-44B4-BD52-D9D263C05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3) Is ASA effective in preventing the progression of DBR?</a:t>
            </a:r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E97F0B91-B209-4C5B-8B98-D04D3FDE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3383239"/>
            <a:ext cx="49530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does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NPDR</a:t>
            </a: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 stand for in this context?</a:t>
            </a:r>
          </a:p>
          <a:p>
            <a:pPr eaLnBrk="1" hangingPunct="1"/>
            <a:r>
              <a:rPr lang="en-US" altLang="en-US" sz="1600" dirty="0" err="1">
                <a:solidFill>
                  <a:schemeClr val="bg1">
                    <a:lumMod val="65000"/>
                  </a:schemeClr>
                </a:solidFill>
              </a:rPr>
              <a:t>Nonproliferative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 diabetic retinopathy</a:t>
            </a:r>
          </a:p>
          <a:p>
            <a:pPr eaLnBrk="1" hangingPunct="1"/>
            <a:endParaRPr lang="en-US" alt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So, what was the answer to the question?</a:t>
            </a:r>
          </a:p>
          <a:p>
            <a:pPr eaLnBrk="1" hangingPunct="1"/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PRP reduced the risk of severe vision loss in pts with </a:t>
            </a:r>
            <a:r>
              <a:rPr lang="en-US" altLang="en-US" sz="1600" b="1" dirty="0">
                <a:solidFill>
                  <a:srgbClr val="0000FF"/>
                </a:solidFill>
              </a:rPr>
              <a:t>severe</a:t>
            </a:r>
            <a:r>
              <a:rPr lang="en-US" altLang="en-US" sz="1600" dirty="0">
                <a:solidFill>
                  <a:srgbClr val="0000FF"/>
                </a:solidFill>
              </a:rPr>
              <a:t> NPDR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, but not with </a:t>
            </a:r>
            <a:r>
              <a:rPr lang="en-US" altLang="en-US" sz="1600" b="1" dirty="0">
                <a:solidFill>
                  <a:srgbClr val="0000FF"/>
                </a:solidFill>
              </a:rPr>
              <a:t>mild</a:t>
            </a:r>
            <a:r>
              <a:rPr lang="en-US" altLang="en-US" sz="1600" dirty="0">
                <a:solidFill>
                  <a:srgbClr val="0000FF"/>
                </a:solidFill>
              </a:rPr>
              <a:t> or </a:t>
            </a:r>
            <a:r>
              <a:rPr lang="en-US" altLang="en-US" sz="1600" b="1" dirty="0">
                <a:solidFill>
                  <a:srgbClr val="0000FF"/>
                </a:solidFill>
              </a:rPr>
              <a:t>moderate</a:t>
            </a:r>
            <a:r>
              <a:rPr lang="en-US" altLang="en-US" sz="1600" dirty="0">
                <a:solidFill>
                  <a:srgbClr val="0000FF"/>
                </a:solidFill>
              </a:rPr>
              <a:t> NPDR</a:t>
            </a:r>
          </a:p>
        </p:txBody>
      </p:sp>
      <p:sp>
        <p:nvSpPr>
          <p:cNvPr id="44043" name="Slide Number Placeholder 1">
            <a:extLst>
              <a:ext uri="{FF2B5EF4-FFF2-40B4-BE49-F238E27FC236}">
                <a16:creationId xmlns:a16="http://schemas.microsoft.com/office/drawing/2014/main" id="{FD6B7553-57B0-49DF-BA6E-60505324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3369D2-53FF-47E5-B9BD-9A41262ECB33}" type="slidenum">
              <a:rPr lang="en-US" altLang="en-US"/>
              <a:pPr eaLnBrk="1" hangingPunct="1"/>
              <a:t>148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53715-BCA3-43F7-80C2-E2A718D47669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3165BF6C-13AF-43C3-A47E-C796416A5D0C}"/>
              </a:ext>
            </a:extLst>
          </p:cNvPr>
          <p:cNvSpPr/>
          <p:nvPr/>
        </p:nvSpPr>
        <p:spPr>
          <a:xfrm rot="197880">
            <a:off x="765693" y="3506751"/>
            <a:ext cx="1024125" cy="3095754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24626F-E125-46E7-BAB8-C49FB794B947}"/>
              </a:ext>
            </a:extLst>
          </p:cNvPr>
          <p:cNvSpPr/>
          <p:nvPr/>
        </p:nvSpPr>
        <p:spPr>
          <a:xfrm>
            <a:off x="1652776" y="4419600"/>
            <a:ext cx="5357624" cy="715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5B482A4B-C5B8-46F4-9CFB-5C8CE2BE503A}"/>
              </a:ext>
            </a:extLst>
          </p:cNvPr>
          <p:cNvSpPr/>
          <p:nvPr/>
        </p:nvSpPr>
        <p:spPr>
          <a:xfrm rot="16200000">
            <a:off x="6046782" y="3240329"/>
            <a:ext cx="2590800" cy="609600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2D08B-B08C-4DA0-B299-C759421C951F}"/>
              </a:ext>
            </a:extLst>
          </p:cNvPr>
          <p:cNvSpPr txBox="1"/>
          <p:nvPr/>
        </p:nvSpPr>
        <p:spPr>
          <a:xfrm>
            <a:off x="1447800" y="1963996"/>
            <a:ext cx="5576091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you’re unsure what is entailed by the terms </a:t>
            </a:r>
            <a:r>
              <a:rPr lang="en-US" i="1" dirty="0">
                <a:solidFill>
                  <a:schemeClr val="bg1"/>
                </a:solidFill>
              </a:rPr>
              <a:t>mild, moderate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i="1" dirty="0">
                <a:solidFill>
                  <a:schemeClr val="bg1"/>
                </a:solidFill>
              </a:rPr>
              <a:t> severe NPDR</a:t>
            </a:r>
            <a:r>
              <a:rPr lang="en-US" dirty="0">
                <a:solidFill>
                  <a:schemeClr val="bg1"/>
                </a:solidFill>
              </a:rPr>
              <a:t>, check out slide-set R31 (</a:t>
            </a:r>
            <a:r>
              <a:rPr lang="en-US" i="1" dirty="0">
                <a:solidFill>
                  <a:schemeClr val="bg1"/>
                </a:solidFill>
              </a:rPr>
              <a:t>Diabetic retinopathy: </a:t>
            </a:r>
            <a:r>
              <a:rPr lang="pt-BR" i="1" dirty="0">
                <a:solidFill>
                  <a:schemeClr val="bg1"/>
                </a:solidFill>
              </a:rPr>
              <a:t>The basics</a:t>
            </a:r>
            <a:r>
              <a:rPr lang="pt-BR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4570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57A9F70-5DC1-4DC5-B848-F5B828B40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5383345-F614-43B0-BF2E-C8C87B74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F2FF4BD-F0F5-44A1-B4D2-BDAB98DD9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2E65DD74-A500-4307-BAB0-C50F4A665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DB5674EF-3883-46E2-A7D7-2FBD93E1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04997A76-D914-467B-B7C1-50D6BD178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63E92A44-6162-482D-A432-16CB56BC2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42D46134-9638-47E0-80B3-03385078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3) Is ASA effective in preventing the progression of DBR?</a:t>
            </a:r>
          </a:p>
        </p:txBody>
      </p:sp>
      <p:sp>
        <p:nvSpPr>
          <p:cNvPr id="46091" name="Slide Number Placeholder 1">
            <a:extLst>
              <a:ext uri="{FF2B5EF4-FFF2-40B4-BE49-F238E27FC236}">
                <a16:creationId xmlns:a16="http://schemas.microsoft.com/office/drawing/2014/main" id="{31CA52E1-18C8-422F-AE15-B8AB3961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6160B2-1532-4E83-BB39-1FA883774D0D}" type="slidenum">
              <a:rPr lang="en-US" altLang="en-US"/>
              <a:pPr eaLnBrk="1" hangingPunct="1"/>
              <a:t>149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B2FDE-5B47-4491-AC56-587B22F9C23E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9AC8D15B-CA8C-4170-9750-2EB48C51BF47}"/>
              </a:ext>
            </a:extLst>
          </p:cNvPr>
          <p:cNvSpPr/>
          <p:nvPr/>
        </p:nvSpPr>
        <p:spPr>
          <a:xfrm rot="197880">
            <a:off x="750502" y="4263046"/>
            <a:ext cx="1024125" cy="2567621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C5661790-F2B1-46B8-8539-5FE9ED891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7" y="4023256"/>
            <a:ext cx="457836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was the answer to </a:t>
            </a:r>
            <a:r>
              <a:rPr lang="en-US" altLang="en-US" sz="1600" b="1" dirty="0">
                <a:solidFill>
                  <a:srgbClr val="0000FF"/>
                </a:solidFill>
              </a:rPr>
              <a:t>this</a:t>
            </a:r>
            <a:r>
              <a:rPr lang="en-US" altLang="en-US" sz="1600" i="1" dirty="0">
                <a:solidFill>
                  <a:srgbClr val="0000FF"/>
                </a:solidFill>
              </a:rPr>
              <a:t> question?</a:t>
            </a:r>
            <a:endParaRPr lang="en-US" altLang="en-US" sz="1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</a:t>
            </a:r>
            <a:r>
              <a:rPr lang="en-US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However, it didn’t worsen it either; therefore,</a:t>
            </a:r>
          </a:p>
          <a:p>
            <a:pPr eaLnBrk="1" hangingPunct="1"/>
            <a:r>
              <a:rPr lang="en-US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DBR is</a:t>
            </a:r>
            <a:r>
              <a:rPr lang="en-US" alt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not a contraindication for ASA use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Pericyte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 endothelial  cells line the lumen of the vessel. They are surrounded by their  BM. They are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nonfenestrated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. Tight junctions between cells form the so-called 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inner blood-retina barrier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The pericytes surround the vessel, and are embedded in the BM of the endothelial cells.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F1B08-B8E1-425E-A2E5-0A54D216ADC3}"/>
              </a:ext>
            </a:extLst>
          </p:cNvPr>
          <p:cNvSpPr txBox="1"/>
          <p:nvPr/>
        </p:nvSpPr>
        <p:spPr>
          <a:xfrm>
            <a:off x="1104900" y="4024020"/>
            <a:ext cx="5867400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 retinal vessels have an intimal lining?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 they possess a muscular wall?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</a:t>
            </a:r>
            <a:endParaRPr lang="en-US" sz="1400" dirty="0">
              <a:solidFill>
                <a:srgbClr val="99FF99"/>
              </a:solidFill>
            </a:endParaRPr>
          </a:p>
          <a:p>
            <a:endParaRPr lang="en-US" sz="1400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With what nearby vascular bed do they share the lack of these features?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The cerebral vasculature (which makes sense, because </a:t>
            </a:r>
            <a:r>
              <a:rPr lang="en-US" sz="1400" i="1" dirty="0">
                <a:solidFill>
                  <a:srgbClr val="99FF99"/>
                </a:solidFill>
              </a:rPr>
              <a:t>the retina is in essence an extension of the CNS</a:t>
            </a:r>
            <a:r>
              <a:rPr lang="en-US" sz="1400" dirty="0">
                <a:solidFill>
                  <a:srgbClr val="99FF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149176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57A9F70-5DC1-4DC5-B848-F5B828B40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48200"/>
            <a:ext cx="3276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5383345-F614-43B0-BF2E-C8C87B74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1981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F2FF4BD-F0F5-44A1-B4D2-BDAB98DD9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3246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2E65DD74-A500-4307-BAB0-C50F4A665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35052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DB5674EF-3883-46E2-A7D7-2FBD93E1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5257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04997A76-D914-467B-B7C1-50D6BD178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63E92A44-6162-482D-A432-16CB56BC2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CSME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Acronym for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clinically significant macular edema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Definition has three components: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Any retinal thickening within 1/3 DD of the foveal center;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 exudates within 1/3 DD of the foveal center that are associated with adjacent retinal thickening;                     </a:t>
            </a:r>
            <a:r>
              <a:rPr lang="en-US" altLang="en-US" b="1" i="1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 area of retinal thickening 1 DD or larger in size, any part of which is within 1 DD of the foveal center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42D46134-9638-47E0-80B3-03385078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135563"/>
            <a:ext cx="5964237" cy="164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landmark clinical trial provided this definition of CSME?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The </a:t>
            </a:r>
            <a:r>
              <a:rPr lang="en-US" altLang="en-US" sz="1600" b="1">
                <a:solidFill>
                  <a:srgbClr val="B2B2B2"/>
                </a:solidFill>
              </a:rPr>
              <a:t>Early Treatment of Diabetic Retinopathy Study (ETDRS)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B2B2B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B2B2B2"/>
                </a:solidFill>
              </a:rPr>
              <a:t>What 3 questions did this study seek to answer?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1) Is laser effective in treating diabetic macular edema?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B2B2B2"/>
                </a:solidFill>
              </a:rPr>
              <a:t>2) Is PRP effective for treating early NPDR?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0000FF"/>
                </a:solidFill>
              </a:rPr>
              <a:t>3) Is ASA effective in preventing the progression of DBR?</a:t>
            </a:r>
          </a:p>
        </p:txBody>
      </p:sp>
      <p:sp>
        <p:nvSpPr>
          <p:cNvPr id="46091" name="Slide Number Placeholder 1">
            <a:extLst>
              <a:ext uri="{FF2B5EF4-FFF2-40B4-BE49-F238E27FC236}">
                <a16:creationId xmlns:a16="http://schemas.microsoft.com/office/drawing/2014/main" id="{31CA52E1-18C8-422F-AE15-B8AB3961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6160B2-1532-4E83-BB39-1FA883774D0D}" type="slidenum">
              <a:rPr lang="en-US" altLang="en-US"/>
              <a:pPr eaLnBrk="1" hangingPunct="1"/>
              <a:t>150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B2FDE-5B47-4491-AC56-587B22F9C23E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9AC8D15B-CA8C-4170-9750-2EB48C51BF47}"/>
              </a:ext>
            </a:extLst>
          </p:cNvPr>
          <p:cNvSpPr/>
          <p:nvPr/>
        </p:nvSpPr>
        <p:spPr>
          <a:xfrm rot="197880">
            <a:off x="750502" y="4263046"/>
            <a:ext cx="1024125" cy="2567621"/>
          </a:xfrm>
          <a:prstGeom prst="curvedRightArrow">
            <a:avLst>
              <a:gd name="adj1" fmla="val 25000"/>
              <a:gd name="adj2" fmla="val 514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4B588917-C4DB-468B-B164-7479B677B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7" y="4023256"/>
            <a:ext cx="457836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was the answer to </a:t>
            </a:r>
            <a:r>
              <a:rPr lang="en-US" altLang="en-US" sz="1600" b="1" dirty="0">
                <a:solidFill>
                  <a:srgbClr val="0000FF"/>
                </a:solidFill>
              </a:rPr>
              <a:t>this</a:t>
            </a:r>
            <a:r>
              <a:rPr lang="en-US" altLang="en-US" sz="1600" i="1" dirty="0">
                <a:solidFill>
                  <a:srgbClr val="0000FF"/>
                </a:solidFill>
              </a:rPr>
              <a:t> question?</a:t>
            </a:r>
          </a:p>
          <a:p>
            <a:pPr eaLnBrk="1" hangingPunct="1"/>
            <a:r>
              <a:rPr lang="en-US" altLang="en-US" sz="1600" b="1" dirty="0">
                <a:solidFill>
                  <a:srgbClr val="0000FF"/>
                </a:solidFill>
              </a:rPr>
              <a:t>No</a:t>
            </a:r>
            <a:r>
              <a:rPr lang="en-US" altLang="en-US" sz="1600" dirty="0">
                <a:solidFill>
                  <a:srgbClr val="0000FF"/>
                </a:solidFill>
              </a:rPr>
              <a:t>. However, it didn’t worsen it either; therefore,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DBR is</a:t>
            </a:r>
            <a:r>
              <a:rPr lang="en-US" altLang="en-US" sz="1600" b="1" dirty="0">
                <a:solidFill>
                  <a:srgbClr val="0000FF"/>
                </a:solidFill>
              </a:rPr>
              <a:t> not a contraindication for ASA use.</a:t>
            </a:r>
          </a:p>
        </p:txBody>
      </p:sp>
    </p:spTree>
    <p:extLst>
      <p:ext uri="{BB962C8B-B14F-4D97-AF65-F5344CB8AC3E}">
        <p14:creationId xmlns:p14="http://schemas.microsoft.com/office/powerpoint/2010/main" val="277934637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263917-F5C3-4E1E-B093-E42F1BD938AC}"/>
              </a:ext>
            </a:extLst>
          </p:cNvPr>
          <p:cNvCxnSpPr/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151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bg1">
                    <a:lumMod val="75000"/>
                  </a:schemeClr>
                </a:solidFill>
              </a:rPr>
              <a:t>&gt;&gt;&gt;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F0342-25E1-499F-B863-3F8F27F2B0A1}"/>
              </a:ext>
            </a:extLst>
          </p:cNvPr>
          <p:cNvSpPr txBox="1"/>
          <p:nvPr/>
        </p:nvSpPr>
        <p:spPr>
          <a:xfrm>
            <a:off x="371010" y="4738798"/>
            <a:ext cx="8239590" cy="160043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Time to revisit this issue. Under what circumstances might laser by the preferred treatment modality?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dirty="0">
                <a:solidFill>
                  <a:srgbClr val="FF99FF"/>
                </a:solidFill>
              </a:rPr>
              <a:t>If there is an obvious, easily-lased microaneurysm that is the source of the edema (that meets CSME criteria of course); </a:t>
            </a:r>
            <a:r>
              <a:rPr lang="en-US" sz="1400" i="1" dirty="0">
                <a:solidFill>
                  <a:srgbClr val="FF99FF"/>
                </a:solidFill>
              </a:rPr>
              <a:t>or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dirty="0">
                <a:solidFill>
                  <a:srgbClr val="FF99FF"/>
                </a:solidFill>
              </a:rPr>
              <a:t>If there is reason to doubt the </a:t>
            </a:r>
            <a:r>
              <a:rPr lang="en-US" sz="1400" dirty="0" err="1">
                <a:solidFill>
                  <a:srgbClr val="FF99FF"/>
                </a:solidFill>
              </a:rPr>
              <a:t>pt</a:t>
            </a:r>
            <a:r>
              <a:rPr lang="en-US" sz="1400" dirty="0">
                <a:solidFill>
                  <a:srgbClr val="FF99FF"/>
                </a:solidFill>
              </a:rPr>
              <a:t> will comply with the demands imposed by a pharmacologic treatment regimen (</a:t>
            </a:r>
            <a:r>
              <a:rPr lang="en-US" sz="1400" dirty="0" err="1">
                <a:solidFill>
                  <a:srgbClr val="FF99FF"/>
                </a:solidFill>
              </a:rPr>
              <a:t>eg</a:t>
            </a:r>
            <a:r>
              <a:rPr lang="en-US" sz="1400" dirty="0">
                <a:solidFill>
                  <a:srgbClr val="FF99FF"/>
                </a:solidFill>
              </a:rPr>
              <a:t>, monthly visits).</a:t>
            </a:r>
          </a:p>
          <a:p>
            <a:r>
              <a:rPr lang="en-US" sz="1400" dirty="0">
                <a:solidFill>
                  <a:srgbClr val="FF99FF"/>
                </a:solidFill>
              </a:rPr>
              <a:t>Additionally, some clinicians opt for laser if a </a:t>
            </a:r>
            <a:r>
              <a:rPr lang="en-US" sz="1400" dirty="0" err="1">
                <a:solidFill>
                  <a:srgbClr val="FF99FF"/>
                </a:solidFill>
              </a:rPr>
              <a:t>pt</a:t>
            </a:r>
            <a:r>
              <a:rPr lang="en-US" sz="1400" dirty="0">
                <a:solidFill>
                  <a:srgbClr val="FF99FF"/>
                </a:solidFill>
              </a:rPr>
              <a:t> presents with DME but has good VA (recall from the ‘anti-VEGF-vs-laser trials’ </a:t>
            </a:r>
            <a:r>
              <a:rPr lang="en-US" sz="1400" dirty="0" err="1">
                <a:solidFill>
                  <a:srgbClr val="FF99FF"/>
                </a:solidFill>
              </a:rPr>
              <a:t>tl;dr</a:t>
            </a:r>
            <a:r>
              <a:rPr lang="en-US" sz="1400" dirty="0">
                <a:solidFill>
                  <a:srgbClr val="FF99FF"/>
                </a:solidFill>
              </a:rPr>
              <a:t> that laser is effective for maintaining VA)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CE0F28-0032-4DD1-980B-795282F46889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Of the two approaches to treating DME, which is considered first-line?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Pharmacologic, but not in </a:t>
            </a:r>
            <a:r>
              <a:rPr lang="en-US" sz="1600" b="1" dirty="0">
                <a:solidFill>
                  <a:srgbClr val="0000FF"/>
                </a:solidFill>
              </a:rPr>
              <a:t>every</a:t>
            </a:r>
            <a:r>
              <a:rPr lang="en-US" sz="1600" dirty="0">
                <a:solidFill>
                  <a:srgbClr val="0000FF"/>
                </a:solidFill>
              </a:rPr>
              <a:t> case (</a:t>
            </a:r>
            <a:r>
              <a:rPr lang="en-US" sz="1600" b="1" u="sng" dirty="0">
                <a:solidFill>
                  <a:srgbClr val="0000FF"/>
                </a:solidFill>
              </a:rPr>
              <a:t>we’ll revisit this issue later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2BB366-B085-432E-8045-EB3C27953371}"/>
              </a:ext>
            </a:extLst>
          </p:cNvPr>
          <p:cNvSpPr/>
          <p:nvPr/>
        </p:nvSpPr>
        <p:spPr>
          <a:xfrm>
            <a:off x="685800" y="3474493"/>
            <a:ext cx="7458530" cy="11164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366BC0-0485-4794-8689-C615F5E9F9A0}"/>
              </a:ext>
            </a:extLst>
          </p:cNvPr>
          <p:cNvCxnSpPr>
            <a:cxnSpLocks/>
          </p:cNvCxnSpPr>
          <p:nvPr/>
        </p:nvCxnSpPr>
        <p:spPr>
          <a:xfrm flipV="1">
            <a:off x="3941057" y="1813894"/>
            <a:ext cx="1261885" cy="21890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47C4B96-649A-4E73-875A-1A7113439F8A}"/>
              </a:ext>
            </a:extLst>
          </p:cNvPr>
          <p:cNvSpPr txBox="1"/>
          <p:nvPr/>
        </p:nvSpPr>
        <p:spPr>
          <a:xfrm>
            <a:off x="4321473" y="114300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86994423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263917-F5C3-4E1E-B093-E42F1BD938AC}"/>
              </a:ext>
            </a:extLst>
          </p:cNvPr>
          <p:cNvCxnSpPr/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152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bg1">
                    <a:lumMod val="75000"/>
                  </a:schemeClr>
                </a:solidFill>
              </a:rPr>
              <a:t>&gt;&gt;&gt;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F0342-25E1-499F-B863-3F8F27F2B0A1}"/>
              </a:ext>
            </a:extLst>
          </p:cNvPr>
          <p:cNvSpPr txBox="1"/>
          <p:nvPr/>
        </p:nvSpPr>
        <p:spPr>
          <a:xfrm>
            <a:off x="371010" y="4738798"/>
            <a:ext cx="8239590" cy="160043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Time to revisit this issue. Under what circumstances might laser by the preferred treatment modality?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--If there is an obvious, easily-lased microaneurysm that is the source of the edema (that meets CSME criteria of course); </a:t>
            </a:r>
            <a:r>
              <a:rPr lang="en-US" sz="1400" i="1" dirty="0">
                <a:solidFill>
                  <a:srgbClr val="0000FF"/>
                </a:solidFill>
              </a:rPr>
              <a:t>or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--If there is reason to doubt the </a:t>
            </a:r>
            <a:r>
              <a:rPr lang="en-US" sz="1400" dirty="0" err="1">
                <a:solidFill>
                  <a:srgbClr val="0000FF"/>
                </a:solidFill>
              </a:rPr>
              <a:t>pt</a:t>
            </a:r>
            <a:r>
              <a:rPr lang="en-US" sz="1400" dirty="0">
                <a:solidFill>
                  <a:srgbClr val="0000FF"/>
                </a:solidFill>
              </a:rPr>
              <a:t> will comply with the demands imposed by a pharmacologic treatment regimen (</a:t>
            </a:r>
            <a:r>
              <a:rPr lang="en-US" sz="1400" dirty="0" err="1">
                <a:solidFill>
                  <a:srgbClr val="0000FF"/>
                </a:solidFill>
              </a:rPr>
              <a:t>eg</a:t>
            </a:r>
            <a:r>
              <a:rPr lang="en-US" sz="1400" dirty="0">
                <a:solidFill>
                  <a:srgbClr val="0000FF"/>
                </a:solidFill>
              </a:rPr>
              <a:t>, monthly visits).</a:t>
            </a:r>
            <a:endParaRPr lang="en-US" sz="1400" dirty="0">
              <a:solidFill>
                <a:srgbClr val="FF99FF"/>
              </a:solidFill>
            </a:endParaRPr>
          </a:p>
          <a:p>
            <a:r>
              <a:rPr lang="en-US" sz="1400" dirty="0">
                <a:solidFill>
                  <a:srgbClr val="FF99FF"/>
                </a:solidFill>
              </a:rPr>
              <a:t>Additionally, some clinicians opt for laser if a </a:t>
            </a:r>
            <a:r>
              <a:rPr lang="en-US" sz="1400" dirty="0" err="1">
                <a:solidFill>
                  <a:srgbClr val="FF99FF"/>
                </a:solidFill>
              </a:rPr>
              <a:t>pt</a:t>
            </a:r>
            <a:r>
              <a:rPr lang="en-US" sz="1400" dirty="0">
                <a:solidFill>
                  <a:srgbClr val="FF99FF"/>
                </a:solidFill>
              </a:rPr>
              <a:t> presents with DME but has good VA (recall from the ‘anti-VEGF-vs-laser trials’ </a:t>
            </a:r>
            <a:r>
              <a:rPr lang="en-US" sz="1400" dirty="0" err="1">
                <a:solidFill>
                  <a:srgbClr val="FF99FF"/>
                </a:solidFill>
              </a:rPr>
              <a:t>tl;dr</a:t>
            </a:r>
            <a:r>
              <a:rPr lang="en-US" sz="1400" dirty="0">
                <a:solidFill>
                  <a:srgbClr val="FF99FF"/>
                </a:solidFill>
              </a:rPr>
              <a:t> that laser is effective for maintaining VA)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CE0F28-0032-4DD1-980B-795282F46889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Of the two approaches to treating DME, which is considered first-line?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Pharmacologic, but not in </a:t>
            </a:r>
            <a:r>
              <a:rPr lang="en-US" sz="1600" b="1" dirty="0">
                <a:solidFill>
                  <a:srgbClr val="0000FF"/>
                </a:solidFill>
              </a:rPr>
              <a:t>every</a:t>
            </a:r>
            <a:r>
              <a:rPr lang="en-US" sz="1600" dirty="0">
                <a:solidFill>
                  <a:srgbClr val="0000FF"/>
                </a:solidFill>
              </a:rPr>
              <a:t> case (</a:t>
            </a:r>
            <a:r>
              <a:rPr lang="en-US" sz="1600" b="1" u="sng" dirty="0">
                <a:solidFill>
                  <a:srgbClr val="0000FF"/>
                </a:solidFill>
              </a:rPr>
              <a:t>we’ll revisit this issue later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2BB366-B085-432E-8045-EB3C27953371}"/>
              </a:ext>
            </a:extLst>
          </p:cNvPr>
          <p:cNvSpPr/>
          <p:nvPr/>
        </p:nvSpPr>
        <p:spPr>
          <a:xfrm>
            <a:off x="685800" y="3474493"/>
            <a:ext cx="7458530" cy="11164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366BC0-0485-4794-8689-C615F5E9F9A0}"/>
              </a:ext>
            </a:extLst>
          </p:cNvPr>
          <p:cNvCxnSpPr>
            <a:cxnSpLocks/>
          </p:cNvCxnSpPr>
          <p:nvPr/>
        </p:nvCxnSpPr>
        <p:spPr>
          <a:xfrm flipV="1">
            <a:off x="3941057" y="1813894"/>
            <a:ext cx="1261885" cy="21890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47C4B96-649A-4E73-875A-1A7113439F8A}"/>
              </a:ext>
            </a:extLst>
          </p:cNvPr>
          <p:cNvSpPr txBox="1"/>
          <p:nvPr/>
        </p:nvSpPr>
        <p:spPr>
          <a:xfrm>
            <a:off x="4321473" y="114300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3098783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263917-F5C3-4E1E-B093-E42F1BD938AC}"/>
              </a:ext>
            </a:extLst>
          </p:cNvPr>
          <p:cNvCxnSpPr/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153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bg1">
                    <a:lumMod val="75000"/>
                  </a:schemeClr>
                </a:solidFill>
              </a:rPr>
              <a:t>&gt;&gt;&gt;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F0342-25E1-499F-B863-3F8F27F2B0A1}"/>
              </a:ext>
            </a:extLst>
          </p:cNvPr>
          <p:cNvSpPr txBox="1"/>
          <p:nvPr/>
        </p:nvSpPr>
        <p:spPr>
          <a:xfrm>
            <a:off x="371010" y="4738798"/>
            <a:ext cx="8239590" cy="160043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Time to revisit this issue. Under what circumstances might laser by the preferred treatment modality?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--If there is an obvious, easily-lased microaneurysm that is the source of the edema (that meets CSME criteria of course); </a:t>
            </a:r>
            <a:r>
              <a:rPr lang="en-US" sz="1400" i="1" dirty="0">
                <a:solidFill>
                  <a:srgbClr val="0000FF"/>
                </a:solidFill>
              </a:rPr>
              <a:t>or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--If there is reason to doubt the </a:t>
            </a:r>
            <a:r>
              <a:rPr lang="en-US" sz="1400" dirty="0" err="1">
                <a:solidFill>
                  <a:srgbClr val="0000FF"/>
                </a:solidFill>
              </a:rPr>
              <a:t>pt</a:t>
            </a:r>
            <a:r>
              <a:rPr lang="en-US" sz="1400" dirty="0">
                <a:solidFill>
                  <a:srgbClr val="0000FF"/>
                </a:solidFill>
              </a:rPr>
              <a:t> will comply with the demands imposed by a pharmacologic treatment regimen (</a:t>
            </a:r>
            <a:r>
              <a:rPr lang="en-US" sz="1400" dirty="0" err="1">
                <a:solidFill>
                  <a:srgbClr val="0000FF"/>
                </a:solidFill>
              </a:rPr>
              <a:t>eg</a:t>
            </a:r>
            <a:r>
              <a:rPr lang="en-US" sz="1400" dirty="0">
                <a:solidFill>
                  <a:srgbClr val="0000FF"/>
                </a:solidFill>
              </a:rPr>
              <a:t>, monthly visits).</a:t>
            </a:r>
          </a:p>
          <a:p>
            <a:r>
              <a:rPr lang="en-US" sz="1400" dirty="0"/>
              <a:t>Additionally, some clinicians opt for laser if a </a:t>
            </a:r>
            <a:r>
              <a:rPr lang="en-US" sz="1400" dirty="0" err="1"/>
              <a:t>pt</a:t>
            </a:r>
            <a:r>
              <a:rPr lang="en-US" sz="1400" dirty="0"/>
              <a:t> presents with DME but has good VA (recall from the ‘anti-VEGF-vs-laser trials’ </a:t>
            </a:r>
            <a:r>
              <a:rPr lang="en-US" sz="1400" dirty="0" err="1"/>
              <a:t>tl;dr</a:t>
            </a:r>
            <a:r>
              <a:rPr lang="en-US" sz="1400" dirty="0"/>
              <a:t> that laser is effective for </a:t>
            </a:r>
            <a:r>
              <a:rPr lang="en-US" sz="1400" b="1" dirty="0"/>
              <a:t>maintaining</a:t>
            </a:r>
            <a:r>
              <a:rPr lang="en-US" sz="1400" dirty="0"/>
              <a:t> VA)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CE0F28-0032-4DD1-980B-795282F46889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Of the two approaches to treating DME, which is considered first-line?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Pharmacologic, but not in </a:t>
            </a:r>
            <a:r>
              <a:rPr lang="en-US" sz="1600" b="1" dirty="0">
                <a:solidFill>
                  <a:srgbClr val="0000FF"/>
                </a:solidFill>
              </a:rPr>
              <a:t>every</a:t>
            </a:r>
            <a:r>
              <a:rPr lang="en-US" sz="1600" dirty="0">
                <a:solidFill>
                  <a:srgbClr val="0000FF"/>
                </a:solidFill>
              </a:rPr>
              <a:t> case (</a:t>
            </a:r>
            <a:r>
              <a:rPr lang="en-US" sz="1600" b="1" u="sng" dirty="0">
                <a:solidFill>
                  <a:srgbClr val="0000FF"/>
                </a:solidFill>
              </a:rPr>
              <a:t>we’ll revisit this issue later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2BB366-B085-432E-8045-EB3C27953371}"/>
              </a:ext>
            </a:extLst>
          </p:cNvPr>
          <p:cNvSpPr/>
          <p:nvPr/>
        </p:nvSpPr>
        <p:spPr>
          <a:xfrm>
            <a:off x="685800" y="3474493"/>
            <a:ext cx="7458530" cy="11164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366BC0-0485-4794-8689-C615F5E9F9A0}"/>
              </a:ext>
            </a:extLst>
          </p:cNvPr>
          <p:cNvCxnSpPr>
            <a:cxnSpLocks/>
          </p:cNvCxnSpPr>
          <p:nvPr/>
        </p:nvCxnSpPr>
        <p:spPr>
          <a:xfrm flipV="1">
            <a:off x="3941057" y="1813894"/>
            <a:ext cx="1261885" cy="21890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47C4B96-649A-4E73-875A-1A7113439F8A}"/>
              </a:ext>
            </a:extLst>
          </p:cNvPr>
          <p:cNvSpPr txBox="1"/>
          <p:nvPr/>
        </p:nvSpPr>
        <p:spPr>
          <a:xfrm>
            <a:off x="4321473" y="114300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07310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Pericyte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 endothelial  cells line the lumen of the vessel. They are surrounded by their  BM. They are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nonfenestrated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. Tight junctions between cells form the so-called 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inner blood-retina barrier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The pericytes surround the vessel, and are embedded in the BM of the endothelial cells.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F1B08-B8E1-425E-A2E5-0A54D216ADC3}"/>
              </a:ext>
            </a:extLst>
          </p:cNvPr>
          <p:cNvSpPr txBox="1"/>
          <p:nvPr/>
        </p:nvSpPr>
        <p:spPr>
          <a:xfrm>
            <a:off x="1104900" y="4024020"/>
            <a:ext cx="5867400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 retinal vessels have an intimal lining?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 they possess a muscular wall?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With what nearby vascular bed do they share the lack of these features?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The cerebral vasculature (which makes sense, because </a:t>
            </a:r>
            <a:r>
              <a:rPr lang="en-US" sz="1400" i="1" dirty="0">
                <a:solidFill>
                  <a:srgbClr val="99FF99"/>
                </a:solidFill>
              </a:rPr>
              <a:t>the retina is in essence an extension of the CNS</a:t>
            </a:r>
            <a:r>
              <a:rPr lang="en-US" sz="1400" dirty="0">
                <a:solidFill>
                  <a:srgbClr val="99FF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56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Pericyte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 endothelial  cells line the lumen of the vessel. They are surrounded by their  BM. They are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nonfenestrated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. Tight junctions between cells form the so-called 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inner blood-retina barrier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The pericytes surround the vessel, and are embedded in the BM of the endothelial cells.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F1B08-B8E1-425E-A2E5-0A54D216ADC3}"/>
              </a:ext>
            </a:extLst>
          </p:cNvPr>
          <p:cNvSpPr txBox="1"/>
          <p:nvPr/>
        </p:nvSpPr>
        <p:spPr>
          <a:xfrm>
            <a:off x="1104900" y="4024020"/>
            <a:ext cx="5867400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 retinal vessels have an intimal lining?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 they possess a muscular wall?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With what nearby vascular bed do they share the lack of these features?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cerebral vasculature (which makes sense, because </a:t>
            </a:r>
            <a:r>
              <a:rPr lang="en-US" sz="1400" i="1" dirty="0"/>
              <a:t>the retina is in essence an extension of the CNS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617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respect to the structure of retinal arterioles and capillaries, how are     pericytes and endothelial cells related to one another?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 endothelial  cells line the lumen of the vessel. They are surrounded by their  BM. They are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nonfenestrated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. Tight junctions between cells form the so-called  </a:t>
            </a:r>
            <a:r>
              <a:rPr lang="en-US" sz="1600" b="1" i="1" dirty="0">
                <a:solidFill>
                  <a:srgbClr val="0000FF"/>
                </a:solidFill>
              </a:rPr>
              <a:t>inner </a:t>
            </a:r>
            <a:r>
              <a:rPr lang="en-US" sz="1600" i="1" dirty="0">
                <a:solidFill>
                  <a:srgbClr val="0000FF"/>
                </a:solidFill>
              </a:rPr>
              <a:t>blood-retina barrier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The pericytes surround the vessel, and are embedded in the BM of the endothelial cells.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9E17EC-57D7-41A8-BFDB-EFC382D395C3}"/>
              </a:ext>
            </a:extLst>
          </p:cNvPr>
          <p:cNvSpPr/>
          <p:nvPr/>
        </p:nvSpPr>
        <p:spPr>
          <a:xfrm>
            <a:off x="533400" y="5133629"/>
            <a:ext cx="2743200" cy="4420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A86DC-CE66-40EC-88AB-90FBFC4784F0}"/>
              </a:ext>
            </a:extLst>
          </p:cNvPr>
          <p:cNvSpPr txBox="1"/>
          <p:nvPr/>
        </p:nvSpPr>
        <p:spPr>
          <a:xfrm>
            <a:off x="167158" y="3869084"/>
            <a:ext cx="659988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That this is known as the </a:t>
            </a:r>
            <a:r>
              <a:rPr lang="en-US" sz="1400" dirty="0">
                <a:solidFill>
                  <a:srgbClr val="0000FF"/>
                </a:solidFill>
              </a:rPr>
              <a:t>inner</a:t>
            </a:r>
            <a:r>
              <a:rPr lang="en-US" sz="1400" i="1" dirty="0">
                <a:solidFill>
                  <a:srgbClr val="0000FF"/>
                </a:solidFill>
              </a:rPr>
              <a:t> blood-retina barrier implies the existence of what?</a:t>
            </a:r>
          </a:p>
          <a:p>
            <a:r>
              <a:rPr lang="en-US" sz="1400" dirty="0">
                <a:solidFill>
                  <a:srgbClr val="FF99FF"/>
                </a:solidFill>
              </a:rPr>
              <a:t>An </a:t>
            </a:r>
            <a:r>
              <a:rPr lang="en-US" sz="1400" b="1" dirty="0">
                <a:solidFill>
                  <a:srgbClr val="FF99FF"/>
                </a:solidFill>
              </a:rPr>
              <a:t>outer</a:t>
            </a:r>
            <a:r>
              <a:rPr lang="en-US" sz="1400" dirty="0">
                <a:solidFill>
                  <a:srgbClr val="FF99FF"/>
                </a:solidFill>
              </a:rPr>
              <a:t> blood-retina barrier</a:t>
            </a:r>
          </a:p>
          <a:p>
            <a:endParaRPr lang="en-US" sz="1400" dirty="0">
              <a:solidFill>
                <a:srgbClr val="FF99FF"/>
              </a:solidFill>
            </a:endParaRPr>
          </a:p>
          <a:p>
            <a:r>
              <a:rPr lang="en-US" sz="1400" i="1" dirty="0">
                <a:solidFill>
                  <a:srgbClr val="FF99FF"/>
                </a:solidFill>
              </a:rPr>
              <a:t>Yup. What forms the outer blood-retina barrier?</a:t>
            </a:r>
          </a:p>
          <a:p>
            <a:r>
              <a:rPr lang="en-US" sz="1400" dirty="0">
                <a:solidFill>
                  <a:srgbClr val="FF99FF"/>
                </a:solidFill>
              </a:rPr>
              <a:t>Tight junctions between  retinal pigment epithelium  cells</a:t>
            </a:r>
          </a:p>
        </p:txBody>
      </p:sp>
    </p:spTree>
    <p:extLst>
      <p:ext uri="{BB962C8B-B14F-4D97-AF65-F5344CB8AC3E}">
        <p14:creationId xmlns:p14="http://schemas.microsoft.com/office/powerpoint/2010/main" val="397421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respect to the structure of retinal arterioles and capillaries, how are     pericytes and endothelial cells related to one another?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 endothelial  cells line the lumen of the vessel. They are surrounded by their  BM. They are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nonfenestrated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. Tight junctions between cells form the so-called  </a:t>
            </a:r>
            <a:r>
              <a:rPr lang="en-US" sz="1600" b="1" i="1" dirty="0">
                <a:solidFill>
                  <a:srgbClr val="0000FF"/>
                </a:solidFill>
              </a:rPr>
              <a:t>inner </a:t>
            </a:r>
            <a:r>
              <a:rPr lang="en-US" sz="1600" i="1" dirty="0">
                <a:solidFill>
                  <a:srgbClr val="0000FF"/>
                </a:solidFill>
              </a:rPr>
              <a:t>blood-retina barrier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The pericytes surround the vessel, and are embedded in the BM of the endothelial cells.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9E17EC-57D7-41A8-BFDB-EFC382D395C3}"/>
              </a:ext>
            </a:extLst>
          </p:cNvPr>
          <p:cNvSpPr/>
          <p:nvPr/>
        </p:nvSpPr>
        <p:spPr>
          <a:xfrm>
            <a:off x="533400" y="5133629"/>
            <a:ext cx="2743200" cy="4420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A86DC-CE66-40EC-88AB-90FBFC4784F0}"/>
              </a:ext>
            </a:extLst>
          </p:cNvPr>
          <p:cNvSpPr txBox="1"/>
          <p:nvPr/>
        </p:nvSpPr>
        <p:spPr>
          <a:xfrm>
            <a:off x="167158" y="3869084"/>
            <a:ext cx="659988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That this is known as the </a:t>
            </a:r>
            <a:r>
              <a:rPr lang="en-US" sz="1400" dirty="0">
                <a:solidFill>
                  <a:srgbClr val="0000FF"/>
                </a:solidFill>
              </a:rPr>
              <a:t>inner</a:t>
            </a:r>
            <a:r>
              <a:rPr lang="en-US" sz="1400" i="1" dirty="0">
                <a:solidFill>
                  <a:srgbClr val="0000FF"/>
                </a:solidFill>
              </a:rPr>
              <a:t> blood-retina barrier implies the existence of what?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An </a:t>
            </a:r>
            <a:r>
              <a:rPr lang="en-US" sz="1400" b="1" dirty="0">
                <a:solidFill>
                  <a:srgbClr val="0000FF"/>
                </a:solidFill>
              </a:rPr>
              <a:t>outer</a:t>
            </a:r>
            <a:r>
              <a:rPr lang="en-US" sz="1400" dirty="0">
                <a:solidFill>
                  <a:srgbClr val="0000FF"/>
                </a:solidFill>
              </a:rPr>
              <a:t> blood-retina barrier</a:t>
            </a:r>
            <a:endParaRPr lang="en-US" sz="1400" dirty="0">
              <a:solidFill>
                <a:srgbClr val="FF99FF"/>
              </a:solidFill>
            </a:endParaRPr>
          </a:p>
          <a:p>
            <a:endParaRPr lang="en-US" sz="1400" dirty="0">
              <a:solidFill>
                <a:srgbClr val="FF99FF"/>
              </a:solidFill>
            </a:endParaRPr>
          </a:p>
          <a:p>
            <a:r>
              <a:rPr lang="en-US" sz="1400" i="1" dirty="0">
                <a:solidFill>
                  <a:srgbClr val="FF99FF"/>
                </a:solidFill>
              </a:rPr>
              <a:t>Yup. What forms the outer blood-retina barrier?</a:t>
            </a:r>
          </a:p>
          <a:p>
            <a:r>
              <a:rPr lang="en-US" sz="1400" dirty="0">
                <a:solidFill>
                  <a:srgbClr val="FF99FF"/>
                </a:solidFill>
              </a:rPr>
              <a:t>Tight junctions between  retinal pigment epithelium  cells</a:t>
            </a:r>
          </a:p>
        </p:txBody>
      </p:sp>
    </p:spTree>
    <p:extLst>
      <p:ext uri="{BB962C8B-B14F-4D97-AF65-F5344CB8AC3E}">
        <p14:creationId xmlns:p14="http://schemas.microsoft.com/office/powerpoint/2010/main" val="135204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/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1)</a:t>
            </a:r>
            <a:r>
              <a:rPr lang="en-US" altLang="en-US" dirty="0">
                <a:solidFill>
                  <a:srgbClr val="0000FF"/>
                </a:solidFill>
              </a:rPr>
              <a:t> Pericyte 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2)</a:t>
            </a:r>
            <a:r>
              <a:rPr lang="en-US" altLang="en-US" dirty="0">
                <a:solidFill>
                  <a:srgbClr val="0000FF"/>
                </a:solidFill>
              </a:rPr>
              <a:t> BM thickening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3)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 Loss of endothelial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5125" name="TextBox 1">
            <a:extLst>
              <a:ext uri="{FF2B5EF4-FFF2-40B4-BE49-F238E27FC236}">
                <a16:creationId xmlns:a16="http://schemas.microsoft.com/office/drawing/2014/main" id="{51DF01F0-BE2B-4862-A538-EA7F33649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2368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/>
              <a:t>BM = Basement membrane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cell type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abb.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diff dell type</a:t>
            </a:r>
          </a:p>
        </p:txBody>
      </p:sp>
    </p:spTree>
    <p:extLst>
      <p:ext uri="{BB962C8B-B14F-4D97-AF65-F5344CB8AC3E}">
        <p14:creationId xmlns:p14="http://schemas.microsoft.com/office/powerpoint/2010/main" val="1827537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respect to the structure of retinal arterioles and capillaries, how are     pericytes and endothelial cells related to one another?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 endothelial  cells line the lumen of the vessel. They are surrounded by their  BM. They are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nonfenestrated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. Tight junctions between cells form the so-called  </a:t>
            </a:r>
            <a:r>
              <a:rPr lang="en-US" sz="1600" b="1" i="1" dirty="0">
                <a:solidFill>
                  <a:srgbClr val="0000FF"/>
                </a:solidFill>
              </a:rPr>
              <a:t>inner </a:t>
            </a:r>
            <a:r>
              <a:rPr lang="en-US" sz="1600" i="1" dirty="0">
                <a:solidFill>
                  <a:srgbClr val="0000FF"/>
                </a:solidFill>
              </a:rPr>
              <a:t>blood-retina barrier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The pericytes surround the vessel, and are embedded in the BM of the endothelial cells.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9E17EC-57D7-41A8-BFDB-EFC382D395C3}"/>
              </a:ext>
            </a:extLst>
          </p:cNvPr>
          <p:cNvSpPr/>
          <p:nvPr/>
        </p:nvSpPr>
        <p:spPr>
          <a:xfrm>
            <a:off x="533400" y="5133629"/>
            <a:ext cx="2743200" cy="4420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A86DC-CE66-40EC-88AB-90FBFC4784F0}"/>
              </a:ext>
            </a:extLst>
          </p:cNvPr>
          <p:cNvSpPr txBox="1"/>
          <p:nvPr/>
        </p:nvSpPr>
        <p:spPr>
          <a:xfrm>
            <a:off x="167158" y="3869084"/>
            <a:ext cx="659988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That this is known as the </a:t>
            </a:r>
            <a:r>
              <a:rPr lang="en-US" sz="1400" dirty="0">
                <a:solidFill>
                  <a:srgbClr val="0000FF"/>
                </a:solidFill>
              </a:rPr>
              <a:t>inner</a:t>
            </a:r>
            <a:r>
              <a:rPr lang="en-US" sz="1400" i="1" dirty="0">
                <a:solidFill>
                  <a:srgbClr val="0000FF"/>
                </a:solidFill>
              </a:rPr>
              <a:t> blood-retina barrier implies the existence of what?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An </a:t>
            </a:r>
            <a:r>
              <a:rPr lang="en-US" sz="1400" b="1" dirty="0">
                <a:solidFill>
                  <a:srgbClr val="0000FF"/>
                </a:solidFill>
              </a:rPr>
              <a:t>outer</a:t>
            </a:r>
            <a:r>
              <a:rPr lang="en-US" sz="1400" dirty="0">
                <a:solidFill>
                  <a:srgbClr val="0000FF"/>
                </a:solidFill>
              </a:rPr>
              <a:t> blood-retina barrier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Yup. What forms the outer blood-retina barrier?</a:t>
            </a:r>
            <a:endParaRPr lang="en-US" sz="1400" i="1" dirty="0">
              <a:solidFill>
                <a:srgbClr val="FF99FF"/>
              </a:solidFill>
            </a:endParaRPr>
          </a:p>
          <a:p>
            <a:r>
              <a:rPr lang="en-US" sz="1400" dirty="0">
                <a:solidFill>
                  <a:srgbClr val="FF99FF"/>
                </a:solidFill>
              </a:rPr>
              <a:t>Tight junctions between  retinal pigment epithelium  cells</a:t>
            </a:r>
          </a:p>
        </p:txBody>
      </p:sp>
    </p:spTree>
    <p:extLst>
      <p:ext uri="{BB962C8B-B14F-4D97-AF65-F5344CB8AC3E}">
        <p14:creationId xmlns:p14="http://schemas.microsoft.com/office/powerpoint/2010/main" val="2450654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respect to the structure of retinal arterioles and capillaries, how are     pericytes and endothelial cells related to one another?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 endothelial  cells line the lumen of the vessel. They are surrounded by their  BM. They are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nonfenestrated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. Tight junctions between cells form the so-called  </a:t>
            </a:r>
            <a:r>
              <a:rPr lang="en-US" sz="1600" b="1" i="1" dirty="0">
                <a:solidFill>
                  <a:srgbClr val="0000FF"/>
                </a:solidFill>
              </a:rPr>
              <a:t>inner </a:t>
            </a:r>
            <a:r>
              <a:rPr lang="en-US" sz="1600" i="1" dirty="0">
                <a:solidFill>
                  <a:srgbClr val="0000FF"/>
                </a:solidFill>
              </a:rPr>
              <a:t>blood-retina barrier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The pericytes surround the vessel, and are embedded in the BM of the endothelial cells.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9E17EC-57D7-41A8-BFDB-EFC382D395C3}"/>
              </a:ext>
            </a:extLst>
          </p:cNvPr>
          <p:cNvSpPr/>
          <p:nvPr/>
        </p:nvSpPr>
        <p:spPr>
          <a:xfrm>
            <a:off x="533400" y="5133629"/>
            <a:ext cx="2743200" cy="4420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A86DC-CE66-40EC-88AB-90FBFC4784F0}"/>
              </a:ext>
            </a:extLst>
          </p:cNvPr>
          <p:cNvSpPr txBox="1"/>
          <p:nvPr/>
        </p:nvSpPr>
        <p:spPr>
          <a:xfrm>
            <a:off x="167158" y="3869084"/>
            <a:ext cx="659988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That this is known as the </a:t>
            </a:r>
            <a:r>
              <a:rPr lang="en-US" sz="1400" dirty="0">
                <a:solidFill>
                  <a:srgbClr val="0000FF"/>
                </a:solidFill>
              </a:rPr>
              <a:t>inner</a:t>
            </a:r>
            <a:r>
              <a:rPr lang="en-US" sz="1400" i="1" dirty="0">
                <a:solidFill>
                  <a:srgbClr val="0000FF"/>
                </a:solidFill>
              </a:rPr>
              <a:t> blood-retina barrier implies the existence of what?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An </a:t>
            </a:r>
            <a:r>
              <a:rPr lang="en-US" sz="1400" b="1" dirty="0">
                <a:solidFill>
                  <a:srgbClr val="0000FF"/>
                </a:solidFill>
              </a:rPr>
              <a:t>outer</a:t>
            </a:r>
            <a:r>
              <a:rPr lang="en-US" sz="1400" dirty="0">
                <a:solidFill>
                  <a:srgbClr val="0000FF"/>
                </a:solidFill>
              </a:rPr>
              <a:t> blood-retina barrier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Yup. What forms the outer blood-retina barrier?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Tight junctions between  retinal pigment epithelium (RPE)  cells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6AC825-E22D-4D9C-BB8C-34CB2A9A148D}"/>
              </a:ext>
            </a:extLst>
          </p:cNvPr>
          <p:cNvSpPr/>
          <p:nvPr/>
        </p:nvSpPr>
        <p:spPr>
          <a:xfrm>
            <a:off x="2209800" y="4751300"/>
            <a:ext cx="2590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three words</a:t>
            </a:r>
          </a:p>
        </p:txBody>
      </p:sp>
    </p:spTree>
    <p:extLst>
      <p:ext uri="{BB962C8B-B14F-4D97-AF65-F5344CB8AC3E}">
        <p14:creationId xmlns:p14="http://schemas.microsoft.com/office/powerpoint/2010/main" val="246388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With respect to the structure of retinal arterioles and capillaries, how are     pericytes and endothelial cells related to one another?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 endothelial  cells line the lumen of the vessel. They are surrounded by their  BM. They are 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nonfenestrated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. Tight junctions between cells form the so-called  </a:t>
            </a:r>
            <a:r>
              <a:rPr lang="en-US" sz="1600" b="1" i="1" dirty="0">
                <a:solidFill>
                  <a:srgbClr val="0000FF"/>
                </a:solidFill>
              </a:rPr>
              <a:t>inner </a:t>
            </a:r>
            <a:r>
              <a:rPr lang="en-US" sz="1600" i="1" dirty="0">
                <a:solidFill>
                  <a:srgbClr val="0000FF"/>
                </a:solidFill>
              </a:rPr>
              <a:t>blood-retina barrier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The pericytes surround the vessel, and are embedded in the BM of the endothelial cells.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9E17EC-57D7-41A8-BFDB-EFC382D395C3}"/>
              </a:ext>
            </a:extLst>
          </p:cNvPr>
          <p:cNvSpPr/>
          <p:nvPr/>
        </p:nvSpPr>
        <p:spPr>
          <a:xfrm>
            <a:off x="533400" y="5133629"/>
            <a:ext cx="2743200" cy="4420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A86DC-CE66-40EC-88AB-90FBFC4784F0}"/>
              </a:ext>
            </a:extLst>
          </p:cNvPr>
          <p:cNvSpPr txBox="1"/>
          <p:nvPr/>
        </p:nvSpPr>
        <p:spPr>
          <a:xfrm>
            <a:off x="167158" y="3869084"/>
            <a:ext cx="659988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That this is known as the </a:t>
            </a:r>
            <a:r>
              <a:rPr lang="en-US" sz="1400" dirty="0">
                <a:solidFill>
                  <a:srgbClr val="0000FF"/>
                </a:solidFill>
              </a:rPr>
              <a:t>inner</a:t>
            </a:r>
            <a:r>
              <a:rPr lang="en-US" sz="1400" i="1" dirty="0">
                <a:solidFill>
                  <a:srgbClr val="0000FF"/>
                </a:solidFill>
              </a:rPr>
              <a:t> blood-retina barrier implies the existence of what?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An </a:t>
            </a:r>
            <a:r>
              <a:rPr lang="en-US" sz="1400" b="1" dirty="0">
                <a:solidFill>
                  <a:srgbClr val="0000FF"/>
                </a:solidFill>
              </a:rPr>
              <a:t>outer</a:t>
            </a:r>
            <a:r>
              <a:rPr lang="en-US" sz="1400" dirty="0">
                <a:solidFill>
                  <a:srgbClr val="0000FF"/>
                </a:solidFill>
              </a:rPr>
              <a:t> blood-retina barrier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Yup. What forms the outer blood-retina barrier?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Tight junctions between  retinal pigment epithelium (RPE)  cells</a:t>
            </a:r>
          </a:p>
        </p:txBody>
      </p:sp>
    </p:spTree>
    <p:extLst>
      <p:ext uri="{BB962C8B-B14F-4D97-AF65-F5344CB8AC3E}">
        <p14:creationId xmlns:p14="http://schemas.microsoft.com/office/powerpoint/2010/main" val="128898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DA3D52FD-F140-41D9-A5D1-4B9D027DF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/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1)</a:t>
            </a:r>
            <a:r>
              <a:rPr lang="en-US" altLang="en-US" dirty="0">
                <a:solidFill>
                  <a:srgbClr val="0000FF"/>
                </a:solidFill>
              </a:rPr>
              <a:t> Pericyte loss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2) </a:t>
            </a:r>
            <a:r>
              <a:rPr lang="en-US" altLang="en-US" dirty="0">
                <a:solidFill>
                  <a:srgbClr val="0000FF"/>
                </a:solidFill>
              </a:rPr>
              <a:t>BM thickening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3) 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Loss of endothelial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1AF3C348-68C4-4507-99B5-CC62AF10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AB0FC8-FA2E-4433-8797-8A0DA596171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C6644FE8-61A5-4368-A9D9-77BC25340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A4368D0-5604-4DBF-ACCE-1812C8AF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711450"/>
            <a:ext cx="21145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bg1"/>
                </a:solidFill>
              </a:rPr>
              <a:t>Which occurs first?</a:t>
            </a:r>
          </a:p>
          <a:p>
            <a:pPr eaLnBrk="1" hangingPunct="1"/>
            <a:r>
              <a:rPr lang="en-US" b="1" dirty="0"/>
              <a:t>Pericyte 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1CBC8-53FB-40D4-BDA0-6BA0DFFD17C5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2057144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DA3D52FD-F140-41D9-A5D1-4B9D027DF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1)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Pericyte loss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endothelial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1AF3C348-68C4-4507-99B5-CC62AF10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AB0FC8-FA2E-4433-8797-8A0DA596171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C6644FE8-61A5-4368-A9D9-77BC25340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A4368D0-5604-4DBF-ACCE-1812C8AF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711450"/>
            <a:ext cx="21145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chemeClr val="bg1"/>
                </a:solidFill>
              </a:rPr>
              <a:t>Which occurs first?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Pericyte 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1CBC8-53FB-40D4-BDA0-6BA0DFFD17C5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1911280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E335CE-7798-4315-8392-5F7A0E589150}" type="slidenum">
              <a:rPr lang="en-US" altLang="en-US" smtClean="0"/>
              <a:pPr eaLnBrk="1" hangingPunct="1"/>
              <a:t>25</a:t>
            </a:fld>
            <a:endParaRPr lang="en-US" altLang="en-US"/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84563"/>
            <a:ext cx="48006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380038" y="1828800"/>
            <a:ext cx="3459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Trypsin mount of normal retina--</a:t>
            </a:r>
          </a:p>
          <a:p>
            <a:pPr eaLnBrk="1" hangingPunct="1"/>
            <a:r>
              <a:rPr lang="en-US" i="1"/>
              <a:t>low and high mag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52400" y="4494916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dark nuclei belong to pericytes;</a:t>
            </a:r>
          </a:p>
          <a:p>
            <a:pPr eaLnBrk="1" hangingPunct="1"/>
            <a:r>
              <a:rPr lang="en-US" dirty="0"/>
              <a:t>the lighter, to endothelial cells. </a:t>
            </a:r>
          </a:p>
          <a:p>
            <a:pPr eaLnBrk="1" hangingPunct="1"/>
            <a:r>
              <a:rPr lang="en-US" i="1" dirty="0">
                <a:solidFill>
                  <a:srgbClr val="0000FF"/>
                </a:solidFill>
              </a:rPr>
              <a:t>Note that the ratio between them is roughly 1:1.</a:t>
            </a:r>
          </a:p>
        </p:txBody>
      </p:sp>
    </p:spTree>
    <p:extLst>
      <p:ext uri="{BB962C8B-B14F-4D97-AF65-F5344CB8AC3E}">
        <p14:creationId xmlns:p14="http://schemas.microsoft.com/office/powerpoint/2010/main" val="2935415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D729F-1714-4CFD-8113-C3A65FA10F52}" type="slidenum">
              <a:rPr lang="en-US" altLang="en-US" smtClean="0"/>
              <a:pPr eaLnBrk="1" hangingPunct="1"/>
              <a:t>26</a:t>
            </a:fld>
            <a:endParaRPr lang="en-US" altLang="en-US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5380038" y="1828800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/>
              <a:t>Trypsin mount of </a:t>
            </a:r>
            <a:r>
              <a:rPr lang="en-US" b="1" i="1" dirty="0"/>
              <a:t>DBR</a:t>
            </a:r>
            <a:r>
              <a:rPr lang="en-US" i="1" dirty="0"/>
              <a:t> retina--</a:t>
            </a:r>
          </a:p>
          <a:p>
            <a:pPr eaLnBrk="1" hangingPunct="1"/>
            <a:r>
              <a:rPr lang="en-US" i="1" dirty="0"/>
              <a:t>low and high mag</a:t>
            </a: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47180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63925"/>
            <a:ext cx="46037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955C2C-14A7-4060-AE3B-EDEE481EC944}"/>
              </a:ext>
            </a:extLst>
          </p:cNvPr>
          <p:cNvSpPr txBox="1"/>
          <p:nvPr/>
        </p:nvSpPr>
        <p:spPr>
          <a:xfrm>
            <a:off x="183874" y="4494916"/>
            <a:ext cx="4159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in a retina that with damage 2ndry to diabetes, the ratio of endothelial cells to pericytes is </a:t>
            </a:r>
            <a:r>
              <a:rPr lang="en-US" dirty="0">
                <a:solidFill>
                  <a:srgbClr val="0000FF"/>
                </a:solidFill>
              </a:rPr>
              <a:t>many-to-one.</a:t>
            </a:r>
          </a:p>
        </p:txBody>
      </p:sp>
    </p:spTree>
    <p:extLst>
      <p:ext uri="{BB962C8B-B14F-4D97-AF65-F5344CB8AC3E}">
        <p14:creationId xmlns:p14="http://schemas.microsoft.com/office/powerpoint/2010/main" val="813868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D729F-1714-4CFD-8113-C3A65FA10F52}" type="slidenum">
              <a:rPr lang="en-US" altLang="en-US" smtClean="0"/>
              <a:pPr eaLnBrk="1" hangingPunct="1"/>
              <a:t>27</a:t>
            </a:fld>
            <a:endParaRPr lang="en-US" altLang="en-US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5380038" y="1828800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/>
              <a:t>Trypsin mount of </a:t>
            </a:r>
            <a:r>
              <a:rPr lang="en-US" b="1" i="1" dirty="0"/>
              <a:t>DBR</a:t>
            </a:r>
            <a:r>
              <a:rPr lang="en-US" i="1" dirty="0"/>
              <a:t> retina--</a:t>
            </a:r>
          </a:p>
          <a:p>
            <a:pPr eaLnBrk="1" hangingPunct="1"/>
            <a:r>
              <a:rPr lang="en-US" i="1" dirty="0"/>
              <a:t>low and high mag</a:t>
            </a: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47180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63925"/>
            <a:ext cx="46037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E5028F-C7F2-4B2F-B021-C45B2B0EBE8A}"/>
              </a:ext>
            </a:extLst>
          </p:cNvPr>
          <p:cNvCxnSpPr/>
          <p:nvPr/>
        </p:nvCxnSpPr>
        <p:spPr>
          <a:xfrm flipH="1" flipV="1">
            <a:off x="1600200" y="2474913"/>
            <a:ext cx="457200" cy="2541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50673C-8957-4B48-8447-808BEF619025}"/>
              </a:ext>
            </a:extLst>
          </p:cNvPr>
          <p:cNvCxnSpPr/>
          <p:nvPr/>
        </p:nvCxnSpPr>
        <p:spPr>
          <a:xfrm flipV="1">
            <a:off x="2057400" y="4876800"/>
            <a:ext cx="3322638" cy="139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066800" y="4724400"/>
            <a:ext cx="229582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are these things?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29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D729F-1714-4CFD-8113-C3A65FA10F52}" type="slidenum">
              <a:rPr lang="en-US" altLang="en-US" smtClean="0"/>
              <a:pPr eaLnBrk="1" hangingPunct="1"/>
              <a:t>28</a:t>
            </a:fld>
            <a:endParaRPr lang="en-US" altLang="en-US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5380038" y="1828800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/>
              <a:t>Trypsin mount of </a:t>
            </a:r>
            <a:r>
              <a:rPr lang="en-US" b="1" i="1" dirty="0"/>
              <a:t>DBR</a:t>
            </a:r>
            <a:r>
              <a:rPr lang="en-US" i="1" dirty="0"/>
              <a:t> retina--</a:t>
            </a:r>
          </a:p>
          <a:p>
            <a:pPr eaLnBrk="1" hangingPunct="1"/>
            <a:r>
              <a:rPr lang="en-US" i="1" dirty="0"/>
              <a:t>low and high mag</a:t>
            </a: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47180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63925"/>
            <a:ext cx="46037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E5028F-C7F2-4B2F-B021-C45B2B0EBE8A}"/>
              </a:ext>
            </a:extLst>
          </p:cNvPr>
          <p:cNvCxnSpPr/>
          <p:nvPr/>
        </p:nvCxnSpPr>
        <p:spPr>
          <a:xfrm flipH="1" flipV="1">
            <a:off x="1600200" y="2474913"/>
            <a:ext cx="457200" cy="2541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50673C-8957-4B48-8447-808BEF619025}"/>
              </a:ext>
            </a:extLst>
          </p:cNvPr>
          <p:cNvCxnSpPr/>
          <p:nvPr/>
        </p:nvCxnSpPr>
        <p:spPr>
          <a:xfrm flipV="1">
            <a:off x="2057400" y="4876800"/>
            <a:ext cx="3322638" cy="139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066800" y="4724400"/>
            <a:ext cx="229582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are these things?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Microaneurysms</a:t>
            </a:r>
          </a:p>
        </p:txBody>
      </p:sp>
    </p:spTree>
    <p:extLst>
      <p:ext uri="{BB962C8B-B14F-4D97-AF65-F5344CB8AC3E}">
        <p14:creationId xmlns:p14="http://schemas.microsoft.com/office/powerpoint/2010/main" val="2674487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A5D5BAE-7863-435A-9122-D86A18F22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Pericyte loss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ym typeface="Wingdings" panose="05000000000000000000" pitchFamily="2" charset="2"/>
              </a:rPr>
              <a:t>3)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 Loss of endothelial barrier function</a:t>
            </a:r>
          </a:p>
        </p:txBody>
      </p:sp>
      <p:sp>
        <p:nvSpPr>
          <p:cNvPr id="10243" name="Slide Number Placeholder 1">
            <a:extLst>
              <a:ext uri="{FF2B5EF4-FFF2-40B4-BE49-F238E27FC236}">
                <a16:creationId xmlns:a16="http://schemas.microsoft.com/office/drawing/2014/main" id="{E4F0B84F-82C9-4781-9CB6-B96C610B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E9358F-4B54-4B62-81FD-48D18D3C4F4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ECC50628-5FAA-4C96-B8D1-6845D7AA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E89D0A25-EA5B-45BB-9379-96F9C7B4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62400"/>
            <a:ext cx="6251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Loss of endothelial barrier function leads to what pathologic event?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9FC24-3C3E-465B-B716-1F14B86B6979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/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1)</a:t>
            </a:r>
            <a:r>
              <a:rPr lang="en-US" altLang="en-US" dirty="0">
                <a:solidFill>
                  <a:srgbClr val="0000FF"/>
                </a:solidFill>
              </a:rPr>
              <a:t> Pericyte 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2)</a:t>
            </a:r>
            <a:r>
              <a:rPr lang="en-US" altLang="en-US" dirty="0">
                <a:solidFill>
                  <a:srgbClr val="0000FF"/>
                </a:solidFill>
              </a:rPr>
              <a:t> BM thickening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3)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 Loss of endothelial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25" name="TextBox 1">
            <a:extLst>
              <a:ext uri="{FF2B5EF4-FFF2-40B4-BE49-F238E27FC236}">
                <a16:creationId xmlns:a16="http://schemas.microsoft.com/office/drawing/2014/main" id="{51DF01F0-BE2B-4862-A538-EA7F33649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2368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/>
              <a:t>BM = Basement membrane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1488332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A5D5BAE-7863-435A-9122-D86A18F22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Pericyte loss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ym typeface="Wingdings" panose="05000000000000000000" pitchFamily="2" charset="2"/>
              </a:rPr>
              <a:t>3)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 Loss of endothelial barrier function</a:t>
            </a:r>
          </a:p>
        </p:txBody>
      </p:sp>
      <p:sp>
        <p:nvSpPr>
          <p:cNvPr id="11267" name="Slide Number Placeholder 1">
            <a:extLst>
              <a:ext uri="{FF2B5EF4-FFF2-40B4-BE49-F238E27FC236}">
                <a16:creationId xmlns:a16="http://schemas.microsoft.com/office/drawing/2014/main" id="{E0577EC1-4C96-4A3A-93DE-5BF50AC9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5DBBD6-3B2F-4EAD-B510-BC2BEFC0A55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01B59501-A702-4131-8CC4-64C1D02A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CFD87940-DA08-4A82-8E41-D86BD6BC2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62400"/>
            <a:ext cx="625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Loss of endothelial barrier function leads to what pathologic event?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Leaching of serum into the retina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49DE2-6A33-407E-ACD2-65F3185F6469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A5D5BAE-7863-435A-9122-D86A18F22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Pericyte loss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ym typeface="Wingdings" panose="05000000000000000000" pitchFamily="2" charset="2"/>
              </a:rPr>
              <a:t>3)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 Loss of endothelial barrier function</a:t>
            </a:r>
          </a:p>
        </p:txBody>
      </p:sp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1B4A7F2F-3AB2-41C0-98B9-8499CBC1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4FF0F9-575A-47CC-9229-1573F27510F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7BB259F4-0762-409D-A747-5283A1E6F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2293" name="TextBox 4">
            <a:extLst>
              <a:ext uri="{FF2B5EF4-FFF2-40B4-BE49-F238E27FC236}">
                <a16:creationId xmlns:a16="http://schemas.microsoft.com/office/drawing/2014/main" id="{355DFA5B-8360-409B-8F6B-16F54775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62400"/>
            <a:ext cx="6251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Loss of endothelial barrier function leads to what pathologic event?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Leaching of serum into the retina</a:t>
            </a:r>
          </a:p>
          <a:p>
            <a:endParaRPr lang="en-US" altLang="en-US" sz="1600">
              <a:solidFill>
                <a:srgbClr val="0000FF"/>
              </a:solidFill>
            </a:endParaRPr>
          </a:p>
          <a:p>
            <a:r>
              <a:rPr lang="en-US" altLang="en-US" sz="1600" i="1">
                <a:solidFill>
                  <a:srgbClr val="0000FF"/>
                </a:solidFill>
              </a:rPr>
              <a:t>Leaching of serum into the retina leads to what pathological state?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B1AFA-411B-4499-98F0-B78BB2EE2D8D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A5D5BAE-7863-435A-9122-D86A18F22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Pericyte loss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ym typeface="Wingdings" panose="05000000000000000000" pitchFamily="2" charset="2"/>
              </a:rPr>
              <a:t>3)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 Loss of endothelial barrier function</a:t>
            </a:r>
          </a:p>
        </p:txBody>
      </p:sp>
      <p:sp>
        <p:nvSpPr>
          <p:cNvPr id="13315" name="Slide Number Placeholder 1">
            <a:extLst>
              <a:ext uri="{FF2B5EF4-FFF2-40B4-BE49-F238E27FC236}">
                <a16:creationId xmlns:a16="http://schemas.microsoft.com/office/drawing/2014/main" id="{9F2661D8-5F80-40D4-8B25-D828ED4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F92C08-E0FD-4181-800B-AAB05758D84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7CE55A0A-4457-409C-9F22-05A9636B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3317" name="TextBox 4">
            <a:extLst>
              <a:ext uri="{FF2B5EF4-FFF2-40B4-BE49-F238E27FC236}">
                <a16:creationId xmlns:a16="http://schemas.microsoft.com/office/drawing/2014/main" id="{A27C274E-412E-4AAE-81BF-881EFC660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62400"/>
            <a:ext cx="6321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Loss of endothelial barrier function leads to what pathologic event?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Leaching of serum into the retina</a:t>
            </a:r>
          </a:p>
          <a:p>
            <a:endParaRPr lang="en-US" altLang="en-US" sz="1600">
              <a:solidFill>
                <a:srgbClr val="0000FF"/>
              </a:solidFill>
            </a:endParaRPr>
          </a:p>
          <a:p>
            <a:r>
              <a:rPr lang="en-US" altLang="en-US" sz="1600" i="1">
                <a:solidFill>
                  <a:srgbClr val="0000FF"/>
                </a:solidFill>
              </a:rPr>
              <a:t>Leaching of serum into the retina leads to what pathological state?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Retinal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40039-4D72-43CC-BE8B-D85377F3EC3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A5D5BAE-7863-435A-9122-D86A18F22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Pericyte loss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endothelial barrier function</a:t>
            </a:r>
          </a:p>
        </p:txBody>
      </p:sp>
      <p:sp>
        <p:nvSpPr>
          <p:cNvPr id="13315" name="Slide Number Placeholder 1">
            <a:extLst>
              <a:ext uri="{FF2B5EF4-FFF2-40B4-BE49-F238E27FC236}">
                <a16:creationId xmlns:a16="http://schemas.microsoft.com/office/drawing/2014/main" id="{9F2661D8-5F80-40D4-8B25-D828ED4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F92C08-E0FD-4181-800B-AAB05758D84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7CE55A0A-4457-409C-9F22-05A9636B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3317" name="TextBox 4">
            <a:extLst>
              <a:ext uri="{FF2B5EF4-FFF2-40B4-BE49-F238E27FC236}">
                <a16:creationId xmlns:a16="http://schemas.microsoft.com/office/drawing/2014/main" id="{A27C274E-412E-4AAE-81BF-881EFC660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62400"/>
            <a:ext cx="6321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Loss of endothelial barrier function leads to what pathologic event?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Leaching of serum into the retina</a:t>
            </a:r>
          </a:p>
          <a:p>
            <a:endParaRPr lang="en-US" altLang="en-US" sz="16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Leaching of serum into the retina leads to what pathological state?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Retinal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40039-4D72-43CC-BE8B-D85377F3EC3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341219B-9528-4633-B2F5-06CDD465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912234"/>
            <a:ext cx="7239000" cy="2062103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commonly-prescribed class of PO diabetes medicine is notorious for causing or exacerbating diabetic macular edema?</a:t>
            </a:r>
            <a:endParaRPr lang="en-US" altLang="en-US" sz="1600" i="1" dirty="0">
              <a:solidFill>
                <a:srgbClr val="00FF99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00FF99"/>
                </a:solidFill>
              </a:rPr>
              <a:t>The </a:t>
            </a:r>
            <a:r>
              <a:rPr lang="en-US" altLang="en-US" sz="1600" b="1" dirty="0">
                <a:solidFill>
                  <a:srgbClr val="00FF99"/>
                </a:solidFill>
              </a:rPr>
              <a:t>thiazolidinediones</a:t>
            </a:r>
            <a:r>
              <a:rPr lang="en-US" altLang="en-US" sz="1600" dirty="0">
                <a:solidFill>
                  <a:srgbClr val="00FF99"/>
                </a:solidFill>
              </a:rPr>
              <a:t>, AKA the </a:t>
            </a:r>
            <a:r>
              <a:rPr lang="en-US" altLang="en-US" sz="1600" b="1" dirty="0" err="1">
                <a:solidFill>
                  <a:srgbClr val="00FF99"/>
                </a:solidFill>
              </a:rPr>
              <a:t>glitazones</a:t>
            </a:r>
            <a:endParaRPr lang="en-US" altLang="en-US" sz="1600" b="1" dirty="0">
              <a:solidFill>
                <a:srgbClr val="00FF99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FF99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FF99"/>
                </a:solidFill>
              </a:rPr>
              <a:t>Two such meds are commonly prescribed in the US.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FF99"/>
                </a:solidFill>
              </a:rPr>
              <a:t>--Pioglitazone (brand name  Actos )</a:t>
            </a:r>
          </a:p>
          <a:p>
            <a:pPr eaLnBrk="1" hangingPunct="1"/>
            <a:r>
              <a:rPr lang="en-US" altLang="en-US" sz="1600" dirty="0">
                <a:solidFill>
                  <a:srgbClr val="00FF99"/>
                </a:solidFill>
              </a:rPr>
              <a:t>--Rosiglitazone (brand name  Avandia )</a:t>
            </a:r>
          </a:p>
          <a:p>
            <a:pPr eaLnBrk="1" hangingPunct="1"/>
            <a:r>
              <a:rPr lang="en-US" altLang="en-US" sz="1600" dirty="0">
                <a:solidFill>
                  <a:srgbClr val="00FF99"/>
                </a:solidFill>
              </a:rPr>
              <a:t>Always inquire whether your DME </a:t>
            </a:r>
            <a:r>
              <a:rPr lang="en-US" altLang="en-US" sz="1600" dirty="0" err="1">
                <a:solidFill>
                  <a:srgbClr val="00FF99"/>
                </a:solidFill>
              </a:rPr>
              <a:t>pt</a:t>
            </a:r>
            <a:r>
              <a:rPr lang="en-US" altLang="en-US" sz="1600" dirty="0">
                <a:solidFill>
                  <a:srgbClr val="00FF99"/>
                </a:solidFill>
              </a:rPr>
              <a:t> is on one of these meds!</a:t>
            </a:r>
          </a:p>
        </p:txBody>
      </p:sp>
    </p:spTree>
    <p:extLst>
      <p:ext uri="{BB962C8B-B14F-4D97-AF65-F5344CB8AC3E}">
        <p14:creationId xmlns:p14="http://schemas.microsoft.com/office/powerpoint/2010/main" val="1368352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A5D5BAE-7863-435A-9122-D86A18F22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Pericyte loss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endothelial barrier function</a:t>
            </a:r>
          </a:p>
        </p:txBody>
      </p:sp>
      <p:sp>
        <p:nvSpPr>
          <p:cNvPr id="13315" name="Slide Number Placeholder 1">
            <a:extLst>
              <a:ext uri="{FF2B5EF4-FFF2-40B4-BE49-F238E27FC236}">
                <a16:creationId xmlns:a16="http://schemas.microsoft.com/office/drawing/2014/main" id="{9F2661D8-5F80-40D4-8B25-D828ED4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F92C08-E0FD-4181-800B-AAB05758D84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7CE55A0A-4457-409C-9F22-05A9636B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3317" name="TextBox 4">
            <a:extLst>
              <a:ext uri="{FF2B5EF4-FFF2-40B4-BE49-F238E27FC236}">
                <a16:creationId xmlns:a16="http://schemas.microsoft.com/office/drawing/2014/main" id="{A27C274E-412E-4AAE-81BF-881EFC660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62400"/>
            <a:ext cx="6321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Loss of endothelial barrier function leads to what pathologic event?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Leaching of serum into the retina</a:t>
            </a:r>
          </a:p>
          <a:p>
            <a:endParaRPr lang="en-US" altLang="en-US" sz="16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Leaching of serum into the retina leads to what pathological state?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Retinal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40039-4D72-43CC-BE8B-D85377F3EC3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341219B-9528-4633-B2F5-06CDD465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912234"/>
            <a:ext cx="7239000" cy="2062103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commonly-prescribed class of PO diabetes medicine is notorious for causing or exacerbating diabetic macular edema?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The </a:t>
            </a:r>
            <a:r>
              <a:rPr lang="en-US" altLang="en-US" sz="1600" b="1" dirty="0">
                <a:solidFill>
                  <a:srgbClr val="0000FF"/>
                </a:solidFill>
              </a:rPr>
              <a:t>thiazolidinediones</a:t>
            </a:r>
            <a:r>
              <a:rPr lang="en-US" altLang="en-US" sz="1600" dirty="0">
                <a:solidFill>
                  <a:srgbClr val="0000FF"/>
                </a:solidFill>
              </a:rPr>
              <a:t>, AKA the </a:t>
            </a:r>
            <a:r>
              <a:rPr lang="en-US" altLang="en-US" sz="1600" b="1" dirty="0" err="1">
                <a:solidFill>
                  <a:srgbClr val="0000FF"/>
                </a:solidFill>
              </a:rPr>
              <a:t>glitazones</a:t>
            </a:r>
            <a:endParaRPr lang="en-US" altLang="en-US" sz="1600" b="1" dirty="0">
              <a:solidFill>
                <a:srgbClr val="00FF99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FF99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FF99"/>
                </a:solidFill>
              </a:rPr>
              <a:t>Two such meds are commonly prescribed in the US.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FF99"/>
                </a:solidFill>
              </a:rPr>
              <a:t>--Pioglitazone (brand name  Actos )</a:t>
            </a:r>
          </a:p>
          <a:p>
            <a:pPr eaLnBrk="1" hangingPunct="1"/>
            <a:r>
              <a:rPr lang="en-US" altLang="en-US" sz="1600" dirty="0">
                <a:solidFill>
                  <a:srgbClr val="00FF99"/>
                </a:solidFill>
              </a:rPr>
              <a:t>--Rosiglitazone (brand name  Avandia )</a:t>
            </a:r>
          </a:p>
          <a:p>
            <a:pPr eaLnBrk="1" hangingPunct="1"/>
            <a:r>
              <a:rPr lang="en-US" altLang="en-US" sz="1600" dirty="0">
                <a:solidFill>
                  <a:srgbClr val="00FF99"/>
                </a:solidFill>
              </a:rPr>
              <a:t>Always inquire whether your DME </a:t>
            </a:r>
            <a:r>
              <a:rPr lang="en-US" altLang="en-US" sz="1600" dirty="0" err="1">
                <a:solidFill>
                  <a:srgbClr val="00FF99"/>
                </a:solidFill>
              </a:rPr>
              <a:t>pt</a:t>
            </a:r>
            <a:r>
              <a:rPr lang="en-US" altLang="en-US" sz="1600" dirty="0">
                <a:solidFill>
                  <a:srgbClr val="00FF99"/>
                </a:solidFill>
              </a:rPr>
              <a:t> is on one of these meds!</a:t>
            </a:r>
          </a:p>
        </p:txBody>
      </p:sp>
    </p:spTree>
    <p:extLst>
      <p:ext uri="{BB962C8B-B14F-4D97-AF65-F5344CB8AC3E}">
        <p14:creationId xmlns:p14="http://schemas.microsoft.com/office/powerpoint/2010/main" val="788964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A5D5BAE-7863-435A-9122-D86A18F22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Pericyte loss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endothelial barrier function</a:t>
            </a:r>
          </a:p>
        </p:txBody>
      </p:sp>
      <p:sp>
        <p:nvSpPr>
          <p:cNvPr id="13315" name="Slide Number Placeholder 1">
            <a:extLst>
              <a:ext uri="{FF2B5EF4-FFF2-40B4-BE49-F238E27FC236}">
                <a16:creationId xmlns:a16="http://schemas.microsoft.com/office/drawing/2014/main" id="{9F2661D8-5F80-40D4-8B25-D828ED4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F92C08-E0FD-4181-800B-AAB05758D84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7CE55A0A-4457-409C-9F22-05A9636B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3317" name="TextBox 4">
            <a:extLst>
              <a:ext uri="{FF2B5EF4-FFF2-40B4-BE49-F238E27FC236}">
                <a16:creationId xmlns:a16="http://schemas.microsoft.com/office/drawing/2014/main" id="{A27C274E-412E-4AAE-81BF-881EFC660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62400"/>
            <a:ext cx="6321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Loss of endothelial barrier function leads to what pathologic event?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Leaching of serum into the retina</a:t>
            </a:r>
          </a:p>
          <a:p>
            <a:endParaRPr lang="en-US" altLang="en-US" sz="16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Leaching of serum into the retina leads to what pathological state?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Retinal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40039-4D72-43CC-BE8B-D85377F3EC3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341219B-9528-4633-B2F5-06CDD465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912234"/>
            <a:ext cx="7239000" cy="2062103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commonly-prescribed class of PO diabetes medicine is notorious for causing or exacerbating diabetic macular edema?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The </a:t>
            </a:r>
            <a:r>
              <a:rPr lang="en-US" altLang="en-US" sz="1600" b="1" dirty="0">
                <a:solidFill>
                  <a:srgbClr val="0000FF"/>
                </a:solidFill>
              </a:rPr>
              <a:t>thiazolidinediones</a:t>
            </a:r>
            <a:r>
              <a:rPr lang="en-US" altLang="en-US" sz="1600" dirty="0">
                <a:solidFill>
                  <a:srgbClr val="0000FF"/>
                </a:solidFill>
              </a:rPr>
              <a:t>, AKA the </a:t>
            </a:r>
            <a:r>
              <a:rPr lang="en-US" altLang="en-US" sz="1600" b="1" dirty="0" err="1">
                <a:solidFill>
                  <a:srgbClr val="0000FF"/>
                </a:solidFill>
              </a:rPr>
              <a:t>glitazones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Two such meds are commonly prescribed in the US.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dirty="0">
                <a:solidFill>
                  <a:srgbClr val="00FF99"/>
                </a:solidFill>
              </a:rPr>
              <a:t>Pioglitazone (brand name  Actos )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dirty="0">
                <a:solidFill>
                  <a:srgbClr val="00FF99"/>
                </a:solidFill>
              </a:rPr>
              <a:t>Rosiglitazone (brand name  Avandia )</a:t>
            </a:r>
          </a:p>
          <a:p>
            <a:pPr eaLnBrk="1" hangingPunct="1"/>
            <a:r>
              <a:rPr lang="en-US" altLang="en-US" sz="1600" dirty="0">
                <a:solidFill>
                  <a:srgbClr val="00FF99"/>
                </a:solidFill>
              </a:rPr>
              <a:t>Always inquire whether your DME </a:t>
            </a:r>
            <a:r>
              <a:rPr lang="en-US" altLang="en-US" sz="1600" dirty="0" err="1">
                <a:solidFill>
                  <a:srgbClr val="00FF99"/>
                </a:solidFill>
              </a:rPr>
              <a:t>pt</a:t>
            </a:r>
            <a:r>
              <a:rPr lang="en-US" altLang="en-US" sz="1600" dirty="0">
                <a:solidFill>
                  <a:srgbClr val="00FF99"/>
                </a:solidFill>
              </a:rPr>
              <a:t> is on one of these meds!</a:t>
            </a:r>
          </a:p>
        </p:txBody>
      </p:sp>
    </p:spTree>
    <p:extLst>
      <p:ext uri="{BB962C8B-B14F-4D97-AF65-F5344CB8AC3E}">
        <p14:creationId xmlns:p14="http://schemas.microsoft.com/office/powerpoint/2010/main" val="1176476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A5D5BAE-7863-435A-9122-D86A18F22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Pericyte loss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endothelial barrier function</a:t>
            </a:r>
          </a:p>
        </p:txBody>
      </p:sp>
      <p:sp>
        <p:nvSpPr>
          <p:cNvPr id="13315" name="Slide Number Placeholder 1">
            <a:extLst>
              <a:ext uri="{FF2B5EF4-FFF2-40B4-BE49-F238E27FC236}">
                <a16:creationId xmlns:a16="http://schemas.microsoft.com/office/drawing/2014/main" id="{9F2661D8-5F80-40D4-8B25-D828ED4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F92C08-E0FD-4181-800B-AAB05758D84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7CE55A0A-4457-409C-9F22-05A9636B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13317" name="TextBox 4">
            <a:extLst>
              <a:ext uri="{FF2B5EF4-FFF2-40B4-BE49-F238E27FC236}">
                <a16:creationId xmlns:a16="http://schemas.microsoft.com/office/drawing/2014/main" id="{A27C274E-412E-4AAE-81BF-881EFC660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62400"/>
            <a:ext cx="6321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Loss of endothelial barrier function leads to what pathologic event?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Leaching of serum into the retina</a:t>
            </a:r>
          </a:p>
          <a:p>
            <a:endParaRPr lang="en-US" altLang="en-US" sz="16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Leaching of serum into the retina leads to what pathological state?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Retinal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40039-4D72-43CC-BE8B-D85377F3EC3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341219B-9528-4633-B2F5-06CDD465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912234"/>
            <a:ext cx="7239000" cy="2062103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commonly-prescribed class of PO diabetes medicine is notorious for causing or exacerbating diabetic macular edema?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The </a:t>
            </a:r>
            <a:r>
              <a:rPr lang="en-US" altLang="en-US" sz="1600" b="1" dirty="0">
                <a:solidFill>
                  <a:srgbClr val="0000FF"/>
                </a:solidFill>
              </a:rPr>
              <a:t>thiazolidinediones</a:t>
            </a:r>
            <a:r>
              <a:rPr lang="en-US" altLang="en-US" sz="1600" dirty="0">
                <a:solidFill>
                  <a:srgbClr val="0000FF"/>
                </a:solidFill>
              </a:rPr>
              <a:t>, AKA the </a:t>
            </a:r>
            <a:r>
              <a:rPr lang="en-US" altLang="en-US" sz="1600" b="1" dirty="0" err="1">
                <a:solidFill>
                  <a:srgbClr val="0000FF"/>
                </a:solidFill>
              </a:rPr>
              <a:t>glitazones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Two such meds are commonly prescribed in the US.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--Pioglitazone (brand name  Actos )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--Rosiglitazone (brand name  Avandia )</a:t>
            </a:r>
            <a:endParaRPr lang="en-US" altLang="en-US" sz="1600" dirty="0">
              <a:solidFill>
                <a:srgbClr val="00FF99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00FF99"/>
                </a:solidFill>
              </a:rPr>
              <a:t>Always inquire whether your DME </a:t>
            </a:r>
            <a:r>
              <a:rPr lang="en-US" altLang="en-US" sz="1600" dirty="0" err="1">
                <a:solidFill>
                  <a:srgbClr val="00FF99"/>
                </a:solidFill>
              </a:rPr>
              <a:t>pt</a:t>
            </a:r>
            <a:r>
              <a:rPr lang="en-US" altLang="en-US" sz="1600" dirty="0">
                <a:solidFill>
                  <a:srgbClr val="00FF99"/>
                </a:solidFill>
              </a:rPr>
              <a:t> is on one of these meds!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E098E7-6819-474A-925B-50A6BC5D58DA}"/>
              </a:ext>
            </a:extLst>
          </p:cNvPr>
          <p:cNvSpPr/>
          <p:nvPr/>
        </p:nvSpPr>
        <p:spPr>
          <a:xfrm>
            <a:off x="3581400" y="4191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CD0C-35BF-45BC-80EE-B277F6D4AD21}"/>
              </a:ext>
            </a:extLst>
          </p:cNvPr>
          <p:cNvSpPr/>
          <p:nvPr/>
        </p:nvSpPr>
        <p:spPr>
          <a:xfrm>
            <a:off x="3701498" y="4424570"/>
            <a:ext cx="757790" cy="22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06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A5D5BAE-7863-435A-9122-D86A18F22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Pericyte loss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endothelial barrier function</a:t>
            </a:r>
          </a:p>
        </p:txBody>
      </p:sp>
      <p:sp>
        <p:nvSpPr>
          <p:cNvPr id="13315" name="Slide Number Placeholder 1">
            <a:extLst>
              <a:ext uri="{FF2B5EF4-FFF2-40B4-BE49-F238E27FC236}">
                <a16:creationId xmlns:a16="http://schemas.microsoft.com/office/drawing/2014/main" id="{9F2661D8-5F80-40D4-8B25-D828ED4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F92C08-E0FD-4181-800B-AAB05758D84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7CE55A0A-4457-409C-9F22-05A9636B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3317" name="TextBox 4">
            <a:extLst>
              <a:ext uri="{FF2B5EF4-FFF2-40B4-BE49-F238E27FC236}">
                <a16:creationId xmlns:a16="http://schemas.microsoft.com/office/drawing/2014/main" id="{A27C274E-412E-4AAE-81BF-881EFC660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62400"/>
            <a:ext cx="6321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Loss of endothelial barrier function leads to what pathologic event?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Leaching of serum into the retina</a:t>
            </a:r>
          </a:p>
          <a:p>
            <a:endParaRPr lang="en-US" altLang="en-US" sz="16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Leaching of serum into the retina leads to what pathological state?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Retinal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40039-4D72-43CC-BE8B-D85377F3EC3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341219B-9528-4633-B2F5-06CDD465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912234"/>
            <a:ext cx="7239000" cy="2062103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commonly-prescribed class of PO diabetes medicine is notorious for causing or exacerbating diabetic macular edema?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The </a:t>
            </a:r>
            <a:r>
              <a:rPr lang="en-US" altLang="en-US" sz="1600" b="1" dirty="0">
                <a:solidFill>
                  <a:srgbClr val="0000FF"/>
                </a:solidFill>
              </a:rPr>
              <a:t>thiazolidinediones</a:t>
            </a:r>
            <a:r>
              <a:rPr lang="en-US" altLang="en-US" sz="1600" dirty="0">
                <a:solidFill>
                  <a:srgbClr val="0000FF"/>
                </a:solidFill>
              </a:rPr>
              <a:t>, AKA the </a:t>
            </a:r>
            <a:r>
              <a:rPr lang="en-US" altLang="en-US" sz="1600" b="1" dirty="0" err="1">
                <a:solidFill>
                  <a:srgbClr val="0000FF"/>
                </a:solidFill>
              </a:rPr>
              <a:t>glitazones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Two such meds are commonly prescribed in the US.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--Pioglitazone (brand name  </a:t>
            </a:r>
            <a:r>
              <a:rPr lang="en-US" altLang="en-US" sz="1600" dirty="0"/>
              <a:t>Actos</a:t>
            </a:r>
            <a:r>
              <a:rPr lang="en-US" altLang="en-US" sz="1600" dirty="0">
                <a:solidFill>
                  <a:srgbClr val="0000FF"/>
                </a:solidFill>
              </a:rPr>
              <a:t> )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--Rosiglitazone (brand name  </a:t>
            </a:r>
            <a:r>
              <a:rPr lang="en-US" altLang="en-US" sz="1600" dirty="0"/>
              <a:t>Avandia</a:t>
            </a:r>
            <a:r>
              <a:rPr lang="en-US" altLang="en-US" sz="1600" dirty="0">
                <a:solidFill>
                  <a:srgbClr val="0000FF"/>
                </a:solidFill>
              </a:rPr>
              <a:t> )</a:t>
            </a:r>
            <a:endParaRPr lang="en-US" altLang="en-US" sz="1600" dirty="0">
              <a:solidFill>
                <a:srgbClr val="00FF99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00FF99"/>
                </a:solidFill>
              </a:rPr>
              <a:t>Always inquire whether your DME </a:t>
            </a:r>
            <a:r>
              <a:rPr lang="en-US" altLang="en-US" sz="1600" dirty="0" err="1">
                <a:solidFill>
                  <a:srgbClr val="00FF99"/>
                </a:solidFill>
              </a:rPr>
              <a:t>pt</a:t>
            </a:r>
            <a:r>
              <a:rPr lang="en-US" altLang="en-US" sz="1600" dirty="0">
                <a:solidFill>
                  <a:srgbClr val="00FF99"/>
                </a:solidFill>
              </a:rPr>
              <a:t> is on one of these meds!</a:t>
            </a:r>
          </a:p>
        </p:txBody>
      </p:sp>
    </p:spTree>
    <p:extLst>
      <p:ext uri="{BB962C8B-B14F-4D97-AF65-F5344CB8AC3E}">
        <p14:creationId xmlns:p14="http://schemas.microsoft.com/office/powerpoint/2010/main" val="455205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A5D5BAE-7863-435A-9122-D86A18F22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Pericyte loss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endothelial barrier function</a:t>
            </a:r>
          </a:p>
        </p:txBody>
      </p:sp>
      <p:sp>
        <p:nvSpPr>
          <p:cNvPr id="13315" name="Slide Number Placeholder 1">
            <a:extLst>
              <a:ext uri="{FF2B5EF4-FFF2-40B4-BE49-F238E27FC236}">
                <a16:creationId xmlns:a16="http://schemas.microsoft.com/office/drawing/2014/main" id="{9F2661D8-5F80-40D4-8B25-D828ED4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F92C08-E0FD-4181-800B-AAB05758D84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13317" name="TextBox 4">
            <a:extLst>
              <a:ext uri="{FF2B5EF4-FFF2-40B4-BE49-F238E27FC236}">
                <a16:creationId xmlns:a16="http://schemas.microsoft.com/office/drawing/2014/main" id="{A27C274E-412E-4AAE-81BF-881EFC660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62400"/>
            <a:ext cx="6321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Loss of endothelial barrier function leads to what pathologic event?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Leaching of serum into the retina</a:t>
            </a:r>
          </a:p>
          <a:p>
            <a:endParaRPr lang="en-US" altLang="en-US" sz="16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en-US" sz="1600" i="1">
                <a:solidFill>
                  <a:schemeClr val="bg1">
                    <a:lumMod val="75000"/>
                  </a:schemeClr>
                </a:solidFill>
              </a:rPr>
              <a:t>Leaching of serum into the retina leads to what pathological state?</a:t>
            </a:r>
          </a:p>
          <a:p>
            <a:r>
              <a:rPr lang="en-US" altLang="en-US" sz="1600">
                <a:solidFill>
                  <a:schemeClr val="bg1">
                    <a:lumMod val="75000"/>
                  </a:schemeClr>
                </a:solidFill>
              </a:rPr>
              <a:t>Retinal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40039-4D72-43CC-BE8B-D85377F3EC3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341219B-9528-4633-B2F5-06CDD465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912234"/>
            <a:ext cx="7239000" cy="2062103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What commonly-prescribed class of PO diabetes medicine is notorious for causing or exacerbating diabetic macular edema?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The </a:t>
            </a:r>
            <a:r>
              <a:rPr lang="en-US" altLang="en-US" sz="1600" b="1" dirty="0">
                <a:solidFill>
                  <a:srgbClr val="0000FF"/>
                </a:solidFill>
              </a:rPr>
              <a:t>thiazolidinediones</a:t>
            </a:r>
            <a:r>
              <a:rPr lang="en-US" altLang="en-US" sz="1600" dirty="0">
                <a:solidFill>
                  <a:srgbClr val="0000FF"/>
                </a:solidFill>
              </a:rPr>
              <a:t>, AKA the </a:t>
            </a:r>
            <a:r>
              <a:rPr lang="en-US" altLang="en-US" sz="1600" b="1" dirty="0" err="1">
                <a:solidFill>
                  <a:srgbClr val="0000FF"/>
                </a:solidFill>
              </a:rPr>
              <a:t>glitazones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Two such meds are commonly prescribed in the US.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--Pioglitazone (brand name  </a:t>
            </a:r>
            <a:r>
              <a:rPr lang="en-US" altLang="en-US" sz="1600" dirty="0"/>
              <a:t>Actos</a:t>
            </a:r>
            <a:r>
              <a:rPr lang="en-US" altLang="en-US" sz="1600" dirty="0">
                <a:solidFill>
                  <a:srgbClr val="0000FF"/>
                </a:solidFill>
              </a:rPr>
              <a:t> )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--Rosiglitazone (brand name  </a:t>
            </a:r>
            <a:r>
              <a:rPr lang="en-US" altLang="en-US" sz="1600" dirty="0"/>
              <a:t>Avandia</a:t>
            </a:r>
            <a:r>
              <a:rPr lang="en-US" altLang="en-US" sz="1600" dirty="0">
                <a:solidFill>
                  <a:srgbClr val="0000FF"/>
                </a:solidFill>
              </a:rPr>
              <a:t> )</a:t>
            </a:r>
            <a:endParaRPr lang="en-US" altLang="en-US" sz="1600" i="1" dirty="0"/>
          </a:p>
          <a:p>
            <a:pPr eaLnBrk="1" hangingPunct="1"/>
            <a:r>
              <a:rPr lang="en-US" altLang="en-US" sz="1600" i="1" dirty="0"/>
              <a:t>Always inquire whether your DME </a:t>
            </a:r>
            <a:r>
              <a:rPr lang="en-US" altLang="en-US" sz="1600" i="1" dirty="0" err="1"/>
              <a:t>pt</a:t>
            </a:r>
            <a:r>
              <a:rPr lang="en-US" altLang="en-US" sz="1600" i="1" dirty="0"/>
              <a:t> is on one of these meds!</a:t>
            </a:r>
          </a:p>
        </p:txBody>
      </p:sp>
    </p:spTree>
    <p:extLst>
      <p:ext uri="{BB962C8B-B14F-4D97-AF65-F5344CB8AC3E}">
        <p14:creationId xmlns:p14="http://schemas.microsoft.com/office/powerpoint/2010/main" val="4106227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66182" y="1528465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/>
              <a:t>?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6553200" y="1524000"/>
            <a:ext cx="37221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/>
              <a:t>?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718D3CD-1FD3-441B-A2D6-C61BD65E9455}"/>
              </a:ext>
            </a:extLst>
          </p:cNvPr>
          <p:cNvSpPr txBox="1"/>
          <p:nvPr/>
        </p:nvSpPr>
        <p:spPr>
          <a:xfrm>
            <a:off x="1066800" y="2743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With respect to its clinical management, there are two ways to think about/classify DME. On what basis is this division made?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9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With respect to the structure of retinal arterioles and capillaries, how are pericytes and endothelial cells related to one another?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63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343578" y="1528465"/>
            <a:ext cx="30092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40AAB1-BFAD-4B33-9C70-4BB5EB330AB8}"/>
              </a:ext>
            </a:extLst>
          </p:cNvPr>
          <p:cNvSpPr txBox="1"/>
          <p:nvPr/>
        </p:nvSpPr>
        <p:spPr>
          <a:xfrm>
            <a:off x="1066800" y="2743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With respect to its clinical management, there are two ways to think about/classify DME. On what basis is this division made?</a:t>
            </a:r>
          </a:p>
          <a:p>
            <a:r>
              <a:rPr lang="en-US" dirty="0">
                <a:solidFill>
                  <a:srgbClr val="0000FF"/>
                </a:solidFill>
              </a:rPr>
              <a:t>It is made on the basis of the type of intervention being contemplated</a:t>
            </a:r>
          </a:p>
        </p:txBody>
      </p:sp>
    </p:spTree>
    <p:extLst>
      <p:ext uri="{BB962C8B-B14F-4D97-AF65-F5344CB8AC3E}">
        <p14:creationId xmlns:p14="http://schemas.microsoft.com/office/powerpoint/2010/main" val="281978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343578" y="1528465"/>
            <a:ext cx="30092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40AAB1-BFAD-4B33-9C70-4BB5EB330AB8}"/>
              </a:ext>
            </a:extLst>
          </p:cNvPr>
          <p:cNvSpPr txBox="1"/>
          <p:nvPr/>
        </p:nvSpPr>
        <p:spPr>
          <a:xfrm>
            <a:off x="1066800" y="27432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With respect to its clinical management, there are two ways to think about/classify DME. On what basis is this division made?</a:t>
            </a:r>
          </a:p>
          <a:p>
            <a:r>
              <a:rPr lang="en-US" dirty="0">
                <a:solidFill>
                  <a:srgbClr val="0000FF"/>
                </a:solidFill>
              </a:rPr>
              <a:t>It is made on the basis of the type of intervention being contemplated</a:t>
            </a:r>
          </a:p>
          <a:p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What are the two types of intervention?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35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343578" y="1528465"/>
            <a:ext cx="30092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40AAB1-BFAD-4B33-9C70-4BB5EB330AB8}"/>
              </a:ext>
            </a:extLst>
          </p:cNvPr>
          <p:cNvSpPr txBox="1"/>
          <p:nvPr/>
        </p:nvSpPr>
        <p:spPr>
          <a:xfrm>
            <a:off x="1066800" y="2743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With respect to its clinical management, there are two ways to think about/classify DME. On what basis is this division made?</a:t>
            </a:r>
          </a:p>
          <a:p>
            <a:r>
              <a:rPr lang="en-US" dirty="0">
                <a:solidFill>
                  <a:srgbClr val="0000FF"/>
                </a:solidFill>
              </a:rPr>
              <a:t>It is made on the basis of the type of intervention being contemplated</a:t>
            </a:r>
          </a:p>
          <a:p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What are the two types of intervention?</a:t>
            </a:r>
          </a:p>
          <a:p>
            <a:r>
              <a:rPr lang="en-US" dirty="0">
                <a:solidFill>
                  <a:srgbClr val="0000FF"/>
                </a:solidFill>
              </a:rPr>
              <a:t>Intravitreal anti-VEGF injection, and laser</a:t>
            </a:r>
          </a:p>
        </p:txBody>
      </p:sp>
    </p:spTree>
    <p:extLst>
      <p:ext uri="{BB962C8B-B14F-4D97-AF65-F5344CB8AC3E}">
        <p14:creationId xmlns:p14="http://schemas.microsoft.com/office/powerpoint/2010/main" val="467883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343578" y="1528465"/>
            <a:ext cx="30092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40AAB1-BFAD-4B33-9C70-4BB5EB330AB8}"/>
              </a:ext>
            </a:extLst>
          </p:cNvPr>
          <p:cNvSpPr txBox="1"/>
          <p:nvPr/>
        </p:nvSpPr>
        <p:spPr>
          <a:xfrm>
            <a:off x="1066800" y="2743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With respect to its clinical management, there are two ways to think about/classify DME. On what basis is this division made?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 is made on the basis of the type of intervention being contemplated</a:t>
            </a:r>
          </a:p>
          <a:p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What are the two types of intervention?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Intravitreal anti-VEGF injection, and laser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D3C82-A588-4497-A339-3661599099D9}"/>
              </a:ext>
            </a:extLst>
          </p:cNvPr>
          <p:cNvSpPr txBox="1"/>
          <p:nvPr/>
        </p:nvSpPr>
        <p:spPr>
          <a:xfrm>
            <a:off x="1981200" y="4689078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Why must the classification of DME be adjusted for the type of primary intervention being contemplated?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28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343578" y="1528465"/>
            <a:ext cx="30092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40AAB1-BFAD-4B33-9C70-4BB5EB330AB8}"/>
              </a:ext>
            </a:extLst>
          </p:cNvPr>
          <p:cNvSpPr txBox="1"/>
          <p:nvPr/>
        </p:nvSpPr>
        <p:spPr>
          <a:xfrm>
            <a:off x="1066800" y="2743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With respect to its clinical management, there are two ways to think about/classify DME. On what basis is this division made?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 is made on the basis of the type of intervention being contemplated</a:t>
            </a:r>
          </a:p>
          <a:p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What are the two types of intervention?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Intravitreal anti-VEGF injection, and laser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D3C82-A588-4497-A339-3661599099D9}"/>
              </a:ext>
            </a:extLst>
          </p:cNvPr>
          <p:cNvSpPr txBox="1"/>
          <p:nvPr/>
        </p:nvSpPr>
        <p:spPr>
          <a:xfrm>
            <a:off x="1981200" y="4689078"/>
            <a:ext cx="569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Why must the classification of DME be adjusted for the type of primary intervention being contemplated?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Because the factors influencing treatment appropriateness and success differ between the modalities</a:t>
            </a:r>
          </a:p>
        </p:txBody>
      </p:sp>
    </p:spTree>
    <p:extLst>
      <p:ext uri="{BB962C8B-B14F-4D97-AF65-F5344CB8AC3E}">
        <p14:creationId xmlns:p14="http://schemas.microsoft.com/office/powerpoint/2010/main" val="3666435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57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AD3A7-C789-4F62-B337-C5A03695C0BD}"/>
              </a:ext>
            </a:extLst>
          </p:cNvPr>
          <p:cNvSpPr txBox="1"/>
          <p:nvPr/>
        </p:nvSpPr>
        <p:spPr>
          <a:xfrm>
            <a:off x="723900" y="256417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Why must the classification of DME be adjusted for the type of primary intervention being contemplated?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Because the factors influencing treatment success differ between the modalities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0938-76CA-4C43-9F1B-796FBA31B7A0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rgbClr val="0000FF"/>
                </a:solidFill>
              </a:rPr>
              <a:t>pharmacologic intervention</a:t>
            </a:r>
            <a:r>
              <a:rPr lang="en-US" sz="1400" i="1" dirty="0">
                <a:solidFill>
                  <a:srgbClr val="0000FF"/>
                </a:solidFill>
              </a:rPr>
              <a:t>’?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--Aflibercept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--Ranibizumab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--Bevacizumab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--Triamcinolone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86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57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AD3A7-C789-4F62-B337-C5A03695C0BD}"/>
              </a:ext>
            </a:extLst>
          </p:cNvPr>
          <p:cNvSpPr txBox="1"/>
          <p:nvPr/>
        </p:nvSpPr>
        <p:spPr>
          <a:xfrm>
            <a:off x="723900" y="256417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Why must the classification of DME be adjusted for the type of primary intervention being contemplated?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Because the factors influencing treatment success differ between the modalities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0938-76CA-4C43-9F1B-796FBA31B7A0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rgbClr val="0000FF"/>
                </a:solidFill>
              </a:rPr>
              <a:t>pharmacologic intervention</a:t>
            </a:r>
            <a:r>
              <a:rPr lang="en-US" sz="1400" i="1" dirty="0">
                <a:solidFill>
                  <a:srgbClr val="0000FF"/>
                </a:solidFill>
              </a:rPr>
              <a:t>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Intravitreal injection of a pharmacologic agent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--Aflibercept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--Ranibizumab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--Bevacizumab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--Triamcinolone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19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57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AD3A7-C789-4F62-B337-C5A03695C0BD}"/>
              </a:ext>
            </a:extLst>
          </p:cNvPr>
          <p:cNvSpPr txBox="1"/>
          <p:nvPr/>
        </p:nvSpPr>
        <p:spPr>
          <a:xfrm>
            <a:off x="723900" y="256417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Why must the classification of DME be adjusted for the type of primary intervention being contemplated?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Because the factors influencing treatment success differ between the modalities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0938-76CA-4C43-9F1B-796FBA31B7A0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rgbClr val="0000FF"/>
                </a:solidFill>
              </a:rPr>
              <a:t>pharmacologic intervention</a:t>
            </a:r>
            <a:r>
              <a:rPr lang="en-US" sz="1400" i="1" dirty="0">
                <a:solidFill>
                  <a:srgbClr val="0000FF"/>
                </a:solidFill>
              </a:rPr>
              <a:t>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170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57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AD3A7-C789-4F62-B337-C5A03695C0BD}"/>
              </a:ext>
            </a:extLst>
          </p:cNvPr>
          <p:cNvSpPr txBox="1"/>
          <p:nvPr/>
        </p:nvSpPr>
        <p:spPr>
          <a:xfrm>
            <a:off x="723900" y="256417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Why must the classification of DME be adjusted for the type of primary intervention being contemplated?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Because the factors influencing treatment success differ between the modalities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0938-76CA-4C43-9F1B-796FBA31B7A0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rgbClr val="0000FF"/>
                </a:solidFill>
              </a:rPr>
              <a:t>pharmacologic intervention</a:t>
            </a:r>
            <a:r>
              <a:rPr lang="en-US" sz="1400" i="1" dirty="0">
                <a:solidFill>
                  <a:srgbClr val="0000FF"/>
                </a:solidFill>
              </a:rPr>
              <a:t>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--Aflibercept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--Ranibizumab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--Bevacizumab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--Triamcinolone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22F645B-4882-41B5-AE13-6821F3F812DA}"/>
              </a:ext>
            </a:extLst>
          </p:cNvPr>
          <p:cNvSpPr txBox="1"/>
          <p:nvPr/>
        </p:nvSpPr>
        <p:spPr>
          <a:xfrm>
            <a:off x="16565" y="5635214"/>
            <a:ext cx="150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Script" panose="020B0504020000000003" pitchFamily="34" charset="0"/>
              </a:rPr>
              <a:t>--Pegaptanib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BC357-5279-4914-B615-4A9AB9B02E63}"/>
              </a:ext>
            </a:extLst>
          </p:cNvPr>
          <p:cNvSpPr txBox="1"/>
          <p:nvPr/>
        </p:nvSpPr>
        <p:spPr>
          <a:xfrm>
            <a:off x="1517297" y="5638800"/>
            <a:ext cx="3962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(And </a:t>
            </a:r>
            <a:r>
              <a:rPr lang="en-US" sz="1400" i="1" dirty="0"/>
              <a:t>pegaptanib.</a:t>
            </a:r>
            <a:r>
              <a:rPr lang="en-US" sz="1400" dirty="0"/>
              <a:t> But because no one uses it, and the BCSC </a:t>
            </a:r>
            <a:r>
              <a:rPr lang="en-US" sz="1400" i="1" dirty="0"/>
              <a:t>Retina</a:t>
            </a:r>
            <a:r>
              <a:rPr lang="en-US" sz="1400" dirty="0"/>
              <a:t> book barely mentions it, we won’t discuss it further.)</a:t>
            </a:r>
          </a:p>
        </p:txBody>
      </p:sp>
    </p:spTree>
    <p:extLst>
      <p:ext uri="{BB962C8B-B14F-4D97-AF65-F5344CB8AC3E}">
        <p14:creationId xmlns:p14="http://schemas.microsoft.com/office/powerpoint/2010/main" val="303885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343578" y="1528465"/>
            <a:ext cx="30092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AD3A7-C789-4F62-B337-C5A03695C0BD}"/>
              </a:ext>
            </a:extLst>
          </p:cNvPr>
          <p:cNvSpPr txBox="1"/>
          <p:nvPr/>
        </p:nvSpPr>
        <p:spPr>
          <a:xfrm>
            <a:off x="723900" y="256417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Why must the classification of DME be adjusted for the type of primary intervention being contemplated?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Because the factors influencing treatment success differ between the modalities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0938-76CA-4C43-9F1B-796FBA31B7A0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--Aflibercept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--Ranibizumab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--Bevacizumab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--Triamcinolone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F576D6-33F1-4512-8B11-FC1E18F8153C}"/>
              </a:ext>
            </a:extLst>
          </p:cNvPr>
          <p:cNvSpPr txBox="1"/>
          <p:nvPr/>
        </p:nvSpPr>
        <p:spPr>
          <a:xfrm>
            <a:off x="4534644" y="3623767"/>
            <a:ext cx="4533156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rgbClr val="0000FF"/>
                </a:solidFill>
              </a:rPr>
              <a:t>laser surgery</a:t>
            </a:r>
            <a:r>
              <a:rPr lang="en-US" sz="1400" i="1" dirty="0">
                <a:solidFill>
                  <a:srgbClr val="0000FF"/>
                </a:solidFill>
              </a:rPr>
              <a:t>’?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Lasering the edematous regions of the retina</a:t>
            </a:r>
          </a:p>
          <a:p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specific laser procedures are available?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--Focal macular laser (FML)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--Grid macular laser (GML)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5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 endothelial  cells line the lumen of the vessel. They are surrounded by their  BM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cell type</a:t>
            </a:r>
          </a:p>
        </p:txBody>
      </p:sp>
    </p:spTree>
    <p:extLst>
      <p:ext uri="{BB962C8B-B14F-4D97-AF65-F5344CB8AC3E}">
        <p14:creationId xmlns:p14="http://schemas.microsoft.com/office/powerpoint/2010/main" val="3454971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343578" y="1528465"/>
            <a:ext cx="30092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AD3A7-C789-4F62-B337-C5A03695C0BD}"/>
              </a:ext>
            </a:extLst>
          </p:cNvPr>
          <p:cNvSpPr txBox="1"/>
          <p:nvPr/>
        </p:nvSpPr>
        <p:spPr>
          <a:xfrm>
            <a:off x="723900" y="256417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Why must the classification of DME be adjusted for the type of primary intervention being contemplated?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Because the factors influencing treatment success differ between the modalities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0938-76CA-4C43-9F1B-796FBA31B7A0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--Aflibercept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--Ranibizumab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--Bevacizumab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--Triamcinolone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F576D6-33F1-4512-8B11-FC1E18F8153C}"/>
              </a:ext>
            </a:extLst>
          </p:cNvPr>
          <p:cNvSpPr txBox="1"/>
          <p:nvPr/>
        </p:nvSpPr>
        <p:spPr>
          <a:xfrm>
            <a:off x="4534644" y="3623767"/>
            <a:ext cx="4533156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rgbClr val="0000FF"/>
                </a:solidFill>
              </a:rPr>
              <a:t>laser surgery</a:t>
            </a:r>
            <a:r>
              <a:rPr lang="en-US" sz="1400" i="1" dirty="0">
                <a:solidFill>
                  <a:srgbClr val="0000FF"/>
                </a:solidFill>
              </a:rPr>
              <a:t>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Lasering the edematous regions of the retina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specific laser procedures are available?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--Focal macular laser (FML)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--Grid macular laser (GML)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743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343578" y="1528465"/>
            <a:ext cx="30092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AD3A7-C789-4F62-B337-C5A03695C0BD}"/>
              </a:ext>
            </a:extLst>
          </p:cNvPr>
          <p:cNvSpPr txBox="1"/>
          <p:nvPr/>
        </p:nvSpPr>
        <p:spPr>
          <a:xfrm>
            <a:off x="723900" y="256417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Why must the classification of DME be adjusted for the type of primary intervention being contemplated?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Because the factors influencing treatment success differ between the modalities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0938-76CA-4C43-9F1B-796FBA31B7A0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--Aflibercept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--Ranibizumab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--Bevacizumab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--Triamcinolone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F576D6-33F1-4512-8B11-FC1E18F8153C}"/>
              </a:ext>
            </a:extLst>
          </p:cNvPr>
          <p:cNvSpPr txBox="1"/>
          <p:nvPr/>
        </p:nvSpPr>
        <p:spPr>
          <a:xfrm>
            <a:off x="4534644" y="3623767"/>
            <a:ext cx="4533156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rgbClr val="0000FF"/>
                </a:solidFill>
              </a:rPr>
              <a:t>laser surgery</a:t>
            </a:r>
            <a:r>
              <a:rPr lang="en-US" sz="1400" i="1" dirty="0">
                <a:solidFill>
                  <a:srgbClr val="0000FF"/>
                </a:solidFill>
              </a:rPr>
              <a:t>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Lasering the edematous regions of the retina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specific laser procedures are available?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10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5CD80-2E0D-4235-9CC4-3C3C30A82B66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343578" y="1528465"/>
            <a:ext cx="30092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AD3A7-C789-4F62-B337-C5A03695C0BD}"/>
              </a:ext>
            </a:extLst>
          </p:cNvPr>
          <p:cNvSpPr txBox="1"/>
          <p:nvPr/>
        </p:nvSpPr>
        <p:spPr>
          <a:xfrm>
            <a:off x="723900" y="256417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Why must the classification of DME be adjusted for the type of primary intervention being contemplated?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Because the factors influencing treatment success differ between the modalities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0938-76CA-4C43-9F1B-796FBA31B7A0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--Aflibercept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--Ranibizumab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--Bevacizumab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--Triamcinolone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F576D6-33F1-4512-8B11-FC1E18F8153C}"/>
              </a:ext>
            </a:extLst>
          </p:cNvPr>
          <p:cNvSpPr txBox="1"/>
          <p:nvPr/>
        </p:nvSpPr>
        <p:spPr>
          <a:xfrm>
            <a:off x="4534644" y="3623767"/>
            <a:ext cx="4533156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rgbClr val="0000FF"/>
                </a:solidFill>
              </a:rPr>
              <a:t>laser surgery</a:t>
            </a:r>
            <a:r>
              <a:rPr lang="en-US" sz="1400" i="1" dirty="0">
                <a:solidFill>
                  <a:srgbClr val="0000FF"/>
                </a:solidFill>
              </a:rPr>
              <a:t>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Lasering the edematous regions of the retina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specific laser procedures are available?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--Focal macular laser (FML)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--Grid macular laser (GML)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4F3DA-0A08-429A-9E73-6E8920DFFFB8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68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609600" y="276660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2480446" y="276660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8277D1-C8E3-48E9-9439-D58F13FB2EE8}"/>
              </a:ext>
            </a:extLst>
          </p:cNvPr>
          <p:cNvSpPr txBox="1"/>
          <p:nvPr/>
        </p:nvSpPr>
        <p:spPr>
          <a:xfrm>
            <a:off x="1158769" y="2439069"/>
            <a:ext cx="1107996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200" i="1" dirty="0"/>
              <a:t>Two</a:t>
            </a:r>
          </a:p>
          <a:p>
            <a:pPr algn="ctr">
              <a:lnSpc>
                <a:spcPts val="1100"/>
              </a:lnSpc>
            </a:pPr>
            <a:r>
              <a:rPr lang="en-US" sz="1200" i="1" dirty="0"/>
              <a:t>types of DME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EADE39-BF73-413C-BB2C-4AC6CADF07C4}"/>
              </a:ext>
            </a:extLst>
          </p:cNvPr>
          <p:cNvSpPr txBox="1"/>
          <p:nvPr/>
        </p:nvSpPr>
        <p:spPr>
          <a:xfrm>
            <a:off x="104311" y="3623767"/>
            <a:ext cx="454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30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8277D1-C8E3-48E9-9439-D58F13FB2EE8}"/>
              </a:ext>
            </a:extLst>
          </p:cNvPr>
          <p:cNvSpPr txBox="1"/>
          <p:nvPr/>
        </p:nvSpPr>
        <p:spPr>
          <a:xfrm>
            <a:off x="1158769" y="2439069"/>
            <a:ext cx="1107996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200" i="1" dirty="0"/>
              <a:t>Two</a:t>
            </a:r>
          </a:p>
          <a:p>
            <a:pPr algn="ctr">
              <a:lnSpc>
                <a:spcPts val="1100"/>
              </a:lnSpc>
            </a:pPr>
            <a:r>
              <a:rPr lang="en-US" sz="1200" i="1" dirty="0"/>
              <a:t>types of DME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504F5D-1430-4FF4-8EF6-D6521AC760AD}"/>
              </a:ext>
            </a:extLst>
          </p:cNvPr>
          <p:cNvSpPr txBox="1"/>
          <p:nvPr/>
        </p:nvSpPr>
        <p:spPr>
          <a:xfrm>
            <a:off x="104311" y="3623767"/>
            <a:ext cx="4543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That which involves the center (foveal) region, and everything else</a:t>
            </a:r>
          </a:p>
        </p:txBody>
      </p:sp>
    </p:spTree>
    <p:extLst>
      <p:ext uri="{BB962C8B-B14F-4D97-AF65-F5344CB8AC3E}">
        <p14:creationId xmlns:p14="http://schemas.microsoft.com/office/powerpoint/2010/main" val="1784702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B16BA-40CD-46B5-A4A7-AAC1D4BA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fld id="{378D6DD7-914A-4B21-BDEA-354922331B71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FE29-CAD8-48A9-828F-414C35C57F32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FCEAF-7270-4B6C-AFA5-486ADD257396}"/>
              </a:ext>
            </a:extLst>
          </p:cNvPr>
          <p:cNvSpPr txBox="1"/>
          <p:nvPr/>
        </p:nvSpPr>
        <p:spPr>
          <a:xfrm>
            <a:off x="1101560" y="5437611"/>
            <a:ext cx="24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DME: Center-involved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D954C-EC6D-4677-AADC-418BC26E0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035216" cy="3837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4B5981-0DEE-4B74-8013-6607A1A3D9B4}"/>
              </a:ext>
            </a:extLst>
          </p:cNvPr>
          <p:cNvSpPr txBox="1"/>
          <p:nvPr/>
        </p:nvSpPr>
        <p:spPr>
          <a:xfrm>
            <a:off x="5411411" y="5437611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DME: Not center-involved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3A7BF-5C53-4D6F-9C45-1E99843C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69895"/>
            <a:ext cx="4035215" cy="38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79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By what technique is the retina evaluated for the presence of DME?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130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By OCT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232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204B5-AC73-4506-86C8-25FC2E41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6DD7-914A-4B21-BDEA-354922331B71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1D7CB-624C-41ED-B897-F03FBAB6A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2" y="1295400"/>
            <a:ext cx="5313035" cy="4979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7A020-F1B4-4B52-A3E9-6FF52BAC1608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1851001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By OCT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In this system, what findings signal that treatment is indicated?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9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 endothelial  cells line the lumen of the vessel. They are surrounded by their  BM.</a:t>
            </a:r>
          </a:p>
        </p:txBody>
      </p:sp>
    </p:spTree>
    <p:extLst>
      <p:ext uri="{BB962C8B-B14F-4D97-AF65-F5344CB8AC3E}">
        <p14:creationId xmlns:p14="http://schemas.microsoft.com/office/powerpoint/2010/main" val="9318107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By OCT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720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</a:t>
            </a:r>
            <a:r>
              <a:rPr lang="en-US" sz="1600" b="1" i="1" dirty="0">
                <a:solidFill>
                  <a:srgbClr val="0000FF"/>
                </a:solidFill>
              </a:rPr>
              <a:t>treatment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F4B1697-A144-4724-8F34-E680ED817831}"/>
              </a:ext>
            </a:extLst>
          </p:cNvPr>
          <p:cNvSpPr/>
          <p:nvPr/>
        </p:nvSpPr>
        <p:spPr>
          <a:xfrm>
            <a:off x="72735" y="6019800"/>
            <a:ext cx="1146465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AAF4E-6B01-4868-A285-C19948E6D6F4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Aflibercept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Ranibizumab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Bevacizumab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--Triamcinolone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B08CC2-9F61-4A8C-A242-79F051355979}"/>
              </a:ext>
            </a:extLst>
          </p:cNvPr>
          <p:cNvSpPr/>
          <p:nvPr/>
        </p:nvSpPr>
        <p:spPr>
          <a:xfrm>
            <a:off x="1426049" y="4724400"/>
            <a:ext cx="152400" cy="6714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5CDF9-3B12-4ABD-856F-112491A70C9F}"/>
              </a:ext>
            </a:extLst>
          </p:cNvPr>
          <p:cNvSpPr txBox="1"/>
          <p:nvPr/>
        </p:nvSpPr>
        <p:spPr>
          <a:xfrm>
            <a:off x="1578449" y="4915944"/>
            <a:ext cx="7266220" cy="307777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Broadly, what is the mechanism of action for these meds? </a:t>
            </a:r>
            <a:r>
              <a:rPr lang="en-US" sz="1400" dirty="0">
                <a:solidFill>
                  <a:srgbClr val="99FF99"/>
                </a:solidFill>
              </a:rPr>
              <a:t>Interference with VEGF activity</a:t>
            </a:r>
          </a:p>
        </p:txBody>
      </p:sp>
    </p:spTree>
    <p:extLst>
      <p:ext uri="{BB962C8B-B14F-4D97-AF65-F5344CB8AC3E}">
        <p14:creationId xmlns:p14="http://schemas.microsoft.com/office/powerpoint/2010/main" val="25429652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</a:t>
            </a:r>
            <a:r>
              <a:rPr lang="en-US" sz="1600" b="1" i="1" dirty="0">
                <a:solidFill>
                  <a:srgbClr val="0000FF"/>
                </a:solidFill>
              </a:rPr>
              <a:t>treatment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F4B1697-A144-4724-8F34-E680ED817831}"/>
              </a:ext>
            </a:extLst>
          </p:cNvPr>
          <p:cNvSpPr/>
          <p:nvPr/>
        </p:nvSpPr>
        <p:spPr>
          <a:xfrm>
            <a:off x="72735" y="6019800"/>
            <a:ext cx="1146465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AAF4E-6B01-4868-A285-C19948E6D6F4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Aflibercept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Ranibizumab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Bevacizumab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--Triamcinolone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B08CC2-9F61-4A8C-A242-79F051355979}"/>
              </a:ext>
            </a:extLst>
          </p:cNvPr>
          <p:cNvSpPr/>
          <p:nvPr/>
        </p:nvSpPr>
        <p:spPr>
          <a:xfrm>
            <a:off x="1426049" y="4724400"/>
            <a:ext cx="152400" cy="6714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5CDF9-3B12-4ABD-856F-112491A70C9F}"/>
              </a:ext>
            </a:extLst>
          </p:cNvPr>
          <p:cNvSpPr txBox="1"/>
          <p:nvPr/>
        </p:nvSpPr>
        <p:spPr>
          <a:xfrm>
            <a:off x="1578449" y="4915944"/>
            <a:ext cx="7266220" cy="307777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Broadly, what is the mechanism of action for these meds? </a:t>
            </a:r>
            <a:r>
              <a:rPr lang="en-US" sz="1400" dirty="0">
                <a:solidFill>
                  <a:srgbClr val="0000FF"/>
                </a:solidFill>
              </a:rPr>
              <a:t>Interference with VEGF activity</a:t>
            </a:r>
          </a:p>
        </p:txBody>
      </p:sp>
    </p:spTree>
    <p:extLst>
      <p:ext uri="{BB962C8B-B14F-4D97-AF65-F5344CB8AC3E}">
        <p14:creationId xmlns:p14="http://schemas.microsoft.com/office/powerpoint/2010/main" val="17965042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</a:t>
            </a:r>
            <a:r>
              <a:rPr lang="en-US" sz="1600" b="1" i="1" dirty="0">
                <a:solidFill>
                  <a:srgbClr val="0000FF"/>
                </a:solidFill>
              </a:rPr>
              <a:t>treatment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F4B1697-A144-4724-8F34-E680ED817831}"/>
              </a:ext>
            </a:extLst>
          </p:cNvPr>
          <p:cNvSpPr/>
          <p:nvPr/>
        </p:nvSpPr>
        <p:spPr>
          <a:xfrm>
            <a:off x="72735" y="6019800"/>
            <a:ext cx="1146465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AAF4E-6B01-4868-A285-C19948E6D6F4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--Aflibercept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--Ranibizumab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--Bevacizumab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Triamcinolone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B08CC2-9F61-4A8C-A242-79F051355979}"/>
              </a:ext>
            </a:extLst>
          </p:cNvPr>
          <p:cNvSpPr/>
          <p:nvPr/>
        </p:nvSpPr>
        <p:spPr>
          <a:xfrm>
            <a:off x="1426049" y="4724400"/>
            <a:ext cx="152400" cy="671402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DDB8746-7C3F-412C-BEAA-AB89D3DD64C8}"/>
              </a:ext>
            </a:extLst>
          </p:cNvPr>
          <p:cNvSpPr/>
          <p:nvPr/>
        </p:nvSpPr>
        <p:spPr>
          <a:xfrm>
            <a:off x="1438391" y="5395591"/>
            <a:ext cx="140058" cy="2595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5CDF9-3B12-4ABD-856F-112491A70C9F}"/>
              </a:ext>
            </a:extLst>
          </p:cNvPr>
          <p:cNvSpPr txBox="1"/>
          <p:nvPr/>
        </p:nvSpPr>
        <p:spPr>
          <a:xfrm>
            <a:off x="1578449" y="4915944"/>
            <a:ext cx="7266220" cy="307777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Broadly, what is the mechanism of action for these meds?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Interference with VEGF activity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68C6A0-C592-4415-A56B-BDAEB939C6EA}"/>
              </a:ext>
            </a:extLst>
          </p:cNvPr>
          <p:cNvSpPr txBox="1"/>
          <p:nvPr/>
        </p:nvSpPr>
        <p:spPr>
          <a:xfrm>
            <a:off x="1590791" y="5372995"/>
            <a:ext cx="7400809" cy="307777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Broadly, what is the mechanism of action for triamcinolone? </a:t>
            </a:r>
            <a:r>
              <a:rPr lang="en-US" sz="1400" dirty="0">
                <a:solidFill>
                  <a:srgbClr val="FF99FF"/>
                </a:solidFill>
              </a:rPr>
              <a:t>Anti-inflammatory (it’s a steroid)</a:t>
            </a:r>
          </a:p>
        </p:txBody>
      </p:sp>
    </p:spTree>
    <p:extLst>
      <p:ext uri="{BB962C8B-B14F-4D97-AF65-F5344CB8AC3E}">
        <p14:creationId xmlns:p14="http://schemas.microsoft.com/office/powerpoint/2010/main" val="19432811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</a:t>
            </a:r>
            <a:r>
              <a:rPr lang="en-US" sz="1600" b="1" i="1" dirty="0">
                <a:solidFill>
                  <a:srgbClr val="0000FF"/>
                </a:solidFill>
              </a:rPr>
              <a:t>treatment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F4B1697-A144-4724-8F34-E680ED817831}"/>
              </a:ext>
            </a:extLst>
          </p:cNvPr>
          <p:cNvSpPr/>
          <p:nvPr/>
        </p:nvSpPr>
        <p:spPr>
          <a:xfrm>
            <a:off x="72735" y="6019800"/>
            <a:ext cx="1146465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AAF4E-6B01-4868-A285-C19948E6D6F4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--Aflibercept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--Ranibizumab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--Bevacizumab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Triamcinolone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B08CC2-9F61-4A8C-A242-79F051355979}"/>
              </a:ext>
            </a:extLst>
          </p:cNvPr>
          <p:cNvSpPr/>
          <p:nvPr/>
        </p:nvSpPr>
        <p:spPr>
          <a:xfrm>
            <a:off x="1426049" y="4724400"/>
            <a:ext cx="152400" cy="671402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DDB8746-7C3F-412C-BEAA-AB89D3DD64C8}"/>
              </a:ext>
            </a:extLst>
          </p:cNvPr>
          <p:cNvSpPr/>
          <p:nvPr/>
        </p:nvSpPr>
        <p:spPr>
          <a:xfrm>
            <a:off x="1438391" y="5395591"/>
            <a:ext cx="140058" cy="2595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5CDF9-3B12-4ABD-856F-112491A70C9F}"/>
              </a:ext>
            </a:extLst>
          </p:cNvPr>
          <p:cNvSpPr txBox="1"/>
          <p:nvPr/>
        </p:nvSpPr>
        <p:spPr>
          <a:xfrm>
            <a:off x="1578449" y="4915944"/>
            <a:ext cx="7266220" cy="307777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Broadly, what is the mechanism of action for these meds?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Interference with VEGF activity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68C6A0-C592-4415-A56B-BDAEB939C6EA}"/>
              </a:ext>
            </a:extLst>
          </p:cNvPr>
          <p:cNvSpPr txBox="1"/>
          <p:nvPr/>
        </p:nvSpPr>
        <p:spPr>
          <a:xfrm>
            <a:off x="1590791" y="5372995"/>
            <a:ext cx="7400809" cy="307777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Broadly, what is the mechanism of action for triamcinolone? </a:t>
            </a:r>
            <a:r>
              <a:rPr lang="en-US" sz="1400" dirty="0">
                <a:solidFill>
                  <a:srgbClr val="0000FF"/>
                </a:solidFill>
              </a:rPr>
              <a:t>Anti-inflammatory (it’s a steroid)</a:t>
            </a:r>
          </a:p>
        </p:txBody>
      </p:sp>
    </p:spTree>
    <p:extLst>
      <p:ext uri="{BB962C8B-B14F-4D97-AF65-F5344CB8AC3E}">
        <p14:creationId xmlns:p14="http://schemas.microsoft.com/office/powerpoint/2010/main" val="7396952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</a:t>
            </a:r>
            <a:r>
              <a:rPr lang="en-US" sz="1600" b="1" i="1" dirty="0">
                <a:solidFill>
                  <a:srgbClr val="0000FF"/>
                </a:solidFill>
              </a:rPr>
              <a:t>treatment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F4B1697-A144-4724-8F34-E680ED817831}"/>
              </a:ext>
            </a:extLst>
          </p:cNvPr>
          <p:cNvSpPr/>
          <p:nvPr/>
        </p:nvSpPr>
        <p:spPr>
          <a:xfrm>
            <a:off x="72735" y="6019800"/>
            <a:ext cx="1146465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AAF4E-6B01-4868-A285-C19948E6D6F4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--Aflibercept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--Ranibizumab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--Bevacizumab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--Triamcinolone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B08CC2-9F61-4A8C-A242-79F051355979}"/>
              </a:ext>
            </a:extLst>
          </p:cNvPr>
          <p:cNvSpPr/>
          <p:nvPr/>
        </p:nvSpPr>
        <p:spPr>
          <a:xfrm>
            <a:off x="1426049" y="4724400"/>
            <a:ext cx="152400" cy="671402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DDB8746-7C3F-412C-BEAA-AB89D3DD64C8}"/>
              </a:ext>
            </a:extLst>
          </p:cNvPr>
          <p:cNvSpPr/>
          <p:nvPr/>
        </p:nvSpPr>
        <p:spPr>
          <a:xfrm>
            <a:off x="1438391" y="5395591"/>
            <a:ext cx="140058" cy="259501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5CDF9-3B12-4ABD-856F-112491A70C9F}"/>
              </a:ext>
            </a:extLst>
          </p:cNvPr>
          <p:cNvSpPr txBox="1"/>
          <p:nvPr/>
        </p:nvSpPr>
        <p:spPr>
          <a:xfrm>
            <a:off x="1578449" y="4915944"/>
            <a:ext cx="7266220" cy="307777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Broadly, what is the mechanism of action for these meds?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Interference with </a:t>
            </a:r>
            <a:r>
              <a:rPr lang="en-US" sz="1400" b="1" dirty="0">
                <a:solidFill>
                  <a:srgbClr val="0000FF"/>
                </a:solidFill>
              </a:rPr>
              <a:t>VEGF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activity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68C6A0-C592-4415-A56B-BDAEB939C6EA}"/>
              </a:ext>
            </a:extLst>
          </p:cNvPr>
          <p:cNvSpPr txBox="1"/>
          <p:nvPr/>
        </p:nvSpPr>
        <p:spPr>
          <a:xfrm>
            <a:off x="1590791" y="5372995"/>
            <a:ext cx="7400809" cy="307777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Broadly, what is the mechanism of action for triamcinolone?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Anti-inflammatory (it’s a steroid)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123125-15FB-4E5D-9AAA-A92374D442C6}"/>
              </a:ext>
            </a:extLst>
          </p:cNvPr>
          <p:cNvSpPr/>
          <p:nvPr/>
        </p:nvSpPr>
        <p:spPr>
          <a:xfrm>
            <a:off x="7467600" y="4870636"/>
            <a:ext cx="762000" cy="3789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28BA7-7D15-47AF-834D-6C8AD1E52AE4}"/>
              </a:ext>
            </a:extLst>
          </p:cNvPr>
          <p:cNvSpPr txBox="1"/>
          <p:nvPr/>
        </p:nvSpPr>
        <p:spPr>
          <a:xfrm>
            <a:off x="5992356" y="4339292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Let’s drill down on VEGF…</a:t>
            </a:r>
          </a:p>
        </p:txBody>
      </p:sp>
    </p:spTree>
    <p:extLst>
      <p:ext uri="{BB962C8B-B14F-4D97-AF65-F5344CB8AC3E}">
        <p14:creationId xmlns:p14="http://schemas.microsoft.com/office/powerpoint/2010/main" val="2051942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C1D523ED-E517-4D96-834B-38558823D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272732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b="1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stand for?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734C00F8-2DF6-4A8F-A3DD-06FF35772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i="1" dirty="0">
                <a:solidFill>
                  <a:srgbClr val="0000FF"/>
                </a:solidFill>
              </a:rPr>
              <a:t>VEGF</a:t>
            </a:r>
            <a:r>
              <a:rPr lang="en-US" altLang="en-US" sz="4000" b="1" i="1" dirty="0"/>
              <a:t>-A</a:t>
            </a:r>
            <a:r>
              <a:rPr lang="en-US" altLang="en-US" sz="4000" b="1" i="1" baseline="-25000" dirty="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3077" name="Slide Number Placeholder 1">
            <a:extLst>
              <a:ext uri="{FF2B5EF4-FFF2-40B4-BE49-F238E27FC236}">
                <a16:creationId xmlns:a16="http://schemas.microsoft.com/office/drawing/2014/main" id="{1F57A5F3-7C38-41AB-91FA-74BB5892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F05183-AD64-496D-B66B-B542FE26BAE6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69F158-6D57-43DC-B5FC-FC8DCDC63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2EFA8-1A44-41D7-BC86-A22FFB12CC9F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CF08C-B8DF-4E56-8782-623F32097EFA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35258394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9BABC2CF-E02F-4B14-A3C3-EE7ACDFD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243263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b="1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Vascular endothelial growth factor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05E068FE-7FFC-46DB-A133-1D8736538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4101" name="Slide Number Placeholder 1">
            <a:extLst>
              <a:ext uri="{FF2B5EF4-FFF2-40B4-BE49-F238E27FC236}">
                <a16:creationId xmlns:a16="http://schemas.microsoft.com/office/drawing/2014/main" id="{26B60234-9110-4B00-BB77-8F5122ED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52BBA6-D0A7-4CB8-B6F4-83A2E2BBD6BF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0322B9-C9C5-4ECB-8109-D53612A9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69D7D-5DCE-4903-BFA8-0DD1824D2215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C30A7-F0EC-4E9F-84E4-BFC2CAECD700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17360677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56170527-4546-4FBC-9543-835EC7649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2432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b="1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Vascular endothelial growth factor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Broadly speaking, what is it?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96F4A4EC-DAD6-42AE-9B5A-87668E91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2019D1A3-806A-44E6-BCBA-C0E23287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51266E-D1CA-4F41-A172-645B7C6EC8CA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0AA589-0E5A-411C-A5C5-8D44F47D8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C0D4E1-ED0E-4686-817B-C1A2F3FBC1CF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91305-443F-478C-A801-F13ED0A607BF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</p:spTree>
    <p:extLst>
      <p:ext uri="{BB962C8B-B14F-4D97-AF65-F5344CB8AC3E}">
        <p14:creationId xmlns:p14="http://schemas.microsoft.com/office/powerpoint/2010/main" val="6070406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73049DC5-2590-432F-ADF1-787F99B5A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243263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b="1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Vascular endothelial growth factor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Broadly speaking, what is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An extracellular signaling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involved in vascular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A183971F-E7A2-49E2-958A-6188BBBBE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6149" name="Slide Number Placeholder 1">
            <a:extLst>
              <a:ext uri="{FF2B5EF4-FFF2-40B4-BE49-F238E27FC236}">
                <a16:creationId xmlns:a16="http://schemas.microsoft.com/office/drawing/2014/main" id="{A0618B90-816F-43DB-A3EC-E1F29691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7AE32C-8059-435F-8DA7-05F087105C9E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108671-5F3F-4A59-9C37-C8FD0356F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D066F-6F9C-4741-8D7C-44AA5EE5744E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3D079-DEF4-42E3-9639-64AF163C3EF8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8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 endothelial  cells line the lumen of the vessel. They are surrounded by their  BM. </a:t>
            </a:r>
            <a:r>
              <a:rPr lang="en-US" sz="1600" dirty="0"/>
              <a:t>They are  </a:t>
            </a:r>
            <a:r>
              <a:rPr lang="en-US" sz="1600" dirty="0" err="1"/>
              <a:t>nonfenestrated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fenestrated or non-</a:t>
            </a:r>
          </a:p>
        </p:txBody>
      </p:sp>
    </p:spTree>
    <p:extLst>
      <p:ext uri="{BB962C8B-B14F-4D97-AF65-F5344CB8AC3E}">
        <p14:creationId xmlns:p14="http://schemas.microsoft.com/office/powerpoint/2010/main" val="20734572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BCD88D-6443-40D4-922B-16C2DE91A44E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56A162B-A6E6-41A0-91FA-ABE15128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363913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VEGF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stand for?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Vascular endothelial growth factor</a:t>
            </a: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rgbClr val="0000FF"/>
                </a:solidFill>
              </a:rPr>
              <a:t>Broadly speaking, what is it?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rgbClr val="0000FF"/>
                </a:solidFill>
              </a:rPr>
              <a:t>An extracellular signaling protein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rgbClr val="0000FF"/>
                </a:solidFill>
              </a:rPr>
              <a:t>involved in </a:t>
            </a:r>
            <a:r>
              <a:rPr lang="en-US" sz="1600" b="1" dirty="0">
                <a:solidFill>
                  <a:srgbClr val="0000FF"/>
                </a:solidFill>
              </a:rPr>
              <a:t>vascular development</a:t>
            </a: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5C9B2A40-2DE6-496C-90B9-FD9EEBC0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B3BA1059-4EAC-4E7C-9D83-4130CC4B8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631950"/>
            <a:ext cx="5453062" cy="14160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Does VEGF do anything besides grow new blood vessels?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FFCC"/>
                </a:solidFill>
              </a:rPr>
              <a:t>Yes, it also is a potent vasodilator (it was known originally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FFCC"/>
                </a:solidFill>
              </a:rPr>
              <a:t>as </a:t>
            </a:r>
            <a:r>
              <a:rPr lang="en-US" altLang="en-US" sz="1600" i="1" dirty="0">
                <a:solidFill>
                  <a:srgbClr val="CCFFCC"/>
                </a:solidFill>
              </a:rPr>
              <a:t>vascular permeability factor</a:t>
            </a:r>
            <a:r>
              <a:rPr lang="en-US" altLang="en-US" sz="1600" dirty="0">
                <a:solidFill>
                  <a:srgbClr val="CCFFCC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CCFF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CCFFCC"/>
                </a:solidFill>
              </a:rPr>
              <a:t>How potent?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FFCC"/>
                </a:solidFill>
              </a:rPr>
              <a:t>About 10,000x more potent than histamine!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49B88F1-576A-4C34-B9EC-5193BE2D6ADB}"/>
              </a:ext>
            </a:extLst>
          </p:cNvPr>
          <p:cNvSpPr/>
          <p:nvPr/>
        </p:nvSpPr>
        <p:spPr>
          <a:xfrm>
            <a:off x="1131888" y="2339975"/>
            <a:ext cx="2449512" cy="403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5" name="Slide Number Placeholder 2">
            <a:extLst>
              <a:ext uri="{FF2B5EF4-FFF2-40B4-BE49-F238E27FC236}">
                <a16:creationId xmlns:a16="http://schemas.microsoft.com/office/drawing/2014/main" id="{9D9A7A79-043D-48B6-AEFE-B24912F9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5694-CC4C-4325-BAEF-B8CBFDED7B7A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FF624D7-D47E-4D3D-8E6C-83309C04F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FAB06-AD13-4725-866D-55FCBF63CD64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447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13FC45-0409-429F-85DE-1CED64BDBF4B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B67AAC40-06C5-4FD2-92FA-F29A33B8B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363913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VEGF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stand for?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Vascular endothelial growth factor</a:t>
            </a: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rgbClr val="0000FF"/>
                </a:solidFill>
              </a:rPr>
              <a:t>Broadly speaking, what is it?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rgbClr val="0000FF"/>
                </a:solidFill>
              </a:rPr>
              <a:t>An extracellular signaling protein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rgbClr val="0000FF"/>
                </a:solidFill>
              </a:rPr>
              <a:t>involved in </a:t>
            </a:r>
            <a:r>
              <a:rPr lang="en-US" sz="1600" b="1" dirty="0">
                <a:solidFill>
                  <a:srgbClr val="0000FF"/>
                </a:solidFill>
              </a:rPr>
              <a:t>vascular development</a:t>
            </a: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41077815-1387-4191-AC3A-F8FEFCC97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62E7A73D-6CBB-4EA0-992E-73697C0AC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631950"/>
            <a:ext cx="5453062" cy="14160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Does VEGF do anything besides grow new blood vessels?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Yes, it also is a potent vasodilator (it was known originally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as </a:t>
            </a:r>
            <a:r>
              <a:rPr lang="en-US" altLang="en-US" sz="1600" i="1" dirty="0">
                <a:solidFill>
                  <a:srgbClr val="0000FF"/>
                </a:solidFill>
              </a:rPr>
              <a:t>vascular permeability factor</a:t>
            </a:r>
            <a:r>
              <a:rPr lang="en-US" altLang="en-US" sz="1600" dirty="0">
                <a:solidFill>
                  <a:srgbClr val="0000F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CCFFCC"/>
                </a:solidFill>
              </a:rPr>
              <a:t>How potent?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FFCC"/>
                </a:solidFill>
              </a:rPr>
              <a:t>About 10,000x more potent than histamine!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29734FE-4926-4A96-904F-BAB43C9E95EF}"/>
              </a:ext>
            </a:extLst>
          </p:cNvPr>
          <p:cNvSpPr/>
          <p:nvPr/>
        </p:nvSpPr>
        <p:spPr>
          <a:xfrm>
            <a:off x="1131888" y="2339975"/>
            <a:ext cx="2449512" cy="403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Slide Number Placeholder 2">
            <a:extLst>
              <a:ext uri="{FF2B5EF4-FFF2-40B4-BE49-F238E27FC236}">
                <a16:creationId xmlns:a16="http://schemas.microsoft.com/office/drawing/2014/main" id="{9F88053A-5B04-46C4-98E3-2DB1C79E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0D116F-B38A-4F14-A48C-E122A5DD3A87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E8338AD-43F8-433D-BD3E-A2F548309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68103-3999-4B9B-8F87-3CBC50D9256C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86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F9C76-F3D0-428C-87BC-D635A2D8DEC8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1FE0D86E-9055-453E-803E-5F48C500F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363913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VEGF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stand for?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Vascular endothelial growth factor</a:t>
            </a: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rgbClr val="0000FF"/>
                </a:solidFill>
              </a:rPr>
              <a:t>Broadly speaking, what is it?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rgbClr val="0000FF"/>
                </a:solidFill>
              </a:rPr>
              <a:t>An extracellular signaling protein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rgbClr val="0000FF"/>
                </a:solidFill>
              </a:rPr>
              <a:t>involved in </a:t>
            </a:r>
            <a:r>
              <a:rPr lang="en-US" sz="1600" b="1" dirty="0">
                <a:solidFill>
                  <a:srgbClr val="0000FF"/>
                </a:solidFill>
              </a:rPr>
              <a:t>vascular development</a:t>
            </a: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24E526A4-7EB1-457D-A600-030B92C3B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9221" name="Text Box 7">
            <a:extLst>
              <a:ext uri="{FF2B5EF4-FFF2-40B4-BE49-F238E27FC236}">
                <a16:creationId xmlns:a16="http://schemas.microsoft.com/office/drawing/2014/main" id="{7EC02D60-A43F-4210-ABF5-06C4D1ED2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631950"/>
            <a:ext cx="5453062" cy="14160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Does VEGF do anything besides grow new blood vessels?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Yes, it also is a potent vasodilator (it was known originally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as </a:t>
            </a:r>
            <a:r>
              <a:rPr lang="en-US" altLang="en-US" sz="1600" i="1" dirty="0">
                <a:solidFill>
                  <a:srgbClr val="0000FF"/>
                </a:solidFill>
              </a:rPr>
              <a:t>vascular permeability factor</a:t>
            </a:r>
            <a:r>
              <a:rPr lang="en-US" altLang="en-US" sz="1600" dirty="0">
                <a:solidFill>
                  <a:srgbClr val="0000F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How potent?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FFCC"/>
                </a:solidFill>
              </a:rPr>
              <a:t>About 10,000x more potent than histamine!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00B2BE-6815-4B28-A598-139FC46DCEFF}"/>
              </a:ext>
            </a:extLst>
          </p:cNvPr>
          <p:cNvSpPr/>
          <p:nvPr/>
        </p:nvSpPr>
        <p:spPr>
          <a:xfrm>
            <a:off x="1131888" y="2339975"/>
            <a:ext cx="2449512" cy="403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3" name="Slide Number Placeholder 2">
            <a:extLst>
              <a:ext uri="{FF2B5EF4-FFF2-40B4-BE49-F238E27FC236}">
                <a16:creationId xmlns:a16="http://schemas.microsoft.com/office/drawing/2014/main" id="{2F83D160-9A44-41C4-9BB8-AA6AD31A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44026D-984B-423B-A837-00DC8765CCA9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EBEE960-4D0F-48C6-A351-85F93170F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C85C0-3C9B-4416-9B80-43E973FD6490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674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5F2718-4811-4C4C-9AD9-98C2F2B63DD3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B57BF0D-C48E-451C-8451-3E7AA0A4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363913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VEGF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stand for?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Vascular endothelial growth factor</a:t>
            </a: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rgbClr val="0000FF"/>
                </a:solidFill>
              </a:rPr>
              <a:t>Broadly speaking, what is it?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rgbClr val="0000FF"/>
                </a:solidFill>
              </a:rPr>
              <a:t>An extracellular signaling protein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rgbClr val="0000FF"/>
                </a:solidFill>
              </a:rPr>
              <a:t>involved in </a:t>
            </a:r>
            <a:r>
              <a:rPr lang="en-US" sz="1600" b="1" dirty="0">
                <a:solidFill>
                  <a:srgbClr val="0000FF"/>
                </a:solidFill>
              </a:rPr>
              <a:t>vascular development</a:t>
            </a: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4C262908-3186-4FF4-83DD-607F4D9EF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BE77988C-494A-49FB-A3F4-4091E83C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631950"/>
            <a:ext cx="5453062" cy="14160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Does VEGF do anything besides grow new blood vessels?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Yes, it also is a potent vasodilator (it was known originally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as </a:t>
            </a:r>
            <a:r>
              <a:rPr lang="en-US" altLang="en-US" sz="1600" i="1" dirty="0">
                <a:solidFill>
                  <a:srgbClr val="0000FF"/>
                </a:solidFill>
              </a:rPr>
              <a:t>vascular permeability factor</a:t>
            </a:r>
            <a:r>
              <a:rPr lang="en-US" altLang="en-US" sz="1600" dirty="0">
                <a:solidFill>
                  <a:srgbClr val="0000F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How potent?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About 10,000x more potent than histamine!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E00814-BAF0-4879-AEB2-6F8273208BF8}"/>
              </a:ext>
            </a:extLst>
          </p:cNvPr>
          <p:cNvSpPr/>
          <p:nvPr/>
        </p:nvSpPr>
        <p:spPr>
          <a:xfrm>
            <a:off x="1131888" y="2339975"/>
            <a:ext cx="2449512" cy="403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7" name="Slide Number Placeholder 2">
            <a:extLst>
              <a:ext uri="{FF2B5EF4-FFF2-40B4-BE49-F238E27FC236}">
                <a16:creationId xmlns:a16="http://schemas.microsoft.com/office/drawing/2014/main" id="{BAB02586-085A-4E18-A344-A65900FE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B45CB4-AA1F-4591-BB73-99F6631303D6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9445E3B-17BE-4776-971E-EA7D08051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5A8ADF-D60C-4258-9DEE-AD832AE7F7E4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330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8FB665-867B-4F6D-AA73-55052E17262C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91F81AB6-B7D7-427A-BC5C-835EA6AC6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363913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VEGF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stand for?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Vascular endothelial growth factor</a:t>
            </a: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Broadly speaking, what is it?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 extracellular signaling protein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involved in vascular development</a:t>
            </a: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EDDF2A8C-2795-4A49-BCF4-0F3EFDCD8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931E3D2-B713-4F83-9BEC-D86FC536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631950"/>
            <a:ext cx="5453062" cy="14160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Does VEGF do anything besides grow new blood vessels?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Yes, it also is a potent vasodilator (it was known originally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vascular permeability factor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How potent?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0000FF"/>
                </a:solidFill>
              </a:rPr>
              <a:t>About 10,000x more potent than histamine!</a:t>
            </a:r>
          </a:p>
        </p:txBody>
      </p:sp>
      <p:sp>
        <p:nvSpPr>
          <p:cNvPr id="11272" name="Line 10">
            <a:extLst>
              <a:ext uri="{FF2B5EF4-FFF2-40B4-BE49-F238E27FC236}">
                <a16:creationId xmlns:a16="http://schemas.microsoft.com/office/drawing/2014/main" id="{CE20A6EB-685F-4E24-8027-D163DC3E3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124200"/>
            <a:ext cx="635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BC78C53-C3B0-4093-B978-45E59601C090}"/>
              </a:ext>
            </a:extLst>
          </p:cNvPr>
          <p:cNvSpPr/>
          <p:nvPr/>
        </p:nvSpPr>
        <p:spPr>
          <a:xfrm>
            <a:off x="3352800" y="2617788"/>
            <a:ext cx="4876800" cy="5064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4" name="Slide Number Placeholder 1">
            <a:extLst>
              <a:ext uri="{FF2B5EF4-FFF2-40B4-BE49-F238E27FC236}">
                <a16:creationId xmlns:a16="http://schemas.microsoft.com/office/drawing/2014/main" id="{14CDF8B1-FC8D-440E-9D47-DCBEA914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0128F2-E730-4C13-8F1D-2CAA3CED5E44}" type="slidenum">
              <a:rPr lang="en-US" altLang="en-US"/>
              <a:pPr eaLnBrk="1" hangingPunct="1"/>
              <a:t>74</a:t>
            </a:fld>
            <a:endParaRPr lang="en-US" altLang="en-US"/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D1D2AABA-05C0-477E-962C-2466921B7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2" y="4267200"/>
            <a:ext cx="4694238" cy="1089529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This property accounts for VEGF’s role in the development of diabetic macular edema, and explains why anti-VEGF meds can treat this condition!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FE01A-494D-4C16-A5FF-9B89CFAB2118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396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EE3BA55C-F43B-45F2-9EF9-54CF574EC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24326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What does </a:t>
            </a:r>
            <a:r>
              <a:rPr lang="en-US" altLang="en-US" sz="1600" b="1">
                <a:solidFill>
                  <a:srgbClr val="0000FF"/>
                </a:solidFill>
              </a:rPr>
              <a:t>VEGF</a:t>
            </a:r>
            <a:r>
              <a:rPr lang="en-US" altLang="en-US" sz="1600" i="1">
                <a:solidFill>
                  <a:srgbClr val="0000FF"/>
                </a:solidFill>
              </a:rPr>
              <a:t> stand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Vascular endothelial growth factor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Broadly speaking, what is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An extracellular signaling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involved in vascular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How does </a:t>
            </a:r>
            <a:r>
              <a:rPr lang="en-US" altLang="en-US" sz="1600">
                <a:solidFill>
                  <a:srgbClr val="0000FF"/>
                </a:solidFill>
              </a:rPr>
              <a:t>VEGF</a:t>
            </a:r>
            <a:r>
              <a:rPr lang="en-US" altLang="en-US" sz="1600" i="1">
                <a:solidFill>
                  <a:srgbClr val="0000FF"/>
                </a:solidFill>
              </a:rPr>
              <a:t> work?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3430B3E6-3DFD-4D13-9371-1D995D59E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13317" name="Slide Number Placeholder 1">
            <a:extLst>
              <a:ext uri="{FF2B5EF4-FFF2-40B4-BE49-F238E27FC236}">
                <a16:creationId xmlns:a16="http://schemas.microsoft.com/office/drawing/2014/main" id="{CB8F0CA6-248C-40A4-9885-6742E3F6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61BFE4-7A27-4904-8844-00B6E5F7E88F}" type="slidenum">
              <a:rPr lang="en-US" altLang="en-US"/>
              <a:pPr eaLnBrk="1" hangingPunct="1"/>
              <a:t>75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032DF6-196B-42BA-B2B5-DD0F63A9F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781DC-B520-4CDB-858C-CF41B12D6F4A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4B139-A79F-4BDF-8C2B-052D7BFC69A4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963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72F87884-BAAC-4478-922B-A6479E1C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287713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What does </a:t>
            </a:r>
            <a:r>
              <a:rPr lang="en-US" altLang="en-US" sz="1600" b="1">
                <a:solidFill>
                  <a:srgbClr val="0000FF"/>
                </a:solidFill>
              </a:rPr>
              <a:t>VEGF</a:t>
            </a:r>
            <a:r>
              <a:rPr lang="en-US" altLang="en-US" sz="1600" i="1">
                <a:solidFill>
                  <a:srgbClr val="0000FF"/>
                </a:solidFill>
              </a:rPr>
              <a:t> stand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Vascular endothelial growth factor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Broadly speaking, what is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An extracellular signaling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involved in vascular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0000FF"/>
                </a:solidFill>
              </a:rPr>
              <a:t>How does </a:t>
            </a:r>
            <a:r>
              <a:rPr lang="en-US" altLang="en-US" sz="1600">
                <a:solidFill>
                  <a:srgbClr val="0000FF"/>
                </a:solidFill>
              </a:rPr>
              <a:t>VEGF</a:t>
            </a:r>
            <a:r>
              <a:rPr lang="en-US" altLang="en-US" sz="1600" i="1">
                <a:solidFill>
                  <a:srgbClr val="0000FF"/>
                </a:solidFill>
              </a:rPr>
              <a:t> 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Extracellular VEGF binds to VEGF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receptors (VEGFR), which 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transmembrane receptor tyrosine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0000FF"/>
                </a:solidFill>
              </a:rPr>
              <a:t>kinase (RTK) structures.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0000FF"/>
              </a:solidFill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318309AF-3AFE-48BD-87B4-BEDB9C5CB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14341" name="Slide Number Placeholder 1">
            <a:extLst>
              <a:ext uri="{FF2B5EF4-FFF2-40B4-BE49-F238E27FC236}">
                <a16:creationId xmlns:a16="http://schemas.microsoft.com/office/drawing/2014/main" id="{FF455341-2740-414C-8E6B-CD7665D9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F434EB-1CF8-4236-A657-E0C003CD074E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E4FABF-6086-441B-96AF-3B8067EF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ECBB0F-C3F0-4C00-BD4C-D63F8566A027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FF6A5-95CD-405D-BC99-514C06B7C233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451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20366259-25CF-42E8-A4C2-446C24F50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318537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b="1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Vascular endothelial growth factor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Broadly speaking, what is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An extracellular signaling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involved in vascular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How does </a:t>
            </a:r>
            <a:r>
              <a:rPr lang="en-US" altLang="en-US" sz="1600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Extracellular VEGF binds to VEGF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receptors (VEGFR), which 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transmembrane receptor tyrosine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kinase (RTK) structures.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56EFF9DE-FB23-4624-BC36-80345AE0D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990600"/>
            <a:ext cx="2443162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/>
              <a:t>What does the </a:t>
            </a:r>
            <a:r>
              <a:rPr lang="en-US" altLang="en-US" sz="1600" b="1"/>
              <a:t>A</a:t>
            </a:r>
            <a:r>
              <a:rPr lang="en-US" altLang="en-US" sz="1600" i="1"/>
              <a:t> signify?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5A4B87FC-428F-4945-9882-95BB5E7E9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21510" name="Slide Number Placeholder 1">
            <a:extLst>
              <a:ext uri="{FF2B5EF4-FFF2-40B4-BE49-F238E27FC236}">
                <a16:creationId xmlns:a16="http://schemas.microsoft.com/office/drawing/2014/main" id="{2E2C2C10-0E63-423C-B9AF-798DABC6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61A96E-42F5-4270-8226-5F241584EAAB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66256A1-313A-404B-9CBF-D6C463E6B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F0D27EBE-24AB-4C69-826A-EA4B93431BD7}"/>
              </a:ext>
            </a:extLst>
          </p:cNvPr>
          <p:cNvSpPr/>
          <p:nvPr/>
        </p:nvSpPr>
        <p:spPr>
          <a:xfrm>
            <a:off x="4953000" y="3970338"/>
            <a:ext cx="304800" cy="12112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A513C9-FEB8-4CD7-BEC8-B7F6EBAB0BC4}"/>
              </a:ext>
            </a:extLst>
          </p:cNvPr>
          <p:cNvSpPr/>
          <p:nvPr/>
        </p:nvSpPr>
        <p:spPr>
          <a:xfrm>
            <a:off x="77724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03DD0-860B-4781-A690-6AC06AF9CDB8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19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092B3493-71A0-4ADB-98C6-661B7DC7D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318537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b="1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Vascular endothelial growth factor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Broadly speaking, what is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An extracellular signaling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involved in vascular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How does </a:t>
            </a:r>
            <a:r>
              <a:rPr lang="en-US" altLang="en-US" sz="1600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Extracellular VEGF binds to VEGF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receptors (VEGFR), which 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transmembrane receptor tyrosine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kinase (RTK) structures.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F35E8708-7F94-4EF6-B03B-2A632173A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990600"/>
            <a:ext cx="3944937" cy="2519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/>
              <a:t>What does the </a:t>
            </a:r>
            <a:r>
              <a:rPr lang="en-US" altLang="en-US" sz="1600" b="1" dirty="0"/>
              <a:t>A</a:t>
            </a:r>
            <a:r>
              <a:rPr lang="en-US" altLang="en-US" sz="1600" i="1" dirty="0"/>
              <a:t> signify?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VEGF is not a single entity—a number of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similar-but-different proteins comprise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‘VEGF family.’ These are differentiated 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VEGF-A through VEGF-F. (One family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member, </a:t>
            </a:r>
            <a:r>
              <a:rPr lang="en-US" altLang="en-US" sz="1600" i="1" dirty="0"/>
              <a:t>placental growth factor</a:t>
            </a:r>
            <a:r>
              <a:rPr lang="en-US" altLang="en-US" sz="1600" dirty="0"/>
              <a:t> [</a:t>
            </a:r>
            <a:r>
              <a:rPr lang="en-US" altLang="en-US" sz="1600" dirty="0" err="1"/>
              <a:t>PlGF</a:t>
            </a:r>
            <a:r>
              <a:rPr lang="en-US" altLang="en-US" sz="1600" dirty="0"/>
              <a:t>],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is the exception to the naming rule.)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When the term </a:t>
            </a:r>
            <a:r>
              <a:rPr lang="en-US" altLang="en-US" sz="1600" i="1" dirty="0"/>
              <a:t>VEGF</a:t>
            </a:r>
            <a:r>
              <a:rPr lang="en-US" altLang="en-US" sz="1600" dirty="0"/>
              <a:t> is used in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ophthalmology literature without a sub-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     family designation, it is understood to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              mean VEGF-A.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E8E4949C-EAEF-483F-8979-67A209DD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22534" name="Slide Number Placeholder 1">
            <a:extLst>
              <a:ext uri="{FF2B5EF4-FFF2-40B4-BE49-F238E27FC236}">
                <a16:creationId xmlns:a16="http://schemas.microsoft.com/office/drawing/2014/main" id="{6C237709-AA55-4E55-9F16-8421A232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1BAC31-CAB9-4B38-87BD-1C663868588E}" type="slidenum">
              <a:rPr lang="en-US" altLang="en-US"/>
              <a:pPr eaLnBrk="1" hangingPunct="1"/>
              <a:t>78</a:t>
            </a:fld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8670F5D-27AF-4BD1-BCA8-53B4938D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7E2D3809-1256-4476-9A21-FFA56B401328}"/>
              </a:ext>
            </a:extLst>
          </p:cNvPr>
          <p:cNvSpPr/>
          <p:nvPr/>
        </p:nvSpPr>
        <p:spPr>
          <a:xfrm>
            <a:off x="4953000" y="3970338"/>
            <a:ext cx="304800" cy="12112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6680B-E30C-4F29-8466-0177BD88947E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024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F835A5C3-1B41-4F93-906A-2E25D4E3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318537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b="1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Vascular endothelial growth factor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Broadly speaking, what is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An extracellular signaling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involved in vascular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How does </a:t>
            </a:r>
            <a:r>
              <a:rPr lang="en-US" altLang="en-US" sz="1600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Extracellular VEGF binds to VEGF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receptors (VEGFR), which 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transmembrane receptor tyrosine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kinase (RTK) structures.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67638500-998A-4ACA-ABC3-A6D961FFA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86238"/>
            <a:ext cx="229552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CC0000"/>
                </a:solidFill>
              </a:rPr>
              <a:t>What does </a:t>
            </a:r>
            <a:r>
              <a:rPr lang="en-US" altLang="en-US" sz="1600" b="1">
                <a:solidFill>
                  <a:srgbClr val="CC0000"/>
                </a:solidFill>
              </a:rPr>
              <a:t>165</a:t>
            </a:r>
            <a:r>
              <a:rPr lang="en-US" altLang="en-US" sz="1600" i="1">
                <a:solidFill>
                  <a:srgbClr val="CC0000"/>
                </a:solidFill>
              </a:rPr>
              <a:t> signify?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6820C05D-8FA4-4371-AB24-8C02E9ED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23559" name="Slide Number Placeholder 1">
            <a:extLst>
              <a:ext uri="{FF2B5EF4-FFF2-40B4-BE49-F238E27FC236}">
                <a16:creationId xmlns:a16="http://schemas.microsoft.com/office/drawing/2014/main" id="{2EB13CB8-5F9A-41DF-AF41-2A68AE4B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228D58-592B-46D2-9BA7-63E8E068924A}" type="slidenum">
              <a:rPr lang="en-US" altLang="en-US"/>
              <a:pPr eaLnBrk="1" hangingPunct="1"/>
              <a:t>79</a:t>
            </a:fld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2ACAB26-0D03-4FBA-BD0F-5B6BB9C61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848DEF54-72A9-40C9-B908-730A7E42391D}"/>
              </a:ext>
            </a:extLst>
          </p:cNvPr>
          <p:cNvSpPr/>
          <p:nvPr/>
        </p:nvSpPr>
        <p:spPr>
          <a:xfrm>
            <a:off x="5943600" y="3729423"/>
            <a:ext cx="1547634" cy="3127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BF06E8-C1A0-4B3E-91EA-E7FF697D8AF1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62073CA0-BD12-4578-878D-2276A88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990600"/>
            <a:ext cx="3944937" cy="2519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/>
              <a:t>What does the </a:t>
            </a:r>
            <a:r>
              <a:rPr lang="en-US" altLang="en-US" sz="1600" b="1" dirty="0"/>
              <a:t>A</a:t>
            </a:r>
            <a:r>
              <a:rPr lang="en-US" altLang="en-US" sz="1600" i="1" dirty="0"/>
              <a:t> signify?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VEGF is not a single entity—a number of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similar-but-different proteins comprise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‘VEGF family.’ These are differentiated 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VEGF-A through VEGF-F. (One family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member, </a:t>
            </a:r>
            <a:r>
              <a:rPr lang="en-US" altLang="en-US" sz="1600" i="1" dirty="0"/>
              <a:t>placental growth factor</a:t>
            </a:r>
            <a:r>
              <a:rPr lang="en-US" altLang="en-US" sz="1600" dirty="0"/>
              <a:t> [</a:t>
            </a:r>
            <a:r>
              <a:rPr lang="en-US" altLang="en-US" sz="1600" dirty="0" err="1"/>
              <a:t>PlGF</a:t>
            </a:r>
            <a:r>
              <a:rPr lang="en-US" altLang="en-US" sz="1600" dirty="0"/>
              <a:t>],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is the exception to the naming rule.)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When the term </a:t>
            </a:r>
            <a:r>
              <a:rPr lang="en-US" altLang="en-US" sz="1600" i="1" dirty="0"/>
              <a:t>VEGF</a:t>
            </a:r>
            <a:r>
              <a:rPr lang="en-US" altLang="en-US" sz="1600" dirty="0"/>
              <a:t> is used in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ophthalmology literature without a sub-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     family designation, it is understood to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              mean VEGF-A.</a:t>
            </a:r>
          </a:p>
        </p:txBody>
      </p:sp>
    </p:spTree>
    <p:extLst>
      <p:ext uri="{BB962C8B-B14F-4D97-AF65-F5344CB8AC3E}">
        <p14:creationId xmlns:p14="http://schemas.microsoft.com/office/powerpoint/2010/main" val="167834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 endothelial  cells line the lumen of the vessel. They are surrounded by their  BM. </a:t>
            </a:r>
            <a:r>
              <a:rPr lang="en-US" sz="1600" dirty="0"/>
              <a:t>They are  </a:t>
            </a:r>
            <a:r>
              <a:rPr lang="en-US" sz="1600" dirty="0" err="1"/>
              <a:t>nonfenestrated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17096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DD5DFA84-8DBA-4817-82E9-DEF32B82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318537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b="1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Vascular endothelial growth factor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Broadly speaking, what is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An extracellular signaling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involved in vascular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How does </a:t>
            </a:r>
            <a:r>
              <a:rPr lang="en-US" altLang="en-US" sz="1600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Extracellular VEGF binds to VEGF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receptors (VEGFR), which 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transmembrane receptor tyrosine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kinase (RTK) structures.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6E2908C7-A387-4950-9D03-BA679177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24583" name="Slide Number Placeholder 1">
            <a:extLst>
              <a:ext uri="{FF2B5EF4-FFF2-40B4-BE49-F238E27FC236}">
                <a16:creationId xmlns:a16="http://schemas.microsoft.com/office/drawing/2014/main" id="{95DBC55E-7F62-4DDF-8848-EBC67985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BCB548-E7BF-456A-9BBE-6D5A11331E84}" type="slidenum">
              <a:rPr lang="en-US" altLang="en-US"/>
              <a:pPr eaLnBrk="1" hangingPunct="1"/>
              <a:t>80</a:t>
            </a:fld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B6CB982-D3F5-4A38-9665-36CC2B59F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11A9481F-3CDD-4173-BFC7-5D242390C11B}"/>
              </a:ext>
            </a:extLst>
          </p:cNvPr>
          <p:cNvSpPr/>
          <p:nvPr/>
        </p:nvSpPr>
        <p:spPr>
          <a:xfrm>
            <a:off x="5943600" y="3729423"/>
            <a:ext cx="1547634" cy="3127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8AF34-7DF9-4ED1-80C1-56A56DBFD6A5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2F27F96-C816-464D-8016-14D40C64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86238"/>
            <a:ext cx="3962944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CC0000"/>
                </a:solidFill>
              </a:rPr>
              <a:t>What does </a:t>
            </a:r>
            <a:r>
              <a:rPr lang="en-US" altLang="en-US" sz="1600" b="1" dirty="0">
                <a:solidFill>
                  <a:srgbClr val="CC0000"/>
                </a:solidFill>
              </a:rPr>
              <a:t>165</a:t>
            </a:r>
            <a:r>
              <a:rPr lang="en-US" altLang="en-US" sz="1600" i="1" dirty="0">
                <a:solidFill>
                  <a:srgbClr val="CC0000"/>
                </a:solidFill>
              </a:rPr>
              <a:t> signify?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0000"/>
                </a:solidFill>
              </a:rPr>
              <a:t>VEGF-A is not a single entity either. 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0000"/>
                </a:solidFill>
              </a:rPr>
              <a:t>least 4 isoforms exist; these differ in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0000"/>
                </a:solidFill>
              </a:rPr>
              <a:t>number of peptides they contain, and that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0000"/>
                </a:solidFill>
              </a:rPr>
              <a:t>number is used as a subscript to identify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0000"/>
                </a:solidFill>
              </a:rPr>
              <a:t>specific isoforms.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D413C8C-AC9B-4F2A-BFE0-E9DCBD32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990600"/>
            <a:ext cx="3944937" cy="2519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/>
              <a:t>What does the </a:t>
            </a:r>
            <a:r>
              <a:rPr lang="en-US" altLang="en-US" sz="1600" b="1" dirty="0"/>
              <a:t>A</a:t>
            </a:r>
            <a:r>
              <a:rPr lang="en-US" altLang="en-US" sz="1600" i="1" dirty="0"/>
              <a:t> signify?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VEGF is not a single entity—a number of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similar-but-different proteins comprise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‘VEGF family.’ These are differentiated 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VEGF-A through VEGF-F. (One family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member, </a:t>
            </a:r>
            <a:r>
              <a:rPr lang="en-US" altLang="en-US" sz="1600" i="1" dirty="0"/>
              <a:t>placental growth factor</a:t>
            </a:r>
            <a:r>
              <a:rPr lang="en-US" altLang="en-US" sz="1600" dirty="0"/>
              <a:t> [</a:t>
            </a:r>
            <a:r>
              <a:rPr lang="en-US" altLang="en-US" sz="1600" dirty="0" err="1"/>
              <a:t>PlGF</a:t>
            </a:r>
            <a:r>
              <a:rPr lang="en-US" altLang="en-US" sz="1600" dirty="0"/>
              <a:t>],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is the exception to the naming rule.)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When the term </a:t>
            </a:r>
            <a:r>
              <a:rPr lang="en-US" altLang="en-US" sz="1600" i="1" dirty="0"/>
              <a:t>VEGF</a:t>
            </a:r>
            <a:r>
              <a:rPr lang="en-US" altLang="en-US" sz="1600" dirty="0"/>
              <a:t> is used in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ophthalmology literature without a sub-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     family designation, it is understood to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              mean VEGF-A.</a:t>
            </a:r>
          </a:p>
        </p:txBody>
      </p:sp>
    </p:spTree>
    <p:extLst>
      <p:ext uri="{BB962C8B-B14F-4D97-AF65-F5344CB8AC3E}">
        <p14:creationId xmlns:p14="http://schemas.microsoft.com/office/powerpoint/2010/main" val="39126385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DD5DFA84-8DBA-4817-82E9-DEF32B82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318537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b="1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Vascular endothelial growth factor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Broadly speaking, what is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An extracellular signaling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involved in vascular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How does </a:t>
            </a:r>
            <a:r>
              <a:rPr lang="en-US" altLang="en-US" sz="1600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Extracellular VEGF binds to VEGF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receptors (VEGFR), which 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transmembrane receptor tyrosine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kinase (RTK) structures.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6E2908C7-A387-4950-9D03-BA679177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24583" name="Slide Number Placeholder 1">
            <a:extLst>
              <a:ext uri="{FF2B5EF4-FFF2-40B4-BE49-F238E27FC236}">
                <a16:creationId xmlns:a16="http://schemas.microsoft.com/office/drawing/2014/main" id="{95DBC55E-7F62-4DDF-8848-EBC67985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BCB548-E7BF-456A-9BBE-6D5A11331E84}" type="slidenum">
              <a:rPr lang="en-US" altLang="en-US"/>
              <a:pPr eaLnBrk="1" hangingPunct="1"/>
              <a:t>81</a:t>
            </a:fld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B6CB982-D3F5-4A38-9665-36CC2B59F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11A9481F-3CDD-4173-BFC7-5D242390C11B}"/>
              </a:ext>
            </a:extLst>
          </p:cNvPr>
          <p:cNvSpPr/>
          <p:nvPr/>
        </p:nvSpPr>
        <p:spPr>
          <a:xfrm>
            <a:off x="5943600" y="3729423"/>
            <a:ext cx="1547634" cy="3127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8AF34-7DF9-4ED1-80C1-56A56DBFD6A5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2F27F96-C816-464D-8016-14D40C64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86238"/>
            <a:ext cx="3962944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CC0000"/>
                </a:solidFill>
              </a:rPr>
              <a:t>What does </a:t>
            </a:r>
            <a:r>
              <a:rPr lang="en-US" altLang="en-US" sz="1600" b="1" dirty="0">
                <a:solidFill>
                  <a:srgbClr val="CC0000"/>
                </a:solidFill>
              </a:rPr>
              <a:t>165</a:t>
            </a:r>
            <a:r>
              <a:rPr lang="en-US" altLang="en-US" sz="1600" i="1" dirty="0">
                <a:solidFill>
                  <a:srgbClr val="CC0000"/>
                </a:solidFill>
              </a:rPr>
              <a:t> signify?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0000"/>
                </a:solidFill>
              </a:rPr>
              <a:t>VEGF-A is not a single entity either. 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0000"/>
                </a:solidFill>
              </a:rPr>
              <a:t>least 4 isoforms exist; these differ in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0000"/>
                </a:solidFill>
              </a:rPr>
              <a:t>number of peptides they contain, and that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0000"/>
                </a:solidFill>
              </a:rPr>
              <a:t>number is used as a subscript to identify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CC0000"/>
                </a:solidFill>
              </a:rPr>
              <a:t>specific isoforms.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CC0000"/>
                </a:solidFill>
              </a:rPr>
              <a:t>Why focus on isoform 165?</a:t>
            </a:r>
            <a:endParaRPr lang="en-US" altLang="en-US" sz="1600" dirty="0">
              <a:solidFill>
                <a:srgbClr val="CC0000"/>
              </a:solidFill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D413C8C-AC9B-4F2A-BFE0-E9DCBD32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990600"/>
            <a:ext cx="3944937" cy="2519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/>
              <a:t>What does the </a:t>
            </a:r>
            <a:r>
              <a:rPr lang="en-US" altLang="en-US" sz="1600" b="1" dirty="0"/>
              <a:t>A</a:t>
            </a:r>
            <a:r>
              <a:rPr lang="en-US" altLang="en-US" sz="1600" i="1" dirty="0"/>
              <a:t> signify?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VEGF is not a single entity—a number of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similar-but-different proteins comprise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‘VEGF family.’ These are differentiated 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VEGF-A through VEGF-F. (One family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member, </a:t>
            </a:r>
            <a:r>
              <a:rPr lang="en-US" altLang="en-US" sz="1600" i="1" dirty="0"/>
              <a:t>placental growth factor</a:t>
            </a:r>
            <a:r>
              <a:rPr lang="en-US" altLang="en-US" sz="1600" dirty="0"/>
              <a:t> [</a:t>
            </a:r>
            <a:r>
              <a:rPr lang="en-US" altLang="en-US" sz="1600" dirty="0" err="1"/>
              <a:t>PlGF</a:t>
            </a:r>
            <a:r>
              <a:rPr lang="en-US" altLang="en-US" sz="1600" dirty="0"/>
              <a:t>],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is the exception to the naming rule.)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When the term </a:t>
            </a:r>
            <a:r>
              <a:rPr lang="en-US" altLang="en-US" sz="1600" i="1" dirty="0"/>
              <a:t>VEGF</a:t>
            </a:r>
            <a:r>
              <a:rPr lang="en-US" altLang="en-US" sz="1600" dirty="0"/>
              <a:t> is used in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ophthalmology literature without a sub-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     family designation, it is understood to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              mean VEGF-A.</a:t>
            </a:r>
          </a:p>
        </p:txBody>
      </p:sp>
    </p:spTree>
    <p:extLst>
      <p:ext uri="{BB962C8B-B14F-4D97-AF65-F5344CB8AC3E}">
        <p14:creationId xmlns:p14="http://schemas.microsoft.com/office/powerpoint/2010/main" val="14059791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DD5DFA84-8DBA-4817-82E9-DEF32B82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0638"/>
            <a:ext cx="3318537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What does </a:t>
            </a:r>
            <a:r>
              <a:rPr lang="en-US" altLang="en-US" sz="1600" b="1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stand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Vascular endothelial growth factor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Broadly speaking, what is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An extracellular signaling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involved in vascular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rgbClr val="0000FF"/>
                </a:solidFill>
              </a:rPr>
              <a:t>How does </a:t>
            </a:r>
            <a:r>
              <a:rPr lang="en-US" altLang="en-US" sz="1600" dirty="0">
                <a:solidFill>
                  <a:srgbClr val="0000FF"/>
                </a:solidFill>
              </a:rPr>
              <a:t>VEGF</a:t>
            </a:r>
            <a:r>
              <a:rPr lang="en-US" altLang="en-US" sz="1600" i="1" dirty="0">
                <a:solidFill>
                  <a:srgbClr val="0000FF"/>
                </a:solidFill>
              </a:rPr>
              <a:t> 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Extracellular VEGF binds to VEGF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receptors (VEGFR), which 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transmembrane receptor tyrosine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kinase (RTK) structures.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6E2908C7-A387-4950-9D03-BA679177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3352800"/>
            <a:ext cx="26733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00FF"/>
                </a:solidFill>
              </a:rPr>
              <a:t>VEGF</a:t>
            </a:r>
            <a:r>
              <a:rPr lang="en-US" altLang="en-US" sz="4000" b="1" i="1"/>
              <a:t>-A</a:t>
            </a:r>
            <a:r>
              <a:rPr lang="en-US" altLang="en-US" sz="4000" b="1" i="1" baseline="-25000">
                <a:solidFill>
                  <a:srgbClr val="CC0000"/>
                </a:solidFill>
              </a:rPr>
              <a:t>165</a:t>
            </a:r>
          </a:p>
        </p:txBody>
      </p:sp>
      <p:sp>
        <p:nvSpPr>
          <p:cNvPr id="24583" name="Slide Number Placeholder 1">
            <a:extLst>
              <a:ext uri="{FF2B5EF4-FFF2-40B4-BE49-F238E27FC236}">
                <a16:creationId xmlns:a16="http://schemas.microsoft.com/office/drawing/2014/main" id="{95DBC55E-7F62-4DDF-8848-EBC67985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BCB548-E7BF-456A-9BBE-6D5A11331E84}" type="slidenum">
              <a:rPr lang="en-US" altLang="en-US"/>
              <a:pPr eaLnBrk="1" hangingPunct="1"/>
              <a:t>82</a:t>
            </a:fld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B6CB982-D3F5-4A38-9665-36CC2B59F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11A9481F-3CDD-4173-BFC7-5D242390C11B}"/>
              </a:ext>
            </a:extLst>
          </p:cNvPr>
          <p:cNvSpPr/>
          <p:nvPr/>
        </p:nvSpPr>
        <p:spPr>
          <a:xfrm>
            <a:off x="5943600" y="3729423"/>
            <a:ext cx="1547634" cy="3127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8AF34-7DF9-4ED1-80C1-56A56DBFD6A5}"/>
              </a:ext>
            </a:extLst>
          </p:cNvPr>
          <p:cNvSpPr txBox="1"/>
          <p:nvPr/>
        </p:nvSpPr>
        <p:spPr>
          <a:xfrm>
            <a:off x="1652772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FF"/>
                </a:solidFill>
              </a:rPr>
              <a:t>Diabetic Retinopathy: Diabetic Macular Edema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2F27F96-C816-464D-8016-14D40C64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86238"/>
            <a:ext cx="3925888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CC0000"/>
                </a:solidFill>
              </a:rPr>
              <a:t>What does </a:t>
            </a:r>
            <a:r>
              <a:rPr lang="en-US" altLang="en-US" sz="1600" b="1">
                <a:solidFill>
                  <a:srgbClr val="CC0000"/>
                </a:solidFill>
              </a:rPr>
              <a:t>165</a:t>
            </a:r>
            <a:r>
              <a:rPr lang="en-US" altLang="en-US" sz="1600" i="1">
                <a:solidFill>
                  <a:srgbClr val="CC0000"/>
                </a:solidFill>
              </a:rPr>
              <a:t> signify?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0000"/>
                </a:solidFill>
              </a:rPr>
              <a:t>VEGF-A is not a single entity either. 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0000"/>
                </a:solidFill>
              </a:rPr>
              <a:t>least 4 isoforms exist; these differ in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0000"/>
                </a:solidFill>
              </a:rPr>
              <a:t>number of peptides they contain, and that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0000"/>
                </a:solidFill>
              </a:rPr>
              <a:t>number is used as a subscript to identify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0000"/>
                </a:solidFill>
              </a:rPr>
              <a:t>specific isoforms.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CC0000"/>
                </a:solidFill>
              </a:rPr>
              <a:t>Why focus on isoform 165?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0000"/>
                </a:solidFill>
              </a:rPr>
              <a:t>It seems to be the most important with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0000"/>
                </a:solidFill>
              </a:rPr>
              <a:t>respect to pathologic angiogenesis 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CC0000"/>
                </a:solidFill>
              </a:rPr>
              <a:t>the human eye.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D413C8C-AC9B-4F2A-BFE0-E9DCBD32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990600"/>
            <a:ext cx="3944937" cy="2519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i="1" dirty="0"/>
              <a:t>What does the </a:t>
            </a:r>
            <a:r>
              <a:rPr lang="en-US" altLang="en-US" sz="1600" b="1" dirty="0"/>
              <a:t>A</a:t>
            </a:r>
            <a:r>
              <a:rPr lang="en-US" altLang="en-US" sz="1600" i="1" dirty="0"/>
              <a:t> signify?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VEGF is not a single entity—a number of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similar-but-different proteins comprise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‘VEGF family.’ These are differentiated 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VEGF-A through VEGF-F. (One family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member, </a:t>
            </a:r>
            <a:r>
              <a:rPr lang="en-US" altLang="en-US" sz="1600" i="1" dirty="0"/>
              <a:t>placental growth factor</a:t>
            </a:r>
            <a:r>
              <a:rPr lang="en-US" altLang="en-US" sz="1600" dirty="0"/>
              <a:t> [</a:t>
            </a:r>
            <a:r>
              <a:rPr lang="en-US" altLang="en-US" sz="1600" dirty="0" err="1"/>
              <a:t>PlGF</a:t>
            </a:r>
            <a:r>
              <a:rPr lang="en-US" altLang="en-US" sz="1600" dirty="0"/>
              <a:t>],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is the exception to the naming rule.)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When the term </a:t>
            </a:r>
            <a:r>
              <a:rPr lang="en-US" altLang="en-US" sz="1600" i="1" dirty="0"/>
              <a:t>VEGF</a:t>
            </a:r>
            <a:r>
              <a:rPr lang="en-US" altLang="en-US" sz="1600" dirty="0"/>
              <a:t> is used in the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ophthalmology literature without a sub-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     family designation, it is understood to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              mean VEGF-A.</a:t>
            </a:r>
          </a:p>
        </p:txBody>
      </p:sp>
    </p:spTree>
    <p:extLst>
      <p:ext uri="{BB962C8B-B14F-4D97-AF65-F5344CB8AC3E}">
        <p14:creationId xmlns:p14="http://schemas.microsoft.com/office/powerpoint/2010/main" val="30766655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</a:t>
            </a:r>
            <a:r>
              <a:rPr lang="en-US" sz="1600" b="1" i="1" dirty="0">
                <a:solidFill>
                  <a:srgbClr val="0000FF"/>
                </a:solidFill>
              </a:rPr>
              <a:t>treatment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F4B1697-A144-4724-8F34-E680ED817831}"/>
              </a:ext>
            </a:extLst>
          </p:cNvPr>
          <p:cNvSpPr/>
          <p:nvPr/>
        </p:nvSpPr>
        <p:spPr>
          <a:xfrm>
            <a:off x="72735" y="6019800"/>
            <a:ext cx="1146465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AAF4E-6B01-4868-A285-C19948E6D6F4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Aflibercept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Ranibizumab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Bevacizumab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--Triamcinolone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B08CC2-9F61-4A8C-A242-79F051355979}"/>
              </a:ext>
            </a:extLst>
          </p:cNvPr>
          <p:cNvSpPr/>
          <p:nvPr/>
        </p:nvSpPr>
        <p:spPr>
          <a:xfrm>
            <a:off x="1426049" y="4724400"/>
            <a:ext cx="152400" cy="6714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DDB8746-7C3F-412C-BEAA-AB89D3DD64C8}"/>
              </a:ext>
            </a:extLst>
          </p:cNvPr>
          <p:cNvSpPr/>
          <p:nvPr/>
        </p:nvSpPr>
        <p:spPr>
          <a:xfrm>
            <a:off x="1438391" y="5395591"/>
            <a:ext cx="140058" cy="259501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CCAB692-27D3-4C17-B104-C86F2BBA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67748-8846-4165-9993-ABC9BF2511FC}"/>
              </a:ext>
            </a:extLst>
          </p:cNvPr>
          <p:cNvSpPr txBox="1"/>
          <p:nvPr/>
        </p:nvSpPr>
        <p:spPr>
          <a:xfrm>
            <a:off x="1679675" y="4690769"/>
            <a:ext cx="570845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good clinical trial data exist justifying the use of these anti-VEGF agents in treating DME?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Yes, multiple studies have established them to be safe and effective</a:t>
            </a:r>
          </a:p>
        </p:txBody>
      </p:sp>
    </p:spTree>
    <p:extLst>
      <p:ext uri="{BB962C8B-B14F-4D97-AF65-F5344CB8AC3E}">
        <p14:creationId xmlns:p14="http://schemas.microsoft.com/office/powerpoint/2010/main" val="40473273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</a:t>
            </a:r>
            <a:r>
              <a:rPr lang="en-US" sz="1600" b="1" i="1" dirty="0">
                <a:solidFill>
                  <a:srgbClr val="0000FF"/>
                </a:solidFill>
              </a:rPr>
              <a:t>treatment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F4B1697-A144-4724-8F34-E680ED817831}"/>
              </a:ext>
            </a:extLst>
          </p:cNvPr>
          <p:cNvSpPr/>
          <p:nvPr/>
        </p:nvSpPr>
        <p:spPr>
          <a:xfrm>
            <a:off x="72735" y="6019800"/>
            <a:ext cx="1146465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AAF4E-6B01-4868-A285-C19948E6D6F4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Aflibercept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Ranibizumab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Bevacizumab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--Triamcinolone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B08CC2-9F61-4A8C-A242-79F051355979}"/>
              </a:ext>
            </a:extLst>
          </p:cNvPr>
          <p:cNvSpPr/>
          <p:nvPr/>
        </p:nvSpPr>
        <p:spPr>
          <a:xfrm>
            <a:off x="1426049" y="4724400"/>
            <a:ext cx="152400" cy="6714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DDB8746-7C3F-412C-BEAA-AB89D3DD64C8}"/>
              </a:ext>
            </a:extLst>
          </p:cNvPr>
          <p:cNvSpPr/>
          <p:nvPr/>
        </p:nvSpPr>
        <p:spPr>
          <a:xfrm>
            <a:off x="1438391" y="5395591"/>
            <a:ext cx="140058" cy="259501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CCAB692-27D3-4C17-B104-C86F2BBA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67748-8846-4165-9993-ABC9BF2511FC}"/>
              </a:ext>
            </a:extLst>
          </p:cNvPr>
          <p:cNvSpPr txBox="1"/>
          <p:nvPr/>
        </p:nvSpPr>
        <p:spPr>
          <a:xfrm>
            <a:off x="1679675" y="4690769"/>
            <a:ext cx="570845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good clinical trial data exist justifying the use of these anti-VEGF agents in treating DME?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multiple studies have established them to be safe and effective</a:t>
            </a:r>
          </a:p>
        </p:txBody>
      </p:sp>
    </p:spTree>
    <p:extLst>
      <p:ext uri="{BB962C8B-B14F-4D97-AF65-F5344CB8AC3E}">
        <p14:creationId xmlns:p14="http://schemas.microsoft.com/office/powerpoint/2010/main" val="20040743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</a:t>
            </a:r>
            <a:r>
              <a:rPr lang="en-US" sz="1600" b="1" i="1" dirty="0">
                <a:solidFill>
                  <a:srgbClr val="0000FF"/>
                </a:solidFill>
              </a:rPr>
              <a:t>treatment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F4B1697-A144-4724-8F34-E680ED817831}"/>
              </a:ext>
            </a:extLst>
          </p:cNvPr>
          <p:cNvSpPr/>
          <p:nvPr/>
        </p:nvSpPr>
        <p:spPr>
          <a:xfrm>
            <a:off x="72735" y="6019800"/>
            <a:ext cx="1146465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AAF4E-6B01-4868-A285-C19948E6D6F4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--Aflibercept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--Ranibizumab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--Bevacizumab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Triamcinolone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B08CC2-9F61-4A8C-A242-79F051355979}"/>
              </a:ext>
            </a:extLst>
          </p:cNvPr>
          <p:cNvSpPr/>
          <p:nvPr/>
        </p:nvSpPr>
        <p:spPr>
          <a:xfrm>
            <a:off x="1426049" y="4724400"/>
            <a:ext cx="152400" cy="671402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DDB8746-7C3F-412C-BEAA-AB89D3DD64C8}"/>
              </a:ext>
            </a:extLst>
          </p:cNvPr>
          <p:cNvSpPr/>
          <p:nvPr/>
        </p:nvSpPr>
        <p:spPr>
          <a:xfrm>
            <a:off x="1438391" y="5395591"/>
            <a:ext cx="140058" cy="2595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CCAB692-27D3-4C17-B104-C86F2BBA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67748-8846-4165-9993-ABC9BF2511FC}"/>
              </a:ext>
            </a:extLst>
          </p:cNvPr>
          <p:cNvSpPr txBox="1"/>
          <p:nvPr/>
        </p:nvSpPr>
        <p:spPr>
          <a:xfrm>
            <a:off x="1635233" y="5156009"/>
            <a:ext cx="602593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good clinical trial data exist justifying the use of intravitreal steroids in treating DME?</a:t>
            </a:r>
            <a:endParaRPr lang="en-US" sz="1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Yes, although they are less effective, and have a worse side-effect profile</a:t>
            </a:r>
          </a:p>
        </p:txBody>
      </p:sp>
    </p:spTree>
    <p:extLst>
      <p:ext uri="{BB962C8B-B14F-4D97-AF65-F5344CB8AC3E}">
        <p14:creationId xmlns:p14="http://schemas.microsoft.com/office/powerpoint/2010/main" val="19132092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72735" y="1528465"/>
            <a:ext cx="3280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DDFA3E-40A9-4AA7-9253-66B6834E275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782863-6CA0-4C4B-9F22-C52B0E23D52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Laser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99E03-EFA2-4414-8F2D-5678A5FC1AAB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B0763-5564-4BEE-AB96-289306AA216F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C0391-1FBA-4028-9A78-A18B2BB81761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</a:t>
            </a:r>
            <a:r>
              <a:rPr lang="en-US" sz="1600" b="1" i="1" dirty="0">
                <a:solidFill>
                  <a:srgbClr val="0000FF"/>
                </a:solidFill>
              </a:rPr>
              <a:t>treatment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EF2F86-BC2E-4318-9B7E-102ECD244FFF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203981-EAA8-4D2A-ADB4-5D7CD415133D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F4B1697-A144-4724-8F34-E680ED817831}"/>
              </a:ext>
            </a:extLst>
          </p:cNvPr>
          <p:cNvSpPr/>
          <p:nvPr/>
        </p:nvSpPr>
        <p:spPr>
          <a:xfrm>
            <a:off x="72735" y="6019800"/>
            <a:ext cx="1146465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AAF4E-6B01-4868-A285-C19948E6D6F4}"/>
              </a:ext>
            </a:extLst>
          </p:cNvPr>
          <p:cNvSpPr txBox="1"/>
          <p:nvPr/>
        </p:nvSpPr>
        <p:spPr>
          <a:xfrm>
            <a:off x="76200" y="3623767"/>
            <a:ext cx="4343399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 the present context, what is being referred to by the term ‘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pharmacologic intervention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Intravitreal injection of a pharmacologic agent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specific pharmacologic agents are available?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--Aflibercept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--Ranibizumab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--Bevacizumab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Triamcinolone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7B08CC2-9F61-4A8C-A242-79F051355979}"/>
              </a:ext>
            </a:extLst>
          </p:cNvPr>
          <p:cNvSpPr/>
          <p:nvPr/>
        </p:nvSpPr>
        <p:spPr>
          <a:xfrm>
            <a:off x="1426049" y="4724400"/>
            <a:ext cx="152400" cy="671402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DDB8746-7C3F-412C-BEAA-AB89D3DD64C8}"/>
              </a:ext>
            </a:extLst>
          </p:cNvPr>
          <p:cNvSpPr/>
          <p:nvPr/>
        </p:nvSpPr>
        <p:spPr>
          <a:xfrm>
            <a:off x="1438391" y="5395591"/>
            <a:ext cx="140058" cy="2595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CCAB692-27D3-4C17-B104-C86F2BBA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67748-8846-4165-9993-ABC9BF2511FC}"/>
              </a:ext>
            </a:extLst>
          </p:cNvPr>
          <p:cNvSpPr txBox="1"/>
          <p:nvPr/>
        </p:nvSpPr>
        <p:spPr>
          <a:xfrm>
            <a:off x="1635233" y="5156009"/>
            <a:ext cx="602593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good clinical trial data exist justifying the use of intravitreal steroids in treating DME?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although they are less effective, and have a worse side-effect profile</a:t>
            </a:r>
          </a:p>
        </p:txBody>
      </p:sp>
    </p:spTree>
    <p:extLst>
      <p:ext uri="{BB962C8B-B14F-4D97-AF65-F5344CB8AC3E}">
        <p14:creationId xmlns:p14="http://schemas.microsoft.com/office/powerpoint/2010/main" val="41612530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6260139" y="276660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8091140" y="276660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92BBEE-4CE6-42A4-B24D-F67CF93F8D0C}"/>
              </a:ext>
            </a:extLst>
          </p:cNvPr>
          <p:cNvSpPr txBox="1"/>
          <p:nvPr/>
        </p:nvSpPr>
        <p:spPr>
          <a:xfrm>
            <a:off x="6829098" y="2404567"/>
            <a:ext cx="1029449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i="1" dirty="0"/>
              <a:t>Two</a:t>
            </a:r>
          </a:p>
          <a:p>
            <a:pPr algn="ctr">
              <a:lnSpc>
                <a:spcPts val="1100"/>
              </a:lnSpc>
            </a:pPr>
            <a:r>
              <a:rPr lang="en-US" sz="1100" i="1" dirty="0"/>
              <a:t>types of DME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Non-center-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2491FAC-37CE-4ECB-825E-2435EF057166}"/>
              </a:ext>
            </a:extLst>
          </p:cNvPr>
          <p:cNvSpPr txBox="1"/>
          <p:nvPr/>
        </p:nvSpPr>
        <p:spPr>
          <a:xfrm>
            <a:off x="4447711" y="3623767"/>
            <a:ext cx="454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712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Non-center-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2694FFD-5644-4585-8AC0-F2902C5E65C8}"/>
              </a:ext>
            </a:extLst>
          </p:cNvPr>
          <p:cNvSpPr txBox="1"/>
          <p:nvPr/>
        </p:nvSpPr>
        <p:spPr>
          <a:xfrm>
            <a:off x="6829098" y="2404567"/>
            <a:ext cx="1029449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i="1" dirty="0"/>
              <a:t>Two</a:t>
            </a:r>
          </a:p>
          <a:p>
            <a:pPr algn="ctr">
              <a:lnSpc>
                <a:spcPts val="1100"/>
              </a:lnSpc>
            </a:pPr>
            <a:r>
              <a:rPr lang="en-US" sz="1100" i="1" dirty="0"/>
              <a:t>types of DME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C5EAB0-006A-4A8C-AFAE-03FEBD5EDB2E}"/>
              </a:ext>
            </a:extLst>
          </p:cNvPr>
          <p:cNvSpPr txBox="1"/>
          <p:nvPr/>
        </p:nvSpPr>
        <p:spPr>
          <a:xfrm>
            <a:off x="4447711" y="3623767"/>
            <a:ext cx="4543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and that which does not</a:t>
            </a:r>
          </a:p>
        </p:txBody>
      </p:sp>
    </p:spTree>
    <p:extLst>
      <p:ext uri="{BB962C8B-B14F-4D97-AF65-F5344CB8AC3E}">
        <p14:creationId xmlns:p14="http://schemas.microsoft.com/office/powerpoint/2010/main" val="2119666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Non-center-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rgbClr val="0000FF"/>
              </a:solidFill>
            </a:endParaRPr>
          </a:p>
          <a:p>
            <a:pPr algn="r"/>
            <a:r>
              <a:rPr lang="en-US" sz="1600" i="1" dirty="0">
                <a:solidFill>
                  <a:srgbClr val="0000FF"/>
                </a:solidFill>
              </a:rPr>
              <a:t>By what technique is the retina evaluated for the presence of DME?</a:t>
            </a:r>
          </a:p>
          <a:p>
            <a:pPr algn="r"/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74AB89-2AEE-443D-9CBC-804A1C50D6B7}"/>
              </a:ext>
            </a:extLst>
          </p:cNvPr>
          <p:cNvSpPr/>
          <p:nvPr/>
        </p:nvSpPr>
        <p:spPr>
          <a:xfrm>
            <a:off x="2057400" y="4993687"/>
            <a:ext cx="14097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E03D-BC08-421C-9C5B-1E6780F791BA}"/>
              </a:ext>
            </a:extLst>
          </p:cNvPr>
          <p:cNvSpPr/>
          <p:nvPr/>
        </p:nvSpPr>
        <p:spPr>
          <a:xfrm>
            <a:off x="1219200" y="4737512"/>
            <a:ext cx="990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4935C-D412-4809-8BB6-B101BC8ECD1B}"/>
              </a:ext>
            </a:extLst>
          </p:cNvPr>
          <p:cNvSpPr/>
          <p:nvPr/>
        </p:nvSpPr>
        <p:spPr>
          <a:xfrm>
            <a:off x="1219200" y="2291038"/>
            <a:ext cx="12954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D28FF-9B4D-41D0-8A36-178A4FD2399B}"/>
              </a:ext>
            </a:extLst>
          </p:cNvPr>
          <p:cNvSpPr/>
          <p:nvPr/>
        </p:nvSpPr>
        <p:spPr>
          <a:xfrm>
            <a:off x="1219200" y="2804147"/>
            <a:ext cx="53975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F7279-7AA2-4A21-B653-F0D23591FC1F}"/>
              </a:ext>
            </a:extLst>
          </p:cNvPr>
          <p:cNvSpPr/>
          <p:nvPr/>
        </p:nvSpPr>
        <p:spPr>
          <a:xfrm>
            <a:off x="2438400" y="3249407"/>
            <a:ext cx="1600200" cy="455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DE09F3C-31E2-4C9D-BE25-804E29C3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three histological vascular derangements in DBR?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en-US" altLang="en-US" b="1" dirty="0">
                <a:solidFill>
                  <a:srgbClr val="0000FF"/>
                </a:solidFill>
              </a:rPr>
              <a:t>Pericyte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loss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2) BM thickening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lumen diameter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3) Loss of </a:t>
            </a:r>
            <a:r>
              <a:rPr lang="en-US" alt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endothelial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barrier function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D3149916-13BC-4946-BC81-B880F497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26F08-61A5-4ACC-9572-1B1D868E5B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046AC47-6251-4589-897B-9E5A7A3F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B7F6-BA94-4510-A92B-8D7D0A792551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8ED708-91E9-4299-9752-66BD68EAF1B3}"/>
              </a:ext>
            </a:extLst>
          </p:cNvPr>
          <p:cNvSpPr/>
          <p:nvPr/>
        </p:nvSpPr>
        <p:spPr>
          <a:xfrm>
            <a:off x="1066800" y="2247968"/>
            <a:ext cx="16002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35C2B-95C3-4757-8ACE-01F0803294E0}"/>
              </a:ext>
            </a:extLst>
          </p:cNvPr>
          <p:cNvSpPr/>
          <p:nvPr/>
        </p:nvSpPr>
        <p:spPr>
          <a:xfrm>
            <a:off x="2209800" y="3190597"/>
            <a:ext cx="2209800" cy="5943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248D-0022-43EB-AE61-B951D5AC51E3}"/>
              </a:ext>
            </a:extLst>
          </p:cNvPr>
          <p:cNvSpPr txBox="1"/>
          <p:nvPr/>
        </p:nvSpPr>
        <p:spPr>
          <a:xfrm>
            <a:off x="685800" y="41910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With respect to the structure of retinal arterioles and capillaries, how are pericytes and endothelial cells related to one another?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 endothelial  cells line the lumen of the vessel. They are surrounded by their  BM. </a:t>
            </a:r>
            <a:r>
              <a:rPr lang="en-US" sz="1600" dirty="0"/>
              <a:t>They are  </a:t>
            </a:r>
            <a:r>
              <a:rPr lang="en-US" sz="1600" dirty="0" err="1"/>
              <a:t>nonfenestrated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FF"/>
                </a:solidFill>
              </a:rPr>
              <a:t>. Tight junctions between cells form the so-called  </a:t>
            </a:r>
            <a:r>
              <a:rPr lang="en-US" sz="1600" i="1" dirty="0">
                <a:solidFill>
                  <a:srgbClr val="0000FF"/>
                </a:solidFill>
              </a:rPr>
              <a:t>inner blood-retina barrier 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50B4ED-9C25-4829-910B-6BA812B8EB16}"/>
              </a:ext>
            </a:extLst>
          </p:cNvPr>
          <p:cNvSpPr/>
          <p:nvPr/>
        </p:nvSpPr>
        <p:spPr>
          <a:xfrm>
            <a:off x="685800" y="5222287"/>
            <a:ext cx="2362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four words</a:t>
            </a:r>
          </a:p>
        </p:txBody>
      </p:sp>
    </p:spTree>
    <p:extLst>
      <p:ext uri="{BB962C8B-B14F-4D97-AF65-F5344CB8AC3E}">
        <p14:creationId xmlns:p14="http://schemas.microsoft.com/office/powerpoint/2010/main" val="24779729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Non-center-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rgbClr val="0000FF"/>
              </a:solidFill>
            </a:endParaRPr>
          </a:p>
          <a:p>
            <a:pPr algn="r"/>
            <a:r>
              <a:rPr lang="en-US" sz="1600" i="1" dirty="0">
                <a:solidFill>
                  <a:srgbClr val="0000FF"/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By DFE</a:t>
            </a:r>
          </a:p>
          <a:p>
            <a:pPr algn="r"/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638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Non-center-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rgbClr val="0000FF"/>
              </a:solidFill>
            </a:endParaRPr>
          </a:p>
          <a:p>
            <a:pPr algn="r"/>
            <a:r>
              <a:rPr lang="en-US" sz="1600" i="1" dirty="0">
                <a:solidFill>
                  <a:srgbClr val="0000FF"/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By DFE</a:t>
            </a:r>
          </a:p>
          <a:p>
            <a:pPr algn="r"/>
            <a:endParaRPr lang="en-US" sz="1600" dirty="0">
              <a:solidFill>
                <a:srgbClr val="0000FF"/>
              </a:solidFill>
            </a:endParaRPr>
          </a:p>
          <a:p>
            <a:pPr algn="r"/>
            <a:r>
              <a:rPr lang="en-US" sz="1600" i="1" dirty="0">
                <a:solidFill>
                  <a:srgbClr val="0000FF"/>
                </a:solidFill>
              </a:rPr>
              <a:t>In this system, what findings signal that treatment is indicated?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3682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Non-center-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rgbClr val="0000FF"/>
              </a:solidFill>
            </a:endParaRP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rgbClr val="0000FF"/>
              </a:solidFill>
            </a:endParaRPr>
          </a:p>
          <a:p>
            <a:pPr algn="r"/>
            <a:r>
              <a:rPr lang="en-US" sz="1600" i="1" dirty="0">
                <a:solidFill>
                  <a:srgbClr val="0000FF"/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By DFE</a:t>
            </a:r>
          </a:p>
          <a:p>
            <a:pPr algn="r"/>
            <a:endParaRPr lang="en-US" sz="1600" dirty="0">
              <a:solidFill>
                <a:srgbClr val="0000FF"/>
              </a:solidFill>
            </a:endParaRPr>
          </a:p>
          <a:p>
            <a:pPr algn="r"/>
            <a:r>
              <a:rPr lang="en-US" sz="1600" i="1" dirty="0">
                <a:solidFill>
                  <a:srgbClr val="0000FF"/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9478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Non-center-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</a:t>
            </a:r>
            <a:r>
              <a:rPr lang="en-US" sz="1600" b="1" dirty="0">
                <a:solidFill>
                  <a:srgbClr val="0000FF"/>
                </a:solidFill>
              </a:rPr>
              <a:t>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EAFE5-2F0A-441E-BCEE-4573766CE4B3}"/>
              </a:ext>
            </a:extLst>
          </p:cNvPr>
          <p:cNvSpPr txBox="1"/>
          <p:nvPr/>
        </p:nvSpPr>
        <p:spPr>
          <a:xfrm>
            <a:off x="5479100" y="5486400"/>
            <a:ext cx="3512500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What does </a:t>
            </a:r>
            <a:r>
              <a:rPr lang="en-US" sz="1600" dirty="0">
                <a:solidFill>
                  <a:srgbClr val="0000FF"/>
                </a:solidFill>
              </a:rPr>
              <a:t>CSME</a:t>
            </a:r>
            <a:r>
              <a:rPr lang="en-US" sz="1600" i="1" dirty="0">
                <a:solidFill>
                  <a:srgbClr val="0000FF"/>
                </a:solidFill>
              </a:rPr>
              <a:t> stand for?</a:t>
            </a:r>
          </a:p>
          <a:p>
            <a:pPr algn="r"/>
            <a:r>
              <a:rPr lang="en-US" sz="1600" dirty="0">
                <a:solidFill>
                  <a:srgbClr val="FFC000"/>
                </a:solidFill>
              </a:rPr>
              <a:t>‘Clinically significant macular edema’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A160DBD-FA0F-42BE-ADAB-7E9697079F6F}"/>
              </a:ext>
            </a:extLst>
          </p:cNvPr>
          <p:cNvSpPr/>
          <p:nvPr/>
        </p:nvSpPr>
        <p:spPr>
          <a:xfrm>
            <a:off x="8154091" y="6248400"/>
            <a:ext cx="9144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03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1A95D15-A0CE-4E84-B9AA-2E8194735780}"/>
              </a:ext>
            </a:extLst>
          </p:cNvPr>
          <p:cNvSpPr/>
          <p:nvPr/>
        </p:nvSpPr>
        <p:spPr>
          <a:xfrm>
            <a:off x="5455804" y="2734477"/>
            <a:ext cx="1905952" cy="8309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Primary intervention:</a:t>
            </a:r>
          </a:p>
          <a:p>
            <a:pPr algn="ctr"/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Pharmacologic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351054-4D6B-4A69-9AC7-5A205F7C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655746" y="1524000"/>
            <a:ext cx="328006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Primary intervention: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698286" y="2766607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Clinically</a:t>
            </a:r>
          </a:p>
          <a:p>
            <a:pPr algn="ctr"/>
            <a:r>
              <a:rPr lang="en-US" sz="2000" b="1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Non-center-</a:t>
            </a:r>
          </a:p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</a:t>
            </a:r>
            <a:r>
              <a:rPr lang="en-US" sz="1600" b="1" dirty="0">
                <a:solidFill>
                  <a:srgbClr val="0000FF"/>
                </a:solidFill>
              </a:rPr>
              <a:t>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EAFE5-2F0A-441E-BCEE-4573766CE4B3}"/>
              </a:ext>
            </a:extLst>
          </p:cNvPr>
          <p:cNvSpPr txBox="1"/>
          <p:nvPr/>
        </p:nvSpPr>
        <p:spPr>
          <a:xfrm>
            <a:off x="5479100" y="5486400"/>
            <a:ext cx="3512500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What does </a:t>
            </a:r>
            <a:r>
              <a:rPr lang="en-US" sz="1600" dirty="0">
                <a:solidFill>
                  <a:srgbClr val="0000FF"/>
                </a:solidFill>
              </a:rPr>
              <a:t>CSME</a:t>
            </a:r>
            <a:r>
              <a:rPr lang="en-US" sz="1600" i="1" dirty="0">
                <a:solidFill>
                  <a:srgbClr val="0000FF"/>
                </a:solidFill>
              </a:rPr>
              <a:t> stand for?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‘Clinically significant macular edema’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A160DBD-FA0F-42BE-ADAB-7E9697079F6F}"/>
              </a:ext>
            </a:extLst>
          </p:cNvPr>
          <p:cNvSpPr/>
          <p:nvPr/>
        </p:nvSpPr>
        <p:spPr>
          <a:xfrm>
            <a:off x="8154091" y="6248400"/>
            <a:ext cx="9144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35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9072" y="1474187"/>
            <a:ext cx="1245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&gt;?&lt;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483BA8-CBC8-49BF-B5B7-0A660AC95CFC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Of the two approaches to treating DME, which is considered first-line?</a:t>
            </a:r>
          </a:p>
          <a:p>
            <a:r>
              <a:rPr lang="en-US" sz="1600" dirty="0">
                <a:solidFill>
                  <a:srgbClr val="99FF99"/>
                </a:solidFill>
              </a:rPr>
              <a:t>Pharmacologic, but not in </a:t>
            </a:r>
            <a:r>
              <a:rPr lang="en-US" sz="1600" b="1" dirty="0">
                <a:solidFill>
                  <a:srgbClr val="99FF99"/>
                </a:solidFill>
              </a:rPr>
              <a:t>every</a:t>
            </a:r>
            <a:r>
              <a:rPr lang="en-US" sz="1600" dirty="0">
                <a:solidFill>
                  <a:srgbClr val="99FF99"/>
                </a:solidFill>
              </a:rPr>
              <a:t> case (we’ll revisit this issue shortly)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F42FF7-C99D-4AE1-A9AB-B69CDD610EE9}"/>
              </a:ext>
            </a:extLst>
          </p:cNvPr>
          <p:cNvCxnSpPr/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0909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&gt;&gt;&gt;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D7489F-943D-4A49-88FB-D62263CD82E6}"/>
              </a:ext>
            </a:extLst>
          </p:cNvPr>
          <p:cNvCxnSpPr>
            <a:endCxn id="2" idx="2"/>
          </p:cNvCxnSpPr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279288-7F75-4704-A0BF-C260F43D306B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Of the two approaches to treating DME, which is considered first-line?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Pharmacologic, but not in </a:t>
            </a:r>
            <a:r>
              <a:rPr lang="en-US" sz="1600" b="1" dirty="0">
                <a:solidFill>
                  <a:srgbClr val="0000FF"/>
                </a:solidFill>
              </a:rPr>
              <a:t>every</a:t>
            </a:r>
            <a:r>
              <a:rPr lang="en-US" sz="1600" dirty="0">
                <a:solidFill>
                  <a:srgbClr val="0000FF"/>
                </a:solidFill>
              </a:rPr>
              <a:t> case (we’ll revisit this issue later)</a:t>
            </a:r>
          </a:p>
        </p:txBody>
      </p:sp>
    </p:spTree>
    <p:extLst>
      <p:ext uri="{BB962C8B-B14F-4D97-AF65-F5344CB8AC3E}">
        <p14:creationId xmlns:p14="http://schemas.microsoft.com/office/powerpoint/2010/main" val="9704937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&gt;&gt;&gt;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D7489F-943D-4A49-88FB-D62263CD82E6}"/>
              </a:ext>
            </a:extLst>
          </p:cNvPr>
          <p:cNvCxnSpPr>
            <a:endCxn id="2" idx="2"/>
          </p:cNvCxnSpPr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279288-7F75-4704-A0BF-C260F43D306B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Of the two approaches to treating DME, which is considered first-line?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Pharmacologic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but not in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every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case (we’ll revisit this issue later)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9276E2-BAF1-4ECF-93D5-38FED81BEF3E}"/>
              </a:ext>
            </a:extLst>
          </p:cNvPr>
          <p:cNvSpPr/>
          <p:nvPr/>
        </p:nvSpPr>
        <p:spPr>
          <a:xfrm>
            <a:off x="1171110" y="3886200"/>
            <a:ext cx="1762589" cy="542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B6A2C-1D44-41ED-95F3-6C80F077AC76}"/>
              </a:ext>
            </a:extLst>
          </p:cNvPr>
          <p:cNvSpPr txBox="1"/>
          <p:nvPr/>
        </p:nvSpPr>
        <p:spPr>
          <a:xfrm>
            <a:off x="1555281" y="4559504"/>
            <a:ext cx="4191000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is pharmacologic first-line?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Because it beat laser head-to-head in several clinical trials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Beat it how, </a:t>
            </a:r>
            <a:r>
              <a:rPr lang="en-US" sz="1400" i="1" dirty="0" err="1">
                <a:solidFill>
                  <a:schemeClr val="accent5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, what outcome measure was used?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Visual acuity at 1- and/or 2-years post-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tx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370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&gt;&gt;&gt;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D7489F-943D-4A49-88FB-D62263CD82E6}"/>
              </a:ext>
            </a:extLst>
          </p:cNvPr>
          <p:cNvCxnSpPr>
            <a:endCxn id="2" idx="2"/>
          </p:cNvCxnSpPr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279288-7F75-4704-A0BF-C260F43D306B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Of the two approaches to treating DME, which is considered first-line?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Pharmacologic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but not in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every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case (we’ll revisit this issue later)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9276E2-BAF1-4ECF-93D5-38FED81BEF3E}"/>
              </a:ext>
            </a:extLst>
          </p:cNvPr>
          <p:cNvSpPr/>
          <p:nvPr/>
        </p:nvSpPr>
        <p:spPr>
          <a:xfrm>
            <a:off x="1171110" y="3886200"/>
            <a:ext cx="1762589" cy="542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B6A2C-1D44-41ED-95F3-6C80F077AC76}"/>
              </a:ext>
            </a:extLst>
          </p:cNvPr>
          <p:cNvSpPr txBox="1"/>
          <p:nvPr/>
        </p:nvSpPr>
        <p:spPr>
          <a:xfrm>
            <a:off x="1555281" y="4559504"/>
            <a:ext cx="4191000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is pharmacologic first-line?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Because it beat laser head-to-head in several clinical trials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Beat it how, </a:t>
            </a:r>
            <a:r>
              <a:rPr lang="en-US" sz="1400" i="1" dirty="0" err="1">
                <a:solidFill>
                  <a:schemeClr val="accent5">
                    <a:lumMod val="7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, what outcome measure was used?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Visual acuity at 1- and/or 2-years post-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tx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577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1">
            <a:extLst>
              <a:ext uri="{FF2B5EF4-FFF2-40B4-BE49-F238E27FC236}">
                <a16:creationId xmlns:a16="http://schemas.microsoft.com/office/drawing/2014/main" id="{0527B0B5-FEBF-439A-B0BD-6941CF60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49CB67-77CA-4A3F-9742-61C3BF746551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en-US" alt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C7A11F-EE3E-46D5-A23B-F391E54746C1}"/>
              </a:ext>
            </a:extLst>
          </p:cNvPr>
          <p:cNvSpPr txBox="1"/>
          <p:nvPr/>
        </p:nvSpPr>
        <p:spPr>
          <a:xfrm>
            <a:off x="208189" y="1528465"/>
            <a:ext cx="30091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Pharmacologic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F2B7F-FE07-4960-8F54-B94628313BDB}"/>
              </a:ext>
            </a:extLst>
          </p:cNvPr>
          <p:cNvSpPr txBox="1"/>
          <p:nvPr/>
        </p:nvSpPr>
        <p:spPr>
          <a:xfrm>
            <a:off x="1652776" y="244475"/>
            <a:ext cx="583845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Diabetic Retinopathy: Diabetic Macular Edema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53A87-95D1-40F3-B32B-9B43071C8FE4}"/>
              </a:ext>
            </a:extLst>
          </p:cNvPr>
          <p:cNvSpPr txBox="1"/>
          <p:nvPr/>
        </p:nvSpPr>
        <p:spPr>
          <a:xfrm>
            <a:off x="5791200" y="1524000"/>
            <a:ext cx="300915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Primary intervention:</a:t>
            </a:r>
          </a:p>
          <a:p>
            <a:pPr algn="ctr"/>
            <a:r>
              <a:rPr lang="en-US" sz="2400" i="1" dirty="0">
                <a:solidFill>
                  <a:srgbClr val="0000FF"/>
                </a:solidFill>
              </a:rPr>
              <a:t>Laser 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EE3B1-D3C0-4606-AF56-C4BB6C0787FE}"/>
              </a:ext>
            </a:extLst>
          </p:cNvPr>
          <p:cNvCxnSpPr>
            <a:cxnSpLocks/>
          </p:cNvCxnSpPr>
          <p:nvPr/>
        </p:nvCxnSpPr>
        <p:spPr>
          <a:xfrm flipH="1">
            <a:off x="650603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A9DB79-4A48-4B62-80C1-199C6A4AFAAB}"/>
              </a:ext>
            </a:extLst>
          </p:cNvPr>
          <p:cNvCxnSpPr>
            <a:cxnSpLocks/>
          </p:cNvCxnSpPr>
          <p:nvPr/>
        </p:nvCxnSpPr>
        <p:spPr>
          <a:xfrm>
            <a:off x="732519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16C33F-33ED-4AB6-92B1-6960781D27EC}"/>
              </a:ext>
            </a:extLst>
          </p:cNvPr>
          <p:cNvSpPr txBox="1"/>
          <p:nvPr/>
        </p:nvSpPr>
        <p:spPr>
          <a:xfrm>
            <a:off x="5768017" y="276660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AE151-B5D7-4A55-9262-6668F8EB7C41}"/>
              </a:ext>
            </a:extLst>
          </p:cNvPr>
          <p:cNvSpPr txBox="1"/>
          <p:nvPr/>
        </p:nvSpPr>
        <p:spPr>
          <a:xfrm>
            <a:off x="7455549" y="2766607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 clinically</a:t>
            </a:r>
          </a:p>
          <a:p>
            <a:pPr algn="ctr"/>
            <a:r>
              <a:rPr lang="en-US" sz="2000" dirty="0"/>
              <a:t>significant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98862-6272-454E-866E-59E11AF6C829}"/>
              </a:ext>
            </a:extLst>
          </p:cNvPr>
          <p:cNvCxnSpPr>
            <a:cxnSpLocks/>
          </p:cNvCxnSpPr>
          <p:nvPr/>
        </p:nvCxnSpPr>
        <p:spPr>
          <a:xfrm flipH="1">
            <a:off x="895349" y="2354997"/>
            <a:ext cx="819151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A9E168-640E-4CE6-84EA-604C67E637C7}"/>
              </a:ext>
            </a:extLst>
          </p:cNvPr>
          <p:cNvCxnSpPr>
            <a:cxnSpLocks/>
          </p:cNvCxnSpPr>
          <p:nvPr/>
        </p:nvCxnSpPr>
        <p:spPr>
          <a:xfrm>
            <a:off x="1714500" y="2354997"/>
            <a:ext cx="819150" cy="41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89B419-F8F5-4C60-BE6C-917016F42EF8}"/>
              </a:ext>
            </a:extLst>
          </p:cNvPr>
          <p:cNvSpPr txBox="1"/>
          <p:nvPr/>
        </p:nvSpPr>
        <p:spPr>
          <a:xfrm>
            <a:off x="256710" y="2766607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C1966D-6D1C-4882-8BE5-49986E6B2628}"/>
              </a:ext>
            </a:extLst>
          </p:cNvPr>
          <p:cNvSpPr txBox="1"/>
          <p:nvPr/>
        </p:nvSpPr>
        <p:spPr>
          <a:xfrm>
            <a:off x="1882526" y="2766607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Non-center-</a:t>
            </a:r>
          </a:p>
          <a:p>
            <a:pPr algn="ctr"/>
            <a:r>
              <a:rPr lang="en-US" sz="2000" dirty="0"/>
              <a:t>involved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CEB10-42A6-4CFD-A4FD-E69AE6E89B73}"/>
              </a:ext>
            </a:extLst>
          </p:cNvPr>
          <p:cNvSpPr txBox="1"/>
          <p:nvPr/>
        </p:nvSpPr>
        <p:spPr>
          <a:xfrm>
            <a:off x="44477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qualifies as ‘clinically significant,’ 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that which does not</a:t>
            </a:r>
          </a:p>
          <a:p>
            <a:pPr algn="r"/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DFE</a:t>
            </a:r>
          </a:p>
          <a:p>
            <a:pPr algn="r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presence of CSME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2A926-CF9A-489E-AC0F-19AFA934DD10}"/>
              </a:ext>
            </a:extLst>
          </p:cNvPr>
          <p:cNvSpPr txBox="1"/>
          <p:nvPr/>
        </p:nvSpPr>
        <p:spPr>
          <a:xfrm>
            <a:off x="104311" y="3623767"/>
            <a:ext cx="454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classification system, there are two types of DME. What are they?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That which involves the center (foveal) region, and everything else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By what technique is the retina evaluated for the presence of DME?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By OCT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this system, what findings signal that treatment is indicated?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Center-involving DME + decreased visual acuity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14D9E-41BB-4AC8-BDDC-197A5BBC00E2}"/>
              </a:ext>
            </a:extLst>
          </p:cNvPr>
          <p:cNvCxnSpPr>
            <a:cxnSpLocks/>
          </p:cNvCxnSpPr>
          <p:nvPr/>
        </p:nvCxnSpPr>
        <p:spPr>
          <a:xfrm flipH="1">
            <a:off x="29337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77F44-2529-4301-9BE9-4C855F7807EA}"/>
              </a:ext>
            </a:extLst>
          </p:cNvPr>
          <p:cNvCxnSpPr>
            <a:cxnSpLocks/>
          </p:cNvCxnSpPr>
          <p:nvPr/>
        </p:nvCxnSpPr>
        <p:spPr>
          <a:xfrm>
            <a:off x="4572000" y="647898"/>
            <a:ext cx="1638300" cy="8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8FE3650E-977B-4E6B-A1B2-EA843E87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8"/>
            <a:ext cx="754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A18D4-3A95-4865-8FF8-A1B669A57C39}"/>
              </a:ext>
            </a:extLst>
          </p:cNvPr>
          <p:cNvSpPr txBox="1"/>
          <p:nvPr/>
        </p:nvSpPr>
        <p:spPr>
          <a:xfrm>
            <a:off x="3941057" y="1474187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/>
              <a:t>&gt;&gt;&gt;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D7489F-943D-4A49-88FB-D62263CD82E6}"/>
              </a:ext>
            </a:extLst>
          </p:cNvPr>
          <p:cNvCxnSpPr>
            <a:endCxn id="2" idx="2"/>
          </p:cNvCxnSpPr>
          <p:nvPr/>
        </p:nvCxnSpPr>
        <p:spPr>
          <a:xfrm flipV="1">
            <a:off x="4571999" y="2305184"/>
            <a:ext cx="1" cy="14286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279288-7F75-4704-A0BF-C260F43D306B}"/>
              </a:ext>
            </a:extLst>
          </p:cNvPr>
          <p:cNvSpPr txBox="1"/>
          <p:nvPr/>
        </p:nvSpPr>
        <p:spPr>
          <a:xfrm>
            <a:off x="1264002" y="3733800"/>
            <a:ext cx="6660798" cy="58477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Of the two approaches to treating DME, which is considered first-line?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Pharmacologic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but not in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every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case (we’ll revisit this issue later)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9276E2-BAF1-4ECF-93D5-38FED81BEF3E}"/>
              </a:ext>
            </a:extLst>
          </p:cNvPr>
          <p:cNvSpPr/>
          <p:nvPr/>
        </p:nvSpPr>
        <p:spPr>
          <a:xfrm>
            <a:off x="1171110" y="3886200"/>
            <a:ext cx="1762589" cy="542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B6A2C-1D44-41ED-95F3-6C80F077AC76}"/>
              </a:ext>
            </a:extLst>
          </p:cNvPr>
          <p:cNvSpPr txBox="1"/>
          <p:nvPr/>
        </p:nvSpPr>
        <p:spPr>
          <a:xfrm>
            <a:off x="1555281" y="4559504"/>
            <a:ext cx="4191000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is pharmacologic first-line?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Because it beat laser head-to-head in several clinical trials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outcome measure was used?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Visual acuity at 1- and/or 2-years post-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tx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85152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637</TotalTime>
  <Words>18564</Words>
  <Application>Microsoft Office PowerPoint</Application>
  <PresentationFormat>On-screen Show (4:3)</PresentationFormat>
  <Paragraphs>2992</Paragraphs>
  <Slides>153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59" baseType="lpstr">
      <vt:lpstr>Arial</vt:lpstr>
      <vt:lpstr>Calibri</vt:lpstr>
      <vt:lpstr>Segoe Script</vt:lpstr>
      <vt:lpstr>Symbol</vt:lpstr>
      <vt:lpstr>Wingdings</vt:lpstr>
      <vt:lpstr>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PowerPoint Presentation</vt:lpstr>
      <vt:lpstr>Q</vt:lpstr>
      <vt:lpstr>A</vt:lpstr>
      <vt:lpstr>PowerPoint Presentation</vt:lpstr>
      <vt:lpstr>PowerPoint Presentation</vt:lpstr>
      <vt:lpstr>PowerPoint Presentation</vt:lpstr>
    </vt:vector>
  </TitlesOfParts>
  <Company>LSU Ophthalmology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B. Flynn</dc:creator>
  <cp:lastModifiedBy>Anonymous</cp:lastModifiedBy>
  <cp:revision>90</cp:revision>
  <dcterms:created xsi:type="dcterms:W3CDTF">2008-09-13T15:24:14Z</dcterms:created>
  <dcterms:modified xsi:type="dcterms:W3CDTF">2020-07-06T23:31:26Z</dcterms:modified>
</cp:coreProperties>
</file>