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1"/>
  </p:notesMasterIdLst>
  <p:sldIdLst>
    <p:sldId id="1507" r:id="rId2"/>
    <p:sldId id="1508" r:id="rId3"/>
    <p:sldId id="1511" r:id="rId4"/>
    <p:sldId id="1512" r:id="rId5"/>
    <p:sldId id="1513" r:id="rId6"/>
    <p:sldId id="1515" r:id="rId7"/>
    <p:sldId id="1516" r:id="rId8"/>
    <p:sldId id="1514" r:id="rId9"/>
    <p:sldId id="1517" r:id="rId10"/>
    <p:sldId id="276" r:id="rId11"/>
    <p:sldId id="1518" r:id="rId12"/>
    <p:sldId id="1519" r:id="rId13"/>
    <p:sldId id="1520" r:id="rId14"/>
    <p:sldId id="1521" r:id="rId15"/>
    <p:sldId id="1510" r:id="rId16"/>
    <p:sldId id="1522" r:id="rId17"/>
    <p:sldId id="274" r:id="rId18"/>
    <p:sldId id="1524" r:id="rId19"/>
    <p:sldId id="1541" r:id="rId20"/>
    <p:sldId id="1542" r:id="rId21"/>
    <p:sldId id="1543" r:id="rId22"/>
    <p:sldId id="1523" r:id="rId23"/>
    <p:sldId id="1525" r:id="rId24"/>
    <p:sldId id="1527" r:id="rId25"/>
    <p:sldId id="1528" r:id="rId26"/>
    <p:sldId id="1529" r:id="rId27"/>
    <p:sldId id="1530" r:id="rId28"/>
    <p:sldId id="275" r:id="rId29"/>
    <p:sldId id="1531" r:id="rId30"/>
    <p:sldId id="1532" r:id="rId31"/>
    <p:sldId id="1533" r:id="rId32"/>
    <p:sldId id="1534" r:id="rId33"/>
    <p:sldId id="1535" r:id="rId34"/>
    <p:sldId id="1536" r:id="rId35"/>
    <p:sldId id="1537" r:id="rId36"/>
    <p:sldId id="1538" r:id="rId37"/>
    <p:sldId id="1539" r:id="rId38"/>
    <p:sldId id="1540" r:id="rId39"/>
    <p:sldId id="1546" r:id="rId40"/>
    <p:sldId id="1545" r:id="rId41"/>
    <p:sldId id="1548" r:id="rId42"/>
    <p:sldId id="1549" r:id="rId43"/>
    <p:sldId id="1550" r:id="rId44"/>
    <p:sldId id="1551" r:id="rId45"/>
    <p:sldId id="1552" r:id="rId46"/>
    <p:sldId id="1553" r:id="rId47"/>
    <p:sldId id="1544" r:id="rId48"/>
    <p:sldId id="1564" r:id="rId49"/>
    <p:sldId id="1565" r:id="rId50"/>
    <p:sldId id="1566" r:id="rId51"/>
    <p:sldId id="1567" r:id="rId52"/>
    <p:sldId id="278" r:id="rId53"/>
    <p:sldId id="1568" r:id="rId54"/>
    <p:sldId id="1569" r:id="rId55"/>
    <p:sldId id="1288" r:id="rId56"/>
    <p:sldId id="1292" r:id="rId57"/>
    <p:sldId id="1570" r:id="rId58"/>
    <p:sldId id="1571" r:id="rId59"/>
    <p:sldId id="1572" r:id="rId60"/>
    <p:sldId id="1446" r:id="rId61"/>
    <p:sldId id="1573" r:id="rId62"/>
    <p:sldId id="1574" r:id="rId63"/>
    <p:sldId id="1581" r:id="rId64"/>
    <p:sldId id="1587" r:id="rId65"/>
    <p:sldId id="1588" r:id="rId66"/>
    <p:sldId id="1589" r:id="rId67"/>
    <p:sldId id="1576" r:id="rId68"/>
    <p:sldId id="1590" r:id="rId69"/>
    <p:sldId id="1591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0000FF"/>
    <a:srgbClr val="99FF99"/>
    <a:srgbClr val="99CCFF"/>
    <a:srgbClr val="00FFCC"/>
    <a:srgbClr val="FF99FF"/>
    <a:srgbClr val="66FF66"/>
    <a:srgbClr val="FFCCFF"/>
    <a:srgbClr val="D8D8E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5636AE-2237-4662-9749-16E3433A4B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C93DC-1F10-43C7-ACD0-0BEDF0EF3E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9E661C8-7E4F-4CBB-97DA-F3167C55DA76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C325A7-A051-4533-B9A2-BEA9DDD7AE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001170-DFC2-45BA-902E-6643D1BB2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93FAE-927D-47A5-9472-45539D0AD6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AA173-FE03-48B9-8808-15E5F90B0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3E25F8C-E6FE-411B-BEBB-63EDAEA78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03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89818651-3F88-4F25-8A60-3D5897486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26C3E9B-9954-4FC9-890D-2E03C76EFA7B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3807A756-0147-4AC4-8115-AD672A91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39C2801A-7F23-4A4C-9EE2-4C69E2E00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1D2EB4B3-BE35-473B-B865-AC53F3374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0864B320-FDBD-4AF6-8CFE-5E56DED01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0EDF357F-8BBB-43E6-B455-49E5C010F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A592B454-65B5-4DC0-BBD4-9EE856636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A89FA1CE-1970-403D-9A5B-721AF93AC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3AE34D36-D838-4818-A982-C940A896E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869BD17B-BC46-4B2C-BBCA-0142425A5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DEF66687-20DF-4EE2-B84E-70BB62FCA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0F23C9C0-C473-419A-ABC8-EED5DA1F0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723FA6D1-B8DC-4071-B0A1-E38986CC0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B637E793-F34E-4EE1-9DBF-90FD470C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66189D88-BEE5-4811-AF2C-1C9C2354D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4EC2F27C-42E3-464C-BED3-73DB3EEA5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D49C1C15-E9C8-4135-9331-B6FB8ADE2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2E2DDE85-38E7-4A36-87AB-3EFF79B48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01B27681-DD65-4ADA-A0B8-372DD3AC6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6B74EE15-1C44-40B3-9354-214C238C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B54492E2-88D0-46E4-AAC5-81606A724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BF1C4645-2C41-498A-BD0D-8BED7C5AE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89B499D1-90E8-44E3-8588-EDF9CD308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38C17B1B-6E5B-4893-AE3E-80F9D853D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BB6DF8E8-2BF2-4B7A-825B-12181D7F7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E85B2433-BF7E-4EAD-89F4-437782F59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CD3C6DD6-C71D-4AC5-817B-3568AA215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A2C17D88-7CC7-4D88-B470-BD6A588EA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95A4BED7-168F-495D-B028-886B14D31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DBED9CA9-A17A-4BBE-A9AD-251AC8B5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9251C315-333F-4227-9E6F-CB83A00F7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1ED69B36-A4BE-4C86-8A98-00AD33907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41372D0F-12F5-419F-9160-B7C94AEB4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A582D2D5-B634-4860-A1C3-463DB5149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7F771187-87B5-4656-8AA4-E997C2FA5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B7CDE7FE-3AB7-4C7E-A1D1-11A85AAC6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E3B03-D42D-46E2-8397-B4A360FEC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6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BD252A-480C-428C-BC9B-C8BCBF0EE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0F1336-A964-47A9-88AC-A657BED04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B240B14-4F45-4A20-9AC1-6EBD51589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05AC-CFD3-4645-907A-26F30942D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4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ED9538-33D2-480B-9E0A-94A9B6235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094820-47C4-4419-9E15-8428A916D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3A5FDFA-A32B-4415-A8EF-2D010DEB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E51-5743-4887-AE50-FA636FA70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28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69E264-544D-42AF-AAF7-601E648EC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374856-CEA1-4CFB-B760-E443440F2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1702CAB-6FA9-4128-B3C0-6311FA15F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4096-98FF-4792-9404-BCB444DEE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13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49E419-0BDE-4F39-8B60-27884E0C7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66D6F1-8335-4302-A8B5-B09E51DCF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0709F37-49C0-439F-8372-77FEF41D1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10AE0-8814-49CB-BAF5-C68A29206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48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BC5F85-1A37-40E4-B033-70241CE19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DF1BFA-E57F-43E0-A40B-71A5710F3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EADEB66-FBB3-41DF-8578-A9D3E6333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CD87-C09E-49B0-B838-7E349C8B7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20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E9F65E-03D1-4647-929F-986AB580C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E921478-1C46-4F33-B88A-D623D7186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EF3CAD9-23ED-42EA-AB30-12C379FC0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53A5-E946-4811-86A4-88ED4958F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1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79B5C8-E729-441E-90EF-57AB52A35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FD50CD-0349-4F2B-8106-9593F6E6E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95FFA81-2596-4A48-AC13-69AF998BF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9E4B-138F-4C43-BCC1-E0DEB80B0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4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B54D319-50B6-4E8E-BCEA-62549EF7D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B790A43-D55B-4FD6-9ED6-560664D7D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4A173DB-86C7-45AD-BDA2-4C0F2878F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BA2C-FA54-416B-9836-63921CCA2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59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411561-2DFE-4CD0-8460-902F86D8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61E1B-CF5A-4DB2-BDB5-E6CEC4FB0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C469206-ABFA-40AB-900F-4B35CB6F2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C564-9BD5-41C9-A3D1-663F4A692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4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C0B788-CED4-47D7-8996-E4F18F277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2FF692-F450-494F-A421-160358D2D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B1E09C3-38F9-4BD5-B790-42903D66A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8682-813F-4CDA-8103-9C702B2FC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80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5485DF71-C399-4EAF-951B-5B354B7AA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ED9592-DF75-4B0D-9A4B-9F79D724C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AE6415-CA2C-46FE-A452-4BE874259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62CDE94-0E39-452C-9522-E11DA0F943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44FB76A-918B-454A-8C34-6704EE9E91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F119F5F-2867-422B-9A54-42CC5B6FBA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38D67826-0FB4-4517-BE92-F15ECF5B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3AFC3514-762E-45C5-A3D1-E8623306393A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788B9D96-984D-43F0-A568-AB685EA0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8FB0DBB2-6A65-4782-9AD0-9228EB0F3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DBF55E86-A21E-42A4-A351-50BEE7698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DA504032-91EF-4812-9FE0-3AA9CFD84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366C1CBB-DF89-4114-983F-D53602594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9829C546-FD41-4049-8E02-B0B505678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14278708-F8B5-4843-BA0F-F55788AAB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8FAA09EC-E8B9-46A3-9011-8CE254ECF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A30869FF-1B48-456E-962D-D89953260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282811F0-4F3F-4FA6-92C8-9854BDDF6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C6AFAB26-7AAB-4059-B432-2D5E255C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D9A01280-33A4-4B25-8AB2-2B3158D2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5171AF49-B5B1-4404-9A56-01BE0F72A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A28D3A03-72D3-459C-907F-938B502C0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CF3B52CB-2A30-4A4C-8365-61EDC00FE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9945CDE0-7BE4-484F-B4DF-255FD9AD7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7078D923-2720-4447-BB55-E1A07A010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610A0444-DC2C-46ED-956C-B48D5DD43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3092F870-8539-4E80-86B7-A7D499B38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5375B1FD-BAB9-416A-BB65-8A850A311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CD7505E2-3F12-430E-AE4D-B9B97EDF0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2EB0AC3E-55D6-4F2C-926B-1FF629BD6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84C5E09E-FCBA-4582-93FE-044BFB3FA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30558162-BF3B-4FB2-8A47-F3271F3AD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1EB80140-60EF-4A08-9E8B-3C737388F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A38CD0AB-86E0-4CEC-B351-0D5BAC9D8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EF3A2050-7843-4ACB-89E9-4BA72B81F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E1FBBD2F-DFAF-4B28-B69A-A440A3BAA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AF4D5F2A-A28F-43CC-A1AF-D5C68F99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B05F9834-EC5D-459B-9C29-12EC40170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0755DB49-4EDD-484D-8E01-322A84E05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 </a:t>
            </a:r>
            <a:r>
              <a:rPr lang="en-US" altLang="en-US" sz="2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5D02B6C-30EE-4C7F-82DE-C3F252B04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</p:spTree>
    <p:extLst>
      <p:ext uri="{BB962C8B-B14F-4D97-AF65-F5344CB8AC3E}">
        <p14:creationId xmlns:p14="http://schemas.microsoft.com/office/powerpoint/2010/main" val="265945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FE120-CC2A-402D-A953-E9D2F453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E4096-98FF-4792-9404-BCB444DEE37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B79C7-FB02-433E-BF2E-32FEAB2C40CB}"/>
              </a:ext>
            </a:extLst>
          </p:cNvPr>
          <p:cNvSpPr txBox="1"/>
          <p:nvPr/>
        </p:nvSpPr>
        <p:spPr>
          <a:xfrm>
            <a:off x="2677898" y="5955268"/>
            <a:ext cx="37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Haab striae in congenital glaucoma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D9CF7-F1C2-4B34-AB16-2FBB0AAE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827022"/>
            <a:ext cx="4038600" cy="3203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0625DE-902E-4773-9737-312E2832A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827021"/>
            <a:ext cx="4568955" cy="3203957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9B896AF3-6267-42D5-8975-CFA9E73B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</p:spTree>
    <p:extLst>
      <p:ext uri="{BB962C8B-B14F-4D97-AF65-F5344CB8AC3E}">
        <p14:creationId xmlns:p14="http://schemas.microsoft.com/office/powerpoint/2010/main" val="211111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Parallel lines that taper and meet at their ends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 which corneal structure is damaged, and in what way?</a:t>
            </a:r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dirty="0">
                <a:solidFill>
                  <a:srgbClr val="99FF99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3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Parallel lines that taper and meet at their ends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Tears in Descemet’s secondary to corneal stretching</a:t>
            </a:r>
            <a:endParaRPr lang="en-US" sz="1600" dirty="0">
              <a:solidFill>
                <a:srgbClr val="99FF99"/>
              </a:solidFill>
            </a:endParaRP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79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Parallel lines that taper and meet at their ends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mechanism?</a:t>
            </a:r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1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Parallel lines that taper and meet at their ends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35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Associated with birth trauma: </a:t>
            </a:r>
            <a:r>
              <a:rPr lang="en-US" altLang="en-US" sz="2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3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1223244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Associated with birth trauma: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2419CF44-BF26-4047-B34A-24FD8FFB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10E0018-9632-4FF2-AC65-65EB3287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B3EF6A2-6CA4-491B-8D6A-CA5676C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D2BE4E-303D-494C-B04B-466BC526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BB33711-2489-4833-9E0C-EFD835B13FB5}"/>
              </a:ext>
            </a:extLst>
          </p:cNvPr>
          <p:cNvSpPr/>
          <p:nvPr/>
        </p:nvSpPr>
        <p:spPr>
          <a:xfrm>
            <a:off x="3325870" y="5837045"/>
            <a:ext cx="1213118" cy="289310"/>
          </a:xfrm>
          <a:prstGeom prst="lef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4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FE120-CC2A-402D-A953-E9D2F453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E4096-98FF-4792-9404-BCB444DEE37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B79C7-FB02-433E-BF2E-32FEAB2C40CB}"/>
              </a:ext>
            </a:extLst>
          </p:cNvPr>
          <p:cNvSpPr txBox="1"/>
          <p:nvPr/>
        </p:nvSpPr>
        <p:spPr>
          <a:xfrm>
            <a:off x="2748692" y="5725249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Vertical striae related to birth trauma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0EA0BE-9F35-43FA-A5F9-8B4AF5B22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5" y="1810931"/>
            <a:ext cx="4237601" cy="3236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17BA13-8949-4322-AA1F-44A66C3DA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98" y="1810931"/>
            <a:ext cx="3913468" cy="3236137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E50D282-17FF-4CBE-A2D7-3147B5D7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</p:spTree>
    <p:extLst>
      <p:ext uri="{BB962C8B-B14F-4D97-AF65-F5344CB8AC3E}">
        <p14:creationId xmlns:p14="http://schemas.microsoft.com/office/powerpoint/2010/main" val="86852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12232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Associated with birth trauma: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2419CF44-BF26-4047-B34A-24FD8FFB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10E0018-9632-4FF2-AC65-65EB3287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B3EF6A2-6CA4-491B-8D6A-CA5676C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D2BE4E-303D-494C-B04B-466BC526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FD4C-A6F5-421E-A3AB-29C98DC5E73B}"/>
              </a:ext>
            </a:extLst>
          </p:cNvPr>
          <p:cNvSpPr txBox="1"/>
          <p:nvPr/>
        </p:nvSpPr>
        <p:spPr>
          <a:xfrm>
            <a:off x="1721748" y="2655213"/>
            <a:ext cx="5172491" cy="181588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pathology underlying these breaks,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99CCFF"/>
                </a:solidFill>
              </a:rPr>
              <a:t>The same as Haab striae: Tears in Descemet’s secondary to pressure on the cornea</a:t>
            </a:r>
          </a:p>
          <a:p>
            <a:endParaRPr lang="en-US" sz="1600" i="1" dirty="0">
              <a:solidFill>
                <a:srgbClr val="99CCFF"/>
              </a:solidFill>
            </a:endParaRPr>
          </a:p>
          <a:p>
            <a:r>
              <a:rPr lang="en-US" sz="1600" i="1" dirty="0">
                <a:solidFill>
                  <a:srgbClr val="99CCFF"/>
                </a:solidFill>
              </a:rPr>
              <a:t>What specific birth-event is the classic cause?</a:t>
            </a:r>
          </a:p>
          <a:p>
            <a:r>
              <a:rPr lang="en-US" sz="1600" dirty="0">
                <a:solidFill>
                  <a:srgbClr val="99CCFF"/>
                </a:solidFill>
              </a:rPr>
              <a:t>Forceps delivery </a:t>
            </a:r>
          </a:p>
        </p:txBody>
      </p:sp>
    </p:spTree>
    <p:extLst>
      <p:ext uri="{BB962C8B-B14F-4D97-AF65-F5344CB8AC3E}">
        <p14:creationId xmlns:p14="http://schemas.microsoft.com/office/powerpoint/2010/main" val="180566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12232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Associated with birth trauma: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2419CF44-BF26-4047-B34A-24FD8FFB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10E0018-9632-4FF2-AC65-65EB3287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B3EF6A2-6CA4-491B-8D6A-CA5676C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D2BE4E-303D-494C-B04B-466BC526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FD4C-A6F5-421E-A3AB-29C98DC5E73B}"/>
              </a:ext>
            </a:extLst>
          </p:cNvPr>
          <p:cNvSpPr txBox="1"/>
          <p:nvPr/>
        </p:nvSpPr>
        <p:spPr>
          <a:xfrm>
            <a:off x="1721748" y="2655213"/>
            <a:ext cx="5172491" cy="181588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pathology underlying these breaks,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same as Haab striae: Tears in Descemet’s secondary to pressure on the cornea</a:t>
            </a:r>
            <a:endParaRPr lang="en-US" sz="1600" dirty="0">
              <a:solidFill>
                <a:srgbClr val="99CCFF"/>
              </a:solidFill>
            </a:endParaRPr>
          </a:p>
          <a:p>
            <a:endParaRPr lang="en-US" sz="1600" i="1" dirty="0">
              <a:solidFill>
                <a:srgbClr val="99CCFF"/>
              </a:solidFill>
            </a:endParaRPr>
          </a:p>
          <a:p>
            <a:r>
              <a:rPr lang="en-US" sz="1600" i="1" dirty="0">
                <a:solidFill>
                  <a:srgbClr val="99CCFF"/>
                </a:solidFill>
              </a:rPr>
              <a:t>What specific birth-event is the classic cause?</a:t>
            </a:r>
          </a:p>
          <a:p>
            <a:r>
              <a:rPr lang="en-US" sz="1600" dirty="0">
                <a:solidFill>
                  <a:srgbClr val="99CCFF"/>
                </a:solidFill>
              </a:rPr>
              <a:t>Forceps delivery </a:t>
            </a:r>
          </a:p>
        </p:txBody>
      </p:sp>
    </p:spTree>
    <p:extLst>
      <p:ext uri="{BB962C8B-B14F-4D97-AF65-F5344CB8AC3E}">
        <p14:creationId xmlns:p14="http://schemas.microsoft.com/office/powerpoint/2010/main" val="258135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79078C3-0472-4A40-B02F-3A46F0CD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9A05D66-D799-4C2D-B5F3-DA65FA634296}"/>
              </a:ext>
            </a:extLst>
          </p:cNvPr>
          <p:cNvSpPr/>
          <p:nvPr/>
        </p:nvSpPr>
        <p:spPr>
          <a:xfrm>
            <a:off x="6781800" y="5824754"/>
            <a:ext cx="1213118" cy="289310"/>
          </a:xfrm>
          <a:prstGeom prst="lef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12232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Associated with birth trauma: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2419CF44-BF26-4047-B34A-24FD8FFB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10E0018-9632-4FF2-AC65-65EB3287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B3EF6A2-6CA4-491B-8D6A-CA5676C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D2BE4E-303D-494C-B04B-466BC526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FD4C-A6F5-421E-A3AB-29C98DC5E73B}"/>
              </a:ext>
            </a:extLst>
          </p:cNvPr>
          <p:cNvSpPr txBox="1"/>
          <p:nvPr/>
        </p:nvSpPr>
        <p:spPr>
          <a:xfrm>
            <a:off x="1721748" y="2655213"/>
            <a:ext cx="5172491" cy="181588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pathology underlying these breaks,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same as Haab striae: Tears in Descemet’s secondary to pressure on the cornea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specific birth-event is the classic cause?</a:t>
            </a:r>
            <a:endParaRPr lang="en-US" sz="1600" i="1" dirty="0">
              <a:solidFill>
                <a:srgbClr val="99CCFF"/>
              </a:solidFill>
            </a:endParaRPr>
          </a:p>
          <a:p>
            <a:r>
              <a:rPr lang="en-US" sz="1600" dirty="0">
                <a:solidFill>
                  <a:srgbClr val="99CCFF"/>
                </a:solidFill>
              </a:rPr>
              <a:t>Forceps delivery </a:t>
            </a:r>
          </a:p>
        </p:txBody>
      </p:sp>
    </p:spTree>
    <p:extLst>
      <p:ext uri="{BB962C8B-B14F-4D97-AF65-F5344CB8AC3E}">
        <p14:creationId xmlns:p14="http://schemas.microsoft.com/office/powerpoint/2010/main" val="88514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12232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Associated with birth trauma: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2419CF44-BF26-4047-B34A-24FD8FFB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10E0018-9632-4FF2-AC65-65EB3287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B3EF6A2-6CA4-491B-8D6A-CA5676C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D2BE4E-303D-494C-B04B-466BC526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FD4C-A6F5-421E-A3AB-29C98DC5E73B}"/>
              </a:ext>
            </a:extLst>
          </p:cNvPr>
          <p:cNvSpPr txBox="1"/>
          <p:nvPr/>
        </p:nvSpPr>
        <p:spPr>
          <a:xfrm>
            <a:off x="1721748" y="2655213"/>
            <a:ext cx="5172491" cy="181588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pathology underlying these breaks,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same as Haab striae: Tears in Descemet’s secondary to pressure on the cornea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specific birth-event is the classic cause?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Forceps delivery </a:t>
            </a:r>
          </a:p>
        </p:txBody>
      </p:sp>
    </p:spTree>
    <p:extLst>
      <p:ext uri="{BB962C8B-B14F-4D97-AF65-F5344CB8AC3E}">
        <p14:creationId xmlns:p14="http://schemas.microsoft.com/office/powerpoint/2010/main" val="4290938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Associated with birth trauma: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Corneal stress lines in keratoconus: </a:t>
            </a:r>
            <a:r>
              <a:rPr lang="en-US" altLang="en-US" sz="2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2419CF44-BF26-4047-B34A-24FD8FFB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10E0018-9632-4FF2-AC65-65EB3287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B3EF6A2-6CA4-491B-8D6A-CA5676C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D2BE4E-303D-494C-B04B-466BC526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8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Associated with birth trauma: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Corneal stress lines in keratoconus: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2419CF44-BF26-4047-B34A-24FD8FFB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10E0018-9632-4FF2-AC65-65EB3287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B3EF6A2-6CA4-491B-8D6A-CA5676C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D2BE4E-303D-494C-B04B-466BC526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90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Corneal stress lines in keratoconus: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2419CF44-BF26-4047-B34A-24FD8FFB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10E0018-9632-4FF2-AC65-65EB3287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B3EF6A2-6CA4-491B-8D6A-CA5676C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D2BE4E-303D-494C-B04B-466BC526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Vogt striae</a:t>
            </a:r>
          </a:p>
          <a:p>
            <a:endParaRPr lang="en-US"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Fine parallel lines</a:t>
            </a:r>
          </a:p>
        </p:txBody>
      </p:sp>
    </p:spTree>
    <p:extLst>
      <p:ext uri="{BB962C8B-B14F-4D97-AF65-F5344CB8AC3E}">
        <p14:creationId xmlns:p14="http://schemas.microsoft.com/office/powerpoint/2010/main" val="294657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Corneal stress lines in keratoconus: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Vogt striae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070610E-045C-47EC-AA35-A3C090343A54}"/>
              </a:ext>
            </a:extLst>
          </p:cNvPr>
          <p:cNvSpPr/>
          <p:nvPr/>
        </p:nvSpPr>
        <p:spPr>
          <a:xfrm>
            <a:off x="3063542" y="6062954"/>
            <a:ext cx="1213118" cy="289310"/>
          </a:xfrm>
          <a:prstGeom prst="lef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0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Corneal stress lines in keratoconus: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Vogt striae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Vogt striae look like?</a:t>
            </a:r>
            <a:endParaRPr lang="en-US"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5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Corneal stress lines in keratoconus: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Vogt striae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90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FE120-CC2A-402D-A953-E9D2F453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E4096-98FF-4792-9404-BCB444DEE377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B79C7-FB02-433E-BF2E-32FEAB2C40CB}"/>
              </a:ext>
            </a:extLst>
          </p:cNvPr>
          <p:cNvSpPr txBox="1"/>
          <p:nvPr/>
        </p:nvSpPr>
        <p:spPr>
          <a:xfrm>
            <a:off x="3934614" y="5955268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Vogt striae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E8A32-9A1D-4BE3-A308-77D460034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67" y="1225896"/>
            <a:ext cx="4044866" cy="4406207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EC78398A-E2EE-4E8F-ABF9-549A3854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</p:spTree>
    <p:extLst>
      <p:ext uri="{BB962C8B-B14F-4D97-AF65-F5344CB8AC3E}">
        <p14:creationId xmlns:p14="http://schemas.microsoft.com/office/powerpoint/2010/main" val="376685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Vogt striae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60918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The deep stroma</a:t>
            </a:r>
          </a:p>
          <a:p>
            <a:endParaRPr lang="en-US" sz="14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At its apex</a:t>
            </a:r>
          </a:p>
          <a:p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To disappear</a:t>
            </a:r>
          </a:p>
        </p:txBody>
      </p:sp>
    </p:spTree>
    <p:extLst>
      <p:ext uri="{BB962C8B-B14F-4D97-AF65-F5344CB8AC3E}">
        <p14:creationId xmlns:p14="http://schemas.microsoft.com/office/powerpoint/2010/main" val="293885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99FF99"/>
                </a:solidFill>
              </a:rPr>
              <a:t>Haab striae</a:t>
            </a:r>
          </a:p>
          <a:p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A pair of parallel lines that taper and meet at their ends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99FF99"/>
                </a:solidFill>
              </a:rPr>
              <a:t>ie</a:t>
            </a:r>
            <a:r>
              <a:rPr lang="en-US" sz="1600" i="1" dirty="0">
                <a:solidFill>
                  <a:srgbClr val="99FF99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</p:spTree>
    <p:extLst>
      <p:ext uri="{BB962C8B-B14F-4D97-AF65-F5344CB8AC3E}">
        <p14:creationId xmlns:p14="http://schemas.microsoft.com/office/powerpoint/2010/main" val="1208300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Vogt striae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60918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deep stroma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At its apex</a:t>
            </a:r>
          </a:p>
          <a:p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To disappear</a:t>
            </a:r>
          </a:p>
        </p:txBody>
      </p:sp>
    </p:spTree>
    <p:extLst>
      <p:ext uri="{BB962C8B-B14F-4D97-AF65-F5344CB8AC3E}">
        <p14:creationId xmlns:p14="http://schemas.microsoft.com/office/powerpoint/2010/main" val="855387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Vogt striae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60918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deep stroma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Relative to the KCN cone, where are they found?</a:t>
            </a:r>
            <a:endParaRPr lang="en-US" sz="14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At its apex</a:t>
            </a:r>
          </a:p>
          <a:p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To disappear</a:t>
            </a:r>
          </a:p>
        </p:txBody>
      </p:sp>
    </p:spTree>
    <p:extLst>
      <p:ext uri="{BB962C8B-B14F-4D97-AF65-F5344CB8AC3E}">
        <p14:creationId xmlns:p14="http://schemas.microsoft.com/office/powerpoint/2010/main" val="1749487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Vogt striae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60918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deep stroma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At its apex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To disappear</a:t>
            </a:r>
          </a:p>
        </p:txBody>
      </p:sp>
    </p:spTree>
    <p:extLst>
      <p:ext uri="{BB962C8B-B14F-4D97-AF65-F5344CB8AC3E}">
        <p14:creationId xmlns:p14="http://schemas.microsoft.com/office/powerpoint/2010/main" val="3116709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Vogt striae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60918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deep stroma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At its apex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To disappear</a:t>
            </a:r>
          </a:p>
        </p:txBody>
      </p:sp>
    </p:spTree>
    <p:extLst>
      <p:ext uri="{BB962C8B-B14F-4D97-AF65-F5344CB8AC3E}">
        <p14:creationId xmlns:p14="http://schemas.microsoft.com/office/powerpoint/2010/main" val="1043889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Vogt striae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60918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deep stroma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At its apex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To disappear</a:t>
            </a:r>
          </a:p>
        </p:txBody>
      </p:sp>
    </p:spTree>
    <p:extLst>
      <p:ext uri="{BB962C8B-B14F-4D97-AF65-F5344CB8AC3E}">
        <p14:creationId xmlns:p14="http://schemas.microsoft.com/office/powerpoint/2010/main" val="1800343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5AB795C-AAA3-4143-8948-308B8AA284F6}"/>
              </a:ext>
            </a:extLst>
          </p:cNvPr>
          <p:cNvSpPr/>
          <p:nvPr/>
        </p:nvSpPr>
        <p:spPr>
          <a:xfrm>
            <a:off x="3810000" y="2209800"/>
            <a:ext cx="2159662" cy="7381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</a:t>
            </a:r>
            <a:r>
              <a:rPr lang="en-US" altLang="en-US" sz="2400" b="1" i="1" dirty="0"/>
              <a:t>keratoconus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Vogt striae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23469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deep stroma</a:t>
            </a: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its apex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disappear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0B40-A220-4DA7-A66B-2E9AF89D0DAA}"/>
              </a:ext>
            </a:extLst>
          </p:cNvPr>
          <p:cNvSpPr txBox="1"/>
          <p:nvPr/>
        </p:nvSpPr>
        <p:spPr>
          <a:xfrm>
            <a:off x="2057400" y="3124200"/>
            <a:ext cx="5715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one word, what sort of condition is KCN?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corneal  ectasia</a:t>
            </a:r>
            <a:endParaRPr lang="en-US" sz="1400" dirty="0">
              <a:solidFill>
                <a:srgbClr val="FFFF00"/>
              </a:solidFill>
            </a:endParaRP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When you hear ‘corneal ectasia,’ four conditions should come to mind. What are the other three?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--KCN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--Pellucid marginal degeneration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--</a:t>
            </a:r>
            <a:r>
              <a:rPr lang="en-US" sz="1400" dirty="0" err="1">
                <a:solidFill>
                  <a:srgbClr val="FFFF00"/>
                </a:solidFill>
              </a:rPr>
              <a:t>Keratoglobus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--Post </a:t>
            </a:r>
            <a:r>
              <a:rPr lang="en-US" sz="1400" dirty="0" err="1">
                <a:solidFill>
                  <a:srgbClr val="FFFF00"/>
                </a:solidFill>
              </a:rPr>
              <a:t>keratoablative</a:t>
            </a:r>
            <a:r>
              <a:rPr lang="en-US" sz="1400" dirty="0">
                <a:solidFill>
                  <a:srgbClr val="FFFF00"/>
                </a:solidFill>
              </a:rPr>
              <a:t> refractive surgery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83697E-47F1-4194-AA84-ED57A04F4C73}"/>
              </a:ext>
            </a:extLst>
          </p:cNvPr>
          <p:cNvSpPr/>
          <p:nvPr/>
        </p:nvSpPr>
        <p:spPr>
          <a:xfrm>
            <a:off x="2936875" y="3392972"/>
            <a:ext cx="685800" cy="216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3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5AB795C-AAA3-4143-8948-308B8AA284F6}"/>
              </a:ext>
            </a:extLst>
          </p:cNvPr>
          <p:cNvSpPr/>
          <p:nvPr/>
        </p:nvSpPr>
        <p:spPr>
          <a:xfrm>
            <a:off x="3810000" y="2209800"/>
            <a:ext cx="2159662" cy="7381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</a:t>
            </a:r>
            <a:r>
              <a:rPr lang="en-US" altLang="en-US" sz="2400" b="1" i="1" dirty="0"/>
              <a:t>keratoconus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Vogt striae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23469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deep stroma</a:t>
            </a: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its apex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disappear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0B40-A220-4DA7-A66B-2E9AF89D0DAA}"/>
              </a:ext>
            </a:extLst>
          </p:cNvPr>
          <p:cNvSpPr txBox="1"/>
          <p:nvPr/>
        </p:nvSpPr>
        <p:spPr>
          <a:xfrm>
            <a:off x="2057400" y="3124200"/>
            <a:ext cx="5715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one word, what sort of condition is KCN?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corneal  ectasia</a:t>
            </a:r>
            <a:endParaRPr lang="en-US" sz="1400" dirty="0">
              <a:solidFill>
                <a:srgbClr val="FFFF00"/>
              </a:solidFill>
            </a:endParaRP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When you hear ‘corneal ectasia,’ four conditions should come to mind. What are the other three?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--KCN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--Pellucid marginal degeneration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--</a:t>
            </a:r>
            <a:r>
              <a:rPr lang="en-US" sz="1400" dirty="0" err="1">
                <a:solidFill>
                  <a:srgbClr val="FFFF00"/>
                </a:solidFill>
              </a:rPr>
              <a:t>Keratoglobus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--Post </a:t>
            </a:r>
            <a:r>
              <a:rPr lang="en-US" sz="1400" dirty="0" err="1">
                <a:solidFill>
                  <a:srgbClr val="FFFF00"/>
                </a:solidFill>
              </a:rPr>
              <a:t>keratoablative</a:t>
            </a:r>
            <a:r>
              <a:rPr lang="en-US" sz="1400" dirty="0">
                <a:solidFill>
                  <a:srgbClr val="FFFF00"/>
                </a:solidFill>
              </a:rPr>
              <a:t> refractive surgery</a:t>
            </a:r>
          </a:p>
        </p:txBody>
      </p:sp>
    </p:spTree>
    <p:extLst>
      <p:ext uri="{BB962C8B-B14F-4D97-AF65-F5344CB8AC3E}">
        <p14:creationId xmlns:p14="http://schemas.microsoft.com/office/powerpoint/2010/main" val="3769177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5AB795C-AAA3-4143-8948-308B8AA284F6}"/>
              </a:ext>
            </a:extLst>
          </p:cNvPr>
          <p:cNvSpPr/>
          <p:nvPr/>
        </p:nvSpPr>
        <p:spPr>
          <a:xfrm>
            <a:off x="3810000" y="2209800"/>
            <a:ext cx="2159662" cy="7381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</a:t>
            </a:r>
            <a:r>
              <a:rPr lang="en-US" altLang="en-US" sz="2400" b="1" i="1" dirty="0"/>
              <a:t>keratoconus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Vogt striae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23469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deep stroma</a:t>
            </a: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its apex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disappear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0B40-A220-4DA7-A66B-2E9AF89D0DAA}"/>
              </a:ext>
            </a:extLst>
          </p:cNvPr>
          <p:cNvSpPr txBox="1"/>
          <p:nvPr/>
        </p:nvSpPr>
        <p:spPr>
          <a:xfrm>
            <a:off x="2057400" y="3124200"/>
            <a:ext cx="5715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one word, what sort of condition is KCN?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corneal  ectasia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When you hear ‘corneal ectasia,’ four conditions should come to mind. What are the other three?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--KCN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2404366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5AB795C-AAA3-4143-8948-308B8AA284F6}"/>
              </a:ext>
            </a:extLst>
          </p:cNvPr>
          <p:cNvSpPr/>
          <p:nvPr/>
        </p:nvSpPr>
        <p:spPr>
          <a:xfrm>
            <a:off x="3810000" y="2209800"/>
            <a:ext cx="2159662" cy="7381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</a:t>
            </a:r>
            <a:r>
              <a:rPr lang="en-US" altLang="en-US" sz="2400" b="1" i="1" dirty="0"/>
              <a:t>keratoconus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Vogt striae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23469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deep stroma</a:t>
            </a: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its apex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disappear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0B40-A220-4DA7-A66B-2E9AF89D0DAA}"/>
              </a:ext>
            </a:extLst>
          </p:cNvPr>
          <p:cNvSpPr txBox="1"/>
          <p:nvPr/>
        </p:nvSpPr>
        <p:spPr>
          <a:xfrm>
            <a:off x="2057400" y="3124200"/>
            <a:ext cx="5715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one word, what sort of condition is KCN?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corneal  ectasia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When you hear ‘corneal ectasia,’ four conditions should come to mind. What are the other three?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--KCN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--Pellucid marginal degeneration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dirty="0" err="1">
                <a:solidFill>
                  <a:srgbClr val="0000FF"/>
                </a:solidFill>
              </a:rPr>
              <a:t>Keratoglobus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--Post </a:t>
            </a:r>
            <a:r>
              <a:rPr lang="en-US" sz="1400" dirty="0" err="1">
                <a:solidFill>
                  <a:srgbClr val="0000FF"/>
                </a:solidFill>
              </a:rPr>
              <a:t>keratoablative</a:t>
            </a:r>
            <a:r>
              <a:rPr lang="en-US" sz="1400" dirty="0">
                <a:solidFill>
                  <a:srgbClr val="0000FF"/>
                </a:solidFill>
              </a:rPr>
              <a:t> refractive surgery</a:t>
            </a:r>
          </a:p>
        </p:txBody>
      </p:sp>
    </p:spTree>
    <p:extLst>
      <p:ext uri="{BB962C8B-B14F-4D97-AF65-F5344CB8AC3E}">
        <p14:creationId xmlns:p14="http://schemas.microsoft.com/office/powerpoint/2010/main" val="1644426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5AB795C-AAA3-4143-8948-308B8AA284F6}"/>
              </a:ext>
            </a:extLst>
          </p:cNvPr>
          <p:cNvSpPr/>
          <p:nvPr/>
        </p:nvSpPr>
        <p:spPr>
          <a:xfrm>
            <a:off x="3810000" y="2209800"/>
            <a:ext cx="2159662" cy="738197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</a:t>
            </a:r>
            <a:r>
              <a:rPr lang="en-US" altLang="en-US" sz="2400" b="1" i="1" dirty="0">
                <a:solidFill>
                  <a:schemeClr val="bg1">
                    <a:lumMod val="75000"/>
                  </a:schemeClr>
                </a:solidFill>
              </a:rPr>
              <a:t>keratoconus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08578D-4F30-4585-8815-8F33D533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D0B0AE0-74BB-45E7-90B0-33614CD4902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359B1B-87C7-4927-A604-23766921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8DCDAA0-39D0-4651-AF84-0F93827F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91B7C63-BF4B-48D1-930E-62E2D7B7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6EC18B-1754-4B52-9B7E-836AF8521EA0}"/>
              </a:ext>
            </a:extLst>
          </p:cNvPr>
          <p:cNvSpPr txBox="1"/>
          <p:nvPr/>
        </p:nvSpPr>
        <p:spPr>
          <a:xfrm>
            <a:off x="877205" y="3172361"/>
            <a:ext cx="66533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name for the vertical corneal finding associated with KCN?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Vogt striae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do Vogt striae look like?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Fine parallel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9C6B-41AB-4570-B0F3-99287BD6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78F59D-C3C3-41D7-8D11-BE6C4095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ED912F-BD4B-4423-B195-E0F3573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085BA2B-E8D9-49D9-B213-A3751666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A189E7-5C78-45CC-BF49-F26DF393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2FAC46-FACA-4A25-93B8-A4BAF4261321}"/>
              </a:ext>
            </a:extLst>
          </p:cNvPr>
          <p:cNvSpPr/>
          <p:nvPr/>
        </p:nvSpPr>
        <p:spPr>
          <a:xfrm>
            <a:off x="762000" y="3400082"/>
            <a:ext cx="1447800" cy="381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79624-7157-4656-8233-BE1F9D162EB5}"/>
              </a:ext>
            </a:extLst>
          </p:cNvPr>
          <p:cNvSpPr txBox="1"/>
          <p:nvPr/>
        </p:nvSpPr>
        <p:spPr>
          <a:xfrm>
            <a:off x="2394468" y="3023469"/>
            <a:ext cx="5218114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terms of depth, where in the cornea are Vogt striae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deep stroma</a:t>
            </a: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Relative to the KCN cone, where are they found?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its apex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Applying pressure to the cornea causes Vogt striae to do what?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disappear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0B40-A220-4DA7-A66B-2E9AF89D0DAA}"/>
              </a:ext>
            </a:extLst>
          </p:cNvPr>
          <p:cNvSpPr txBox="1"/>
          <p:nvPr/>
        </p:nvSpPr>
        <p:spPr>
          <a:xfrm>
            <a:off x="2057400" y="3124200"/>
            <a:ext cx="5715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In one word, what sort of condition is KCN?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 corneal  ectasia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When you hear ‘corneal ectasia,’ four conditions should come to mind. What are the other three?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--KCN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--Pellucid marginal degeneration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Keratoglobus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--Post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keratoablative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refractive surgery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491C8-5382-4CAF-81D1-C6D6919172DE}"/>
              </a:ext>
            </a:extLst>
          </p:cNvPr>
          <p:cNvSpPr txBox="1"/>
          <p:nvPr/>
        </p:nvSpPr>
        <p:spPr>
          <a:xfrm>
            <a:off x="1211700" y="2709692"/>
            <a:ext cx="67056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KCN, see slide-set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K38</a:t>
            </a:r>
          </a:p>
          <a:p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corneal ectasias, see slide-set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K12</a:t>
            </a:r>
          </a:p>
        </p:txBody>
      </p:sp>
    </p:spTree>
    <p:extLst>
      <p:ext uri="{BB962C8B-B14F-4D97-AF65-F5344CB8AC3E}">
        <p14:creationId xmlns:p14="http://schemas.microsoft.com/office/powerpoint/2010/main" val="327191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  <a:endParaRPr lang="en-US" sz="1600" b="1" dirty="0">
              <a:solidFill>
                <a:srgbClr val="99FF99"/>
              </a:solidFill>
            </a:endParaRPr>
          </a:p>
          <a:p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A pair of parallel lines that taper and meet at their ends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99FF99"/>
                </a:solidFill>
              </a:rPr>
              <a:t>ie</a:t>
            </a:r>
            <a:r>
              <a:rPr lang="en-US" sz="1600" i="1" dirty="0">
                <a:solidFill>
                  <a:srgbClr val="99FF99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D9C29C74-3E8E-4E64-B97A-3D16363B8838}"/>
              </a:ext>
            </a:extLst>
          </p:cNvPr>
          <p:cNvSpPr/>
          <p:nvPr/>
        </p:nvSpPr>
        <p:spPr>
          <a:xfrm>
            <a:off x="6553200" y="6035290"/>
            <a:ext cx="1213118" cy="289310"/>
          </a:xfrm>
          <a:prstGeom prst="lef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0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/>
                </a:solidFill>
              </a:rPr>
              <a:t>A corneal finding in </a:t>
            </a:r>
            <a:r>
              <a:rPr lang="en-US" altLang="en-US" sz="2400" i="1" dirty="0"/>
              <a:t>PPMD</a:t>
            </a:r>
            <a:r>
              <a:rPr lang="en-US" altLang="en-US" sz="2400" i="1" dirty="0">
                <a:solidFill>
                  <a:schemeClr val="bg1"/>
                </a:solidFill>
              </a:rPr>
              <a:t>:</a:t>
            </a:r>
            <a:r>
              <a:rPr lang="en-US" altLang="en-US" sz="2400" dirty="0">
                <a:solidFill>
                  <a:schemeClr val="bg1"/>
                </a:solidFill>
              </a:rPr>
              <a:t> 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FD33A4-9D36-4FA1-998F-58D05FFD6742}"/>
              </a:ext>
            </a:extLst>
          </p:cNvPr>
          <p:cNvSpPr/>
          <p:nvPr/>
        </p:nvSpPr>
        <p:spPr>
          <a:xfrm>
            <a:off x="3354349" y="2743200"/>
            <a:ext cx="1335758" cy="50834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CE060-7401-445D-AF6C-D8E06DE3CFC1}"/>
              </a:ext>
            </a:extLst>
          </p:cNvPr>
          <p:cNvSpPr txBox="1"/>
          <p:nvPr/>
        </p:nvSpPr>
        <p:spPr>
          <a:xfrm>
            <a:off x="457200" y="3415748"/>
            <a:ext cx="7134168" cy="32932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Before we get to the next corneal line…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In the context of corneal conditions, what does </a:t>
            </a:r>
            <a:r>
              <a:rPr lang="en-US" sz="1600" dirty="0">
                <a:solidFill>
                  <a:schemeClr val="bg1"/>
                </a:solidFill>
              </a:rPr>
              <a:t>PPMD</a:t>
            </a:r>
            <a:r>
              <a:rPr lang="en-US" sz="1600" i="1" dirty="0">
                <a:solidFill>
                  <a:schemeClr val="bg1"/>
                </a:solidFill>
              </a:rPr>
              <a:t> stand for?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Posterior polymorphous dystrophy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The BCSC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Cornea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 book divvies the corneal dystrophies into four categories. What are they?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--Epithelial and subepithelial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--Epithelial-stromal TGFBI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--Stromal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--Endothelial</a:t>
            </a:r>
          </a:p>
          <a:p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To which category does PPMD belong?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Endothelial</a:t>
            </a:r>
          </a:p>
        </p:txBody>
      </p:sp>
    </p:spTree>
    <p:extLst>
      <p:ext uri="{BB962C8B-B14F-4D97-AF65-F5344CB8AC3E}">
        <p14:creationId xmlns:p14="http://schemas.microsoft.com/office/powerpoint/2010/main" val="1946900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/>
                </a:solidFill>
              </a:rPr>
              <a:t>A corneal finding in </a:t>
            </a:r>
            <a:r>
              <a:rPr lang="en-US" altLang="en-US" sz="2400" i="1" dirty="0"/>
              <a:t>PPMD</a:t>
            </a:r>
            <a:r>
              <a:rPr lang="en-US" altLang="en-US" sz="2400" i="1" dirty="0">
                <a:solidFill>
                  <a:schemeClr val="bg1"/>
                </a:solidFill>
              </a:rPr>
              <a:t>:</a:t>
            </a:r>
            <a:r>
              <a:rPr lang="en-US" altLang="en-US" sz="2400" dirty="0">
                <a:solidFill>
                  <a:schemeClr val="bg1"/>
                </a:solidFill>
              </a:rPr>
              <a:t> 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FD33A4-9D36-4FA1-998F-58D05FFD6742}"/>
              </a:ext>
            </a:extLst>
          </p:cNvPr>
          <p:cNvSpPr/>
          <p:nvPr/>
        </p:nvSpPr>
        <p:spPr>
          <a:xfrm>
            <a:off x="3354349" y="2743200"/>
            <a:ext cx="1335758" cy="50834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CE060-7401-445D-AF6C-D8E06DE3CFC1}"/>
              </a:ext>
            </a:extLst>
          </p:cNvPr>
          <p:cNvSpPr txBox="1"/>
          <p:nvPr/>
        </p:nvSpPr>
        <p:spPr>
          <a:xfrm>
            <a:off x="457200" y="3415748"/>
            <a:ext cx="7134168" cy="32932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Before we get to the next corneal line…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In the context of corneal conditions, what does </a:t>
            </a:r>
            <a:r>
              <a:rPr lang="en-US" sz="1600" dirty="0">
                <a:solidFill>
                  <a:schemeClr val="bg1"/>
                </a:solidFill>
              </a:rPr>
              <a:t>PPMD</a:t>
            </a:r>
            <a:r>
              <a:rPr lang="en-US" sz="1600" i="1" dirty="0">
                <a:solidFill>
                  <a:schemeClr val="bg1"/>
                </a:solidFill>
              </a:rPr>
              <a:t> stand for?</a:t>
            </a:r>
          </a:p>
          <a:p>
            <a:r>
              <a:rPr lang="en-US" sz="1600" dirty="0">
                <a:solidFill>
                  <a:schemeClr val="bg1"/>
                </a:solidFill>
              </a:rPr>
              <a:t>Posterior polymorphous dystrophy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The BCSC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Cornea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 book divvies the corneal dystrophies into four categories. What are they?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--Epithelial and subepithelial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--Epithelial-stromal TGFBI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--Stromal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--Endothelial</a:t>
            </a:r>
          </a:p>
          <a:p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To which category does PPMD belong?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Endothelial</a:t>
            </a:r>
          </a:p>
        </p:txBody>
      </p:sp>
    </p:spTree>
    <p:extLst>
      <p:ext uri="{BB962C8B-B14F-4D97-AF65-F5344CB8AC3E}">
        <p14:creationId xmlns:p14="http://schemas.microsoft.com/office/powerpoint/2010/main" val="78499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/>
                </a:solidFill>
              </a:rPr>
              <a:t>A corneal finding in </a:t>
            </a:r>
            <a:r>
              <a:rPr lang="en-US" altLang="en-US" sz="2400" i="1" dirty="0"/>
              <a:t>PPMD</a:t>
            </a:r>
            <a:r>
              <a:rPr lang="en-US" altLang="en-US" sz="2400" i="1" dirty="0">
                <a:solidFill>
                  <a:schemeClr val="bg1"/>
                </a:solidFill>
              </a:rPr>
              <a:t>:</a:t>
            </a:r>
            <a:r>
              <a:rPr lang="en-US" altLang="en-US" sz="2400" dirty="0">
                <a:solidFill>
                  <a:schemeClr val="bg1"/>
                </a:solidFill>
              </a:rPr>
              <a:t> 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FD33A4-9D36-4FA1-998F-58D05FFD6742}"/>
              </a:ext>
            </a:extLst>
          </p:cNvPr>
          <p:cNvSpPr/>
          <p:nvPr/>
        </p:nvSpPr>
        <p:spPr>
          <a:xfrm>
            <a:off x="3354349" y="2743200"/>
            <a:ext cx="1335758" cy="50834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CE060-7401-445D-AF6C-D8E06DE3CFC1}"/>
              </a:ext>
            </a:extLst>
          </p:cNvPr>
          <p:cNvSpPr txBox="1"/>
          <p:nvPr/>
        </p:nvSpPr>
        <p:spPr>
          <a:xfrm>
            <a:off x="457200" y="3415748"/>
            <a:ext cx="7134168" cy="32932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Before we get to the next corneal line…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In the context of corneal conditions, what does </a:t>
            </a:r>
            <a:r>
              <a:rPr lang="en-US" sz="1600" dirty="0">
                <a:solidFill>
                  <a:schemeClr val="bg1"/>
                </a:solidFill>
              </a:rPr>
              <a:t>PPMD</a:t>
            </a:r>
            <a:r>
              <a:rPr lang="en-US" sz="1600" i="1" dirty="0">
                <a:solidFill>
                  <a:schemeClr val="bg1"/>
                </a:solidFill>
              </a:rPr>
              <a:t> stand for?</a:t>
            </a:r>
          </a:p>
          <a:p>
            <a:r>
              <a:rPr lang="en-US" sz="1600" dirty="0">
                <a:solidFill>
                  <a:schemeClr val="bg1"/>
                </a:solidFill>
              </a:rPr>
              <a:t>Posterior polymorphous dystrophy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The BCSC </a:t>
            </a:r>
            <a:r>
              <a:rPr lang="en-US" sz="1600" dirty="0">
                <a:solidFill>
                  <a:schemeClr val="bg1"/>
                </a:solidFill>
              </a:rPr>
              <a:t>Cornea</a:t>
            </a:r>
            <a:r>
              <a:rPr lang="en-US" sz="1600" i="1" dirty="0">
                <a:solidFill>
                  <a:schemeClr val="bg1"/>
                </a:solidFill>
              </a:rPr>
              <a:t> book divvies the corneal dystrophies into four categories. What are they?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Endothelial</a:t>
            </a:r>
          </a:p>
          <a:p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To which category does PPMD belong?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Endothelial</a:t>
            </a:r>
          </a:p>
        </p:txBody>
      </p:sp>
    </p:spTree>
    <p:extLst>
      <p:ext uri="{BB962C8B-B14F-4D97-AF65-F5344CB8AC3E}">
        <p14:creationId xmlns:p14="http://schemas.microsoft.com/office/powerpoint/2010/main" val="4192696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/>
                </a:solidFill>
              </a:rPr>
              <a:t>A corneal finding in </a:t>
            </a:r>
            <a:r>
              <a:rPr lang="en-US" altLang="en-US" sz="2400" i="1" dirty="0"/>
              <a:t>PPMD</a:t>
            </a:r>
            <a:r>
              <a:rPr lang="en-US" altLang="en-US" sz="2400" i="1" dirty="0">
                <a:solidFill>
                  <a:schemeClr val="bg1"/>
                </a:solidFill>
              </a:rPr>
              <a:t>:</a:t>
            </a:r>
            <a:r>
              <a:rPr lang="en-US" altLang="en-US" sz="2400" dirty="0">
                <a:solidFill>
                  <a:schemeClr val="bg1"/>
                </a:solidFill>
              </a:rPr>
              <a:t> 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FD33A4-9D36-4FA1-998F-58D05FFD6742}"/>
              </a:ext>
            </a:extLst>
          </p:cNvPr>
          <p:cNvSpPr/>
          <p:nvPr/>
        </p:nvSpPr>
        <p:spPr>
          <a:xfrm>
            <a:off x="3354349" y="2743200"/>
            <a:ext cx="1335758" cy="50834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CE060-7401-445D-AF6C-D8E06DE3CFC1}"/>
              </a:ext>
            </a:extLst>
          </p:cNvPr>
          <p:cNvSpPr txBox="1"/>
          <p:nvPr/>
        </p:nvSpPr>
        <p:spPr>
          <a:xfrm>
            <a:off x="457200" y="3415748"/>
            <a:ext cx="7134168" cy="32932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Before we get to the next corneal line…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In the context of corneal conditions, what does </a:t>
            </a:r>
            <a:r>
              <a:rPr lang="en-US" sz="1600" dirty="0">
                <a:solidFill>
                  <a:schemeClr val="bg1"/>
                </a:solidFill>
              </a:rPr>
              <a:t>PPMD</a:t>
            </a:r>
            <a:r>
              <a:rPr lang="en-US" sz="1600" i="1" dirty="0">
                <a:solidFill>
                  <a:schemeClr val="bg1"/>
                </a:solidFill>
              </a:rPr>
              <a:t> stand for?</a:t>
            </a:r>
          </a:p>
          <a:p>
            <a:r>
              <a:rPr lang="en-US" sz="1600" dirty="0">
                <a:solidFill>
                  <a:schemeClr val="bg1"/>
                </a:solidFill>
              </a:rPr>
              <a:t>Posterior polymorphous dystrophy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The BCSC </a:t>
            </a:r>
            <a:r>
              <a:rPr lang="en-US" sz="1600" dirty="0">
                <a:solidFill>
                  <a:schemeClr val="bg1"/>
                </a:solidFill>
              </a:rPr>
              <a:t>Cornea</a:t>
            </a:r>
            <a:r>
              <a:rPr lang="en-US" sz="1600" i="1" dirty="0">
                <a:solidFill>
                  <a:schemeClr val="bg1"/>
                </a:solidFill>
              </a:rPr>
              <a:t> book divvies the corneal dystrophies into four categories. What are they?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--Epithelial and subepithelial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--Epithelial-stromal TGFBI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--Stromal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--Endothelial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To which category does PPMD belong?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Endothelial</a:t>
            </a:r>
          </a:p>
        </p:txBody>
      </p:sp>
    </p:spTree>
    <p:extLst>
      <p:ext uri="{BB962C8B-B14F-4D97-AF65-F5344CB8AC3E}">
        <p14:creationId xmlns:p14="http://schemas.microsoft.com/office/powerpoint/2010/main" val="1178265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/>
                </a:solidFill>
              </a:rPr>
              <a:t>A corneal finding in </a:t>
            </a:r>
            <a:r>
              <a:rPr lang="en-US" altLang="en-US" sz="2400" i="1" dirty="0"/>
              <a:t>PPMD</a:t>
            </a:r>
            <a:r>
              <a:rPr lang="en-US" altLang="en-US" sz="2400" i="1" dirty="0">
                <a:solidFill>
                  <a:schemeClr val="bg1"/>
                </a:solidFill>
              </a:rPr>
              <a:t>:</a:t>
            </a:r>
            <a:r>
              <a:rPr lang="en-US" altLang="en-US" sz="2400" dirty="0">
                <a:solidFill>
                  <a:schemeClr val="bg1"/>
                </a:solidFill>
              </a:rPr>
              <a:t> 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FD33A4-9D36-4FA1-998F-58D05FFD6742}"/>
              </a:ext>
            </a:extLst>
          </p:cNvPr>
          <p:cNvSpPr/>
          <p:nvPr/>
        </p:nvSpPr>
        <p:spPr>
          <a:xfrm>
            <a:off x="3354349" y="2743200"/>
            <a:ext cx="1335758" cy="50834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CE060-7401-445D-AF6C-D8E06DE3CFC1}"/>
              </a:ext>
            </a:extLst>
          </p:cNvPr>
          <p:cNvSpPr txBox="1"/>
          <p:nvPr/>
        </p:nvSpPr>
        <p:spPr>
          <a:xfrm>
            <a:off x="457200" y="3415748"/>
            <a:ext cx="7134168" cy="32932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Before we get to the next corneal line…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In the context of corneal conditions, what does </a:t>
            </a:r>
            <a:r>
              <a:rPr lang="en-US" sz="1600" dirty="0">
                <a:solidFill>
                  <a:schemeClr val="bg1"/>
                </a:solidFill>
              </a:rPr>
              <a:t>PPMD</a:t>
            </a:r>
            <a:r>
              <a:rPr lang="en-US" sz="1600" i="1" dirty="0">
                <a:solidFill>
                  <a:schemeClr val="bg1"/>
                </a:solidFill>
              </a:rPr>
              <a:t> stand for?</a:t>
            </a:r>
          </a:p>
          <a:p>
            <a:r>
              <a:rPr lang="en-US" sz="1600" dirty="0">
                <a:solidFill>
                  <a:schemeClr val="bg1"/>
                </a:solidFill>
              </a:rPr>
              <a:t>Posterior polymorphous dystrophy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The BCSC </a:t>
            </a:r>
            <a:r>
              <a:rPr lang="en-US" sz="1600" dirty="0">
                <a:solidFill>
                  <a:schemeClr val="bg1"/>
                </a:solidFill>
              </a:rPr>
              <a:t>Cornea</a:t>
            </a:r>
            <a:r>
              <a:rPr lang="en-US" sz="1600" i="1" dirty="0">
                <a:solidFill>
                  <a:schemeClr val="bg1"/>
                </a:solidFill>
              </a:rPr>
              <a:t> book divvies the corneal dystrophies into four categories. What are they?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--Epithelial and subepithelial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--Epithelial-stromal TGFBI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--Stromal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--Endothelial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To which category does PPMD belong?</a:t>
            </a:r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Endothelial</a:t>
            </a:r>
          </a:p>
        </p:txBody>
      </p:sp>
    </p:spTree>
    <p:extLst>
      <p:ext uri="{BB962C8B-B14F-4D97-AF65-F5344CB8AC3E}">
        <p14:creationId xmlns:p14="http://schemas.microsoft.com/office/powerpoint/2010/main" val="4196561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/>
                </a:solidFill>
              </a:rPr>
              <a:t>A corneal finding in </a:t>
            </a:r>
            <a:r>
              <a:rPr lang="en-US" altLang="en-US" sz="2400" i="1" dirty="0"/>
              <a:t>PPMD</a:t>
            </a:r>
            <a:r>
              <a:rPr lang="en-US" altLang="en-US" sz="2400" i="1" dirty="0">
                <a:solidFill>
                  <a:schemeClr val="bg1"/>
                </a:solidFill>
              </a:rPr>
              <a:t>:</a:t>
            </a:r>
            <a:r>
              <a:rPr lang="en-US" altLang="en-US" sz="2400" dirty="0">
                <a:solidFill>
                  <a:schemeClr val="bg1"/>
                </a:solidFill>
              </a:rPr>
              <a:t> 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FD33A4-9D36-4FA1-998F-58D05FFD6742}"/>
              </a:ext>
            </a:extLst>
          </p:cNvPr>
          <p:cNvSpPr/>
          <p:nvPr/>
        </p:nvSpPr>
        <p:spPr>
          <a:xfrm>
            <a:off x="3354349" y="2743200"/>
            <a:ext cx="1335758" cy="50834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CE060-7401-445D-AF6C-D8E06DE3CFC1}"/>
              </a:ext>
            </a:extLst>
          </p:cNvPr>
          <p:cNvSpPr txBox="1"/>
          <p:nvPr/>
        </p:nvSpPr>
        <p:spPr>
          <a:xfrm>
            <a:off x="457200" y="3415748"/>
            <a:ext cx="7134168" cy="32932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Before we get to the next corneal line…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In the context of corneal conditions, what does </a:t>
            </a:r>
            <a:r>
              <a:rPr lang="en-US" sz="1600" dirty="0">
                <a:solidFill>
                  <a:schemeClr val="bg1"/>
                </a:solidFill>
              </a:rPr>
              <a:t>PPMD</a:t>
            </a:r>
            <a:r>
              <a:rPr lang="en-US" sz="1600" i="1" dirty="0">
                <a:solidFill>
                  <a:schemeClr val="bg1"/>
                </a:solidFill>
              </a:rPr>
              <a:t> stand for?</a:t>
            </a:r>
          </a:p>
          <a:p>
            <a:r>
              <a:rPr lang="en-US" sz="1600" dirty="0">
                <a:solidFill>
                  <a:schemeClr val="bg1"/>
                </a:solidFill>
              </a:rPr>
              <a:t>Posterior polymorphous dystrophy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The BCSC </a:t>
            </a:r>
            <a:r>
              <a:rPr lang="en-US" sz="1600" dirty="0">
                <a:solidFill>
                  <a:schemeClr val="bg1"/>
                </a:solidFill>
              </a:rPr>
              <a:t>Cornea</a:t>
            </a:r>
            <a:r>
              <a:rPr lang="en-US" sz="1600" i="1" dirty="0">
                <a:solidFill>
                  <a:schemeClr val="bg1"/>
                </a:solidFill>
              </a:rPr>
              <a:t> book divvies the corneal dystrophies into four categories. What are they?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--Epithelial and subepithelial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--Epithelial-stromal TGFBI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--Stromal</a:t>
            </a:r>
          </a:p>
          <a:p>
            <a:r>
              <a:rPr lang="en-US" sz="1600" dirty="0">
                <a:solidFill>
                  <a:schemeClr val="bg1"/>
                </a:solidFill>
              </a:rPr>
              <a:t>--Endothelial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To which category does PPMD belong?</a:t>
            </a:r>
          </a:p>
          <a:p>
            <a:r>
              <a:rPr lang="en-US" sz="1600" dirty="0">
                <a:solidFill>
                  <a:schemeClr val="bg1"/>
                </a:solidFill>
              </a:rPr>
              <a:t>Endothelial</a:t>
            </a:r>
          </a:p>
        </p:txBody>
      </p:sp>
    </p:spTree>
    <p:extLst>
      <p:ext uri="{BB962C8B-B14F-4D97-AF65-F5344CB8AC3E}">
        <p14:creationId xmlns:p14="http://schemas.microsoft.com/office/powerpoint/2010/main" val="2340346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Associated with birth trauma: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Corneal stress lines in keratoconus: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A corneal finding in PPMD: </a:t>
            </a:r>
            <a:r>
              <a:rPr lang="en-US" altLang="en-US" sz="2400" b="1" i="1" dirty="0">
                <a:solidFill>
                  <a:srgbClr val="0000FF"/>
                </a:solidFill>
              </a:rPr>
              <a:t>?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F16C20B2-34B5-42D1-B45D-3F8982A4737D}"/>
              </a:ext>
            </a:extLst>
          </p:cNvPr>
          <p:cNvSpPr/>
          <p:nvPr/>
        </p:nvSpPr>
        <p:spPr>
          <a:xfrm>
            <a:off x="4925945" y="2755718"/>
            <a:ext cx="2286000" cy="428073"/>
          </a:xfrm>
          <a:prstGeom prst="lef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500784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Associated with birth trauma: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Corneal stress lines in keratoconus: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A corneal finding in PPMD: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</p:spTree>
    <p:extLst>
      <p:ext uri="{BB962C8B-B14F-4D97-AF65-F5344CB8AC3E}">
        <p14:creationId xmlns:p14="http://schemas.microsoft.com/office/powerpoint/2010/main" val="839793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A corneal finding in PPMD: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2E4A-8E89-4473-B077-F3A502D047B1}"/>
              </a:ext>
            </a:extLst>
          </p:cNvPr>
          <p:cNvSpPr txBox="1"/>
          <p:nvPr/>
        </p:nvSpPr>
        <p:spPr>
          <a:xfrm>
            <a:off x="914400" y="3324761"/>
            <a:ext cx="586015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in PPMD?</a:t>
            </a:r>
          </a:p>
          <a:p>
            <a:r>
              <a:rPr lang="en-US" sz="1600" b="1" dirty="0">
                <a:solidFill>
                  <a:srgbClr val="99FF99"/>
                </a:solidFill>
              </a:rPr>
              <a:t>Snail tracks</a:t>
            </a:r>
          </a:p>
          <a:p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do snail tracks look like?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Parallel lines, often with a scalloped contour</a:t>
            </a:r>
          </a:p>
        </p:txBody>
      </p:sp>
    </p:spTree>
    <p:extLst>
      <p:ext uri="{BB962C8B-B14F-4D97-AF65-F5344CB8AC3E}">
        <p14:creationId xmlns:p14="http://schemas.microsoft.com/office/powerpoint/2010/main" val="2983168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A corneal finding in PPMD: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2E4A-8E89-4473-B077-F3A502D047B1}"/>
              </a:ext>
            </a:extLst>
          </p:cNvPr>
          <p:cNvSpPr txBox="1"/>
          <p:nvPr/>
        </p:nvSpPr>
        <p:spPr>
          <a:xfrm>
            <a:off x="914400" y="3324761"/>
            <a:ext cx="586015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in PPMD?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Snail tracks</a:t>
            </a:r>
            <a:endParaRPr lang="en-US" sz="1600" b="1" dirty="0">
              <a:solidFill>
                <a:srgbClr val="99FF99"/>
              </a:solidFill>
            </a:endParaRPr>
          </a:p>
          <a:p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do snail tracks look like?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Parallel lines, often with a scalloped contour</a:t>
            </a:r>
          </a:p>
        </p:txBody>
      </p:sp>
    </p:spTree>
    <p:extLst>
      <p:ext uri="{BB962C8B-B14F-4D97-AF65-F5344CB8AC3E}">
        <p14:creationId xmlns:p14="http://schemas.microsoft.com/office/powerpoint/2010/main" val="109655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  <a:endParaRPr lang="en-US" sz="1600" b="1" dirty="0">
              <a:solidFill>
                <a:srgbClr val="99FF99"/>
              </a:solidFill>
            </a:endParaRPr>
          </a:p>
          <a:p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A pair of parallel lines that taper and meet at their ends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99FF99"/>
                </a:solidFill>
              </a:rPr>
              <a:t>ie</a:t>
            </a:r>
            <a:r>
              <a:rPr lang="en-US" sz="1600" i="1" dirty="0">
                <a:solidFill>
                  <a:srgbClr val="99FF99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03471E-DECF-442E-99B8-7550DB38520A}"/>
              </a:ext>
            </a:extLst>
          </p:cNvPr>
          <p:cNvSpPr txBox="1"/>
          <p:nvPr/>
        </p:nvSpPr>
        <p:spPr>
          <a:xfrm>
            <a:off x="457200" y="3021246"/>
            <a:ext cx="6332183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Can Haab striae develop in children whose glaucoma commences after birth?</a:t>
            </a:r>
          </a:p>
          <a:p>
            <a:r>
              <a:rPr lang="en-US" sz="1400" dirty="0">
                <a:solidFill>
                  <a:srgbClr val="FF99FF"/>
                </a:solidFill>
              </a:rPr>
              <a:t>Yes, they appear in pts with glaucoma onset up to age  4 years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6C364C-E9F6-4E6B-8BBC-DF5F5654F223}"/>
              </a:ext>
            </a:extLst>
          </p:cNvPr>
          <p:cNvSpPr/>
          <p:nvPr/>
        </p:nvSpPr>
        <p:spPr>
          <a:xfrm>
            <a:off x="1150241" y="2397792"/>
            <a:ext cx="1524000" cy="44929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3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A corneal finding in PPMD: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2E4A-8E89-4473-B077-F3A502D047B1}"/>
              </a:ext>
            </a:extLst>
          </p:cNvPr>
          <p:cNvSpPr txBox="1"/>
          <p:nvPr/>
        </p:nvSpPr>
        <p:spPr>
          <a:xfrm>
            <a:off x="914400" y="3324761"/>
            <a:ext cx="586015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in PPMD?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Snail tracks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snail tracks look like?</a:t>
            </a:r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dirty="0">
                <a:solidFill>
                  <a:srgbClr val="99FF99"/>
                </a:solidFill>
              </a:rPr>
              <a:t>Parallel lines, often with a scalloped contour</a:t>
            </a:r>
          </a:p>
        </p:txBody>
      </p:sp>
    </p:spTree>
    <p:extLst>
      <p:ext uri="{BB962C8B-B14F-4D97-AF65-F5344CB8AC3E}">
        <p14:creationId xmlns:p14="http://schemas.microsoft.com/office/powerpoint/2010/main" val="31354885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A corneal finding in PPMD: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2E4A-8E89-4473-B077-F3A502D047B1}"/>
              </a:ext>
            </a:extLst>
          </p:cNvPr>
          <p:cNvSpPr txBox="1"/>
          <p:nvPr/>
        </p:nvSpPr>
        <p:spPr>
          <a:xfrm>
            <a:off x="914400" y="3324761"/>
            <a:ext cx="586015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in PPMD?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Snail tracks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snail tracks look like?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Parallel lines, often with a scalloped contour</a:t>
            </a:r>
          </a:p>
        </p:txBody>
      </p:sp>
    </p:spTree>
    <p:extLst>
      <p:ext uri="{BB962C8B-B14F-4D97-AF65-F5344CB8AC3E}">
        <p14:creationId xmlns:p14="http://schemas.microsoft.com/office/powerpoint/2010/main" val="2556755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FE120-CC2A-402D-A953-E9D2F453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E4096-98FF-4792-9404-BCB444DEE377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93413-826B-43CA-BCA4-8FC10C3270D0}"/>
              </a:ext>
            </a:extLst>
          </p:cNvPr>
          <p:cNvSpPr txBox="1"/>
          <p:nvPr/>
        </p:nvSpPr>
        <p:spPr>
          <a:xfrm>
            <a:off x="3396036" y="5976177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Snail tracks in PPMD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1A7D8-BA2C-4DFF-ABA5-4575D3E6C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17" y="1481117"/>
            <a:ext cx="5291363" cy="3895766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E4A7CAE1-539E-434B-B00E-28E1A793B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</p:spTree>
    <p:extLst>
      <p:ext uri="{BB962C8B-B14F-4D97-AF65-F5344CB8AC3E}">
        <p14:creationId xmlns:p14="http://schemas.microsoft.com/office/powerpoint/2010/main" val="1520263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A corneal finding in PPMD: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2E4A-8E89-4473-B077-F3A502D047B1}"/>
              </a:ext>
            </a:extLst>
          </p:cNvPr>
          <p:cNvSpPr txBox="1"/>
          <p:nvPr/>
        </p:nvSpPr>
        <p:spPr>
          <a:xfrm>
            <a:off x="914400" y="3324761"/>
            <a:ext cx="586015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the name for the horizontal corneal finding in PPMD?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Snail tracks</a:t>
            </a:r>
          </a:p>
          <a:p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do snail tracks look like?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Parallel lines, often with a scalloped contour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CB24D-F6F6-4ABC-A162-5267DFF68949}"/>
              </a:ext>
            </a:extLst>
          </p:cNvPr>
          <p:cNvSpPr/>
          <p:nvPr/>
        </p:nvSpPr>
        <p:spPr>
          <a:xfrm>
            <a:off x="914400" y="3458293"/>
            <a:ext cx="1371600" cy="5390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743511F-15E2-4C86-BA44-A60F25C9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3232686"/>
            <a:ext cx="5860159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In addition to snail tracks, PPMD presents with two other exam findings. What are they?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--Linear band-shaped opacities (</a:t>
            </a:r>
            <a:r>
              <a:rPr lang="en-US" altLang="en-US" sz="1400" dirty="0" err="1">
                <a:solidFill>
                  <a:srgbClr val="0000FF"/>
                </a:solidFill>
              </a:rPr>
              <a:t>ie</a:t>
            </a:r>
            <a:r>
              <a:rPr lang="en-US" altLang="en-US" sz="1400" dirty="0">
                <a:solidFill>
                  <a:srgbClr val="0000FF"/>
                </a:solidFill>
              </a:rPr>
              <a:t>, snail tracks)</a:t>
            </a: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21783589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A corneal finding in PPMD: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2E4A-8E89-4473-B077-F3A502D047B1}"/>
              </a:ext>
            </a:extLst>
          </p:cNvPr>
          <p:cNvSpPr txBox="1"/>
          <p:nvPr/>
        </p:nvSpPr>
        <p:spPr>
          <a:xfrm>
            <a:off x="914400" y="3324761"/>
            <a:ext cx="586015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the name for the horizontal corneal finding in PPMD?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Snail tracks</a:t>
            </a:r>
          </a:p>
          <a:p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do snail tracks look like?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Parallel lines, often with a scalloped contour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CB24D-F6F6-4ABC-A162-5267DFF68949}"/>
              </a:ext>
            </a:extLst>
          </p:cNvPr>
          <p:cNvSpPr/>
          <p:nvPr/>
        </p:nvSpPr>
        <p:spPr>
          <a:xfrm>
            <a:off x="914400" y="3458293"/>
            <a:ext cx="1371600" cy="5390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743511F-15E2-4C86-BA44-A60F25C9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3232686"/>
            <a:ext cx="5860159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In addition to snail tracks, PPMD presents with two other exam findings. What are they?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--Linear band-shaped opacities (</a:t>
            </a:r>
            <a:r>
              <a:rPr lang="en-US" altLang="en-US" sz="1400" dirty="0" err="1">
                <a:solidFill>
                  <a:srgbClr val="0000FF"/>
                </a:solidFill>
              </a:rPr>
              <a:t>ie</a:t>
            </a:r>
            <a:r>
              <a:rPr lang="en-US" altLang="en-US" sz="1400" dirty="0">
                <a:solidFill>
                  <a:srgbClr val="0000FF"/>
                </a:solidFill>
              </a:rPr>
              <a:t>, snail tracks)</a:t>
            </a: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--Vesicular lesions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--Diffuse opacities</a:t>
            </a:r>
          </a:p>
        </p:txBody>
      </p:sp>
    </p:spTree>
    <p:extLst>
      <p:ext uri="{BB962C8B-B14F-4D97-AF65-F5344CB8AC3E}">
        <p14:creationId xmlns:p14="http://schemas.microsoft.com/office/powerpoint/2010/main" val="3900863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B484E3F-F0BA-4469-AA42-42AA176E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A6ADB7-94E2-43A9-B1B1-D4934853564E}"/>
              </a:ext>
            </a:extLst>
          </p:cNvPr>
          <p:cNvCxnSpPr>
            <a:cxnSpLocks/>
          </p:cNvCxnSpPr>
          <p:nvPr/>
        </p:nvCxnSpPr>
        <p:spPr>
          <a:xfrm>
            <a:off x="2514600" y="3084892"/>
            <a:ext cx="0" cy="969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5634" name="Slide Number Placeholder 3">
            <a:extLst>
              <a:ext uri="{FF2B5EF4-FFF2-40B4-BE49-F238E27FC236}">
                <a16:creationId xmlns:a16="http://schemas.microsoft.com/office/drawing/2014/main" id="{16D540F7-775B-4F99-8852-A846B7A758E1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979D8F-0CD0-4BA4-B767-52422EFAD08D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000"/>
          </a:p>
        </p:txBody>
      </p:sp>
      <p:sp>
        <p:nvSpPr>
          <p:cNvPr id="325635" name="TextBox 6">
            <a:extLst>
              <a:ext uri="{FF2B5EF4-FFF2-40B4-BE49-F238E27FC236}">
                <a16:creationId xmlns:a16="http://schemas.microsoft.com/office/drawing/2014/main" id="{7C719D0A-2B5E-4653-BABA-12334B2B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919" y="3429000"/>
            <a:ext cx="172278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Vesicular lesions</a:t>
            </a:r>
            <a:endParaRPr lang="en-US" altLang="en-US" sz="1600" i="1" dirty="0"/>
          </a:p>
        </p:txBody>
      </p:sp>
      <p:pic>
        <p:nvPicPr>
          <p:cNvPr id="325636" name="Picture 3">
            <a:extLst>
              <a:ext uri="{FF2B5EF4-FFF2-40B4-BE49-F238E27FC236}">
                <a16:creationId xmlns:a16="http://schemas.microsoft.com/office/drawing/2014/main" id="{6F5D16F6-B4C4-4CE5-B7EE-A1CEA863D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8" y="4053936"/>
            <a:ext cx="4027147" cy="26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37" name="Picture 1">
            <a:extLst>
              <a:ext uri="{FF2B5EF4-FFF2-40B4-BE49-F238E27FC236}">
                <a16:creationId xmlns:a16="http://schemas.microsoft.com/office/drawing/2014/main" id="{3C54AC95-B6D4-4B37-9DAC-05C0878C5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66" y="120464"/>
            <a:ext cx="2908495" cy="29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10C390C-B922-4188-A0C5-2D56A9815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341449" cy="295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67D71855-2480-47D7-92D2-C9E98B08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732" y="4419600"/>
            <a:ext cx="17227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Diffuse opacities</a:t>
            </a:r>
            <a:endParaRPr lang="en-US" altLang="en-US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C7449-5CDC-4083-B21F-D880248190CF}"/>
              </a:ext>
            </a:extLst>
          </p:cNvPr>
          <p:cNvSpPr txBox="1"/>
          <p:nvPr/>
        </p:nvSpPr>
        <p:spPr>
          <a:xfrm>
            <a:off x="6357956" y="539573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PPMD</a:t>
            </a:r>
          </a:p>
        </p:txBody>
      </p:sp>
    </p:spTree>
    <p:extLst>
      <p:ext uri="{BB962C8B-B14F-4D97-AF65-F5344CB8AC3E}">
        <p14:creationId xmlns:p14="http://schemas.microsoft.com/office/powerpoint/2010/main" val="1301241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Number Placeholder 3">
            <a:extLst>
              <a:ext uri="{FF2B5EF4-FFF2-40B4-BE49-F238E27FC236}">
                <a16:creationId xmlns:a16="http://schemas.microsoft.com/office/drawing/2014/main" id="{C4757179-C601-487A-836F-F1C4E19EDD77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60351D2-6D75-4A3A-88F9-981E55A913A1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000"/>
          </a:p>
        </p:txBody>
      </p:sp>
      <p:sp>
        <p:nvSpPr>
          <p:cNvPr id="328707" name="TextBox 6">
            <a:extLst>
              <a:ext uri="{FF2B5EF4-FFF2-40B4-BE49-F238E27FC236}">
                <a16:creationId xmlns:a16="http://schemas.microsoft.com/office/drawing/2014/main" id="{2910C369-E810-48F6-9AE8-C4D6FEEA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5791200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PPMD</a:t>
            </a:r>
            <a:r>
              <a:rPr lang="en-US" altLang="en-US" sz="1600" dirty="0"/>
              <a:t>. Its clinical appearance is notoriously variable—don’t commit any one image to memory as representing it! </a:t>
            </a:r>
          </a:p>
        </p:txBody>
      </p:sp>
      <p:pic>
        <p:nvPicPr>
          <p:cNvPr id="328708" name="Picture 1">
            <a:extLst>
              <a:ext uri="{FF2B5EF4-FFF2-40B4-BE49-F238E27FC236}">
                <a16:creationId xmlns:a16="http://schemas.microsoft.com/office/drawing/2014/main" id="{101E6FB5-3AB3-4E28-9562-263D960FD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r="10770" b="6152"/>
          <a:stretch>
            <a:fillRect/>
          </a:stretch>
        </p:blipFill>
        <p:spPr bwMode="auto">
          <a:xfrm>
            <a:off x="2359024" y="1406821"/>
            <a:ext cx="4425951" cy="404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3B178FFD-6232-4992-A966-31A6409B9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</p:spTree>
    <p:extLst>
      <p:ext uri="{BB962C8B-B14F-4D97-AF65-F5344CB8AC3E}">
        <p14:creationId xmlns:p14="http://schemas.microsoft.com/office/powerpoint/2010/main" val="31211801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A corneal finding in PPMD: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2E4A-8E89-4473-B077-F3A502D047B1}"/>
              </a:ext>
            </a:extLst>
          </p:cNvPr>
          <p:cNvSpPr txBox="1"/>
          <p:nvPr/>
        </p:nvSpPr>
        <p:spPr>
          <a:xfrm>
            <a:off x="914400" y="3324761"/>
            <a:ext cx="586015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the name for the horizontal corneal finding in PPMD?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Snail tracks</a:t>
            </a:r>
          </a:p>
          <a:p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do snail tracks look like?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Parallel lines, often with a scalloped contour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CB24D-F6F6-4ABC-A162-5267DFF68949}"/>
              </a:ext>
            </a:extLst>
          </p:cNvPr>
          <p:cNvSpPr/>
          <p:nvPr/>
        </p:nvSpPr>
        <p:spPr>
          <a:xfrm>
            <a:off x="914400" y="3458293"/>
            <a:ext cx="1371600" cy="5390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743511F-15E2-4C86-BA44-A60F25C9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3232686"/>
            <a:ext cx="5860159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29292"/>
                </a:solidFill>
              </a:rPr>
              <a:t>In addition to snail tracks, PPMD presents with two other exam findings. What are they?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929292"/>
                </a:solidFill>
              </a:rPr>
              <a:t>--Linear band-shaped opacities (</a:t>
            </a:r>
            <a:r>
              <a:rPr lang="en-US" altLang="en-US" sz="1400" dirty="0" err="1">
                <a:solidFill>
                  <a:srgbClr val="929292"/>
                </a:solidFill>
              </a:rPr>
              <a:t>ie</a:t>
            </a:r>
            <a:r>
              <a:rPr lang="en-US" altLang="en-US" sz="1400" dirty="0">
                <a:solidFill>
                  <a:srgbClr val="929292"/>
                </a:solidFill>
              </a:rPr>
              <a:t>, snail tracks)</a:t>
            </a:r>
            <a:endParaRPr lang="en-US" altLang="en-US" sz="1400" i="1" dirty="0">
              <a:solidFill>
                <a:srgbClr val="92929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29292"/>
                </a:solidFill>
              </a:rPr>
              <a:t>--Vesicular lesions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29292"/>
                </a:solidFill>
              </a:rPr>
              <a:t>--Diffuse opacities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D42E6648-870A-400C-935E-710272CD40C3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B3271FB1-D6F6-4152-BFFA-6F96E6F56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275DDFE4-6AEC-4513-9A11-AC11FDE3C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DF308D2D-2578-4CDA-982A-9DA807FCF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02993633-0A20-4A7F-9D3E-2B99FB51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07624"/>
            <a:ext cx="5472104" cy="11695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rgbClr val="0000FF"/>
                </a:solidFill>
              </a:rPr>
              <a:t>How can PPMD band lesions be distinguished from Haab striae?</a:t>
            </a:r>
          </a:p>
          <a:p>
            <a:r>
              <a:rPr lang="en-US" altLang="en-US" sz="1400" dirty="0">
                <a:solidFill>
                  <a:srgbClr val="00B0F0"/>
                </a:solidFill>
              </a:rPr>
              <a:t>Recall that Haab striae represent breaks in Descemet’s membrane, and thus have a beginning and an end; </a:t>
            </a:r>
            <a:r>
              <a:rPr lang="en-US" altLang="en-US" sz="1400" dirty="0" err="1">
                <a:solidFill>
                  <a:srgbClr val="00B0F0"/>
                </a:solidFill>
              </a:rPr>
              <a:t>ie</a:t>
            </a:r>
            <a:r>
              <a:rPr lang="en-US" altLang="en-US" sz="1400" dirty="0">
                <a:solidFill>
                  <a:srgbClr val="00B0F0"/>
                </a:solidFill>
              </a:rPr>
              <a:t>, they taper and meet at their ends. In contrast, the bands of PPMD are not breaks in Descemet’s, and therefore do </a:t>
            </a:r>
            <a:r>
              <a:rPr lang="en-US" altLang="en-US" sz="1400" b="1" dirty="0">
                <a:solidFill>
                  <a:srgbClr val="00B0F0"/>
                </a:solidFill>
              </a:rPr>
              <a:t>not</a:t>
            </a:r>
            <a:r>
              <a:rPr lang="en-US" altLang="en-US" sz="1400" dirty="0">
                <a:solidFill>
                  <a:srgbClr val="00B0F0"/>
                </a:solidFill>
              </a:rPr>
              <a:t> meet at their terminuses.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6CEE5-D07B-452F-8A07-3783A56CFC69}"/>
              </a:ext>
            </a:extLst>
          </p:cNvPr>
          <p:cNvSpPr/>
          <p:nvPr/>
        </p:nvSpPr>
        <p:spPr>
          <a:xfrm>
            <a:off x="5105400" y="5181600"/>
            <a:ext cx="2057400" cy="157746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39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A corneal finding in PPMD: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2E4A-8E89-4473-B077-F3A502D047B1}"/>
              </a:ext>
            </a:extLst>
          </p:cNvPr>
          <p:cNvSpPr txBox="1"/>
          <p:nvPr/>
        </p:nvSpPr>
        <p:spPr>
          <a:xfrm>
            <a:off x="914400" y="3324761"/>
            <a:ext cx="586015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the name for the horizontal corneal finding in PPMD?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Snail tracks</a:t>
            </a:r>
          </a:p>
          <a:p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do snail tracks look like?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Parallel lines, often with a scalloped contour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CB24D-F6F6-4ABC-A162-5267DFF68949}"/>
              </a:ext>
            </a:extLst>
          </p:cNvPr>
          <p:cNvSpPr/>
          <p:nvPr/>
        </p:nvSpPr>
        <p:spPr>
          <a:xfrm>
            <a:off x="914400" y="3458293"/>
            <a:ext cx="1371600" cy="5390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743511F-15E2-4C86-BA44-A60F25C9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3232686"/>
            <a:ext cx="5860159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29292"/>
                </a:solidFill>
              </a:rPr>
              <a:t>In addition to snail tracks, PPMD presents with two other exam findings. What are they?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929292"/>
                </a:solidFill>
              </a:rPr>
              <a:t>--Linear band-shaped opacities (</a:t>
            </a:r>
            <a:r>
              <a:rPr lang="en-US" altLang="en-US" sz="1400" dirty="0" err="1">
                <a:solidFill>
                  <a:srgbClr val="929292"/>
                </a:solidFill>
              </a:rPr>
              <a:t>ie</a:t>
            </a:r>
            <a:r>
              <a:rPr lang="en-US" altLang="en-US" sz="1400" dirty="0">
                <a:solidFill>
                  <a:srgbClr val="929292"/>
                </a:solidFill>
              </a:rPr>
              <a:t>, snail tracks)</a:t>
            </a:r>
            <a:endParaRPr lang="en-US" altLang="en-US" sz="1400" i="1" dirty="0">
              <a:solidFill>
                <a:srgbClr val="92929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29292"/>
                </a:solidFill>
              </a:rPr>
              <a:t>--Vesicular lesions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29292"/>
                </a:solidFill>
              </a:rPr>
              <a:t>--Diffuse opacities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D42E6648-870A-400C-935E-710272CD40C3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B3271FB1-D6F6-4152-BFFA-6F96E6F56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275DDFE4-6AEC-4513-9A11-AC11FDE3C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DF308D2D-2578-4CDA-982A-9DA807FCF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02993633-0A20-4A7F-9D3E-2B99FB51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07624"/>
            <a:ext cx="5472104" cy="11695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rgbClr val="0000FF"/>
                </a:solidFill>
              </a:rPr>
              <a:t>How can PPMD band lesions be distinguished from Haab striae?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Recall that Haab striae represent breaks in Descemet’s membrane, and thus have a beginning and an end; </a:t>
            </a:r>
            <a:r>
              <a:rPr lang="en-US" altLang="en-US" sz="1400" dirty="0" err="1">
                <a:solidFill>
                  <a:srgbClr val="0000FF"/>
                </a:solidFill>
              </a:rPr>
              <a:t>ie</a:t>
            </a:r>
            <a:r>
              <a:rPr lang="en-US" altLang="en-US" sz="1400" dirty="0">
                <a:solidFill>
                  <a:srgbClr val="0000FF"/>
                </a:solidFill>
              </a:rPr>
              <a:t>, they taper and meet at their ends</a:t>
            </a:r>
            <a:r>
              <a:rPr lang="en-US" altLang="en-US" sz="1400" dirty="0">
                <a:solidFill>
                  <a:srgbClr val="00B0F0"/>
                </a:solidFill>
              </a:rPr>
              <a:t>. In contrast, the bands of PPMD are not breaks in Descemet’s, and therefore do </a:t>
            </a:r>
            <a:r>
              <a:rPr lang="en-US" altLang="en-US" sz="1400" b="1" dirty="0">
                <a:solidFill>
                  <a:srgbClr val="00B0F0"/>
                </a:solidFill>
              </a:rPr>
              <a:t>not</a:t>
            </a:r>
            <a:r>
              <a:rPr lang="en-US" altLang="en-US" sz="1400" dirty="0">
                <a:solidFill>
                  <a:srgbClr val="00B0F0"/>
                </a:solidFill>
              </a:rPr>
              <a:t> meet at their terminuses.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6CEE5-D07B-452F-8A07-3783A56CFC69}"/>
              </a:ext>
            </a:extLst>
          </p:cNvPr>
          <p:cNvSpPr/>
          <p:nvPr/>
        </p:nvSpPr>
        <p:spPr>
          <a:xfrm>
            <a:off x="5105400" y="5181600"/>
            <a:ext cx="2057400" cy="157746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0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014537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u="sng" dirty="0"/>
              <a:t>A corneal finding in PPMD: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2E4A-8E89-4473-B077-F3A502D047B1}"/>
              </a:ext>
            </a:extLst>
          </p:cNvPr>
          <p:cNvSpPr txBox="1"/>
          <p:nvPr/>
        </p:nvSpPr>
        <p:spPr>
          <a:xfrm>
            <a:off x="914400" y="3324761"/>
            <a:ext cx="586015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the name for the horizontal corneal finding in PPMD?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Snail tracks</a:t>
            </a:r>
          </a:p>
          <a:p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do snail tracks look like?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Parallel lines, often with a scalloped contour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CB24D-F6F6-4ABC-A162-5267DFF68949}"/>
              </a:ext>
            </a:extLst>
          </p:cNvPr>
          <p:cNvSpPr/>
          <p:nvPr/>
        </p:nvSpPr>
        <p:spPr>
          <a:xfrm>
            <a:off x="914400" y="3458293"/>
            <a:ext cx="1371600" cy="5390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743511F-15E2-4C86-BA44-A60F25C9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3232686"/>
            <a:ext cx="5860159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29292"/>
                </a:solidFill>
              </a:rPr>
              <a:t>In addition to snail tracks, PPMD presents with two other exam findings. What are they?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929292"/>
                </a:solidFill>
              </a:rPr>
              <a:t>--Linear band-shaped opacities (</a:t>
            </a:r>
            <a:r>
              <a:rPr lang="en-US" altLang="en-US" sz="1400" dirty="0" err="1">
                <a:solidFill>
                  <a:srgbClr val="929292"/>
                </a:solidFill>
              </a:rPr>
              <a:t>ie</a:t>
            </a:r>
            <a:r>
              <a:rPr lang="en-US" altLang="en-US" sz="1400" dirty="0">
                <a:solidFill>
                  <a:srgbClr val="929292"/>
                </a:solidFill>
              </a:rPr>
              <a:t>, snail tracks)</a:t>
            </a:r>
            <a:endParaRPr lang="en-US" altLang="en-US" sz="1400" i="1" dirty="0">
              <a:solidFill>
                <a:srgbClr val="92929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29292"/>
                </a:solidFill>
              </a:rPr>
              <a:t>--Vesicular lesions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29292"/>
                </a:solidFill>
              </a:rPr>
              <a:t>--Diffuse opacities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D42E6648-870A-400C-935E-710272CD40C3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B3271FB1-D6F6-4152-BFFA-6F96E6F56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275DDFE4-6AEC-4513-9A11-AC11FDE3C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DF308D2D-2578-4CDA-982A-9DA807FCF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02993633-0A20-4A7F-9D3E-2B99FB51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07624"/>
            <a:ext cx="5472104" cy="11695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rgbClr val="0000FF"/>
                </a:solidFill>
              </a:rPr>
              <a:t>How can PPMD band lesions be distinguished from Haab striae?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Recall that Haab striae represent breaks in Descemet’s membrane, and thus have a beginning and an end; </a:t>
            </a:r>
            <a:r>
              <a:rPr lang="en-US" altLang="en-US" sz="1400" dirty="0" err="1">
                <a:solidFill>
                  <a:srgbClr val="0000FF"/>
                </a:solidFill>
              </a:rPr>
              <a:t>ie</a:t>
            </a:r>
            <a:r>
              <a:rPr lang="en-US" altLang="en-US" sz="1400" dirty="0">
                <a:solidFill>
                  <a:srgbClr val="0000FF"/>
                </a:solidFill>
              </a:rPr>
              <a:t>, they taper and meet at their ends. </a:t>
            </a:r>
            <a:r>
              <a:rPr lang="en-US" altLang="en-US" sz="1400" dirty="0"/>
              <a:t>In contrast, the bands of PPMD are not breaks in Descemet’s, and therefore do </a:t>
            </a:r>
            <a:r>
              <a:rPr lang="en-US" altLang="en-US" sz="1400" b="1" dirty="0"/>
              <a:t>not</a:t>
            </a:r>
            <a:r>
              <a:rPr lang="en-US" altLang="en-US" sz="1400" dirty="0"/>
              <a:t> meet at their terminuses.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6CEE5-D07B-452F-8A07-3783A56CFC69}"/>
              </a:ext>
            </a:extLst>
          </p:cNvPr>
          <p:cNvSpPr/>
          <p:nvPr/>
        </p:nvSpPr>
        <p:spPr>
          <a:xfrm>
            <a:off x="5105400" y="5181600"/>
            <a:ext cx="2057400" cy="157746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9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Q/A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  <a:endParaRPr lang="en-US" sz="1600" b="1" dirty="0">
              <a:solidFill>
                <a:srgbClr val="99FF99"/>
              </a:solidFill>
            </a:endParaRPr>
          </a:p>
          <a:p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A pair of parallel lines that taper and meet at their ends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99FF99"/>
                </a:solidFill>
              </a:rPr>
              <a:t>ie</a:t>
            </a:r>
            <a:r>
              <a:rPr lang="en-US" sz="1600" i="1" dirty="0">
                <a:solidFill>
                  <a:srgbClr val="99FF99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03471E-DECF-442E-99B8-7550DB38520A}"/>
              </a:ext>
            </a:extLst>
          </p:cNvPr>
          <p:cNvSpPr txBox="1"/>
          <p:nvPr/>
        </p:nvSpPr>
        <p:spPr>
          <a:xfrm>
            <a:off x="457200" y="3021246"/>
            <a:ext cx="6332183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Can Haab striae develop in children whose glaucoma commences after birth?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they appear in pts with glaucoma onset up to age  4 years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73CBC-3DEA-4D94-9836-BBD1631A72CE}"/>
              </a:ext>
            </a:extLst>
          </p:cNvPr>
          <p:cNvSpPr/>
          <p:nvPr/>
        </p:nvSpPr>
        <p:spPr>
          <a:xfrm>
            <a:off x="4876800" y="3276600"/>
            <a:ext cx="685800" cy="26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CAD76E-5055-4CA7-A4A6-92AC2C4C99CE}"/>
              </a:ext>
            </a:extLst>
          </p:cNvPr>
          <p:cNvSpPr/>
          <p:nvPr/>
        </p:nvSpPr>
        <p:spPr>
          <a:xfrm>
            <a:off x="1150241" y="2397792"/>
            <a:ext cx="1524000" cy="44929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94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D0E1842-93D8-4145-8024-3E8EFE84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50210" name="Slide Number Placeholder 3">
            <a:extLst>
              <a:ext uri="{FF2B5EF4-FFF2-40B4-BE49-F238E27FC236}">
                <a16:creationId xmlns:a16="http://schemas.microsoft.com/office/drawing/2014/main" id="{C393A028-79DE-4409-A8DB-9469E033F8CC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3FBCF55-5F11-4149-A135-2F7986D9B2A5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000"/>
          </a:p>
        </p:txBody>
      </p:sp>
      <p:pic>
        <p:nvPicPr>
          <p:cNvPr id="350211" name="Picture 1">
            <a:extLst>
              <a:ext uri="{FF2B5EF4-FFF2-40B4-BE49-F238E27FC236}">
                <a16:creationId xmlns:a16="http://schemas.microsoft.com/office/drawing/2014/main" id="{59285F7C-C3CF-442A-A3F6-DAB3B69CB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5618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2" name="Picture 4">
            <a:extLst>
              <a:ext uri="{FF2B5EF4-FFF2-40B4-BE49-F238E27FC236}">
                <a16:creationId xmlns:a16="http://schemas.microsoft.com/office/drawing/2014/main" id="{0C570DE9-3358-412D-8E36-5AA7792C4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421063"/>
            <a:ext cx="4567237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3" name="TextBox 3">
            <a:extLst>
              <a:ext uri="{FF2B5EF4-FFF2-40B4-BE49-F238E27FC236}">
                <a16:creationId xmlns:a16="http://schemas.microsoft.com/office/drawing/2014/main" id="{73D4CE51-1113-4949-A3D9-248C2890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108" y="4794250"/>
            <a:ext cx="2226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 dirty="0"/>
              <a:t>Snail tracks in PPMD</a:t>
            </a:r>
          </a:p>
          <a:p>
            <a:pPr algn="r"/>
            <a:r>
              <a:rPr lang="en-US" altLang="en-US" sz="1600" dirty="0"/>
              <a:t>(the lines don’t meet)</a:t>
            </a:r>
          </a:p>
        </p:txBody>
      </p:sp>
      <p:sp>
        <p:nvSpPr>
          <p:cNvPr id="350214" name="TextBox 7">
            <a:extLst>
              <a:ext uri="{FF2B5EF4-FFF2-40B4-BE49-F238E27FC236}">
                <a16:creationId xmlns:a16="http://schemas.microsoft.com/office/drawing/2014/main" id="{FC89A435-9D13-4ADE-A965-788C3151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88" y="1416050"/>
            <a:ext cx="2563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 err="1"/>
              <a:t>Haab’s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striae</a:t>
            </a:r>
            <a:r>
              <a:rPr lang="en-US" altLang="en-US" sz="1600" b="1" dirty="0"/>
              <a:t> </a:t>
            </a:r>
            <a:r>
              <a:rPr lang="en-US" altLang="en-US" sz="1600" dirty="0"/>
              <a:t>(note that the lines taper and meet)</a:t>
            </a:r>
          </a:p>
        </p:txBody>
      </p:sp>
    </p:spTree>
    <p:extLst>
      <p:ext uri="{BB962C8B-B14F-4D97-AF65-F5344CB8AC3E}">
        <p14:creationId xmlns:p14="http://schemas.microsoft.com/office/powerpoint/2010/main" val="3665388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442444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Associated with birth trauma: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Corneal stress lines in keratoconus: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A corneal finding in PPMD: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 manifestation of corneal transplant rejection: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</p:spTree>
    <p:extLst>
      <p:ext uri="{BB962C8B-B14F-4D97-AF65-F5344CB8AC3E}">
        <p14:creationId xmlns:p14="http://schemas.microsoft.com/office/powerpoint/2010/main" val="41850813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442444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Associated with birth trauma: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Corneal stress lines in keratoconus: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Vertical</a:t>
            </a:r>
          </a:p>
          <a:p>
            <a:pPr eaLnBrk="1" hangingPunct="1"/>
            <a:r>
              <a:rPr lang="en-US" altLang="en-US" sz="2400" i="1" dirty="0"/>
              <a:t>A corneal finding in PPMD: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  <a:p>
            <a:pPr eaLnBrk="1" hangingPunct="1"/>
            <a:r>
              <a:rPr lang="en-US" altLang="en-US" sz="2400" i="1" dirty="0"/>
              <a:t>A manifestation of corneal transplant rejection: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/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6B22BD0-DCAF-4BF4-ADC8-ED6FD8D2623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A6950A5A-A61C-4282-A7E9-ADAFA8D6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Text Box 10">
              <a:extLst>
                <a:ext uri="{FF2B5EF4-FFF2-40B4-BE49-F238E27FC236}">
                  <a16:creationId xmlns:a16="http://schemas.microsoft.com/office/drawing/2014/main" id="{68EE6BB2-1B9B-4E4B-8C41-96BA10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5374" name="Text Box 11">
              <a:extLst>
                <a:ext uri="{FF2B5EF4-FFF2-40B4-BE49-F238E27FC236}">
                  <a16:creationId xmlns:a16="http://schemas.microsoft.com/office/drawing/2014/main" id="{D5AD24DC-D031-45A7-AFF0-21A7D964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ogt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415E67D-1FA7-4EDA-A496-BBE7345C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</a:rPr>
              <a:t>agina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</p:spTree>
    <p:extLst>
      <p:ext uri="{BB962C8B-B14F-4D97-AF65-F5344CB8AC3E}">
        <p14:creationId xmlns:p14="http://schemas.microsoft.com/office/powerpoint/2010/main" val="15366091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E2328853-5E5B-4F1E-A8EF-E7AE05EFEAB6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C9DCC361-53AA-4556-832A-A11C732D0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A662CAA0-2E48-4860-AEB7-8886AE84F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FA035508-5226-4E1A-9A6D-32BF08F93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5">
            <a:extLst>
              <a:ext uri="{FF2B5EF4-FFF2-40B4-BE49-F238E27FC236}">
                <a16:creationId xmlns:a16="http://schemas.microsoft.com/office/drawing/2014/main" id="{66B06B4F-CBAC-4121-93FE-077119F6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ACE95E9-5591-4689-944A-45035CB7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DB9BE1C-3955-44C3-B915-8E9648DD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202E13FF-E869-4326-9646-3CA843C5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0B2B01F-110F-4A54-95AA-2E52F069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4424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 corneal finding in PPMD: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 manifestation of corneal transplant rejection: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E0105-C331-4B98-8008-1F8E7EBAD50A}"/>
              </a:ext>
            </a:extLst>
          </p:cNvPr>
          <p:cNvSpPr txBox="1"/>
          <p:nvPr/>
        </p:nvSpPr>
        <p:spPr>
          <a:xfrm>
            <a:off x="1011340" y="3872948"/>
            <a:ext cx="706586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name of the line associated with PK rejection?</a:t>
            </a:r>
          </a:p>
          <a:p>
            <a:r>
              <a:rPr lang="en-US" sz="1600" b="1" dirty="0" err="1">
                <a:solidFill>
                  <a:srgbClr val="00B050"/>
                </a:solidFill>
              </a:rPr>
              <a:t>Khodadoust</a:t>
            </a:r>
            <a:r>
              <a:rPr lang="en-US" sz="1600" b="1" dirty="0">
                <a:solidFill>
                  <a:srgbClr val="00B050"/>
                </a:solidFill>
              </a:rPr>
              <a:t> line</a:t>
            </a:r>
          </a:p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i="1" dirty="0">
                <a:solidFill>
                  <a:srgbClr val="00B050"/>
                </a:solidFill>
              </a:rPr>
              <a:t>Rejection of which layer of the cornea (</a:t>
            </a:r>
            <a:r>
              <a:rPr lang="en-US" sz="1600" i="1" dirty="0" err="1">
                <a:solidFill>
                  <a:srgbClr val="00B050"/>
                </a:solidFill>
              </a:rPr>
              <a:t>ie</a:t>
            </a:r>
            <a:r>
              <a:rPr lang="en-US" sz="1600" i="1" dirty="0">
                <a:solidFill>
                  <a:srgbClr val="00B050"/>
                </a:solidFill>
              </a:rPr>
              <a:t>, epithelial, stromal, </a:t>
            </a:r>
            <a:r>
              <a:rPr lang="en-US" sz="1600" i="1" dirty="0" err="1">
                <a:solidFill>
                  <a:srgbClr val="00B050"/>
                </a:solidFill>
              </a:rPr>
              <a:t>etc</a:t>
            </a:r>
            <a:r>
              <a:rPr lang="en-US" sz="1600" i="1" dirty="0">
                <a:solidFill>
                  <a:srgbClr val="00B050"/>
                </a:solidFill>
              </a:rPr>
              <a:t>) is heralded by the presence of a </a:t>
            </a:r>
            <a:r>
              <a:rPr lang="en-US" sz="1600" i="1" dirty="0" err="1">
                <a:solidFill>
                  <a:srgbClr val="00B050"/>
                </a:solidFill>
              </a:rPr>
              <a:t>Khodadoust</a:t>
            </a:r>
            <a:r>
              <a:rPr lang="en-US" sz="1600" i="1" dirty="0">
                <a:solidFill>
                  <a:srgbClr val="00B050"/>
                </a:solidFill>
              </a:rPr>
              <a:t> line?</a:t>
            </a:r>
          </a:p>
          <a:p>
            <a:r>
              <a:rPr lang="en-US" sz="1600" dirty="0">
                <a:solidFill>
                  <a:srgbClr val="00B050"/>
                </a:solidFill>
              </a:rPr>
              <a:t>The endothelium</a:t>
            </a:r>
          </a:p>
          <a:p>
            <a:endParaRPr lang="en-US" sz="1600" i="1" dirty="0">
              <a:solidFill>
                <a:srgbClr val="00B050"/>
              </a:solidFill>
            </a:endParaRPr>
          </a:p>
          <a:p>
            <a:r>
              <a:rPr lang="en-US" sz="1600" i="1" dirty="0">
                <a:solidFill>
                  <a:srgbClr val="00B050"/>
                </a:solidFill>
              </a:rPr>
              <a:t>Of what is the line composed?</a:t>
            </a:r>
          </a:p>
          <a:p>
            <a:r>
              <a:rPr lang="en-US" sz="1600" dirty="0">
                <a:solidFill>
                  <a:srgbClr val="00B050"/>
                </a:solidFill>
              </a:rPr>
              <a:t>Inflammatory precipitates</a:t>
            </a:r>
          </a:p>
        </p:txBody>
      </p:sp>
    </p:spTree>
    <p:extLst>
      <p:ext uri="{BB962C8B-B14F-4D97-AF65-F5344CB8AC3E}">
        <p14:creationId xmlns:p14="http://schemas.microsoft.com/office/powerpoint/2010/main" val="41249286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E2328853-5E5B-4F1E-A8EF-E7AE05EFEAB6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C9DCC361-53AA-4556-832A-A11C732D0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A662CAA0-2E48-4860-AEB7-8886AE84F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FA035508-5226-4E1A-9A6D-32BF08F93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5">
            <a:extLst>
              <a:ext uri="{FF2B5EF4-FFF2-40B4-BE49-F238E27FC236}">
                <a16:creationId xmlns:a16="http://schemas.microsoft.com/office/drawing/2014/main" id="{66B06B4F-CBAC-4121-93FE-077119F6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ACE95E9-5591-4689-944A-45035CB7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DB9BE1C-3955-44C3-B915-8E9648DD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202E13FF-E869-4326-9646-3CA843C5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0B2B01F-110F-4A54-95AA-2E52F069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4424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 corneal finding in PPMD: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 manifestation of corneal transplant rejection: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E0105-C331-4B98-8008-1F8E7EBAD50A}"/>
              </a:ext>
            </a:extLst>
          </p:cNvPr>
          <p:cNvSpPr txBox="1"/>
          <p:nvPr/>
        </p:nvSpPr>
        <p:spPr>
          <a:xfrm>
            <a:off x="1011340" y="3872948"/>
            <a:ext cx="706586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name of the line associated with PK rejection?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Khodadoust</a:t>
            </a:r>
            <a:r>
              <a:rPr lang="en-US" sz="1600" b="1" dirty="0">
                <a:solidFill>
                  <a:schemeClr val="bg1"/>
                </a:solidFill>
              </a:rPr>
              <a:t> line</a:t>
            </a:r>
            <a:endParaRPr lang="en-US" sz="1600" b="1" dirty="0">
              <a:solidFill>
                <a:srgbClr val="00B050"/>
              </a:solidFill>
            </a:endParaRPr>
          </a:p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i="1" dirty="0">
                <a:solidFill>
                  <a:srgbClr val="00B050"/>
                </a:solidFill>
              </a:rPr>
              <a:t>Rejection of which layer of the cornea (</a:t>
            </a:r>
            <a:r>
              <a:rPr lang="en-US" sz="1600" i="1" dirty="0" err="1">
                <a:solidFill>
                  <a:srgbClr val="00B050"/>
                </a:solidFill>
              </a:rPr>
              <a:t>ie</a:t>
            </a:r>
            <a:r>
              <a:rPr lang="en-US" sz="1600" i="1" dirty="0">
                <a:solidFill>
                  <a:srgbClr val="00B050"/>
                </a:solidFill>
              </a:rPr>
              <a:t>, epithelial, stromal, </a:t>
            </a:r>
            <a:r>
              <a:rPr lang="en-US" sz="1600" i="1" dirty="0" err="1">
                <a:solidFill>
                  <a:srgbClr val="00B050"/>
                </a:solidFill>
              </a:rPr>
              <a:t>etc</a:t>
            </a:r>
            <a:r>
              <a:rPr lang="en-US" sz="1600" i="1" dirty="0">
                <a:solidFill>
                  <a:srgbClr val="00B050"/>
                </a:solidFill>
              </a:rPr>
              <a:t>) is heralded by the presence of a </a:t>
            </a:r>
            <a:r>
              <a:rPr lang="en-US" sz="1600" i="1" dirty="0" err="1">
                <a:solidFill>
                  <a:srgbClr val="00B050"/>
                </a:solidFill>
              </a:rPr>
              <a:t>Khodadoust</a:t>
            </a:r>
            <a:r>
              <a:rPr lang="en-US" sz="1600" i="1" dirty="0">
                <a:solidFill>
                  <a:srgbClr val="00B050"/>
                </a:solidFill>
              </a:rPr>
              <a:t> line?</a:t>
            </a:r>
          </a:p>
          <a:p>
            <a:r>
              <a:rPr lang="en-US" sz="1600" dirty="0">
                <a:solidFill>
                  <a:srgbClr val="00B050"/>
                </a:solidFill>
              </a:rPr>
              <a:t>The endothelium</a:t>
            </a:r>
          </a:p>
          <a:p>
            <a:endParaRPr lang="en-US" sz="1600" i="1" dirty="0">
              <a:solidFill>
                <a:srgbClr val="00B050"/>
              </a:solidFill>
            </a:endParaRPr>
          </a:p>
          <a:p>
            <a:r>
              <a:rPr lang="en-US" sz="1600" i="1" dirty="0">
                <a:solidFill>
                  <a:srgbClr val="00B050"/>
                </a:solidFill>
              </a:rPr>
              <a:t>Of what is the line composed?</a:t>
            </a:r>
          </a:p>
          <a:p>
            <a:r>
              <a:rPr lang="en-US" sz="1600" dirty="0">
                <a:solidFill>
                  <a:srgbClr val="00B050"/>
                </a:solidFill>
              </a:rPr>
              <a:t>Inflammatory precipitates</a:t>
            </a:r>
          </a:p>
        </p:txBody>
      </p:sp>
    </p:spTree>
    <p:extLst>
      <p:ext uri="{BB962C8B-B14F-4D97-AF65-F5344CB8AC3E}">
        <p14:creationId xmlns:p14="http://schemas.microsoft.com/office/powerpoint/2010/main" val="40269743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E2328853-5E5B-4F1E-A8EF-E7AE05EFEAB6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C9DCC361-53AA-4556-832A-A11C732D0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A662CAA0-2E48-4860-AEB7-8886AE84F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FA035508-5226-4E1A-9A6D-32BF08F93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5">
            <a:extLst>
              <a:ext uri="{FF2B5EF4-FFF2-40B4-BE49-F238E27FC236}">
                <a16:creationId xmlns:a16="http://schemas.microsoft.com/office/drawing/2014/main" id="{66B06B4F-CBAC-4121-93FE-077119F6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ACE95E9-5591-4689-944A-45035CB7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DB9BE1C-3955-44C3-B915-8E9648DD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202E13FF-E869-4326-9646-3CA843C5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0B2B01F-110F-4A54-95AA-2E52F069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4424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 corneal finding in PPMD: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 manifestation of corneal transplant rejection: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E0105-C331-4B98-8008-1F8E7EBAD50A}"/>
              </a:ext>
            </a:extLst>
          </p:cNvPr>
          <p:cNvSpPr txBox="1"/>
          <p:nvPr/>
        </p:nvSpPr>
        <p:spPr>
          <a:xfrm>
            <a:off x="1011340" y="3872948"/>
            <a:ext cx="706586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name of the line associated with PK rejection?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Khodadoust</a:t>
            </a:r>
            <a:r>
              <a:rPr lang="en-US" sz="1600" b="1" dirty="0">
                <a:solidFill>
                  <a:schemeClr val="bg1"/>
                </a:solidFill>
              </a:rPr>
              <a:t> line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Rejection of which layer of the cornea (</a:t>
            </a:r>
            <a:r>
              <a:rPr lang="en-US" sz="1600" i="1" dirty="0" err="1">
                <a:solidFill>
                  <a:schemeClr val="bg1"/>
                </a:solidFill>
              </a:rPr>
              <a:t>ie</a:t>
            </a:r>
            <a:r>
              <a:rPr lang="en-US" sz="1600" i="1" dirty="0">
                <a:solidFill>
                  <a:schemeClr val="bg1"/>
                </a:solidFill>
              </a:rPr>
              <a:t>, epithelial, stromal, </a:t>
            </a:r>
            <a:r>
              <a:rPr lang="en-US" sz="1600" i="1" dirty="0" err="1">
                <a:solidFill>
                  <a:schemeClr val="bg1"/>
                </a:solidFill>
              </a:rPr>
              <a:t>etc</a:t>
            </a:r>
            <a:r>
              <a:rPr lang="en-US" sz="1600" i="1" dirty="0">
                <a:solidFill>
                  <a:schemeClr val="bg1"/>
                </a:solidFill>
              </a:rPr>
              <a:t>) is heralded by the presence of a </a:t>
            </a:r>
            <a:r>
              <a:rPr lang="en-US" sz="1600" i="1" dirty="0" err="1">
                <a:solidFill>
                  <a:schemeClr val="bg1"/>
                </a:solidFill>
              </a:rPr>
              <a:t>Khodadoust</a:t>
            </a:r>
            <a:r>
              <a:rPr lang="en-US" sz="1600" i="1" dirty="0">
                <a:solidFill>
                  <a:schemeClr val="bg1"/>
                </a:solidFill>
              </a:rPr>
              <a:t> line?</a:t>
            </a:r>
            <a:endParaRPr lang="en-US" sz="1600" i="1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The endothelium</a:t>
            </a:r>
          </a:p>
          <a:p>
            <a:endParaRPr lang="en-US" sz="1600" i="1" dirty="0">
              <a:solidFill>
                <a:srgbClr val="00B050"/>
              </a:solidFill>
            </a:endParaRPr>
          </a:p>
          <a:p>
            <a:r>
              <a:rPr lang="en-US" sz="1600" i="1" dirty="0">
                <a:solidFill>
                  <a:srgbClr val="00B050"/>
                </a:solidFill>
              </a:rPr>
              <a:t>Of what is the line composed?</a:t>
            </a:r>
          </a:p>
          <a:p>
            <a:r>
              <a:rPr lang="en-US" sz="1600" dirty="0">
                <a:solidFill>
                  <a:srgbClr val="00B050"/>
                </a:solidFill>
              </a:rPr>
              <a:t>Inflammatory precipitates</a:t>
            </a:r>
          </a:p>
        </p:txBody>
      </p:sp>
    </p:spTree>
    <p:extLst>
      <p:ext uri="{BB962C8B-B14F-4D97-AF65-F5344CB8AC3E}">
        <p14:creationId xmlns:p14="http://schemas.microsoft.com/office/powerpoint/2010/main" val="32873416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E2328853-5E5B-4F1E-A8EF-E7AE05EFEAB6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C9DCC361-53AA-4556-832A-A11C732D0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A662CAA0-2E48-4860-AEB7-8886AE84F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FA035508-5226-4E1A-9A6D-32BF08F93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5">
            <a:extLst>
              <a:ext uri="{FF2B5EF4-FFF2-40B4-BE49-F238E27FC236}">
                <a16:creationId xmlns:a16="http://schemas.microsoft.com/office/drawing/2014/main" id="{66B06B4F-CBAC-4121-93FE-077119F6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ACE95E9-5591-4689-944A-45035CB7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DB9BE1C-3955-44C3-B915-8E9648DD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202E13FF-E869-4326-9646-3CA843C5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0B2B01F-110F-4A54-95AA-2E52F069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4424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 corneal finding in PPMD: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 manifestation of corneal transplant rejection: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E0105-C331-4B98-8008-1F8E7EBAD50A}"/>
              </a:ext>
            </a:extLst>
          </p:cNvPr>
          <p:cNvSpPr txBox="1"/>
          <p:nvPr/>
        </p:nvSpPr>
        <p:spPr>
          <a:xfrm>
            <a:off x="1011340" y="3872948"/>
            <a:ext cx="706586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name of the line associated with PK rejection?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Khodadoust</a:t>
            </a:r>
            <a:r>
              <a:rPr lang="en-US" sz="1600" b="1" dirty="0">
                <a:solidFill>
                  <a:schemeClr val="bg1"/>
                </a:solidFill>
              </a:rPr>
              <a:t> line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Rejection of which layer of the cornea (</a:t>
            </a:r>
            <a:r>
              <a:rPr lang="en-US" sz="1600" i="1" dirty="0" err="1">
                <a:solidFill>
                  <a:schemeClr val="bg1"/>
                </a:solidFill>
              </a:rPr>
              <a:t>ie</a:t>
            </a:r>
            <a:r>
              <a:rPr lang="en-US" sz="1600" i="1" dirty="0">
                <a:solidFill>
                  <a:schemeClr val="bg1"/>
                </a:solidFill>
              </a:rPr>
              <a:t>, epithelial, stromal, </a:t>
            </a:r>
            <a:r>
              <a:rPr lang="en-US" sz="1600" i="1" dirty="0" err="1">
                <a:solidFill>
                  <a:schemeClr val="bg1"/>
                </a:solidFill>
              </a:rPr>
              <a:t>etc</a:t>
            </a:r>
            <a:r>
              <a:rPr lang="en-US" sz="1600" i="1" dirty="0">
                <a:solidFill>
                  <a:schemeClr val="bg1"/>
                </a:solidFill>
              </a:rPr>
              <a:t>) is heralded by the presence of a </a:t>
            </a:r>
            <a:r>
              <a:rPr lang="en-US" sz="1600" i="1" dirty="0" err="1">
                <a:solidFill>
                  <a:schemeClr val="bg1"/>
                </a:solidFill>
              </a:rPr>
              <a:t>Khodadoust</a:t>
            </a:r>
            <a:r>
              <a:rPr lang="en-US" sz="1600" i="1" dirty="0">
                <a:solidFill>
                  <a:schemeClr val="bg1"/>
                </a:solidFill>
              </a:rPr>
              <a:t> line?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endothelium</a:t>
            </a:r>
          </a:p>
          <a:p>
            <a:endParaRPr lang="en-US" sz="1600" i="1" dirty="0">
              <a:solidFill>
                <a:srgbClr val="00B050"/>
              </a:solidFill>
            </a:endParaRPr>
          </a:p>
          <a:p>
            <a:r>
              <a:rPr lang="en-US" sz="1600" i="1" dirty="0">
                <a:solidFill>
                  <a:srgbClr val="00B050"/>
                </a:solidFill>
              </a:rPr>
              <a:t>Of what is the line composed?</a:t>
            </a:r>
          </a:p>
          <a:p>
            <a:r>
              <a:rPr lang="en-US" sz="1600" dirty="0">
                <a:solidFill>
                  <a:srgbClr val="00B050"/>
                </a:solidFill>
              </a:rPr>
              <a:t>Inflammatory precipitates</a:t>
            </a:r>
          </a:p>
        </p:txBody>
      </p:sp>
    </p:spTree>
    <p:extLst>
      <p:ext uri="{BB962C8B-B14F-4D97-AF65-F5344CB8AC3E}">
        <p14:creationId xmlns:p14="http://schemas.microsoft.com/office/powerpoint/2010/main" val="521638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CB192-D949-489F-ADC9-0DEBC273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E4096-98FF-4792-9404-BCB444DEE377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  <p:pic>
        <p:nvPicPr>
          <p:cNvPr id="1026" name="Picture 2" descr="Corneal endothelial graft rejection - American Academy of Ophthalmology">
            <a:extLst>
              <a:ext uri="{FF2B5EF4-FFF2-40B4-BE49-F238E27FC236}">
                <a16:creationId xmlns:a16="http://schemas.microsoft.com/office/drawing/2014/main" id="{44B21FC9-EB67-4151-8016-1BD23FE9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7738"/>
            <a:ext cx="4698745" cy="311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neal endothelial graft rejection - American Academy of Ophthalmology">
            <a:extLst>
              <a:ext uri="{FF2B5EF4-FFF2-40B4-BE49-F238E27FC236}">
                <a16:creationId xmlns:a16="http://schemas.microsoft.com/office/drawing/2014/main" id="{874AD525-03E8-4756-B34B-51A17BF2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7738"/>
            <a:ext cx="4191000" cy="311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9ECA13C-FF17-44D9-9280-AB6F22AE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5505C-551C-4762-AE57-4DAAB3B1052C}"/>
              </a:ext>
            </a:extLst>
          </p:cNvPr>
          <p:cNvSpPr txBox="1"/>
          <p:nvPr/>
        </p:nvSpPr>
        <p:spPr>
          <a:xfrm>
            <a:off x="3652517" y="6127959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Khodadoust</a:t>
            </a:r>
            <a:r>
              <a:rPr lang="en-US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40168137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E2328853-5E5B-4F1E-A8EF-E7AE05EFEAB6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C9DCC361-53AA-4556-832A-A11C732D0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A662CAA0-2E48-4860-AEB7-8886AE84F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FA035508-5226-4E1A-9A6D-32BF08F93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5">
            <a:extLst>
              <a:ext uri="{FF2B5EF4-FFF2-40B4-BE49-F238E27FC236}">
                <a16:creationId xmlns:a16="http://schemas.microsoft.com/office/drawing/2014/main" id="{66B06B4F-CBAC-4121-93FE-077119F6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ACE95E9-5591-4689-944A-45035CB7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DB9BE1C-3955-44C3-B915-8E9648DD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202E13FF-E869-4326-9646-3CA843C5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0B2B01F-110F-4A54-95AA-2E52F069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4424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 corneal finding in PPMD: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 manifestation of corneal transplant rejection: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E0105-C331-4B98-8008-1F8E7EBAD50A}"/>
              </a:ext>
            </a:extLst>
          </p:cNvPr>
          <p:cNvSpPr txBox="1"/>
          <p:nvPr/>
        </p:nvSpPr>
        <p:spPr>
          <a:xfrm>
            <a:off x="1011340" y="3872948"/>
            <a:ext cx="706586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name of the line associated with PK rejection?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Khodadoust</a:t>
            </a:r>
            <a:r>
              <a:rPr lang="en-US" sz="1600" b="1" dirty="0">
                <a:solidFill>
                  <a:schemeClr val="bg1"/>
                </a:solidFill>
              </a:rPr>
              <a:t> line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Rejection of which layer of the cornea (</a:t>
            </a:r>
            <a:r>
              <a:rPr lang="en-US" sz="1600" i="1" dirty="0" err="1">
                <a:solidFill>
                  <a:schemeClr val="bg1"/>
                </a:solidFill>
              </a:rPr>
              <a:t>ie</a:t>
            </a:r>
            <a:r>
              <a:rPr lang="en-US" sz="1600" i="1" dirty="0">
                <a:solidFill>
                  <a:schemeClr val="bg1"/>
                </a:solidFill>
              </a:rPr>
              <a:t>, epithelial, stromal, </a:t>
            </a:r>
            <a:r>
              <a:rPr lang="en-US" sz="1600" i="1" dirty="0" err="1">
                <a:solidFill>
                  <a:schemeClr val="bg1"/>
                </a:solidFill>
              </a:rPr>
              <a:t>etc</a:t>
            </a:r>
            <a:r>
              <a:rPr lang="en-US" sz="1600" i="1" dirty="0">
                <a:solidFill>
                  <a:schemeClr val="bg1"/>
                </a:solidFill>
              </a:rPr>
              <a:t>) is heralded by the presence of a </a:t>
            </a:r>
            <a:r>
              <a:rPr lang="en-US" sz="1600" i="1" dirty="0" err="1">
                <a:solidFill>
                  <a:schemeClr val="bg1"/>
                </a:solidFill>
              </a:rPr>
              <a:t>Khodadoust</a:t>
            </a:r>
            <a:r>
              <a:rPr lang="en-US" sz="1600" i="1" dirty="0">
                <a:solidFill>
                  <a:schemeClr val="bg1"/>
                </a:solidFill>
              </a:rPr>
              <a:t> line?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endothelium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Of what is the line composed?</a:t>
            </a:r>
            <a:endParaRPr lang="en-US" sz="1600" i="1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Inflammatory precipitates</a:t>
            </a:r>
          </a:p>
        </p:txBody>
      </p:sp>
    </p:spTree>
    <p:extLst>
      <p:ext uri="{BB962C8B-B14F-4D97-AF65-F5344CB8AC3E}">
        <p14:creationId xmlns:p14="http://schemas.microsoft.com/office/powerpoint/2010/main" val="550148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E2328853-5E5B-4F1E-A8EF-E7AE05EFEAB6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C9DCC361-53AA-4556-832A-A11C732D0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A662CAA0-2E48-4860-AEB7-8886AE84F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>
                  <a:solidFill>
                    <a:schemeClr val="bg1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FA035508-5226-4E1A-9A6D-32BF08F93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orizontal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igh</a:t>
              </a:r>
              <a:r>
                <a:rPr lang="en-US" altLang="en-US" sz="1600" b="1" dirty="0">
                  <a:solidFill>
                    <a:schemeClr val="bg1">
                      <a:lumMod val="75000"/>
                    </a:schemeClr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bg1">
                      <a:lumMod val="75000"/>
                    </a:schemeClr>
                  </a:solidFill>
                </a:rPr>
                <a:t>Haab</a:t>
              </a:r>
              <a:endParaRPr lang="en-US" alt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5">
            <a:extLst>
              <a:ext uri="{FF2B5EF4-FFF2-40B4-BE49-F238E27FC236}">
                <a16:creationId xmlns:a16="http://schemas.microsoft.com/office/drawing/2014/main" id="{66B06B4F-CBAC-4121-93FE-077119F6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ACE95E9-5591-4689-944A-45035CB7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DB9BE1C-3955-44C3-B915-8E9648DD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ertical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202E13FF-E869-4326-9646-3CA843C5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99" y="6062954"/>
            <a:ext cx="50366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ogt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0B2B01F-110F-4A54-95AA-2E52F069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280" y="5843395"/>
            <a:ext cx="720069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>
                    <a:lumMod val="75000"/>
                  </a:schemeClr>
                </a:solidFill>
              </a:rPr>
              <a:t>agina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6"/>
            <a:ext cx="8458200" cy="2442444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congenital glaucoma: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Associated with birth trauma: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Corneal stress lines in keratoconus: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Vertical</a:t>
            </a:r>
          </a:p>
          <a:p>
            <a:pPr eaLnBrk="1" hangingPunct="1"/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A corneal finding in PPMD: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Horizontal</a:t>
            </a:r>
          </a:p>
          <a:p>
            <a:pPr eaLnBrk="1" hangingPunct="1"/>
            <a:r>
              <a:rPr lang="en-US" altLang="en-US" sz="2400" i="1" u="sng" dirty="0"/>
              <a:t>A manifestation of corneal transplant rejection: </a:t>
            </a:r>
            <a:r>
              <a:rPr lang="en-US" altLang="en-US" sz="2400" u="sng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00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A666DD-7D87-45C1-AAD3-1EAB3871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E0105-C331-4B98-8008-1F8E7EBAD50A}"/>
              </a:ext>
            </a:extLst>
          </p:cNvPr>
          <p:cNvSpPr txBox="1"/>
          <p:nvPr/>
        </p:nvSpPr>
        <p:spPr>
          <a:xfrm>
            <a:off x="1011340" y="3872948"/>
            <a:ext cx="706586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name of the line associated with PK rejection?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Khodadoust</a:t>
            </a:r>
            <a:r>
              <a:rPr lang="en-US" sz="1600" b="1" dirty="0">
                <a:solidFill>
                  <a:schemeClr val="bg1"/>
                </a:solidFill>
              </a:rPr>
              <a:t> line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Rejection of which layer of the cornea (</a:t>
            </a:r>
            <a:r>
              <a:rPr lang="en-US" sz="1600" i="1" dirty="0" err="1">
                <a:solidFill>
                  <a:schemeClr val="bg1"/>
                </a:solidFill>
              </a:rPr>
              <a:t>ie</a:t>
            </a:r>
            <a:r>
              <a:rPr lang="en-US" sz="1600" i="1" dirty="0">
                <a:solidFill>
                  <a:schemeClr val="bg1"/>
                </a:solidFill>
              </a:rPr>
              <a:t>, epithelial, stromal, </a:t>
            </a:r>
            <a:r>
              <a:rPr lang="en-US" sz="1600" i="1" dirty="0" err="1">
                <a:solidFill>
                  <a:schemeClr val="bg1"/>
                </a:solidFill>
              </a:rPr>
              <a:t>etc</a:t>
            </a:r>
            <a:r>
              <a:rPr lang="en-US" sz="1600" i="1" dirty="0">
                <a:solidFill>
                  <a:schemeClr val="bg1"/>
                </a:solidFill>
              </a:rPr>
              <a:t>) is heralded by the presence of a </a:t>
            </a:r>
            <a:r>
              <a:rPr lang="en-US" sz="1600" i="1" dirty="0" err="1">
                <a:solidFill>
                  <a:schemeClr val="bg1"/>
                </a:solidFill>
              </a:rPr>
              <a:t>Khodadoust</a:t>
            </a:r>
            <a:r>
              <a:rPr lang="en-US" sz="1600" i="1" dirty="0">
                <a:solidFill>
                  <a:schemeClr val="bg1"/>
                </a:solidFill>
              </a:rPr>
              <a:t> line?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endothelium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Of what is the line composed?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Inflammatory precipitates</a:t>
            </a:r>
          </a:p>
        </p:txBody>
      </p:sp>
    </p:spTree>
    <p:extLst>
      <p:ext uri="{BB962C8B-B14F-4D97-AF65-F5344CB8AC3E}">
        <p14:creationId xmlns:p14="http://schemas.microsoft.com/office/powerpoint/2010/main" val="76242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  <a:endParaRPr lang="en-US" sz="1600" b="1" dirty="0">
              <a:solidFill>
                <a:srgbClr val="99FF99"/>
              </a:solidFill>
            </a:endParaRPr>
          </a:p>
          <a:p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A pair of parallel lines that taper and meet at their ends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99FF99"/>
                </a:solidFill>
              </a:rPr>
              <a:t>ie</a:t>
            </a:r>
            <a:r>
              <a:rPr lang="en-US" sz="1600" i="1" dirty="0">
                <a:solidFill>
                  <a:srgbClr val="99FF99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03471E-DECF-442E-99B8-7550DB38520A}"/>
              </a:ext>
            </a:extLst>
          </p:cNvPr>
          <p:cNvSpPr txBox="1"/>
          <p:nvPr/>
        </p:nvSpPr>
        <p:spPr>
          <a:xfrm>
            <a:off x="457200" y="3021246"/>
            <a:ext cx="6332183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Can Haab striae develop in children whose glaucoma commences after birth?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they appear in pts with glaucoma onset up to age  4 years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9D5C59-D42A-4337-A38B-BB96444808E7}"/>
              </a:ext>
            </a:extLst>
          </p:cNvPr>
          <p:cNvSpPr/>
          <p:nvPr/>
        </p:nvSpPr>
        <p:spPr>
          <a:xfrm>
            <a:off x="1150241" y="2397792"/>
            <a:ext cx="1524000" cy="44929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Haab striae look like?</a:t>
            </a:r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dirty="0">
                <a:solidFill>
                  <a:srgbClr val="99FF99"/>
                </a:solidFill>
              </a:rPr>
              <a:t>A pair of parallel lines that taper and meet at their ends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99FF99"/>
                </a:solidFill>
              </a:rPr>
              <a:t>ie</a:t>
            </a:r>
            <a:r>
              <a:rPr lang="en-US" sz="1600" i="1" dirty="0">
                <a:solidFill>
                  <a:srgbClr val="99FF99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69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93BFB0-788B-4AE1-9ADC-F71405C5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7A4CED-2D04-4BAA-9BFF-CC90C243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3757"/>
            <a:ext cx="8458200" cy="590932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Associated with congenital glaucoma: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4B140C1B-31A0-4C06-91C3-76C90B0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5F1F5-5AFB-4478-AC18-598D9D55B9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988F4DC9-E729-4FFD-A7F8-9A94691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1335088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Text Box 6">
            <a:extLst>
              <a:ext uri="{FF2B5EF4-FFF2-40B4-BE49-F238E27FC236}">
                <a16:creationId xmlns:a16="http://schemas.microsoft.com/office/drawing/2014/main" id="{24215DBB-7D98-465C-95D5-47AA3DD7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70525"/>
            <a:ext cx="69188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/>
              <a:t>V</a:t>
            </a:r>
          </a:p>
        </p:txBody>
      </p:sp>
      <p:sp>
        <p:nvSpPr>
          <p:cNvPr id="15371" name="Text Box 7">
            <a:extLst>
              <a:ext uri="{FF2B5EF4-FFF2-40B4-BE49-F238E27FC236}">
                <a16:creationId xmlns:a16="http://schemas.microsoft.com/office/drawing/2014/main" id="{FD438F9A-2B70-4EDC-B409-97CC036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41" y="5646738"/>
            <a:ext cx="790601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ertical</a:t>
            </a:r>
            <a:endParaRPr lang="en-US" altLang="en-US" sz="16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CAE12B4-061C-477A-B053-59ACD86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03" y="360709"/>
            <a:ext cx="5917004" cy="5909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For each statement, identify with which it is associated: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</a:rPr>
              <a:t>Horizontal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lines,</a:t>
            </a:r>
            <a:r>
              <a:rPr lang="en-US" altLang="en-US" sz="1800" b="1" i="1" dirty="0">
                <a:solidFill>
                  <a:srgbClr val="0000FF"/>
                </a:solidFill>
              </a:rPr>
              <a:t> or Vertical </a:t>
            </a:r>
            <a:r>
              <a:rPr lang="en-US" altLang="en-US" sz="1800" i="1" dirty="0">
                <a:solidFill>
                  <a:srgbClr val="0000FF"/>
                </a:solidFill>
              </a:rPr>
              <a:t>corneal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71EF4-476F-470A-AA38-04C402281709}"/>
              </a:ext>
            </a:extLst>
          </p:cNvPr>
          <p:cNvSpPr txBox="1"/>
          <p:nvPr/>
        </p:nvSpPr>
        <p:spPr>
          <a:xfrm>
            <a:off x="1299020" y="1954721"/>
            <a:ext cx="5860159" cy="329320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for the horizontal corneal finding associated with congenital glaucoma?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Haab striae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 Haab striae look like?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Parallel lines that taper and meet at their ends</a:t>
            </a:r>
            <a:endParaRPr lang="en-US" sz="1600" dirty="0">
              <a:solidFill>
                <a:srgbClr val="99FF99"/>
              </a:solidFill>
            </a:endParaRP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Haab striae represent what sort of pathology, </a:t>
            </a:r>
            <a:r>
              <a:rPr lang="en-US" sz="1600" i="1" dirty="0" err="1">
                <a:solidFill>
                  <a:srgbClr val="99FF99"/>
                </a:solidFill>
              </a:rPr>
              <a:t>ie</a:t>
            </a:r>
            <a:r>
              <a:rPr lang="en-US" sz="1600" i="1" dirty="0">
                <a:solidFill>
                  <a:srgbClr val="99FF99"/>
                </a:solidFill>
              </a:rPr>
              <a:t>,  which corneal structure is damaged, and in what way?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Tears in Descemet’s secondary to corneal stretching</a:t>
            </a:r>
          </a:p>
          <a:p>
            <a:endParaRPr lang="en-US" sz="1600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What is the mechanism?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Mechanical deformation caused by the elevated IOP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0C53CEB-E8BF-4614-B6E0-8DE8A4A1BD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70525"/>
            <a:ext cx="1600200" cy="1006475"/>
            <a:chOff x="1694" y="3216"/>
            <a:chExt cx="921" cy="63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C815C99-B256-4DAB-ABBB-3A70D223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864" cy="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12C4175-2355-405F-B8B2-6E478664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3216"/>
              <a:ext cx="4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/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0F06AAE-016E-448E-B19F-8BAE351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27"/>
              <a:ext cx="59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/>
                <a:t>orizontal</a:t>
              </a:r>
              <a:endParaRPr lang="en-US" altLang="en-US" sz="1600" b="1" dirty="0"/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igh</a:t>
              </a:r>
              <a:r>
                <a:rPr lang="en-US" altLang="en-US" sz="1600" b="1" dirty="0">
                  <a:solidFill>
                    <a:srgbClr val="0000FF"/>
                  </a:solidFill>
                </a:rPr>
                <a:t> IOP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FF"/>
                  </a:solidFill>
                </a:rPr>
                <a:t>Haab</a:t>
              </a:r>
              <a:endParaRPr lang="en-US" altLang="en-US" sz="16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40044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711</TotalTime>
  <Words>6662</Words>
  <Application>Microsoft Office PowerPoint</Application>
  <PresentationFormat>On-screen Show (4:3)</PresentationFormat>
  <Paragraphs>1456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Wingdings</vt:lpstr>
      <vt:lpstr>Network</vt:lpstr>
      <vt:lpstr>Q</vt:lpstr>
      <vt:lpstr>A</vt:lpstr>
      <vt:lpstr>Q</vt:lpstr>
      <vt:lpstr>A</vt:lpstr>
      <vt:lpstr>Q</vt:lpstr>
      <vt:lpstr>Q/A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PowerPoint Presentation</vt:lpstr>
      <vt:lpstr>Q</vt:lpstr>
      <vt:lpstr>A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B. Flynn</dc:creator>
  <cp:lastModifiedBy>Steven Flynn</cp:lastModifiedBy>
  <cp:revision>72</cp:revision>
  <dcterms:created xsi:type="dcterms:W3CDTF">2008-09-06T16:42:50Z</dcterms:created>
  <dcterms:modified xsi:type="dcterms:W3CDTF">2020-10-17T00:08:10Z</dcterms:modified>
</cp:coreProperties>
</file>