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8"/>
  </p:notesMasterIdLst>
  <p:sldIdLst>
    <p:sldId id="712" r:id="rId5"/>
    <p:sldId id="702" r:id="rId6"/>
    <p:sldId id="706" r:id="rId7"/>
    <p:sldId id="713" r:id="rId8"/>
    <p:sldId id="697" r:id="rId9"/>
    <p:sldId id="707" r:id="rId10"/>
    <p:sldId id="714" r:id="rId11"/>
    <p:sldId id="715" r:id="rId12"/>
    <p:sldId id="709" r:id="rId13"/>
    <p:sldId id="716" r:id="rId14"/>
    <p:sldId id="717" r:id="rId15"/>
    <p:sldId id="718" r:id="rId16"/>
    <p:sldId id="25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D2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70"/>
  </p:normalViewPr>
  <p:slideViewPr>
    <p:cSldViewPr snapToObjects="1">
      <p:cViewPr varScale="1">
        <p:scale>
          <a:sx n="111" d="100"/>
          <a:sy n="111" d="100"/>
        </p:scale>
        <p:origin x="456" y="102"/>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BF74E6-35AF-5B4C-B197-951B3443EB77}" type="datetimeFigureOut">
              <a:rPr lang="en-US" smtClean="0"/>
              <a:t>8/30/2018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CCDF85-3280-3542-9647-8105EC0AC318}" type="slidenum">
              <a:rPr lang="en-US" smtClean="0"/>
              <a:t>‹#›</a:t>
            </a:fld>
            <a:endParaRPr lang="en-US"/>
          </a:p>
        </p:txBody>
      </p:sp>
    </p:spTree>
    <p:extLst>
      <p:ext uri="{BB962C8B-B14F-4D97-AF65-F5344CB8AC3E}">
        <p14:creationId xmlns:p14="http://schemas.microsoft.com/office/powerpoint/2010/main" val="166289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1752600"/>
            <a:ext cx="9296400" cy="1828800"/>
          </a:xfrm>
        </p:spPr>
        <p:txBody>
          <a:bodyPr anchor="b">
            <a:noAutofit/>
          </a:bodyPr>
          <a:lstStyle>
            <a:lvl1pPr marL="0" marR="0" indent="0" algn="l" defTabSz="914400" rtl="0" eaLnBrk="1" fontAlgn="auto" latinLnBrk="0" hangingPunct="1">
              <a:lnSpc>
                <a:spcPct val="100000"/>
              </a:lnSpc>
              <a:spcBef>
                <a:spcPct val="0"/>
              </a:spcBef>
              <a:spcAft>
                <a:spcPts val="0"/>
              </a:spcAft>
              <a:buClrTx/>
              <a:buSzTx/>
              <a:buFontTx/>
              <a:buNone/>
              <a:tabLst/>
              <a:defRPr sz="4400" baseline="0"/>
            </a:lvl1pPr>
          </a:lstStyle>
          <a:p>
            <a:r>
              <a:rPr lang="en-US" dirty="0"/>
              <a:t>Cover Slide Title</a:t>
            </a:r>
          </a:p>
        </p:txBody>
      </p:sp>
      <p:sp>
        <p:nvSpPr>
          <p:cNvPr id="3" name="Subtitle 2"/>
          <p:cNvSpPr>
            <a:spLocks noGrp="1"/>
          </p:cNvSpPr>
          <p:nvPr>
            <p:ph type="subTitle" idx="1" hasCustomPrompt="1"/>
          </p:nvPr>
        </p:nvSpPr>
        <p:spPr>
          <a:xfrm>
            <a:off x="609600" y="3810000"/>
            <a:ext cx="9296400" cy="1828800"/>
          </a:xfrm>
        </p:spPr>
        <p:txBody>
          <a:bodyPr>
            <a:noAutofit/>
          </a:bodyPr>
          <a:lstStyle>
            <a:lvl1pPr marL="0" indent="0" algn="l">
              <a:spcBef>
                <a:spcPts val="0"/>
              </a:spcBef>
              <a:buNone/>
              <a:defRPr sz="28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info, date, etc.</a:t>
            </a:r>
          </a:p>
        </p:txBody>
      </p:sp>
      <p:sp>
        <p:nvSpPr>
          <p:cNvPr id="8" name="Oval 7"/>
          <p:cNvSpPr>
            <a:spLocks noChangeAspect="1"/>
          </p:cNvSpPr>
          <p:nvPr userDrawn="1"/>
        </p:nvSpPr>
        <p:spPr>
          <a:xfrm>
            <a:off x="10224274" y="1286030"/>
            <a:ext cx="1967724" cy="1967724"/>
          </a:xfrm>
          <a:prstGeom prst="ellipse">
            <a:avLst/>
          </a:prstGeom>
          <a:solidFill>
            <a:srgbClr val="D7D2E0"/>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3200"/>
          </a:p>
        </p:txBody>
      </p:sp>
      <p:sp>
        <p:nvSpPr>
          <p:cNvPr id="9" name="Oval 8"/>
          <p:cNvSpPr>
            <a:spLocks noChangeAspect="1"/>
          </p:cNvSpPr>
          <p:nvPr userDrawn="1"/>
        </p:nvSpPr>
        <p:spPr>
          <a:xfrm>
            <a:off x="10224275" y="3253754"/>
            <a:ext cx="1967724" cy="1967724"/>
          </a:xfrm>
          <a:prstGeom prst="ellipse">
            <a:avLst/>
          </a:prstGeom>
          <a:solidFill>
            <a:srgbClr val="989A9C"/>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3200"/>
          </a:p>
        </p:txBody>
      </p:sp>
      <p:sp>
        <p:nvSpPr>
          <p:cNvPr id="22" name="Freeform 21"/>
          <p:cNvSpPr>
            <a:spLocks noChangeAspect="1"/>
          </p:cNvSpPr>
          <p:nvPr userDrawn="1"/>
        </p:nvSpPr>
        <p:spPr>
          <a:xfrm>
            <a:off x="10224277" y="5221478"/>
            <a:ext cx="1967724" cy="1636522"/>
          </a:xfrm>
          <a:custGeom>
            <a:avLst/>
            <a:gdLst>
              <a:gd name="connsiteX0" fmla="*/ 983862 w 1967724"/>
              <a:gd name="connsiteY0" fmla="*/ 0 h 1636522"/>
              <a:gd name="connsiteX1" fmla="*/ 1967724 w 1967724"/>
              <a:gd name="connsiteY1" fmla="*/ 983862 h 1636522"/>
              <a:gd name="connsiteX2" fmla="*/ 1799696 w 1967724"/>
              <a:gd name="connsiteY2" fmla="*/ 1533949 h 1636522"/>
              <a:gd name="connsiteX3" fmla="*/ 1715065 w 1967724"/>
              <a:gd name="connsiteY3" fmla="*/ 1636522 h 1636522"/>
              <a:gd name="connsiteX4" fmla="*/ 252659 w 1967724"/>
              <a:gd name="connsiteY4" fmla="*/ 1636522 h 1636522"/>
              <a:gd name="connsiteX5" fmla="*/ 168028 w 1967724"/>
              <a:gd name="connsiteY5" fmla="*/ 1533949 h 1636522"/>
              <a:gd name="connsiteX6" fmla="*/ 0 w 1967724"/>
              <a:gd name="connsiteY6" fmla="*/ 983862 h 1636522"/>
              <a:gd name="connsiteX7" fmla="*/ 983862 w 1967724"/>
              <a:gd name="connsiteY7" fmla="*/ 0 h 1636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67724" h="1636522">
                <a:moveTo>
                  <a:pt x="983862" y="0"/>
                </a:moveTo>
                <a:cubicBezTo>
                  <a:pt x="1527234" y="0"/>
                  <a:pt x="1967724" y="440490"/>
                  <a:pt x="1967724" y="983862"/>
                </a:cubicBezTo>
                <a:cubicBezTo>
                  <a:pt x="1967724" y="1187627"/>
                  <a:pt x="1905780" y="1376923"/>
                  <a:pt x="1799696" y="1533949"/>
                </a:cubicBezTo>
                <a:lnTo>
                  <a:pt x="1715065" y="1636522"/>
                </a:lnTo>
                <a:lnTo>
                  <a:pt x="252659" y="1636522"/>
                </a:lnTo>
                <a:lnTo>
                  <a:pt x="168028" y="1533949"/>
                </a:lnTo>
                <a:cubicBezTo>
                  <a:pt x="61944" y="1376923"/>
                  <a:pt x="0" y="1187627"/>
                  <a:pt x="0" y="983862"/>
                </a:cubicBezTo>
                <a:cubicBezTo>
                  <a:pt x="0" y="440490"/>
                  <a:pt x="440490" y="0"/>
                  <a:pt x="983862" y="0"/>
                </a:cubicBezTo>
                <a:close/>
              </a:path>
            </a:pathLst>
          </a:cu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sz="320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4501" y="457200"/>
            <a:ext cx="2578188" cy="797790"/>
          </a:xfrm>
          <a:prstGeom prst="rect">
            <a:avLst/>
          </a:prstGeom>
        </p:spPr>
      </p:pic>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220200" y="782550"/>
            <a:ext cx="2286000" cy="185288"/>
          </a:xfrm>
          <a:prstGeom prst="rect">
            <a:avLst/>
          </a:prstGeom>
        </p:spPr>
      </p:pic>
    </p:spTree>
    <p:extLst>
      <p:ext uri="{BB962C8B-B14F-4D97-AF65-F5344CB8AC3E}">
        <p14:creationId xmlns:p14="http://schemas.microsoft.com/office/powerpoint/2010/main" val="134561786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sz="1000">
                <a:solidFill>
                  <a:schemeClr val="tx2"/>
                </a:solidFill>
              </a:defRPr>
            </a:lvl1pPr>
          </a:lstStyle>
          <a:p>
            <a:fld id="{12A9E14D-4218-D743-BB5B-B907FBBABC66}" type="slidenum">
              <a:rPr lang="en-US" smtClean="0"/>
              <a:pPr/>
              <a:t>‹#›</a:t>
            </a:fld>
            <a:endParaRPr lang="en-US"/>
          </a:p>
        </p:txBody>
      </p:sp>
      <p:sp>
        <p:nvSpPr>
          <p:cNvPr id="7" name="Title 1"/>
          <p:cNvSpPr>
            <a:spLocks noGrp="1"/>
          </p:cNvSpPr>
          <p:nvPr>
            <p:ph type="title" hasCustomPrompt="1"/>
          </p:nvPr>
        </p:nvSpPr>
        <p:spPr>
          <a:xfrm>
            <a:off x="609600" y="1752600"/>
            <a:ext cx="9906000" cy="1828800"/>
          </a:xfrm>
        </p:spPr>
        <p:txBody>
          <a:bodyPr anchor="b">
            <a:noAutofit/>
          </a:bodyPr>
          <a:lstStyle>
            <a:lvl1pPr>
              <a:defRPr sz="4400"/>
            </a:lvl1pPr>
          </a:lstStyle>
          <a:p>
            <a:r>
              <a:rPr lang="en-US" dirty="0"/>
              <a:t>Section Divider Title</a:t>
            </a:r>
          </a:p>
        </p:txBody>
      </p:sp>
      <p:sp>
        <p:nvSpPr>
          <p:cNvPr id="8" name="Text Placeholder 2"/>
          <p:cNvSpPr>
            <a:spLocks noGrp="1"/>
          </p:cNvSpPr>
          <p:nvPr>
            <p:ph type="body" idx="1" hasCustomPrompt="1"/>
          </p:nvPr>
        </p:nvSpPr>
        <p:spPr>
          <a:xfrm>
            <a:off x="609600" y="3810000"/>
            <a:ext cx="9906000" cy="1828800"/>
          </a:xfrm>
        </p:spPr>
        <p:txBody>
          <a:bodyPr>
            <a:noAutofit/>
          </a:bodyPr>
          <a:lstStyle>
            <a:lvl1pPr marL="0" indent="0">
              <a:spcBef>
                <a:spcPts val="0"/>
              </a:spcBef>
              <a:buNone/>
              <a:defRPr sz="28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Section Divider Subtitle</a:t>
            </a:r>
          </a:p>
          <a:p>
            <a:pPr lvl="0"/>
            <a:endParaRPr lang="en-US" dirty="0"/>
          </a:p>
        </p:txBody>
      </p:sp>
      <p:sp>
        <p:nvSpPr>
          <p:cNvPr id="9" name="Oval 8"/>
          <p:cNvSpPr>
            <a:spLocks noChangeAspect="1"/>
          </p:cNvSpPr>
          <p:nvPr userDrawn="1"/>
        </p:nvSpPr>
        <p:spPr>
          <a:xfrm>
            <a:off x="10678072" y="2770056"/>
            <a:ext cx="1513921" cy="1513921"/>
          </a:xfrm>
          <a:prstGeom prst="ellipse">
            <a:avLst/>
          </a:prstGeom>
          <a:solidFill>
            <a:srgbClr val="D7D2E0"/>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3200"/>
          </a:p>
        </p:txBody>
      </p:sp>
      <p:sp>
        <p:nvSpPr>
          <p:cNvPr id="10" name="Oval 9"/>
          <p:cNvSpPr>
            <a:spLocks noChangeAspect="1"/>
          </p:cNvSpPr>
          <p:nvPr userDrawn="1"/>
        </p:nvSpPr>
        <p:spPr>
          <a:xfrm>
            <a:off x="10678076" y="1257734"/>
            <a:ext cx="1513921" cy="1513921"/>
          </a:xfrm>
          <a:prstGeom prst="ellipse">
            <a:avLst/>
          </a:prstGeom>
          <a:solidFill>
            <a:srgbClr val="989A9C"/>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3200"/>
          </a:p>
        </p:txBody>
      </p:sp>
      <p:sp>
        <p:nvSpPr>
          <p:cNvPr id="4" name="Rectangle 3"/>
          <p:cNvSpPr/>
          <p:nvPr userDrawn="1"/>
        </p:nvSpPr>
        <p:spPr>
          <a:xfrm>
            <a:off x="9753600" y="0"/>
            <a:ext cx="2438393" cy="12577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a:spLocks noChangeAspect="1"/>
          </p:cNvSpPr>
          <p:nvPr userDrawn="1"/>
        </p:nvSpPr>
        <p:spPr>
          <a:xfrm>
            <a:off x="10678079" y="0"/>
            <a:ext cx="1513922" cy="1258535"/>
          </a:xfrm>
          <a:custGeom>
            <a:avLst/>
            <a:gdLst>
              <a:gd name="connsiteX0" fmla="*/ 193922 w 1513922"/>
              <a:gd name="connsiteY0" fmla="*/ 0 h 1258535"/>
              <a:gd name="connsiteX1" fmla="*/ 1320000 w 1513922"/>
              <a:gd name="connsiteY1" fmla="*/ 0 h 1258535"/>
              <a:gd name="connsiteX2" fmla="*/ 1384645 w 1513922"/>
              <a:gd name="connsiteY2" fmla="*/ 78350 h 1258535"/>
              <a:gd name="connsiteX3" fmla="*/ 1513922 w 1513922"/>
              <a:gd name="connsiteY3" fmla="*/ 501574 h 1258535"/>
              <a:gd name="connsiteX4" fmla="*/ 756961 w 1513922"/>
              <a:gd name="connsiteY4" fmla="*/ 1258535 h 1258535"/>
              <a:gd name="connsiteX5" fmla="*/ 0 w 1513922"/>
              <a:gd name="connsiteY5" fmla="*/ 501574 h 1258535"/>
              <a:gd name="connsiteX6" fmla="*/ 129277 w 1513922"/>
              <a:gd name="connsiteY6" fmla="*/ 78350 h 1258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13922" h="1258535">
                <a:moveTo>
                  <a:pt x="193922" y="0"/>
                </a:moveTo>
                <a:lnTo>
                  <a:pt x="1320000" y="0"/>
                </a:lnTo>
                <a:lnTo>
                  <a:pt x="1384645" y="78350"/>
                </a:lnTo>
                <a:cubicBezTo>
                  <a:pt x="1466264" y="199162"/>
                  <a:pt x="1513922" y="344802"/>
                  <a:pt x="1513922" y="501574"/>
                </a:cubicBezTo>
                <a:cubicBezTo>
                  <a:pt x="1513922" y="919632"/>
                  <a:pt x="1175019" y="1258535"/>
                  <a:pt x="756961" y="1258535"/>
                </a:cubicBezTo>
                <a:cubicBezTo>
                  <a:pt x="338903" y="1258535"/>
                  <a:pt x="0" y="919632"/>
                  <a:pt x="0" y="501574"/>
                </a:cubicBezTo>
                <a:cubicBezTo>
                  <a:pt x="0" y="344802"/>
                  <a:pt x="47658" y="199162"/>
                  <a:pt x="129277" y="78350"/>
                </a:cubicBezTo>
                <a:close/>
              </a:path>
            </a:pathLst>
          </a:cu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sz="3200"/>
          </a:p>
        </p:txBody>
      </p:sp>
    </p:spTree>
    <p:extLst>
      <p:ext uri="{BB962C8B-B14F-4D97-AF65-F5344CB8AC3E}">
        <p14:creationId xmlns:p14="http://schemas.microsoft.com/office/powerpoint/2010/main" val="408715631"/>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On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2"/>
                </a:solidFill>
              </a:defRPr>
            </a:lvl1pPr>
            <a:lvl2pPr marL="688975" indent="-344488">
              <a:buFont typeface="Courier New" panose="02070309020205020404" pitchFamily="49" charset="0"/>
              <a:buChar char="o"/>
              <a:defRPr>
                <a:solidFill>
                  <a:schemeClr val="tx2"/>
                </a:solidFill>
              </a:defRPr>
            </a:lvl2pPr>
            <a:lvl3pPr marL="1027113" indent="-344488">
              <a:buFont typeface="Wingdings" panose="05000000000000000000" pitchFamily="2" charset="2"/>
              <a:buChar char="§"/>
              <a:defRPr>
                <a:solidFill>
                  <a:schemeClr val="tx2"/>
                </a:solidFill>
              </a:defRPr>
            </a:lvl3pPr>
            <a:lvl4pPr marL="1377950" indent="-350838">
              <a:buFont typeface="Wingdings" panose="05000000000000000000" pitchFamily="2" charset="2"/>
              <a:buChar char="ú"/>
              <a:defRPr>
                <a:solidFill>
                  <a:schemeClr val="tx2"/>
                </a:solidFill>
              </a:defRPr>
            </a:lvl4pPr>
            <a:lvl5pPr marL="1716088" indent="-344488">
              <a:buFont typeface="Arial" panose="020B0604020202020204" pitchFamily="34" charset="0"/>
              <a:buChar char="-"/>
              <a:defRPr>
                <a:solidFill>
                  <a:schemeClr val="tx2"/>
                </a:solidFill>
              </a:defRPr>
            </a:lvl5pPr>
            <a:lvl6pPr marL="2054225" indent="-344488">
              <a:defRPr/>
            </a:lvl6pPr>
            <a:lvl7pPr marL="2405063" indent="-346075">
              <a:defRPr/>
            </a:lvl7pPr>
            <a:lvl8pPr marL="2743200" indent="-339725">
              <a:defRPr/>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sz="1000">
                <a:solidFill>
                  <a:schemeClr val="tx2"/>
                </a:solidFill>
              </a:defRPr>
            </a:lvl1pPr>
          </a:lstStyle>
          <a:p>
            <a:fld id="{12A9E14D-4218-D743-BB5B-B907FBBABC66}" type="slidenum">
              <a:rPr lang="en-US" smtClean="0"/>
              <a:pPr/>
              <a:t>‹#›</a:t>
            </a:fld>
            <a:endParaRPr lang="en-US"/>
          </a:p>
        </p:txBody>
      </p:sp>
    </p:spTree>
    <p:extLst>
      <p:ext uri="{BB962C8B-B14F-4D97-AF65-F5344CB8AC3E}">
        <p14:creationId xmlns:p14="http://schemas.microsoft.com/office/powerpoint/2010/main" val="347892852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1676400"/>
            <a:ext cx="5029200" cy="4114800"/>
          </a:xfrm>
        </p:spPr>
        <p:txBody>
          <a:bodyPr/>
          <a:lstStyle>
            <a:lvl2pPr marL="688975" indent="-344488">
              <a:defRPr/>
            </a:lvl2pPr>
            <a:lvl3pPr marL="1027113" indent="-344488">
              <a:defRPr/>
            </a:lvl3pPr>
            <a:lvl4pPr marL="1377950" indent="-344488">
              <a:defRPr/>
            </a:lvl4pPr>
            <a:lvl5pPr marL="1716088" indent="-344488">
              <a:defRPr/>
            </a:lvl5pPr>
            <a:lvl6pPr marL="2054225" indent="-344488">
              <a:defRPr/>
            </a:lvl6pPr>
            <a:lvl7pPr marL="2405063" indent="-346075">
              <a:defRPr/>
            </a:lvl7pPr>
            <a:lvl8pPr marL="2743200" indent="-339725">
              <a:defRPr/>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53200" y="1676400"/>
            <a:ext cx="5029200" cy="4114800"/>
          </a:xfrm>
        </p:spPr>
        <p:txBody>
          <a:bodyPr/>
          <a:lstStyle>
            <a:lvl2pPr marL="688975" indent="-344488">
              <a:defRPr/>
            </a:lvl2pPr>
            <a:lvl3pPr marL="1027113" indent="-344488">
              <a:defRPr/>
            </a:lvl3pPr>
            <a:lvl4pPr marL="1377950" indent="-344488">
              <a:defRPr/>
            </a:lvl4pPr>
            <a:lvl5pPr marL="1716088" indent="-344488">
              <a:defRPr/>
            </a:lvl5pPr>
            <a:lvl6pPr marL="2054225" indent="-344488">
              <a:defRPr/>
            </a:lvl6pPr>
            <a:lvl7pPr marL="2405063" indent="-346075">
              <a:defRPr/>
            </a:lvl7pPr>
            <a:lvl8pPr marL="2743200" indent="-338138">
              <a:defRPr/>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A9E14D-4218-D743-BB5B-B907FBBABC66}" type="slidenum">
              <a:rPr lang="en-US" smtClean="0"/>
              <a:t>‹#›</a:t>
            </a:fld>
            <a:endParaRPr lang="en-US"/>
          </a:p>
        </p:txBody>
      </p:sp>
    </p:spTree>
    <p:extLst>
      <p:ext uri="{BB962C8B-B14F-4D97-AF65-F5344CB8AC3E}">
        <p14:creationId xmlns:p14="http://schemas.microsoft.com/office/powerpoint/2010/main" val="174544269"/>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 Picture">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7467600" y="1676400"/>
            <a:ext cx="4114800" cy="4114800"/>
          </a:xfrm>
          <a:prstGeom prst="ellipse">
            <a:avLst/>
          </a:prstGeom>
        </p:spPr>
        <p:txBody>
          <a:bodyPr anchor="ctr"/>
          <a:lstStyle>
            <a:lvl1pPr marL="0" indent="0" algn="ctr">
              <a:buNone/>
              <a:defRPr/>
            </a:lvl1pPr>
          </a:lstStyle>
          <a:p>
            <a:r>
              <a:rPr lang="en-US"/>
              <a:t>Click icon to add picture</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6400"/>
            <a:ext cx="59436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A9E14D-4218-D743-BB5B-B907FBBABC66}" type="slidenum">
              <a:rPr lang="en-US" smtClean="0"/>
              <a:t>‹#›</a:t>
            </a:fld>
            <a:endParaRPr lang="en-US"/>
          </a:p>
        </p:txBody>
      </p:sp>
    </p:spTree>
    <p:extLst>
      <p:ext uri="{BB962C8B-B14F-4D97-AF65-F5344CB8AC3E}">
        <p14:creationId xmlns:p14="http://schemas.microsoft.com/office/powerpoint/2010/main" val="288235035"/>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A9E14D-4218-D743-BB5B-B907FBBABC66}" type="slidenum">
              <a:rPr lang="en-US" smtClean="0"/>
              <a:t>‹#›</a:t>
            </a:fld>
            <a:endParaRPr lang="en-US"/>
          </a:p>
        </p:txBody>
      </p:sp>
    </p:spTree>
    <p:extLst>
      <p:ext uri="{BB962C8B-B14F-4D97-AF65-F5344CB8AC3E}">
        <p14:creationId xmlns:p14="http://schemas.microsoft.com/office/powerpoint/2010/main" val="1320791671"/>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Final">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47800" y="1752600"/>
            <a:ext cx="8910805" cy="2757347"/>
          </a:xfrm>
          <a:prstGeom prst="rect">
            <a:avLst/>
          </a:prstGeom>
        </p:spPr>
      </p:pic>
    </p:spTree>
    <p:extLst>
      <p:ext uri="{BB962C8B-B14F-4D97-AF65-F5344CB8AC3E}">
        <p14:creationId xmlns:p14="http://schemas.microsoft.com/office/powerpoint/2010/main" val="515406562"/>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G"/><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28600"/>
            <a:ext cx="10972800" cy="1219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609600" y="1676400"/>
            <a:ext cx="10972800" cy="4114800"/>
          </a:xfrm>
          <a:prstGeom prst="rect">
            <a:avLst/>
          </a:prstGeom>
        </p:spPr>
        <p:txBody>
          <a:bodyPr vert="horz" lIns="91440" tIns="45720" rIns="91440" bIns="4572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114801" y="6553200"/>
            <a:ext cx="3962399" cy="228600"/>
          </a:xfrm>
          <a:prstGeom prst="rect">
            <a:avLst/>
          </a:prstGeom>
        </p:spPr>
        <p:txBody>
          <a:bodyPr vert="horz" wrap="none" lIns="91440" tIns="45720" rIns="91440" bIns="45720" rtlCol="0" anchor="ctr">
            <a:noAutofit/>
          </a:bodyPr>
          <a:lstStyle>
            <a:lvl1pPr algn="ctr">
              <a:defRPr sz="900">
                <a:solidFill>
                  <a:schemeClr val="tx2"/>
                </a:solidFill>
              </a:defRPr>
            </a:lvl1pPr>
          </a:lstStyle>
          <a:p>
            <a:endParaRPr lang="en-US" dirty="0"/>
          </a:p>
        </p:txBody>
      </p:sp>
      <p:sp>
        <p:nvSpPr>
          <p:cNvPr id="6" name="Slide Number Placeholder 5"/>
          <p:cNvSpPr>
            <a:spLocks noGrp="1"/>
          </p:cNvSpPr>
          <p:nvPr>
            <p:ph type="sldNum" sz="quarter" idx="4"/>
          </p:nvPr>
        </p:nvSpPr>
        <p:spPr>
          <a:xfrm>
            <a:off x="10744200" y="6553200"/>
            <a:ext cx="838200" cy="228600"/>
          </a:xfrm>
          <a:prstGeom prst="rect">
            <a:avLst/>
          </a:prstGeom>
        </p:spPr>
        <p:txBody>
          <a:bodyPr vert="horz" wrap="none" lIns="91440" tIns="45720" rIns="91440" bIns="45720" rtlCol="0" anchor="ctr">
            <a:noAutofit/>
          </a:bodyPr>
          <a:lstStyle>
            <a:lvl1pPr algn="r">
              <a:defRPr sz="1000">
                <a:solidFill>
                  <a:schemeClr val="tx2"/>
                </a:solidFill>
              </a:defRPr>
            </a:lvl1pPr>
          </a:lstStyle>
          <a:p>
            <a:fld id="{12A9E14D-4218-D743-BB5B-B907FBBABC66}" type="slidenum">
              <a:rPr lang="en-US" smtClean="0"/>
              <a:pPr/>
              <a:t>‹#›</a:t>
            </a:fld>
            <a:endParaRPr lang="en-US"/>
          </a:p>
        </p:txBody>
      </p:sp>
      <p:grpSp>
        <p:nvGrpSpPr>
          <p:cNvPr id="7" name="Group 6"/>
          <p:cNvGrpSpPr/>
          <p:nvPr/>
        </p:nvGrpSpPr>
        <p:grpSpPr>
          <a:xfrm>
            <a:off x="10032915" y="-423"/>
            <a:ext cx="2159085" cy="787229"/>
            <a:chOff x="10032915" y="-423"/>
            <a:chExt cx="2159085" cy="787229"/>
          </a:xfrm>
        </p:grpSpPr>
        <p:sp>
          <p:nvSpPr>
            <p:cNvPr id="8" name="Oval 7"/>
            <p:cNvSpPr>
              <a:spLocks noChangeAspect="1"/>
            </p:cNvSpPr>
            <p:nvPr userDrawn="1"/>
          </p:nvSpPr>
          <p:spPr>
            <a:xfrm>
              <a:off x="10032915" y="0"/>
              <a:ext cx="786807" cy="786806"/>
            </a:xfrm>
            <a:prstGeom prst="ellipse">
              <a:avLst/>
            </a:prstGeom>
            <a:solidFill>
              <a:srgbClr val="D7D2E0"/>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3200"/>
            </a:p>
          </p:txBody>
        </p:sp>
        <p:sp>
          <p:nvSpPr>
            <p:cNvPr id="9" name="Oval 8"/>
            <p:cNvSpPr>
              <a:spLocks noChangeAspect="1"/>
            </p:cNvSpPr>
            <p:nvPr userDrawn="1"/>
          </p:nvSpPr>
          <p:spPr>
            <a:xfrm>
              <a:off x="10819722" y="0"/>
              <a:ext cx="786807" cy="786806"/>
            </a:xfrm>
            <a:prstGeom prst="ellipse">
              <a:avLst/>
            </a:prstGeom>
            <a:solidFill>
              <a:srgbClr val="989A9C"/>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algn="ctr"/>
              <a:endParaRPr lang="en-US" sz="3200"/>
            </a:p>
          </p:txBody>
        </p:sp>
        <p:sp>
          <p:nvSpPr>
            <p:cNvPr id="19" name="Freeform 18"/>
            <p:cNvSpPr>
              <a:spLocks noChangeAspect="1"/>
            </p:cNvSpPr>
            <p:nvPr userDrawn="1"/>
          </p:nvSpPr>
          <p:spPr>
            <a:xfrm>
              <a:off x="11606528" y="-423"/>
              <a:ext cx="585472" cy="786806"/>
            </a:xfrm>
            <a:custGeom>
              <a:avLst/>
              <a:gdLst>
                <a:gd name="connsiteX0" fmla="*/ 393404 w 585472"/>
                <a:gd name="connsiteY0" fmla="*/ 0 h 786806"/>
                <a:gd name="connsiteX1" fmla="*/ 546535 w 585472"/>
                <a:gd name="connsiteY1" fmla="*/ 30916 h 786806"/>
                <a:gd name="connsiteX2" fmla="*/ 585472 w 585472"/>
                <a:gd name="connsiteY2" fmla="*/ 52050 h 786806"/>
                <a:gd name="connsiteX3" fmla="*/ 585472 w 585472"/>
                <a:gd name="connsiteY3" fmla="*/ 734756 h 786806"/>
                <a:gd name="connsiteX4" fmla="*/ 546535 w 585472"/>
                <a:gd name="connsiteY4" fmla="*/ 755890 h 786806"/>
                <a:gd name="connsiteX5" fmla="*/ 393404 w 585472"/>
                <a:gd name="connsiteY5" fmla="*/ 786806 h 786806"/>
                <a:gd name="connsiteX6" fmla="*/ 0 w 585472"/>
                <a:gd name="connsiteY6" fmla="*/ 393403 h 786806"/>
                <a:gd name="connsiteX7" fmla="*/ 393404 w 585472"/>
                <a:gd name="connsiteY7" fmla="*/ 0 h 786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85472" h="786806">
                  <a:moveTo>
                    <a:pt x="393404" y="0"/>
                  </a:moveTo>
                  <a:cubicBezTo>
                    <a:pt x="447722" y="0"/>
                    <a:pt x="499468" y="11008"/>
                    <a:pt x="546535" y="30916"/>
                  </a:cubicBezTo>
                  <a:lnTo>
                    <a:pt x="585472" y="52050"/>
                  </a:lnTo>
                  <a:lnTo>
                    <a:pt x="585472" y="734756"/>
                  </a:lnTo>
                  <a:lnTo>
                    <a:pt x="546535" y="755890"/>
                  </a:lnTo>
                  <a:cubicBezTo>
                    <a:pt x="499468" y="775798"/>
                    <a:pt x="447722" y="786806"/>
                    <a:pt x="393404" y="786806"/>
                  </a:cubicBezTo>
                  <a:cubicBezTo>
                    <a:pt x="176133" y="786806"/>
                    <a:pt x="0" y="610673"/>
                    <a:pt x="0" y="393403"/>
                  </a:cubicBezTo>
                  <a:cubicBezTo>
                    <a:pt x="0" y="176133"/>
                    <a:pt x="176133" y="0"/>
                    <a:pt x="393404" y="0"/>
                  </a:cubicBezTo>
                  <a:close/>
                </a:path>
              </a:pathLst>
            </a:cu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sz="3200"/>
            </a:p>
          </p:txBody>
        </p:sp>
      </p:grpSp>
      <p:pic>
        <p:nvPicPr>
          <p:cNvPr id="12" name="Picture 1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58368" y="5984010"/>
            <a:ext cx="2578188" cy="797790"/>
          </a:xfrm>
          <a:prstGeom prst="rect">
            <a:avLst/>
          </a:prstGeom>
        </p:spPr>
      </p:pic>
      <p:cxnSp>
        <p:nvCxnSpPr>
          <p:cNvPr id="18" name="Straight Connector 17"/>
          <p:cNvCxnSpPr/>
          <p:nvPr/>
        </p:nvCxnSpPr>
        <p:spPr>
          <a:xfrm>
            <a:off x="609600" y="6397083"/>
            <a:ext cx="0" cy="0"/>
          </a:xfrm>
          <a:prstGeom prst="line">
            <a:avLst/>
          </a:prstGeom>
          <a:ln w="9525" cmpd="sng"/>
        </p:spPr>
        <p:style>
          <a:lnRef idx="1">
            <a:schemeClr val="accent1"/>
          </a:lnRef>
          <a:fillRef idx="0">
            <a:schemeClr val="accent1"/>
          </a:fillRef>
          <a:effectRef idx="0">
            <a:schemeClr val="accent1"/>
          </a:effectRef>
          <a:fontRef idx="minor">
            <a:schemeClr val="tx1"/>
          </a:fontRef>
        </p:style>
      </p:cxnSp>
      <p:pic>
        <p:nvPicPr>
          <p:cNvPr id="24" name="Picture 23"/>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9235440" y="6309360"/>
            <a:ext cx="2286000" cy="185288"/>
          </a:xfrm>
          <a:prstGeom prst="rect">
            <a:avLst/>
          </a:prstGeom>
        </p:spPr>
      </p:pic>
    </p:spTree>
    <p:extLst>
      <p:ext uri="{BB962C8B-B14F-4D97-AF65-F5344CB8AC3E}">
        <p14:creationId xmlns:p14="http://schemas.microsoft.com/office/powerpoint/2010/main" val="1904539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52" r:id="rId4"/>
    <p:sldLayoutId id="2147483656" r:id="rId5"/>
    <p:sldLayoutId id="2147483655" r:id="rId6"/>
    <p:sldLayoutId id="2147483657" r:id="rId7"/>
  </p:sldLayoutIdLst>
  <p:transition>
    <p:fade/>
  </p:transition>
  <p:hf sldNum="0" hdr="0" ftr="0" dt="0"/>
  <p:txStyles>
    <p:titleStyle>
      <a:lvl1pPr algn="l" defTabSz="914400" rtl="0" eaLnBrk="1" latinLnBrk="0" hangingPunct="1">
        <a:lnSpc>
          <a:spcPct val="100000"/>
        </a:lnSpc>
        <a:spcBef>
          <a:spcPct val="0"/>
        </a:spcBef>
        <a:buNone/>
        <a:defRPr sz="4000" kern="1200">
          <a:solidFill>
            <a:schemeClr val="bg2"/>
          </a:solidFill>
          <a:latin typeface="+mj-lt"/>
          <a:ea typeface="+mj-ea"/>
          <a:cs typeface="+mj-cs"/>
        </a:defRPr>
      </a:lvl1pPr>
    </p:titleStyle>
    <p:bodyStyle>
      <a:lvl1pPr marL="342900" indent="-342900" algn="l" defTabSz="914400" rtl="0" eaLnBrk="1" latinLnBrk="0" hangingPunct="1">
        <a:lnSpc>
          <a:spcPct val="100000"/>
        </a:lnSpc>
        <a:spcBef>
          <a:spcPts val="1800"/>
        </a:spcBef>
        <a:buClr>
          <a:schemeClr val="bg2"/>
        </a:buClr>
        <a:buFont typeface="Arial"/>
        <a:buChar char="•"/>
        <a:tabLst/>
        <a:defRPr sz="2400" kern="1200">
          <a:solidFill>
            <a:schemeClr val="tx2"/>
          </a:solidFill>
          <a:latin typeface="+mn-lt"/>
          <a:ea typeface="+mn-ea"/>
          <a:cs typeface="+mn-cs"/>
        </a:defRPr>
      </a:lvl1pPr>
      <a:lvl2pPr marL="688975" indent="-344488" algn="l" defTabSz="914400" rtl="0" eaLnBrk="1" latinLnBrk="0" hangingPunct="1">
        <a:lnSpc>
          <a:spcPct val="100000"/>
        </a:lnSpc>
        <a:spcBef>
          <a:spcPts val="600"/>
        </a:spcBef>
        <a:buClr>
          <a:schemeClr val="bg2"/>
        </a:buClr>
        <a:buFont typeface="Courier New" panose="02070309020205020404" pitchFamily="49" charset="0"/>
        <a:buChar char="o"/>
        <a:tabLst/>
        <a:defRPr sz="2000" kern="1200">
          <a:solidFill>
            <a:schemeClr val="tx2"/>
          </a:solidFill>
          <a:latin typeface="+mn-lt"/>
          <a:ea typeface="+mn-ea"/>
          <a:cs typeface="+mn-cs"/>
        </a:defRPr>
      </a:lvl2pPr>
      <a:lvl3pPr marL="1027113" indent="-344488" algn="l" defTabSz="914400" rtl="0" eaLnBrk="1" latinLnBrk="0" hangingPunct="1">
        <a:lnSpc>
          <a:spcPct val="100000"/>
        </a:lnSpc>
        <a:spcBef>
          <a:spcPts val="600"/>
        </a:spcBef>
        <a:buClr>
          <a:schemeClr val="bg2"/>
        </a:buClr>
        <a:buFont typeface="Wingdings" panose="05000000000000000000" pitchFamily="2" charset="2"/>
        <a:buChar char="§"/>
        <a:tabLst/>
        <a:defRPr sz="1800" kern="1200">
          <a:solidFill>
            <a:schemeClr val="tx2"/>
          </a:solidFill>
          <a:latin typeface="+mn-lt"/>
          <a:ea typeface="+mn-ea"/>
          <a:cs typeface="+mn-cs"/>
        </a:defRPr>
      </a:lvl3pPr>
      <a:lvl4pPr marL="1377950" indent="-344488" algn="l" defTabSz="914400" rtl="0" eaLnBrk="1" latinLnBrk="0" hangingPunct="1">
        <a:lnSpc>
          <a:spcPct val="100000"/>
        </a:lnSpc>
        <a:spcBef>
          <a:spcPts val="600"/>
        </a:spcBef>
        <a:buClr>
          <a:schemeClr val="bg2"/>
        </a:buClr>
        <a:buFont typeface="Wingdings" panose="05000000000000000000" pitchFamily="2" charset="2"/>
        <a:buChar char="ú"/>
        <a:tabLst/>
        <a:defRPr sz="1600" kern="1200">
          <a:solidFill>
            <a:schemeClr val="tx2"/>
          </a:solidFill>
          <a:latin typeface="+mn-lt"/>
          <a:ea typeface="+mn-ea"/>
          <a:cs typeface="+mn-cs"/>
        </a:defRPr>
      </a:lvl4pPr>
      <a:lvl5pPr marL="1716088" indent="-344488" algn="l" defTabSz="914400" rtl="0" eaLnBrk="1" latinLnBrk="0" hangingPunct="1">
        <a:lnSpc>
          <a:spcPct val="100000"/>
        </a:lnSpc>
        <a:spcBef>
          <a:spcPts val="600"/>
        </a:spcBef>
        <a:buClr>
          <a:schemeClr val="bg2"/>
        </a:buClr>
        <a:buFont typeface="Arial" panose="020B0604020202020204" pitchFamily="34" charset="0"/>
        <a:buChar char="-"/>
        <a:tabLst/>
        <a:defRPr sz="1400" kern="1200">
          <a:solidFill>
            <a:schemeClr val="tx2"/>
          </a:solidFill>
          <a:latin typeface="+mn-lt"/>
          <a:ea typeface="+mn-ea"/>
          <a:cs typeface="+mn-cs"/>
        </a:defRPr>
      </a:lvl5pPr>
      <a:lvl6pPr marL="2054225" indent="-344488" algn="l" defTabSz="914400" rtl="0" eaLnBrk="1" latinLnBrk="0" hangingPunct="1">
        <a:lnSpc>
          <a:spcPct val="90000"/>
        </a:lnSpc>
        <a:spcBef>
          <a:spcPts val="500"/>
        </a:spcBef>
        <a:buFont typeface="Arial"/>
        <a:buChar char="•"/>
        <a:defRPr sz="1200" kern="1200">
          <a:solidFill>
            <a:schemeClr val="tx2"/>
          </a:solidFill>
          <a:latin typeface="+mn-lt"/>
          <a:ea typeface="+mn-ea"/>
          <a:cs typeface="+mn-cs"/>
        </a:defRPr>
      </a:lvl6pPr>
      <a:lvl7pPr marL="2405063" indent="-346075" algn="l" defTabSz="914400" rtl="0" eaLnBrk="1" latinLnBrk="0" hangingPunct="1">
        <a:lnSpc>
          <a:spcPct val="90000"/>
        </a:lnSpc>
        <a:spcBef>
          <a:spcPts val="500"/>
        </a:spcBef>
        <a:buFont typeface="Courier New" panose="02070309020205020404" pitchFamily="49" charset="0"/>
        <a:buChar char="o"/>
        <a:defRPr sz="1000" kern="1200">
          <a:solidFill>
            <a:schemeClr val="tx2"/>
          </a:solidFill>
          <a:latin typeface="+mn-lt"/>
          <a:ea typeface="+mn-ea"/>
          <a:cs typeface="+mn-cs"/>
        </a:defRPr>
      </a:lvl7pPr>
      <a:lvl8pPr marL="2743200" indent="-339725" algn="l" defTabSz="914400" rtl="0" eaLnBrk="1" latinLnBrk="0" hangingPunct="1">
        <a:lnSpc>
          <a:spcPct val="90000"/>
        </a:lnSpc>
        <a:spcBef>
          <a:spcPts val="500"/>
        </a:spcBef>
        <a:buFont typeface="Wingdings" panose="05000000000000000000" pitchFamily="2" charset="2"/>
        <a:buChar char="§"/>
        <a:defRPr sz="900" kern="1200">
          <a:solidFill>
            <a:schemeClr val="tx2"/>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ethics@aao.org"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E2651-F581-46EC-9B7E-85CE573A045E}"/>
              </a:ext>
            </a:extLst>
          </p:cNvPr>
          <p:cNvSpPr>
            <a:spLocks noGrp="1"/>
          </p:cNvSpPr>
          <p:nvPr>
            <p:ph type="ctrTitle"/>
          </p:nvPr>
        </p:nvSpPr>
        <p:spPr/>
        <p:txBody>
          <a:bodyPr/>
          <a:lstStyle/>
          <a:p>
            <a:r>
              <a:rPr lang="en-US" dirty="0"/>
              <a:t>Ethics Lecture</a:t>
            </a:r>
          </a:p>
        </p:txBody>
      </p:sp>
      <p:sp>
        <p:nvSpPr>
          <p:cNvPr id="3" name="Subtitle 2">
            <a:extLst>
              <a:ext uri="{FF2B5EF4-FFF2-40B4-BE49-F238E27FC236}">
                <a16:creationId xmlns:a16="http://schemas.microsoft.com/office/drawing/2014/main" id="{89924B1B-109B-4FBB-8B83-1D020DB66B79}"/>
              </a:ext>
            </a:extLst>
          </p:cNvPr>
          <p:cNvSpPr>
            <a:spLocks noGrp="1"/>
          </p:cNvSpPr>
          <p:nvPr>
            <p:ph type="subTitle" idx="1"/>
          </p:nvPr>
        </p:nvSpPr>
        <p:spPr/>
        <p:txBody>
          <a:bodyPr/>
          <a:lstStyle/>
          <a:p>
            <a:r>
              <a:rPr lang="en-US" dirty="0"/>
              <a:t>Professionalism and Relationships with Colleagues </a:t>
            </a:r>
          </a:p>
          <a:p>
            <a:endParaRPr lang="en-US" dirty="0"/>
          </a:p>
        </p:txBody>
      </p:sp>
    </p:spTree>
    <p:extLst>
      <p:ext uri="{BB962C8B-B14F-4D97-AF65-F5344CB8AC3E}">
        <p14:creationId xmlns:p14="http://schemas.microsoft.com/office/powerpoint/2010/main" val="3811413113"/>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31BBD-2393-413B-B9E1-DE7A16CCA58F}"/>
              </a:ext>
            </a:extLst>
          </p:cNvPr>
          <p:cNvSpPr>
            <a:spLocks noGrp="1"/>
          </p:cNvSpPr>
          <p:nvPr>
            <p:ph type="title"/>
          </p:nvPr>
        </p:nvSpPr>
        <p:spPr/>
        <p:txBody>
          <a:bodyPr/>
          <a:lstStyle/>
          <a:p>
            <a:r>
              <a:rPr lang="en-US" dirty="0"/>
              <a:t>Case Study 3</a:t>
            </a:r>
          </a:p>
        </p:txBody>
      </p:sp>
      <p:sp>
        <p:nvSpPr>
          <p:cNvPr id="3" name="Text Placeholder 2">
            <a:extLst>
              <a:ext uri="{FF2B5EF4-FFF2-40B4-BE49-F238E27FC236}">
                <a16:creationId xmlns:a16="http://schemas.microsoft.com/office/drawing/2014/main" id="{4C01DCCE-A982-42D7-AB0A-B99ACDE4333E}"/>
              </a:ext>
            </a:extLst>
          </p:cNvPr>
          <p:cNvSpPr>
            <a:spLocks noGrp="1"/>
          </p:cNvSpPr>
          <p:nvPr>
            <p:ph type="body" idx="1"/>
          </p:nvPr>
        </p:nvSpPr>
        <p:spPr/>
        <p:txBody>
          <a:bodyPr/>
          <a:lstStyle/>
          <a:p>
            <a:r>
              <a:rPr lang="en-US" dirty="0"/>
              <a:t>Too Expensive…</a:t>
            </a:r>
          </a:p>
        </p:txBody>
      </p:sp>
    </p:spTree>
    <p:extLst>
      <p:ext uri="{BB962C8B-B14F-4D97-AF65-F5344CB8AC3E}">
        <p14:creationId xmlns:p14="http://schemas.microsoft.com/office/powerpoint/2010/main" val="2045127139"/>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46E8E-8B3A-439A-A0A9-E1A791FF9569}"/>
              </a:ext>
            </a:extLst>
          </p:cNvPr>
          <p:cNvSpPr>
            <a:spLocks noGrp="1"/>
          </p:cNvSpPr>
          <p:nvPr>
            <p:ph type="title"/>
          </p:nvPr>
        </p:nvSpPr>
        <p:spPr/>
        <p:txBody>
          <a:bodyPr/>
          <a:lstStyle/>
          <a:p>
            <a:r>
              <a:rPr lang="en-US" dirty="0"/>
              <a:t>Case Study 3</a:t>
            </a:r>
          </a:p>
        </p:txBody>
      </p:sp>
      <p:sp>
        <p:nvSpPr>
          <p:cNvPr id="3" name="Content Placeholder 2">
            <a:extLst>
              <a:ext uri="{FF2B5EF4-FFF2-40B4-BE49-F238E27FC236}">
                <a16:creationId xmlns:a16="http://schemas.microsoft.com/office/drawing/2014/main" id="{7214E295-0C8E-4DCE-93D0-CC8689C02465}"/>
              </a:ext>
            </a:extLst>
          </p:cNvPr>
          <p:cNvSpPr>
            <a:spLocks noGrp="1"/>
          </p:cNvSpPr>
          <p:nvPr>
            <p:ph idx="1"/>
          </p:nvPr>
        </p:nvSpPr>
        <p:spPr/>
        <p:txBody>
          <a:bodyPr/>
          <a:lstStyle/>
          <a:p>
            <a:r>
              <a:rPr lang="en-US" dirty="0"/>
              <a:t>A retina fellow runs the VA Hospital retina clinic.  A patient was referred by an OD from a more rural VA in the state.  This 69yo patient was found to have 20/400 visual acuity in his better seeing eye due to a classic </a:t>
            </a:r>
            <a:r>
              <a:rPr lang="en-US" dirty="0" err="1"/>
              <a:t>subfoveal</a:t>
            </a:r>
            <a:r>
              <a:rPr lang="en-US" dirty="0"/>
              <a:t> choroidal neovascular membrane due to AMD.  The retina fellow recommends ranibizumab.</a:t>
            </a:r>
          </a:p>
          <a:p>
            <a:r>
              <a:rPr lang="en-US" dirty="0"/>
              <a:t>A few days later the fellow learned that the injection was canceled.  Each VA hospital pays for treatments for their own patients regardless of where the treatment is performed.  The optometrist from the rural VA said he thought ranibizumab was “too expensive” for this patient and canceled treatment.</a:t>
            </a:r>
          </a:p>
          <a:p>
            <a:endParaRPr lang="en-US" dirty="0"/>
          </a:p>
        </p:txBody>
      </p:sp>
    </p:spTree>
    <p:extLst>
      <p:ext uri="{BB962C8B-B14F-4D97-AF65-F5344CB8AC3E}">
        <p14:creationId xmlns:p14="http://schemas.microsoft.com/office/powerpoint/2010/main" val="890010723"/>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AC1A7-0064-4B37-BFD4-FA45BF926D41}"/>
              </a:ext>
            </a:extLst>
          </p:cNvPr>
          <p:cNvSpPr>
            <a:spLocks noGrp="1"/>
          </p:cNvSpPr>
          <p:nvPr>
            <p:ph type="title"/>
          </p:nvPr>
        </p:nvSpPr>
        <p:spPr/>
        <p:txBody>
          <a:bodyPr/>
          <a:lstStyle/>
          <a:p>
            <a:r>
              <a:rPr lang="en-US" dirty="0"/>
              <a:t>What Do You Think? </a:t>
            </a:r>
          </a:p>
        </p:txBody>
      </p:sp>
      <p:sp>
        <p:nvSpPr>
          <p:cNvPr id="3" name="Content Placeholder 2">
            <a:extLst>
              <a:ext uri="{FF2B5EF4-FFF2-40B4-BE49-F238E27FC236}">
                <a16:creationId xmlns:a16="http://schemas.microsoft.com/office/drawing/2014/main" id="{E878FC53-7B5E-490B-BDCA-97F214827662}"/>
              </a:ext>
            </a:extLst>
          </p:cNvPr>
          <p:cNvSpPr>
            <a:spLocks noGrp="1"/>
          </p:cNvSpPr>
          <p:nvPr>
            <p:ph idx="1"/>
          </p:nvPr>
        </p:nvSpPr>
        <p:spPr/>
        <p:txBody>
          <a:bodyPr/>
          <a:lstStyle/>
          <a:p>
            <a:r>
              <a:rPr lang="en-US" dirty="0"/>
              <a:t>How do you inform the patient about the decision to deny treatment based on financial considerations of others?</a:t>
            </a:r>
          </a:p>
          <a:p>
            <a:r>
              <a:rPr lang="en-US" dirty="0"/>
              <a:t>Would you consider arguing for this patient's care with the VA ophthalmologist? </a:t>
            </a:r>
          </a:p>
          <a:p>
            <a:endParaRPr lang="en-US" dirty="0"/>
          </a:p>
        </p:txBody>
      </p:sp>
    </p:spTree>
    <p:extLst>
      <p:ext uri="{BB962C8B-B14F-4D97-AF65-F5344CB8AC3E}">
        <p14:creationId xmlns:p14="http://schemas.microsoft.com/office/powerpoint/2010/main" val="3462411222"/>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6705212"/>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46389E74-4DC2-421F-A2D5-52869414B54D}"/>
              </a:ext>
            </a:extLst>
          </p:cNvPr>
          <p:cNvSpPr>
            <a:spLocks noGrp="1"/>
          </p:cNvSpPr>
          <p:nvPr>
            <p:ph type="title"/>
          </p:nvPr>
        </p:nvSpPr>
        <p:spPr/>
        <p:txBody>
          <a:bodyPr/>
          <a:lstStyle/>
          <a:p>
            <a:r>
              <a:rPr lang="en-US" altLang="en-US" sz="4400" dirty="0">
                <a:ea typeface="ＭＳ Ｐゴシック" panose="020B0600070205080204" pitchFamily="34" charset="-128"/>
              </a:rPr>
              <a:t>Disclosures</a:t>
            </a:r>
          </a:p>
        </p:txBody>
      </p:sp>
      <p:sp>
        <p:nvSpPr>
          <p:cNvPr id="6147" name="Content Placeholder 2">
            <a:extLst>
              <a:ext uri="{FF2B5EF4-FFF2-40B4-BE49-F238E27FC236}">
                <a16:creationId xmlns:a16="http://schemas.microsoft.com/office/drawing/2014/main" id="{EADE826F-08F8-4D49-BC85-B6EB4ABC807B}"/>
              </a:ext>
            </a:extLst>
          </p:cNvPr>
          <p:cNvSpPr>
            <a:spLocks noGrp="1"/>
          </p:cNvSpPr>
          <p:nvPr>
            <p:ph idx="1"/>
          </p:nvPr>
        </p:nvSpPr>
        <p:spPr/>
        <p:txBody>
          <a:bodyPr/>
          <a:lstStyle/>
          <a:p>
            <a:r>
              <a:rPr lang="en-US" altLang="en-US" sz="2800" dirty="0">
                <a:ea typeface="ＭＳ Ｐゴシック" panose="020B0600070205080204" pitchFamily="34" charset="-128"/>
              </a:rPr>
              <a:t>The speaker has no financial interest in the subject matter of this presentation and is not representing the Ethics Committee of the American Academy of Ophthalmology with this presentation</a:t>
            </a:r>
          </a:p>
          <a:p>
            <a:r>
              <a:rPr lang="en-US" altLang="en-US" sz="2800" dirty="0">
                <a:ea typeface="ＭＳ Ｐゴシック" panose="020B0600070205080204" pitchFamily="34" charset="-128"/>
              </a:rPr>
              <a:t>For questions about the material contained herein or about the Academy’s ethics program in general, please contact the ethics program manager, Mara Pearse Burke at </a:t>
            </a:r>
            <a:r>
              <a:rPr lang="en-US" altLang="en-US" sz="2800" u="sng" dirty="0">
                <a:ea typeface="ＭＳ Ｐゴシック" panose="020B0600070205080204" pitchFamily="34" charset="-128"/>
                <a:hlinkClick r:id="rId2"/>
              </a:rPr>
              <a:t>ethics@aao.org</a:t>
            </a:r>
            <a:endParaRPr lang="en-US" altLang="en-US" sz="2800" dirty="0">
              <a:ea typeface="ＭＳ Ｐゴシック" panose="020B0600070205080204" pitchFamily="34" charset="-128"/>
            </a:endParaRPr>
          </a:p>
        </p:txBody>
      </p:sp>
    </p:spTree>
    <p:extLst>
      <p:ext uri="{BB962C8B-B14F-4D97-AF65-F5344CB8AC3E}">
        <p14:creationId xmlns:p14="http://schemas.microsoft.com/office/powerpoint/2010/main" val="1592484250"/>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B4043A24-9C20-4440-B1B0-8F068C4B567B}"/>
              </a:ext>
            </a:extLst>
          </p:cNvPr>
          <p:cNvSpPr>
            <a:spLocks noGrp="1"/>
          </p:cNvSpPr>
          <p:nvPr>
            <p:ph type="title"/>
          </p:nvPr>
        </p:nvSpPr>
        <p:spPr/>
        <p:txBody>
          <a:bodyPr/>
          <a:lstStyle/>
          <a:p>
            <a:r>
              <a:rPr lang="en-US" altLang="en-US" sz="4400" dirty="0">
                <a:ea typeface="ＭＳ Ｐゴシック" panose="020B0600070205080204" pitchFamily="34" charset="-128"/>
              </a:rPr>
              <a:t>Why is this Topic Important?</a:t>
            </a:r>
          </a:p>
        </p:txBody>
      </p:sp>
      <p:pic>
        <p:nvPicPr>
          <p:cNvPr id="7171" name="Picture 4">
            <a:extLst>
              <a:ext uri="{FF2B5EF4-FFF2-40B4-BE49-F238E27FC236}">
                <a16:creationId xmlns:a16="http://schemas.microsoft.com/office/drawing/2014/main" id="{253C4A15-C484-4938-B783-06188855F4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5013" y="1698626"/>
            <a:ext cx="2952750" cy="313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1">
            <a:extLst>
              <a:ext uri="{FF2B5EF4-FFF2-40B4-BE49-F238E27FC236}">
                <a16:creationId xmlns:a16="http://schemas.microsoft.com/office/drawing/2014/main" id="{7A1A0B5A-9CCD-435A-9F9D-25025617CDBF}"/>
              </a:ext>
            </a:extLst>
          </p:cNvPr>
          <p:cNvSpPr>
            <a:spLocks noChangeArrowheads="1"/>
          </p:cNvSpPr>
          <p:nvPr/>
        </p:nvSpPr>
        <p:spPr bwMode="auto">
          <a:xfrm>
            <a:off x="762001" y="1517650"/>
            <a:ext cx="6634164" cy="2850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Font typeface="Wingdings" panose="05000000000000000000" pitchFamily="2" charset="2"/>
              <a:buChar char="§"/>
              <a:defRPr sz="3200">
                <a:solidFill>
                  <a:srgbClr val="575757"/>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rgbClr val="575757"/>
                </a:solidFill>
                <a:latin typeface="Calibri" panose="020F0502020204030204" pitchFamily="34" charset="0"/>
              </a:defRPr>
            </a:lvl2pPr>
            <a:lvl3pPr marL="1143000" indent="-228600" eaLnBrk="0" hangingPunct="0">
              <a:spcBef>
                <a:spcPct val="20000"/>
              </a:spcBef>
              <a:buSzPct val="40000"/>
              <a:buFont typeface="Wingdings" panose="05000000000000000000" pitchFamily="2" charset="2"/>
              <a:buChar char=""/>
              <a:defRPr sz="2400">
                <a:solidFill>
                  <a:srgbClr val="575757"/>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rgbClr val="575757"/>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rgbClr val="575757"/>
                </a:solidFill>
                <a:latin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rgbClr val="575757"/>
                </a:solidFill>
                <a:latin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rgbClr val="575757"/>
                </a:solidFill>
                <a:latin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rgbClr val="575757"/>
                </a:solidFill>
                <a:latin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rgbClr val="575757"/>
                </a:solidFill>
                <a:latin typeface="Calibri" panose="020F0502020204030204" pitchFamily="34" charset="0"/>
              </a:defRPr>
            </a:lvl9pPr>
          </a:lstStyle>
          <a:p>
            <a:pPr>
              <a:buFont typeface="Arial" panose="020B0604020202020204" pitchFamily="34" charset="0"/>
              <a:buChar char="•"/>
            </a:pPr>
            <a:r>
              <a:rPr lang="en-US" altLang="en-US" sz="2800" dirty="0">
                <a:latin typeface="+mn-lt"/>
                <a:ea typeface="ＭＳ Ｐゴシック" panose="020B0600070205080204" pitchFamily="34" charset="-128"/>
              </a:rPr>
              <a:t>Integrity of the Profession</a:t>
            </a:r>
          </a:p>
          <a:p>
            <a:pPr>
              <a:buFont typeface="Arial" panose="020B0604020202020204" pitchFamily="34" charset="0"/>
              <a:buChar char="•"/>
            </a:pPr>
            <a:r>
              <a:rPr lang="en-US" altLang="en-US" sz="2800" dirty="0">
                <a:latin typeface="+mn-lt"/>
                <a:ea typeface="ＭＳ Ｐゴシック" panose="020B0600070205080204" pitchFamily="34" charset="-128"/>
              </a:rPr>
              <a:t>Engenders Patient Trust</a:t>
            </a:r>
          </a:p>
          <a:p>
            <a:pPr>
              <a:buFont typeface="Arial" panose="020B0604020202020204" pitchFamily="34" charset="0"/>
              <a:buChar char="•"/>
            </a:pPr>
            <a:r>
              <a:rPr lang="en-US" altLang="en-US" sz="2800" dirty="0">
                <a:latin typeface="+mn-lt"/>
                <a:ea typeface="ＭＳ Ｐゴシック" panose="020B0600070205080204" pitchFamily="34" charset="-128"/>
              </a:rPr>
              <a:t>Communicates Transparency and Responsibility to the Public, Legislators, and Most Importantly, Patients.</a:t>
            </a:r>
          </a:p>
        </p:txBody>
      </p:sp>
    </p:spTree>
    <p:extLst>
      <p:ext uri="{BB962C8B-B14F-4D97-AF65-F5344CB8AC3E}">
        <p14:creationId xmlns:p14="http://schemas.microsoft.com/office/powerpoint/2010/main" val="2358233815"/>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EF3292-8066-45F5-B922-6F14D6D5651F}"/>
              </a:ext>
            </a:extLst>
          </p:cNvPr>
          <p:cNvSpPr>
            <a:spLocks noGrp="1"/>
          </p:cNvSpPr>
          <p:nvPr>
            <p:ph type="title"/>
          </p:nvPr>
        </p:nvSpPr>
        <p:spPr/>
        <p:txBody>
          <a:bodyPr/>
          <a:lstStyle/>
          <a:p>
            <a:r>
              <a:rPr lang="en-US" dirty="0"/>
              <a:t>Case Study 1</a:t>
            </a:r>
          </a:p>
        </p:txBody>
      </p:sp>
      <p:sp>
        <p:nvSpPr>
          <p:cNvPr id="5" name="Text Placeholder 4">
            <a:extLst>
              <a:ext uri="{FF2B5EF4-FFF2-40B4-BE49-F238E27FC236}">
                <a16:creationId xmlns:a16="http://schemas.microsoft.com/office/drawing/2014/main" id="{21A477D5-B024-4FC2-A3BA-FF3A972DA66D}"/>
              </a:ext>
            </a:extLst>
          </p:cNvPr>
          <p:cNvSpPr>
            <a:spLocks noGrp="1"/>
          </p:cNvSpPr>
          <p:nvPr>
            <p:ph type="body" idx="1"/>
          </p:nvPr>
        </p:nvSpPr>
        <p:spPr/>
        <p:txBody>
          <a:bodyPr/>
          <a:lstStyle/>
          <a:p>
            <a:r>
              <a:rPr lang="en-US" dirty="0"/>
              <a:t>Delicate Communications </a:t>
            </a:r>
          </a:p>
        </p:txBody>
      </p:sp>
    </p:spTree>
    <p:extLst>
      <p:ext uri="{BB962C8B-B14F-4D97-AF65-F5344CB8AC3E}">
        <p14:creationId xmlns:p14="http://schemas.microsoft.com/office/powerpoint/2010/main" val="1413438534"/>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B24B7D02-93A3-4A30-A519-48BC7B75C52A}"/>
              </a:ext>
            </a:extLst>
          </p:cNvPr>
          <p:cNvSpPr>
            <a:spLocks noGrp="1"/>
          </p:cNvSpPr>
          <p:nvPr>
            <p:ph type="title"/>
          </p:nvPr>
        </p:nvSpPr>
        <p:spPr/>
        <p:txBody>
          <a:bodyPr/>
          <a:lstStyle/>
          <a:p>
            <a:r>
              <a:rPr lang="en-US" altLang="en-US" sz="4400" dirty="0">
                <a:cs typeface="Book Antiqua" panose="02040602050305030304" pitchFamily="18" charset="0"/>
              </a:rPr>
              <a:t>Case Study 1</a:t>
            </a:r>
          </a:p>
        </p:txBody>
      </p:sp>
      <p:sp>
        <p:nvSpPr>
          <p:cNvPr id="3" name="Content Placeholder 2">
            <a:extLst>
              <a:ext uri="{FF2B5EF4-FFF2-40B4-BE49-F238E27FC236}">
                <a16:creationId xmlns:a16="http://schemas.microsoft.com/office/drawing/2014/main" id="{E6C5440E-FFB1-4D8B-9E0B-408195EC349C}"/>
              </a:ext>
            </a:extLst>
          </p:cNvPr>
          <p:cNvSpPr>
            <a:spLocks noGrp="1"/>
          </p:cNvSpPr>
          <p:nvPr>
            <p:ph idx="1"/>
          </p:nvPr>
        </p:nvSpPr>
        <p:spPr>
          <a:xfrm>
            <a:off x="685800" y="1417638"/>
            <a:ext cx="9525000" cy="4525962"/>
          </a:xfrm>
        </p:spPr>
        <p:txBody>
          <a:bodyPr>
            <a:normAutofit lnSpcReduction="10000"/>
          </a:bodyPr>
          <a:lstStyle/>
          <a:p>
            <a:pPr>
              <a:defRPr/>
            </a:pPr>
            <a:r>
              <a:rPr lang="en-US" altLang="en-US" dirty="0">
                <a:solidFill>
                  <a:schemeClr val="tx1">
                    <a:lumMod val="75000"/>
                    <a:lumOff val="25000"/>
                  </a:schemeClr>
                </a:solidFill>
              </a:rPr>
              <a:t>A patient complaining of severely decreased vision following routine cataract surgery is referred to you for evaluation by an OD in a group ophthalmology practice. The OD suspects a detachment. </a:t>
            </a:r>
          </a:p>
          <a:p>
            <a:pPr>
              <a:defRPr/>
            </a:pPr>
            <a:r>
              <a:rPr lang="en-US" altLang="en-US" dirty="0">
                <a:solidFill>
                  <a:schemeClr val="tx1">
                    <a:lumMod val="75000"/>
                    <a:lumOff val="25000"/>
                  </a:schemeClr>
                </a:solidFill>
              </a:rPr>
              <a:t>The brief notes provided by the patient’s cataract surgeon, that are sent with the patient record, indicate an uncomplicated, routine surgical procedure. </a:t>
            </a:r>
          </a:p>
          <a:p>
            <a:pPr>
              <a:defRPr/>
            </a:pPr>
            <a:r>
              <a:rPr lang="en-US" altLang="en-US" dirty="0">
                <a:solidFill>
                  <a:schemeClr val="tx1">
                    <a:lumMod val="75000"/>
                    <a:lumOff val="25000"/>
                  </a:schemeClr>
                </a:solidFill>
              </a:rPr>
              <a:t>Your examination reveals a leaking incision site, lens fragments in the vitreous, and a clearly detached retina. </a:t>
            </a:r>
          </a:p>
          <a:p>
            <a:pPr>
              <a:defRPr/>
            </a:pPr>
            <a:r>
              <a:rPr lang="en-US" altLang="en-US" dirty="0">
                <a:solidFill>
                  <a:schemeClr val="tx1">
                    <a:lumMod val="75000"/>
                    <a:lumOff val="25000"/>
                  </a:schemeClr>
                </a:solidFill>
              </a:rPr>
              <a:t>It is obvious that the surgeon’s notes about the patient’s procedure are inaccurate. </a:t>
            </a:r>
          </a:p>
        </p:txBody>
      </p:sp>
    </p:spTree>
    <p:extLst>
      <p:ext uri="{BB962C8B-B14F-4D97-AF65-F5344CB8AC3E}">
        <p14:creationId xmlns:p14="http://schemas.microsoft.com/office/powerpoint/2010/main" val="632213278"/>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28496BC8-447C-4F4E-9715-1FC7977CB5FE}"/>
              </a:ext>
            </a:extLst>
          </p:cNvPr>
          <p:cNvSpPr>
            <a:spLocks noGrp="1"/>
          </p:cNvSpPr>
          <p:nvPr>
            <p:ph type="title"/>
          </p:nvPr>
        </p:nvSpPr>
        <p:spPr/>
        <p:txBody>
          <a:bodyPr/>
          <a:lstStyle/>
          <a:p>
            <a:r>
              <a:rPr lang="en-US" altLang="en-US" sz="4400" dirty="0">
                <a:cs typeface="Book Antiqua" panose="02040602050305030304" pitchFamily="18" charset="0"/>
              </a:rPr>
              <a:t>What Do You Think?</a:t>
            </a:r>
          </a:p>
        </p:txBody>
      </p:sp>
      <p:sp>
        <p:nvSpPr>
          <p:cNvPr id="3" name="Content Placeholder 2">
            <a:extLst>
              <a:ext uri="{FF2B5EF4-FFF2-40B4-BE49-F238E27FC236}">
                <a16:creationId xmlns:a16="http://schemas.microsoft.com/office/drawing/2014/main" id="{86A60F12-D350-482F-B30E-B3AE57C0E505}"/>
              </a:ext>
            </a:extLst>
          </p:cNvPr>
          <p:cNvSpPr>
            <a:spLocks noGrp="1"/>
          </p:cNvSpPr>
          <p:nvPr>
            <p:ph idx="1"/>
          </p:nvPr>
        </p:nvSpPr>
        <p:spPr>
          <a:xfrm>
            <a:off x="609600" y="1447800"/>
            <a:ext cx="9601200" cy="4525962"/>
          </a:xfrm>
        </p:spPr>
        <p:txBody>
          <a:bodyPr/>
          <a:lstStyle/>
          <a:p>
            <a:pPr>
              <a:defRPr/>
            </a:pPr>
            <a:r>
              <a:rPr lang="en-US" dirty="0">
                <a:solidFill>
                  <a:schemeClr val="tx1">
                    <a:lumMod val="75000"/>
                    <a:lumOff val="25000"/>
                  </a:schemeClr>
                </a:solidFill>
              </a:rPr>
              <a:t>What are your responsibilities to inform the patient of his condition and to inform the surgeon that his documentation is substantively inaccurate? </a:t>
            </a:r>
            <a:endParaRPr lang="en-US" dirty="0"/>
          </a:p>
          <a:p>
            <a:pPr>
              <a:defRPr/>
            </a:pPr>
            <a:endParaRPr lang="en-US" dirty="0"/>
          </a:p>
        </p:txBody>
      </p:sp>
    </p:spTree>
    <p:extLst>
      <p:ext uri="{BB962C8B-B14F-4D97-AF65-F5344CB8AC3E}">
        <p14:creationId xmlns:p14="http://schemas.microsoft.com/office/powerpoint/2010/main" val="4196819069"/>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CE5246E-3800-4872-97CD-FCD03C2CF44E}"/>
              </a:ext>
            </a:extLst>
          </p:cNvPr>
          <p:cNvSpPr>
            <a:spLocks noGrp="1"/>
          </p:cNvSpPr>
          <p:nvPr>
            <p:ph type="title"/>
          </p:nvPr>
        </p:nvSpPr>
        <p:spPr/>
        <p:txBody>
          <a:bodyPr/>
          <a:lstStyle/>
          <a:p>
            <a:r>
              <a:rPr lang="en-US" dirty="0"/>
              <a:t>Case Study 2</a:t>
            </a:r>
          </a:p>
        </p:txBody>
      </p:sp>
      <p:sp>
        <p:nvSpPr>
          <p:cNvPr id="5" name="Text Placeholder 4">
            <a:extLst>
              <a:ext uri="{FF2B5EF4-FFF2-40B4-BE49-F238E27FC236}">
                <a16:creationId xmlns:a16="http://schemas.microsoft.com/office/drawing/2014/main" id="{018671AF-0F87-441E-9AFA-3DB627B22686}"/>
              </a:ext>
            </a:extLst>
          </p:cNvPr>
          <p:cNvSpPr>
            <a:spLocks noGrp="1"/>
          </p:cNvSpPr>
          <p:nvPr>
            <p:ph type="body" idx="1"/>
          </p:nvPr>
        </p:nvSpPr>
        <p:spPr/>
        <p:txBody>
          <a:bodyPr/>
          <a:lstStyle/>
          <a:p>
            <a:r>
              <a:rPr lang="en-US" dirty="0"/>
              <a:t>We just have to give this time</a:t>
            </a:r>
          </a:p>
          <a:p>
            <a:endParaRPr lang="en-US" dirty="0"/>
          </a:p>
        </p:txBody>
      </p:sp>
    </p:spTree>
    <p:extLst>
      <p:ext uri="{BB962C8B-B14F-4D97-AF65-F5344CB8AC3E}">
        <p14:creationId xmlns:p14="http://schemas.microsoft.com/office/powerpoint/2010/main" val="1197542587"/>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EC78757-0136-42DC-9000-ACCF63A64629}"/>
              </a:ext>
            </a:extLst>
          </p:cNvPr>
          <p:cNvSpPr>
            <a:spLocks noGrp="1"/>
          </p:cNvSpPr>
          <p:nvPr>
            <p:ph type="title"/>
          </p:nvPr>
        </p:nvSpPr>
        <p:spPr/>
        <p:txBody>
          <a:bodyPr/>
          <a:lstStyle/>
          <a:p>
            <a:r>
              <a:rPr lang="en-US" sz="4400" dirty="0"/>
              <a:t>Case Study 2</a:t>
            </a:r>
          </a:p>
        </p:txBody>
      </p:sp>
      <p:sp>
        <p:nvSpPr>
          <p:cNvPr id="5" name="Content Placeholder 4">
            <a:extLst>
              <a:ext uri="{FF2B5EF4-FFF2-40B4-BE49-F238E27FC236}">
                <a16:creationId xmlns:a16="http://schemas.microsoft.com/office/drawing/2014/main" id="{041DE7D2-C34D-48CD-A4C1-6335B37E92BD}"/>
              </a:ext>
            </a:extLst>
          </p:cNvPr>
          <p:cNvSpPr>
            <a:spLocks noGrp="1"/>
          </p:cNvSpPr>
          <p:nvPr>
            <p:ph idx="1"/>
          </p:nvPr>
        </p:nvSpPr>
        <p:spPr>
          <a:xfrm>
            <a:off x="609600" y="1447800"/>
            <a:ext cx="10972800" cy="4114800"/>
          </a:xfrm>
        </p:spPr>
        <p:txBody>
          <a:bodyPr/>
          <a:lstStyle/>
          <a:p>
            <a:r>
              <a:rPr lang="en-US" sz="2000" dirty="0"/>
              <a:t>A patient self-refers to you because the treatment she’s receiving from her current specialist is not improving her sight and the specialist refuses to try any other treatment modality saying “We just have to give this time”. </a:t>
            </a:r>
          </a:p>
          <a:p>
            <a:r>
              <a:rPr lang="en-US" sz="2000" dirty="0"/>
              <a:t>When you review her record, you see that she’s been treated with:</a:t>
            </a:r>
          </a:p>
          <a:p>
            <a:pPr marL="1371600" lvl="1"/>
            <a:r>
              <a:rPr lang="en-US" dirty="0"/>
              <a:t>PDT monotherapy (+ IVK?) 	</a:t>
            </a:r>
          </a:p>
          <a:p>
            <a:pPr marL="1371600" lvl="1"/>
            <a:r>
              <a:rPr lang="en-US" dirty="0" err="1"/>
              <a:t>Subfoveal</a:t>
            </a:r>
            <a:r>
              <a:rPr lang="en-US" dirty="0"/>
              <a:t> laser</a:t>
            </a:r>
          </a:p>
          <a:p>
            <a:pPr marL="1371600" lvl="1"/>
            <a:r>
              <a:rPr lang="en-US" dirty="0" err="1"/>
              <a:t>Macugen</a:t>
            </a:r>
            <a:r>
              <a:rPr lang="en-US" dirty="0"/>
              <a:t> monotherapy</a:t>
            </a:r>
          </a:p>
          <a:p>
            <a:pPr marL="1371600" lvl="1"/>
            <a:r>
              <a:rPr lang="en-US" dirty="0"/>
              <a:t>PDT + bevacizumab</a:t>
            </a:r>
          </a:p>
          <a:p>
            <a:pPr marL="1371600" lvl="1"/>
            <a:r>
              <a:rPr lang="en-US" dirty="0"/>
              <a:t>PDT + bevacizumab + dexamethasone</a:t>
            </a:r>
          </a:p>
          <a:p>
            <a:r>
              <a:rPr lang="en-US" sz="2000" dirty="0"/>
              <a:t>You call to discuss this patient with her previous ophthalmologist. He states that he will “give up” care of this patient if you create a “care partnership” so that he can continue to be involved. </a:t>
            </a:r>
          </a:p>
          <a:p>
            <a:endParaRPr lang="en-US" dirty="0"/>
          </a:p>
        </p:txBody>
      </p:sp>
    </p:spTree>
    <p:extLst>
      <p:ext uri="{BB962C8B-B14F-4D97-AF65-F5344CB8AC3E}">
        <p14:creationId xmlns:p14="http://schemas.microsoft.com/office/powerpoint/2010/main" val="51754892"/>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F3F4D718-BDA7-4B3D-ACF2-94A6C0BFFCD2}"/>
              </a:ext>
            </a:extLst>
          </p:cNvPr>
          <p:cNvSpPr>
            <a:spLocks noGrp="1"/>
          </p:cNvSpPr>
          <p:nvPr>
            <p:ph type="title"/>
          </p:nvPr>
        </p:nvSpPr>
        <p:spPr/>
        <p:txBody>
          <a:bodyPr/>
          <a:lstStyle/>
          <a:p>
            <a:r>
              <a:rPr lang="en-US" altLang="en-US" sz="4400" dirty="0">
                <a:cs typeface="Book Antiqua" panose="02040602050305030304" pitchFamily="18" charset="0"/>
              </a:rPr>
              <a:t>What Do You Think?</a:t>
            </a:r>
          </a:p>
        </p:txBody>
      </p:sp>
      <p:sp>
        <p:nvSpPr>
          <p:cNvPr id="3" name="Content Placeholder 2">
            <a:extLst>
              <a:ext uri="{FF2B5EF4-FFF2-40B4-BE49-F238E27FC236}">
                <a16:creationId xmlns:a16="http://schemas.microsoft.com/office/drawing/2014/main" id="{5A7A5353-65A3-4973-8E43-2A4FC67D07E2}"/>
              </a:ext>
            </a:extLst>
          </p:cNvPr>
          <p:cNvSpPr>
            <a:spLocks noGrp="1"/>
          </p:cNvSpPr>
          <p:nvPr>
            <p:ph idx="1"/>
          </p:nvPr>
        </p:nvSpPr>
        <p:spPr>
          <a:xfrm>
            <a:off x="615696" y="1447800"/>
            <a:ext cx="10966704" cy="4525962"/>
          </a:xfrm>
        </p:spPr>
        <p:txBody>
          <a:bodyPr/>
          <a:lstStyle/>
          <a:p>
            <a:pPr>
              <a:defRPr/>
            </a:pPr>
            <a:r>
              <a:rPr lang="en-US" dirty="0">
                <a:solidFill>
                  <a:schemeClr val="tx1">
                    <a:lumMod val="75000"/>
                    <a:lumOff val="25000"/>
                  </a:schemeClr>
                </a:solidFill>
              </a:rPr>
              <a:t>Would this “partnership” be in the best interests of this patient?</a:t>
            </a:r>
          </a:p>
          <a:p>
            <a:pPr>
              <a:defRPr/>
            </a:pPr>
            <a:r>
              <a:rPr lang="en-US" dirty="0">
                <a:solidFill>
                  <a:schemeClr val="tx1">
                    <a:lumMod val="75000"/>
                    <a:lumOff val="25000"/>
                  </a:schemeClr>
                </a:solidFill>
              </a:rPr>
              <a:t>What about the best interests of the first ophthalmologist?  Could he learn from you about appropriate care for this and similar patients? </a:t>
            </a:r>
          </a:p>
          <a:p>
            <a:pPr>
              <a:defRPr/>
            </a:pPr>
            <a:r>
              <a:rPr lang="en-US" dirty="0">
                <a:solidFill>
                  <a:schemeClr val="tx1">
                    <a:lumMod val="75000"/>
                    <a:lumOff val="25000"/>
                  </a:schemeClr>
                </a:solidFill>
              </a:rPr>
              <a:t>What is your role as a “professional”?</a:t>
            </a:r>
          </a:p>
          <a:p>
            <a:pPr>
              <a:defRPr/>
            </a:pPr>
            <a:endParaRPr lang="en-US" dirty="0"/>
          </a:p>
        </p:txBody>
      </p:sp>
    </p:spTree>
    <p:extLst>
      <p:ext uri="{BB962C8B-B14F-4D97-AF65-F5344CB8AC3E}">
        <p14:creationId xmlns:p14="http://schemas.microsoft.com/office/powerpoint/2010/main" val="3236368285"/>
      </p:ext>
    </p:extLst>
  </p:cSld>
  <p:clrMapOvr>
    <a:masterClrMapping/>
  </p:clrMapOvr>
  <p:transition>
    <p:fade/>
  </p:transition>
</p:sld>
</file>

<file path=ppt/theme/theme1.xml><?xml version="1.0" encoding="utf-8"?>
<a:theme xmlns:a="http://schemas.openxmlformats.org/drawingml/2006/main" name="AAO_PPT_TEMPLATE_WIDE_20180109">
  <a:themeElements>
    <a:clrScheme name="Academy">
      <a:dk1>
        <a:srgbClr val="000000"/>
      </a:dk1>
      <a:lt1>
        <a:srgbClr val="FFFFFF"/>
      </a:lt1>
      <a:dk2>
        <a:srgbClr val="53565A"/>
      </a:dk2>
      <a:lt2>
        <a:srgbClr val="351F65"/>
      </a:lt2>
      <a:accent1>
        <a:srgbClr val="D05A57"/>
      </a:accent1>
      <a:accent2>
        <a:srgbClr val="F68D2E"/>
      </a:accent2>
      <a:accent3>
        <a:srgbClr val="F2C75C"/>
      </a:accent3>
      <a:accent4>
        <a:srgbClr val="A9C23F"/>
      </a:accent4>
      <a:accent5>
        <a:srgbClr val="86C8BC"/>
      </a:accent5>
      <a:accent6>
        <a:srgbClr val="3E87CB"/>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9525" cmpd="sng"/>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a:defPPr>
      </a:lstStyle>
    </a:txDef>
  </a:objectDefaults>
  <a:extraClrSchemeLst/>
  <a:extLst>
    <a:ext uri="{05A4C25C-085E-4340-85A3-A5531E510DB2}">
      <thm15:themeFamily xmlns:thm15="http://schemas.microsoft.com/office/thememl/2012/main" name="Aug '18 Template - Professionalism - Case Studies.potx" id="{0A4DF870-597A-4DB0-96BF-2F3F533AE314}" vid="{C86B17F5-F0E6-47A9-BA60-988FE9F4398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13F5B6B876A3E458BE4D524A4037852" ma:contentTypeVersion="8" ma:contentTypeDescription="Create a new document." ma:contentTypeScope="" ma:versionID="7aa00102085b360eb7b9922eea7b719d">
  <xsd:schema xmlns:xsd="http://www.w3.org/2001/XMLSchema" xmlns:xs="http://www.w3.org/2001/XMLSchema" xmlns:p="http://schemas.microsoft.com/office/2006/metadata/properties" xmlns:ns2="272f664c-e4d1-4b55-8c84-187a3b1fbd1d" xmlns:ns3="e56d3aac-1f41-4556-81ab-f0bb9113a72d" targetNamespace="http://schemas.microsoft.com/office/2006/metadata/properties" ma:root="true" ma:fieldsID="bfd57c48e5a2dec8be175cd3cd306b77" ns2:_="" ns3:_="">
    <xsd:import namespace="272f664c-e4d1-4b55-8c84-187a3b1fbd1d"/>
    <xsd:import namespace="e56d3aac-1f41-4556-81ab-f0bb9113a72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Location" minOccurs="0"/>
                <xsd:element ref="ns3:MediaServiceAutoTag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2f664c-e4d1-4b55-8c84-187a3b1fbd1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56d3aac-1f41-4556-81ab-f0bb9113a72d"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42C69CF-8D51-4A32-980C-173A54FFDDBB}">
  <ds:schemaRefs>
    <ds:schemaRef ds:uri="e56d3aac-1f41-4556-81ab-f0bb9113a72d"/>
    <ds:schemaRef ds:uri="http://purl.org/dc/terms/"/>
    <ds:schemaRef ds:uri="http://schemas.microsoft.com/office/2006/metadata/properties"/>
    <ds:schemaRef ds:uri="http://schemas.microsoft.com/office/2006/documentManagement/types"/>
    <ds:schemaRef ds:uri="272f664c-e4d1-4b55-8c84-187a3b1fbd1d"/>
    <ds:schemaRef ds:uri="http://schemas.microsoft.com/office/infopath/2007/PartnerControls"/>
    <ds:schemaRef ds:uri="http://purl.org/dc/elements/1.1/"/>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981DD854-F139-406C-8CF5-FD51B80AB306}">
  <ds:schemaRefs>
    <ds:schemaRef ds:uri="http://schemas.microsoft.com/sharepoint/v3/contenttype/forms"/>
  </ds:schemaRefs>
</ds:datastoreItem>
</file>

<file path=customXml/itemProps3.xml><?xml version="1.0" encoding="utf-8"?>
<ds:datastoreItem xmlns:ds="http://schemas.openxmlformats.org/officeDocument/2006/customXml" ds:itemID="{E1B2697C-FC7D-4BA5-A983-A977C78F7D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2f664c-e4d1-4b55-8c84-187a3b1fbd1d"/>
    <ds:schemaRef ds:uri="e56d3aac-1f41-4556-81ab-f0bb9113a7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Ppt - Professionalism - Case Studies</Template>
  <TotalTime>1</TotalTime>
  <Words>507</Words>
  <Application>Microsoft Office PowerPoint</Application>
  <PresentationFormat>Widescreen</PresentationFormat>
  <Paragraphs>41</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ＭＳ Ｐゴシック</vt:lpstr>
      <vt:lpstr>Arial</vt:lpstr>
      <vt:lpstr>Book Antiqua</vt:lpstr>
      <vt:lpstr>Calibri</vt:lpstr>
      <vt:lpstr>Courier New</vt:lpstr>
      <vt:lpstr>Wingdings</vt:lpstr>
      <vt:lpstr>AAO_PPT_TEMPLATE_WIDE_20180109</vt:lpstr>
      <vt:lpstr>Ethics Lecture</vt:lpstr>
      <vt:lpstr>Disclosures</vt:lpstr>
      <vt:lpstr>Why is this Topic Important?</vt:lpstr>
      <vt:lpstr>Case Study 1</vt:lpstr>
      <vt:lpstr>Case Study 1</vt:lpstr>
      <vt:lpstr>What Do You Think?</vt:lpstr>
      <vt:lpstr>Case Study 2</vt:lpstr>
      <vt:lpstr>Case Study 2</vt:lpstr>
      <vt:lpstr>What Do You Think?</vt:lpstr>
      <vt:lpstr>Case Study 3</vt:lpstr>
      <vt:lpstr>Case Study 3</vt:lpstr>
      <vt:lpstr>What Do You Think? </vt:lpstr>
      <vt:lpstr>PowerPoint Presentation</vt:lpstr>
    </vt:vector>
  </TitlesOfParts>
  <Company>Buchalter Nemer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Lecture</dc:title>
  <dc:creator>Mara Pearse</dc:creator>
  <cp:lastModifiedBy>Mara Pearse</cp:lastModifiedBy>
  <cp:revision>1</cp:revision>
  <dcterms:created xsi:type="dcterms:W3CDTF">2018-08-30T17:22:04Z</dcterms:created>
  <dcterms:modified xsi:type="dcterms:W3CDTF">2018-08-30T17:23:07Z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0x010100E13F5B6B876A3E458BE4D524A4037852</vt:lpwstr>
  </property>
</Properties>
</file>