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4"/>
  </p:notesMasterIdLst>
  <p:sldIdLst>
    <p:sldId id="324" r:id="rId2"/>
    <p:sldId id="446" r:id="rId3"/>
    <p:sldId id="563" r:id="rId4"/>
    <p:sldId id="564" r:id="rId5"/>
    <p:sldId id="565" r:id="rId6"/>
    <p:sldId id="566" r:id="rId7"/>
    <p:sldId id="567" r:id="rId8"/>
    <p:sldId id="439" r:id="rId9"/>
    <p:sldId id="447" r:id="rId10"/>
    <p:sldId id="438" r:id="rId11"/>
    <p:sldId id="448" r:id="rId12"/>
    <p:sldId id="449" r:id="rId13"/>
    <p:sldId id="444" r:id="rId14"/>
    <p:sldId id="450" r:id="rId15"/>
    <p:sldId id="480" r:id="rId16"/>
    <p:sldId id="483" r:id="rId17"/>
    <p:sldId id="482" r:id="rId18"/>
    <p:sldId id="543" r:id="rId19"/>
    <p:sldId id="492" r:id="rId20"/>
    <p:sldId id="493" r:id="rId21"/>
    <p:sldId id="501" r:id="rId22"/>
    <p:sldId id="502" r:id="rId23"/>
    <p:sldId id="500" r:id="rId24"/>
    <p:sldId id="505" r:id="rId25"/>
    <p:sldId id="503" r:id="rId26"/>
    <p:sldId id="495" r:id="rId27"/>
    <p:sldId id="504" r:id="rId28"/>
    <p:sldId id="489" r:id="rId29"/>
    <p:sldId id="510" r:id="rId30"/>
    <p:sldId id="494" r:id="rId31"/>
    <p:sldId id="496" r:id="rId32"/>
    <p:sldId id="497" r:id="rId33"/>
    <p:sldId id="507" r:id="rId34"/>
    <p:sldId id="481" r:id="rId35"/>
    <p:sldId id="541" r:id="rId36"/>
    <p:sldId id="558" r:id="rId37"/>
    <p:sldId id="568" r:id="rId38"/>
    <p:sldId id="605" r:id="rId39"/>
    <p:sldId id="542" r:id="rId40"/>
    <p:sldId id="323"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257" r:id="rId55"/>
    <p:sldId id="258" r:id="rId56"/>
    <p:sldId id="264" r:id="rId57"/>
    <p:sldId id="265" r:id="rId58"/>
    <p:sldId id="470" r:id="rId59"/>
    <p:sldId id="544" r:id="rId60"/>
    <p:sldId id="545" r:id="rId61"/>
    <p:sldId id="546" r:id="rId62"/>
    <p:sldId id="547" r:id="rId63"/>
    <p:sldId id="548" r:id="rId64"/>
    <p:sldId id="472" r:id="rId65"/>
    <p:sldId id="266" r:id="rId66"/>
    <p:sldId id="267" r:id="rId67"/>
    <p:sldId id="298" r:id="rId68"/>
    <p:sldId id="306" r:id="rId69"/>
    <p:sldId id="464" r:id="rId70"/>
    <p:sldId id="307" r:id="rId71"/>
    <p:sldId id="308" r:id="rId72"/>
    <p:sldId id="268" r:id="rId73"/>
    <p:sldId id="269" r:id="rId74"/>
    <p:sldId id="491" r:id="rId75"/>
    <p:sldId id="511" r:id="rId76"/>
    <p:sldId id="512" r:id="rId77"/>
    <p:sldId id="513" r:id="rId78"/>
    <p:sldId id="490" r:id="rId79"/>
    <p:sldId id="514" r:id="rId80"/>
    <p:sldId id="517" r:id="rId81"/>
    <p:sldId id="515" r:id="rId82"/>
    <p:sldId id="516" r:id="rId83"/>
    <p:sldId id="270" r:id="rId84"/>
    <p:sldId id="271" r:id="rId85"/>
    <p:sldId id="293" r:id="rId86"/>
    <p:sldId id="294" r:id="rId87"/>
    <p:sldId id="509" r:id="rId88"/>
    <p:sldId id="465" r:id="rId89"/>
    <p:sldId id="466" r:id="rId90"/>
    <p:sldId id="299" r:id="rId91"/>
    <p:sldId id="300" r:id="rId92"/>
    <p:sldId id="301" r:id="rId93"/>
    <p:sldId id="468" r:id="rId94"/>
    <p:sldId id="302" r:id="rId95"/>
    <p:sldId id="303" r:id="rId96"/>
    <p:sldId id="467" r:id="rId97"/>
    <p:sldId id="469" r:id="rId98"/>
    <p:sldId id="305" r:id="rId99"/>
    <p:sldId id="473" r:id="rId100"/>
    <p:sldId id="475" r:id="rId101"/>
    <p:sldId id="474" r:id="rId102"/>
    <p:sldId id="476" r:id="rId103"/>
    <p:sldId id="272" r:id="rId104"/>
    <p:sldId id="273" r:id="rId105"/>
    <p:sldId id="477" r:id="rId106"/>
    <p:sldId id="518" r:id="rId107"/>
    <p:sldId id="606" r:id="rId108"/>
    <p:sldId id="607" r:id="rId109"/>
    <p:sldId id="608" r:id="rId110"/>
    <p:sldId id="610" r:id="rId111"/>
    <p:sldId id="611" r:id="rId112"/>
    <p:sldId id="612" r:id="rId113"/>
    <p:sldId id="613" r:id="rId114"/>
    <p:sldId id="622" r:id="rId115"/>
    <p:sldId id="623" r:id="rId116"/>
    <p:sldId id="624" r:id="rId117"/>
    <p:sldId id="625" r:id="rId118"/>
    <p:sldId id="626" r:id="rId119"/>
    <p:sldId id="627" r:id="rId120"/>
    <p:sldId id="614" r:id="rId121"/>
    <p:sldId id="630" r:id="rId122"/>
    <p:sldId id="629" r:id="rId123"/>
    <p:sldId id="631" r:id="rId124"/>
    <p:sldId id="628" r:id="rId125"/>
    <p:sldId id="615" r:id="rId126"/>
    <p:sldId id="616" r:id="rId127"/>
    <p:sldId id="617" r:id="rId128"/>
    <p:sldId id="618" r:id="rId129"/>
    <p:sldId id="619" r:id="rId130"/>
    <p:sldId id="620" r:id="rId131"/>
    <p:sldId id="621" r:id="rId132"/>
    <p:sldId id="632" r:id="rId133"/>
    <p:sldId id="633" r:id="rId134"/>
    <p:sldId id="274" r:id="rId135"/>
    <p:sldId id="275" r:id="rId136"/>
    <p:sldId id="276" r:id="rId137"/>
    <p:sldId id="277" r:id="rId138"/>
    <p:sldId id="519" r:id="rId139"/>
    <p:sldId id="520" r:id="rId140"/>
    <p:sldId id="538" r:id="rId141"/>
    <p:sldId id="521" r:id="rId142"/>
    <p:sldId id="522" r:id="rId143"/>
    <p:sldId id="540" r:id="rId144"/>
    <p:sldId id="549" r:id="rId145"/>
    <p:sldId id="278" r:id="rId146"/>
    <p:sldId id="279" r:id="rId147"/>
    <p:sldId id="280" r:id="rId148"/>
    <p:sldId id="281" r:id="rId149"/>
    <p:sldId id="523" r:id="rId150"/>
    <p:sldId id="524" r:id="rId151"/>
    <p:sldId id="282" r:id="rId152"/>
    <p:sldId id="283" r:id="rId153"/>
    <p:sldId id="525" r:id="rId154"/>
    <p:sldId id="526" r:id="rId155"/>
    <p:sldId id="284" r:id="rId156"/>
    <p:sldId id="285" r:id="rId157"/>
    <p:sldId id="527" r:id="rId158"/>
    <p:sldId id="529" r:id="rId159"/>
    <p:sldId id="528" r:id="rId160"/>
    <p:sldId id="479" r:id="rId161"/>
    <p:sldId id="530" r:id="rId162"/>
    <p:sldId id="531" r:id="rId163"/>
    <p:sldId id="532" r:id="rId164"/>
    <p:sldId id="533" r:id="rId165"/>
    <p:sldId id="534" r:id="rId166"/>
    <p:sldId id="288" r:id="rId167"/>
    <p:sldId id="289" r:id="rId168"/>
    <p:sldId id="560" r:id="rId169"/>
    <p:sldId id="561" r:id="rId170"/>
    <p:sldId id="536" r:id="rId171"/>
    <p:sldId id="537" r:id="rId172"/>
    <p:sldId id="559" r:id="rId173"/>
    <p:sldId id="562" r:id="rId174"/>
    <p:sldId id="290" r:id="rId175"/>
    <p:sldId id="291" r:id="rId176"/>
    <p:sldId id="552" r:id="rId177"/>
    <p:sldId id="553" r:id="rId178"/>
    <p:sldId id="550" r:id="rId179"/>
    <p:sldId id="554" r:id="rId180"/>
    <p:sldId id="555" r:id="rId181"/>
    <p:sldId id="556" r:id="rId182"/>
    <p:sldId id="557" r:id="rId18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Flynn" initials="SF" lastIdx="1" clrIdx="0">
    <p:extLst>
      <p:ext uri="{19B8F6BF-5375-455C-9EA6-DF929625EA0E}">
        <p15:presenceInfo xmlns:p15="http://schemas.microsoft.com/office/powerpoint/2012/main" userId="def0f6edde971f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060"/>
    <a:srgbClr val="FFCCFF"/>
    <a:srgbClr val="33CCCC"/>
    <a:srgbClr val="66FFFF"/>
    <a:srgbClr val="660033"/>
    <a:srgbClr val="FFCC99"/>
    <a:srgbClr val="CCFF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varScale="1">
        <p:scale>
          <a:sx n="123" d="100"/>
          <a:sy n="123" d="100"/>
        </p:scale>
        <p:origin x="11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2D1C86-719A-422E-A17E-60FC3B7C8C8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4B1A268-C9EE-4D42-B2E0-C2FBA1BF431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39EA812-5770-4DF2-B693-A958A55B82D2}" type="datetimeFigureOut">
              <a:rPr lang="en-US"/>
              <a:pPr>
                <a:defRPr/>
              </a:pPr>
              <a:t>12/7/2021</a:t>
            </a:fld>
            <a:endParaRPr lang="en-US"/>
          </a:p>
        </p:txBody>
      </p:sp>
      <p:sp>
        <p:nvSpPr>
          <p:cNvPr id="4" name="Slide Image Placeholder 3">
            <a:extLst>
              <a:ext uri="{FF2B5EF4-FFF2-40B4-BE49-F238E27FC236}">
                <a16:creationId xmlns:a16="http://schemas.microsoft.com/office/drawing/2014/main" id="{223EF450-A2DF-4D71-9596-95C0FF9FDC7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B28EB81-48C2-422A-9027-46E19A05CC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8A38010-087F-4287-B3FB-BA750E40244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0B352FC-B13D-4F38-9EA7-D7BE621B674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F0C18D0-56E0-4574-A4E9-1E2985DB08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9900B6A-C0F4-430C-8D9B-8FDF1961D1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B9DF26B-637E-42DF-AC3E-8119341769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0484" name="Slide Number Placeholder 3">
            <a:extLst>
              <a:ext uri="{FF2B5EF4-FFF2-40B4-BE49-F238E27FC236}">
                <a16:creationId xmlns:a16="http://schemas.microsoft.com/office/drawing/2014/main" id="{D0215539-5BB8-4A99-81D9-2C16245CEC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016797-E0DC-4EAC-B53E-5D77D7E1C3EB}" type="slidenum">
              <a:rPr lang="en-US" altLang="en-US">
                <a:latin typeface="Arial" panose="020B0604020202020204" pitchFamily="34" charset="0"/>
              </a:rPr>
              <a:pPr>
                <a:spcBef>
                  <a:spcPct val="0"/>
                </a:spcBef>
              </a:pPr>
              <a:t>86</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3B5BA3-DA63-4478-B5CC-69DD1444B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FA933F7-A9A3-4BCB-9FF9-2A3C351EDD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42AB2230-86D3-472E-99E3-4169E63E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9609FA-E7CB-44B2-B07E-662E193DD67C}" type="slidenum">
              <a:rPr lang="en-US" altLang="en-US">
                <a:latin typeface="Arial" panose="020B0604020202020204" pitchFamily="34" charset="0"/>
              </a:rPr>
              <a:pPr>
                <a:spcBef>
                  <a:spcPct val="0"/>
                </a:spcBef>
              </a:pPr>
              <a:t>99</a:t>
            </a:fld>
            <a:endParaRPr lang="en-US" altLang="en-US">
              <a:latin typeface="Arial" panose="020B0604020202020204" pitchFamily="34" charset="0"/>
            </a:endParaRPr>
          </a:p>
        </p:txBody>
      </p:sp>
    </p:spTree>
    <p:extLst>
      <p:ext uri="{BB962C8B-B14F-4D97-AF65-F5344CB8AC3E}">
        <p14:creationId xmlns:p14="http://schemas.microsoft.com/office/powerpoint/2010/main" val="285826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3B5BA3-DA63-4478-B5CC-69DD1444B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FA933F7-A9A3-4BCB-9FF9-2A3C351EDD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42AB2230-86D3-472E-99E3-4169E63E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9609FA-E7CB-44B2-B07E-662E193DD67C}" type="slidenum">
              <a:rPr lang="en-US" altLang="en-US">
                <a:latin typeface="Arial" panose="020B0604020202020204" pitchFamily="34" charset="0"/>
              </a:rPr>
              <a:pPr>
                <a:spcBef>
                  <a:spcPct val="0"/>
                </a:spcBef>
              </a:pPr>
              <a:t>100</a:t>
            </a:fld>
            <a:endParaRPr lang="en-US" altLang="en-US">
              <a:latin typeface="Arial" panose="020B0604020202020204" pitchFamily="34" charset="0"/>
            </a:endParaRPr>
          </a:p>
        </p:txBody>
      </p:sp>
    </p:spTree>
    <p:extLst>
      <p:ext uri="{BB962C8B-B14F-4D97-AF65-F5344CB8AC3E}">
        <p14:creationId xmlns:p14="http://schemas.microsoft.com/office/powerpoint/2010/main" val="114821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3B5BA3-DA63-4478-B5CC-69DD1444B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FA933F7-A9A3-4BCB-9FF9-2A3C351EDD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42AB2230-86D3-472E-99E3-4169E63E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9609FA-E7CB-44B2-B07E-662E193DD67C}" type="slidenum">
              <a:rPr lang="en-US" altLang="en-US">
                <a:latin typeface="Arial" panose="020B0604020202020204" pitchFamily="34" charset="0"/>
              </a:rPr>
              <a:pPr>
                <a:spcBef>
                  <a:spcPct val="0"/>
                </a:spcBef>
              </a:pPr>
              <a:t>101</a:t>
            </a:fld>
            <a:endParaRPr lang="en-US" altLang="en-US">
              <a:latin typeface="Arial" panose="020B0604020202020204" pitchFamily="34" charset="0"/>
            </a:endParaRPr>
          </a:p>
        </p:txBody>
      </p:sp>
    </p:spTree>
    <p:extLst>
      <p:ext uri="{BB962C8B-B14F-4D97-AF65-F5344CB8AC3E}">
        <p14:creationId xmlns:p14="http://schemas.microsoft.com/office/powerpoint/2010/main" val="191797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3B5BA3-DA63-4478-B5CC-69DD1444B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FA933F7-A9A3-4BCB-9FF9-2A3C351EDD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42AB2230-86D3-472E-99E3-4169E63E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9609FA-E7CB-44B2-B07E-662E193DD67C}" type="slidenum">
              <a:rPr lang="en-US" altLang="en-US">
                <a:latin typeface="Arial" panose="020B0604020202020204" pitchFamily="34" charset="0"/>
              </a:rPr>
              <a:pPr>
                <a:spcBef>
                  <a:spcPct val="0"/>
                </a:spcBef>
              </a:pPr>
              <a:t>102</a:t>
            </a:fld>
            <a:endParaRPr lang="en-US" altLang="en-US">
              <a:latin typeface="Arial" panose="020B0604020202020204" pitchFamily="34" charset="0"/>
            </a:endParaRPr>
          </a:p>
        </p:txBody>
      </p:sp>
    </p:spTree>
    <p:extLst>
      <p:ext uri="{BB962C8B-B14F-4D97-AF65-F5344CB8AC3E}">
        <p14:creationId xmlns:p14="http://schemas.microsoft.com/office/powerpoint/2010/main" val="28728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9900B6A-C0F4-430C-8D9B-8FDF1961D1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B9DF26B-637E-42DF-AC3E-8119341769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0484" name="Slide Number Placeholder 3">
            <a:extLst>
              <a:ext uri="{FF2B5EF4-FFF2-40B4-BE49-F238E27FC236}">
                <a16:creationId xmlns:a16="http://schemas.microsoft.com/office/drawing/2014/main" id="{D0215539-5BB8-4A99-81D9-2C16245CEC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016797-E0DC-4EAC-B53E-5D77D7E1C3EB}" type="slidenum">
              <a:rPr lang="en-US" altLang="en-US">
                <a:latin typeface="Arial" panose="020B0604020202020204" pitchFamily="34" charset="0"/>
              </a:rPr>
              <a:pPr>
                <a:spcBef>
                  <a:spcPct val="0"/>
                </a:spcBef>
              </a:pPr>
              <a:t>88</a:t>
            </a:fld>
            <a:endParaRPr lang="en-US" altLang="en-US">
              <a:latin typeface="Arial" panose="020B0604020202020204" pitchFamily="34" charset="0"/>
            </a:endParaRPr>
          </a:p>
        </p:txBody>
      </p:sp>
    </p:spTree>
    <p:extLst>
      <p:ext uri="{BB962C8B-B14F-4D97-AF65-F5344CB8AC3E}">
        <p14:creationId xmlns:p14="http://schemas.microsoft.com/office/powerpoint/2010/main" val="412661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9900B6A-C0F4-430C-8D9B-8FDF1961D1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B9DF26B-637E-42DF-AC3E-8119341769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0484" name="Slide Number Placeholder 3">
            <a:extLst>
              <a:ext uri="{FF2B5EF4-FFF2-40B4-BE49-F238E27FC236}">
                <a16:creationId xmlns:a16="http://schemas.microsoft.com/office/drawing/2014/main" id="{D0215539-5BB8-4A99-81D9-2C16245CEC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016797-E0DC-4EAC-B53E-5D77D7E1C3EB}" type="slidenum">
              <a:rPr lang="en-US" altLang="en-US">
                <a:latin typeface="Arial" panose="020B0604020202020204" pitchFamily="34" charset="0"/>
              </a:rPr>
              <a:pPr>
                <a:spcBef>
                  <a:spcPct val="0"/>
                </a:spcBef>
              </a:pPr>
              <a:t>89</a:t>
            </a:fld>
            <a:endParaRPr lang="en-US" altLang="en-US">
              <a:latin typeface="Arial" panose="020B0604020202020204" pitchFamily="34" charset="0"/>
            </a:endParaRPr>
          </a:p>
        </p:txBody>
      </p:sp>
    </p:spTree>
    <p:extLst>
      <p:ext uri="{BB962C8B-B14F-4D97-AF65-F5344CB8AC3E}">
        <p14:creationId xmlns:p14="http://schemas.microsoft.com/office/powerpoint/2010/main" val="58758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9E81722-EFF1-4D87-9B70-34497A45A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E0F2501-6AFD-4B41-B6FF-B6A043C342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2532" name="Slide Number Placeholder 3">
            <a:extLst>
              <a:ext uri="{FF2B5EF4-FFF2-40B4-BE49-F238E27FC236}">
                <a16:creationId xmlns:a16="http://schemas.microsoft.com/office/drawing/2014/main" id="{9DD37184-8ACE-4F60-9C2C-40DF4FE1E8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B4C761-64C0-45E0-AE12-4E0EE5E25C58}" type="slidenum">
              <a:rPr lang="en-US" altLang="en-US">
                <a:latin typeface="Arial" panose="020B0604020202020204" pitchFamily="34" charset="0"/>
              </a:rPr>
              <a:pPr>
                <a:spcBef>
                  <a:spcPct val="0"/>
                </a:spcBef>
              </a:pPr>
              <a:t>90</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F54D153-FA81-44D1-AB69-A9CFC52BC1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9E373D6-6382-4946-BD86-C3F2E3D7BE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4580" name="Slide Number Placeholder 3">
            <a:extLst>
              <a:ext uri="{FF2B5EF4-FFF2-40B4-BE49-F238E27FC236}">
                <a16:creationId xmlns:a16="http://schemas.microsoft.com/office/drawing/2014/main" id="{97F0C229-9984-4815-AE55-2B2D21876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443B33-0AD5-4FB0-B25E-664E6267A8D1}" type="slidenum">
              <a:rPr lang="en-US" altLang="en-US">
                <a:latin typeface="Arial" panose="020B0604020202020204" pitchFamily="34" charset="0"/>
              </a:rPr>
              <a:pPr>
                <a:spcBef>
                  <a:spcPct val="0"/>
                </a:spcBef>
              </a:pPr>
              <a:t>91</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0CEA71C-4FED-4A0A-ADD1-5D46BEB0A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6EA9E6A-0CE8-4B5C-AF67-D419D2132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6628" name="Slide Number Placeholder 3">
            <a:extLst>
              <a:ext uri="{FF2B5EF4-FFF2-40B4-BE49-F238E27FC236}">
                <a16:creationId xmlns:a16="http://schemas.microsoft.com/office/drawing/2014/main" id="{00052925-4531-4B3B-960B-11F20DAD75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097492-DB4C-40A2-A314-4167266A7EED}" type="slidenum">
              <a:rPr lang="en-US" altLang="en-US">
                <a:latin typeface="Arial" panose="020B0604020202020204" pitchFamily="34" charset="0"/>
              </a:rPr>
              <a:pPr>
                <a:spcBef>
                  <a:spcPct val="0"/>
                </a:spcBef>
              </a:pPr>
              <a:t>92</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F5DB590-857D-4718-8C7F-5FA295E006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3947C22-2F9F-4C45-9F5A-359279A35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8676" name="Slide Number Placeholder 3">
            <a:extLst>
              <a:ext uri="{FF2B5EF4-FFF2-40B4-BE49-F238E27FC236}">
                <a16:creationId xmlns:a16="http://schemas.microsoft.com/office/drawing/2014/main" id="{19D26DF6-9102-4FB6-B891-9A9133B9C4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068967-B846-4376-9306-C116014EEDE0}" type="slidenum">
              <a:rPr lang="en-US" altLang="en-US">
                <a:latin typeface="Arial" panose="020B0604020202020204" pitchFamily="34" charset="0"/>
              </a:rPr>
              <a:pPr>
                <a:spcBef>
                  <a:spcPct val="0"/>
                </a:spcBef>
              </a:pPr>
              <a:t>94</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6CC25BE-7497-41E4-B500-C7E3B24F8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C4A1CBB-5C4A-422B-A8D0-F6AD02B186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0724" name="Slide Number Placeholder 3">
            <a:extLst>
              <a:ext uri="{FF2B5EF4-FFF2-40B4-BE49-F238E27FC236}">
                <a16:creationId xmlns:a16="http://schemas.microsoft.com/office/drawing/2014/main" id="{8E324E77-61BC-4BF2-80F7-0D754AD93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D2D1D8-49E5-4969-926F-059492E89B7D}" type="slidenum">
              <a:rPr lang="en-US" altLang="en-US">
                <a:latin typeface="Arial" panose="020B0604020202020204" pitchFamily="34" charset="0"/>
              </a:rPr>
              <a:pPr>
                <a:spcBef>
                  <a:spcPct val="0"/>
                </a:spcBef>
              </a:pPr>
              <a:t>95</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3B5BA3-DA63-4478-B5CC-69DD1444B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FA933F7-A9A3-4BCB-9FF9-2A3C351EDD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42AB2230-86D3-472E-99E3-4169E63E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9609FA-E7CB-44B2-B07E-662E193DD67C}" type="slidenum">
              <a:rPr lang="en-US" altLang="en-US">
                <a:latin typeface="Arial" panose="020B0604020202020204" pitchFamily="34" charset="0"/>
              </a:rPr>
              <a:pPr>
                <a:spcBef>
                  <a:spcPct val="0"/>
                </a:spcBef>
              </a:pPr>
              <a:t>98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78E71596-5555-45F9-A371-C8130E177593}"/>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45A39DB4-2EEF-4D3C-BF11-57BFFFE0C91B}"/>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06E741BE-A978-48F8-874E-8D795F80E351}"/>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863A745C-2130-420C-9230-C1645C671303}"/>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D4E4DA6D-CC25-40D3-A5EE-3C4C0219633A}"/>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7FB6E09D-BA19-4903-879D-8AD30F3F43B1}"/>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C372209B-DA10-44FC-8DA9-923B8296D88E}"/>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8C5E02D1-962F-4036-9F9D-224E12575B09}"/>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74C3B326-7B7F-4B40-8163-4ED98BAF4160}"/>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293A82CE-8318-4680-BE8E-2B061F062AC5}"/>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216C9E63-D4AA-4118-95E7-3F60511FFC01}"/>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FAB5E9C5-3FA2-40F0-8D0F-0E9BAE8FAC78}"/>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B3830C5B-4A11-44B1-8A95-A5656B760632}"/>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FAEBC5D7-F0AC-4D35-84F1-62CA0E84DF58}"/>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682C17AD-EAF1-4534-BF71-06CA73932F21}"/>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D0468780-0CE6-4379-BB42-CA6005BA4A77}"/>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BD4331BC-EC92-4BF3-8387-E338EE9A936D}"/>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63E34C75-78C9-4694-91A9-DBD1C189608D}"/>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38395D39-6C33-4BDE-9387-941AC68AF3E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96DEFB11-479A-4AEC-869C-4B1E3BF04A52}"/>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4404879B-7098-464F-A9F5-39AEFF72E2CA}"/>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04F24AFE-9501-4BC3-9B26-E5C58D5ACD48}"/>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AF0000FD-B1BA-416F-9D75-A930BD8A0D90}"/>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30863B3A-11A4-49A7-8B6F-E6B9FC3F4FE9}"/>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0E94DA91-D505-4117-9F2E-F24BC173DA84}"/>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BBEE0908-C56E-4D60-9E7A-93EBBB1DD8C1}"/>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F175E43A-1A38-4C79-B08C-9DCCA9358B1F}"/>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DE690606-EF23-4DC0-8705-D87611DE1C5D}"/>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0AE57D7A-76AE-44B5-9060-3427A81CC643}"/>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7D28058A-B999-4963-AF91-B3BA4EEDEAFF}"/>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05B62E1F-9822-4019-B458-F18C6BF1998F}"/>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F61F2F0C-51E9-4B02-8B90-A756F48684E0}"/>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1F07BD9C-52E7-4DEC-A50A-0C636A465A4F}"/>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51A0F400-B97B-4F69-96AC-6636B11D151B}"/>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B11365A4-450F-4F63-A5DE-F7FE17A25F08}"/>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AF334CEB-EC4E-4961-8F2F-D9ACDBEDF5B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EAF75953-87AD-4744-BA36-DD51AFD88DDA}"/>
              </a:ext>
            </a:extLst>
          </p:cNvPr>
          <p:cNvSpPr>
            <a:spLocks noGrp="1" noChangeArrowheads="1"/>
          </p:cNvSpPr>
          <p:nvPr>
            <p:ph type="sldNum" sz="quarter" idx="12"/>
          </p:nvPr>
        </p:nvSpPr>
        <p:spPr/>
        <p:txBody>
          <a:bodyPr/>
          <a:lstStyle>
            <a:lvl1pPr>
              <a:defRPr smtClean="0"/>
            </a:lvl1pPr>
          </a:lstStyle>
          <a:p>
            <a:pPr>
              <a:defRPr/>
            </a:pPr>
            <a:fld id="{64134510-2176-457F-BB87-2F3519878A24}" type="slidenum">
              <a:rPr lang="en-US" altLang="en-US"/>
              <a:pPr>
                <a:defRPr/>
              </a:pPr>
              <a:t>‹#›</a:t>
            </a:fld>
            <a:endParaRPr lang="en-US" altLang="en-US"/>
          </a:p>
        </p:txBody>
      </p:sp>
    </p:spTree>
    <p:extLst>
      <p:ext uri="{BB962C8B-B14F-4D97-AF65-F5344CB8AC3E}">
        <p14:creationId xmlns:p14="http://schemas.microsoft.com/office/powerpoint/2010/main" val="309723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77BBCE8-8CF9-4924-BCC7-D17DA4B88D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7A183C8-D519-4FB5-B224-E92FA3D43D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1B6880F-AD11-4CFC-A272-B09145FA6A04}"/>
              </a:ext>
            </a:extLst>
          </p:cNvPr>
          <p:cNvSpPr>
            <a:spLocks noGrp="1" noChangeArrowheads="1"/>
          </p:cNvSpPr>
          <p:nvPr>
            <p:ph type="sldNum" sz="quarter" idx="12"/>
          </p:nvPr>
        </p:nvSpPr>
        <p:spPr>
          <a:ln/>
        </p:spPr>
        <p:txBody>
          <a:bodyPr/>
          <a:lstStyle>
            <a:lvl1pPr>
              <a:defRPr/>
            </a:lvl1pPr>
          </a:lstStyle>
          <a:p>
            <a:pPr>
              <a:defRPr/>
            </a:pPr>
            <a:fld id="{56980CE7-F804-4670-B68D-41ED6E37FB5C}" type="slidenum">
              <a:rPr lang="en-US" altLang="en-US"/>
              <a:pPr>
                <a:defRPr/>
              </a:pPr>
              <a:t>‹#›</a:t>
            </a:fld>
            <a:endParaRPr lang="en-US" altLang="en-US"/>
          </a:p>
        </p:txBody>
      </p:sp>
    </p:spTree>
    <p:extLst>
      <p:ext uri="{BB962C8B-B14F-4D97-AF65-F5344CB8AC3E}">
        <p14:creationId xmlns:p14="http://schemas.microsoft.com/office/powerpoint/2010/main" val="144094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329F095-04D6-4D33-8CD6-5D9AEFA9D9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ACF4AB4-6D96-4213-A317-378BA2B315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B1DB40B5-F62F-485A-9B41-4EAE7767ED0E}"/>
              </a:ext>
            </a:extLst>
          </p:cNvPr>
          <p:cNvSpPr>
            <a:spLocks noGrp="1" noChangeArrowheads="1"/>
          </p:cNvSpPr>
          <p:nvPr>
            <p:ph type="sldNum" sz="quarter" idx="12"/>
          </p:nvPr>
        </p:nvSpPr>
        <p:spPr>
          <a:ln/>
        </p:spPr>
        <p:txBody>
          <a:bodyPr/>
          <a:lstStyle>
            <a:lvl1pPr>
              <a:defRPr/>
            </a:lvl1pPr>
          </a:lstStyle>
          <a:p>
            <a:pPr>
              <a:defRPr/>
            </a:pPr>
            <a:fld id="{81ADA373-5649-4110-8A58-8184448B0C61}" type="slidenum">
              <a:rPr lang="en-US" altLang="en-US"/>
              <a:pPr>
                <a:defRPr/>
              </a:pPr>
              <a:t>‹#›</a:t>
            </a:fld>
            <a:endParaRPr lang="en-US" altLang="en-US"/>
          </a:p>
        </p:txBody>
      </p:sp>
    </p:spTree>
    <p:extLst>
      <p:ext uri="{BB962C8B-B14F-4D97-AF65-F5344CB8AC3E}">
        <p14:creationId xmlns:p14="http://schemas.microsoft.com/office/powerpoint/2010/main" val="176347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5D63A37-F892-46B3-A566-03BA1F0C3C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761F08A-F91A-4F5F-9839-04870B2744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158F41A-6C1A-40CE-B4F2-7FFC66957285}"/>
              </a:ext>
            </a:extLst>
          </p:cNvPr>
          <p:cNvSpPr>
            <a:spLocks noGrp="1" noChangeArrowheads="1"/>
          </p:cNvSpPr>
          <p:nvPr>
            <p:ph type="sldNum" sz="quarter" idx="12"/>
          </p:nvPr>
        </p:nvSpPr>
        <p:spPr>
          <a:ln/>
        </p:spPr>
        <p:txBody>
          <a:bodyPr/>
          <a:lstStyle>
            <a:lvl1pPr>
              <a:defRPr/>
            </a:lvl1pPr>
          </a:lstStyle>
          <a:p>
            <a:pPr>
              <a:defRPr/>
            </a:pPr>
            <a:fld id="{3552EEDA-34CF-42D0-9BC9-8F133D96D4E5}" type="slidenum">
              <a:rPr lang="en-US" altLang="en-US"/>
              <a:pPr>
                <a:defRPr/>
              </a:pPr>
              <a:t>‹#›</a:t>
            </a:fld>
            <a:endParaRPr lang="en-US" altLang="en-US"/>
          </a:p>
        </p:txBody>
      </p:sp>
    </p:spTree>
    <p:extLst>
      <p:ext uri="{BB962C8B-B14F-4D97-AF65-F5344CB8AC3E}">
        <p14:creationId xmlns:p14="http://schemas.microsoft.com/office/powerpoint/2010/main" val="268537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C204F99-61BD-4F85-99BB-AB73034428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A9DA63E-514F-4EA3-8154-4002E34BA8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B2F181D-4DA1-4E62-B7A4-12B8D5B28226}"/>
              </a:ext>
            </a:extLst>
          </p:cNvPr>
          <p:cNvSpPr>
            <a:spLocks noGrp="1" noChangeArrowheads="1"/>
          </p:cNvSpPr>
          <p:nvPr>
            <p:ph type="sldNum" sz="quarter" idx="12"/>
          </p:nvPr>
        </p:nvSpPr>
        <p:spPr>
          <a:ln/>
        </p:spPr>
        <p:txBody>
          <a:bodyPr/>
          <a:lstStyle>
            <a:lvl1pPr>
              <a:defRPr/>
            </a:lvl1pPr>
          </a:lstStyle>
          <a:p>
            <a:pPr>
              <a:defRPr/>
            </a:pPr>
            <a:fld id="{00442F14-2F49-442D-994B-F32F56F630E5}" type="slidenum">
              <a:rPr lang="en-US" altLang="en-US"/>
              <a:pPr>
                <a:defRPr/>
              </a:pPr>
              <a:t>‹#›</a:t>
            </a:fld>
            <a:endParaRPr lang="en-US" altLang="en-US"/>
          </a:p>
        </p:txBody>
      </p:sp>
    </p:spTree>
    <p:extLst>
      <p:ext uri="{BB962C8B-B14F-4D97-AF65-F5344CB8AC3E}">
        <p14:creationId xmlns:p14="http://schemas.microsoft.com/office/powerpoint/2010/main" val="4236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8A8F70D-18C0-4069-BC27-D0BC9F1DCC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714B918-0422-427F-9626-D83E3D8618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EA6D1301-7A0B-416A-8E9A-2EF3D9E907BC}"/>
              </a:ext>
            </a:extLst>
          </p:cNvPr>
          <p:cNvSpPr>
            <a:spLocks noGrp="1" noChangeArrowheads="1"/>
          </p:cNvSpPr>
          <p:nvPr>
            <p:ph type="sldNum" sz="quarter" idx="12"/>
          </p:nvPr>
        </p:nvSpPr>
        <p:spPr>
          <a:ln/>
        </p:spPr>
        <p:txBody>
          <a:bodyPr/>
          <a:lstStyle>
            <a:lvl1pPr>
              <a:defRPr/>
            </a:lvl1pPr>
          </a:lstStyle>
          <a:p>
            <a:pPr>
              <a:defRPr/>
            </a:pPr>
            <a:fld id="{E612922C-5D1F-448E-A1B8-0D1F3E2C39D9}" type="slidenum">
              <a:rPr lang="en-US" altLang="en-US"/>
              <a:pPr>
                <a:defRPr/>
              </a:pPr>
              <a:t>‹#›</a:t>
            </a:fld>
            <a:endParaRPr lang="en-US" altLang="en-US"/>
          </a:p>
        </p:txBody>
      </p:sp>
    </p:spTree>
    <p:extLst>
      <p:ext uri="{BB962C8B-B14F-4D97-AF65-F5344CB8AC3E}">
        <p14:creationId xmlns:p14="http://schemas.microsoft.com/office/powerpoint/2010/main" val="230342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ECBA5B5-3758-415B-9C36-138E3EA329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4D037F76-18B3-4060-9AFB-A48BF35CC4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E7BCD1ED-DFDD-44D5-BBBA-0562D92EBF7D}"/>
              </a:ext>
            </a:extLst>
          </p:cNvPr>
          <p:cNvSpPr>
            <a:spLocks noGrp="1" noChangeArrowheads="1"/>
          </p:cNvSpPr>
          <p:nvPr>
            <p:ph type="sldNum" sz="quarter" idx="12"/>
          </p:nvPr>
        </p:nvSpPr>
        <p:spPr>
          <a:ln/>
        </p:spPr>
        <p:txBody>
          <a:bodyPr/>
          <a:lstStyle>
            <a:lvl1pPr>
              <a:defRPr/>
            </a:lvl1pPr>
          </a:lstStyle>
          <a:p>
            <a:pPr>
              <a:defRPr/>
            </a:pPr>
            <a:fld id="{F796AF0F-E103-4170-B196-8C5E086835C0}" type="slidenum">
              <a:rPr lang="en-US" altLang="en-US"/>
              <a:pPr>
                <a:defRPr/>
              </a:pPr>
              <a:t>‹#›</a:t>
            </a:fld>
            <a:endParaRPr lang="en-US" altLang="en-US"/>
          </a:p>
        </p:txBody>
      </p:sp>
    </p:spTree>
    <p:extLst>
      <p:ext uri="{BB962C8B-B14F-4D97-AF65-F5344CB8AC3E}">
        <p14:creationId xmlns:p14="http://schemas.microsoft.com/office/powerpoint/2010/main" val="303614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94AC6F-F091-4841-8FF4-48F895A38D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03EA23A-C868-4E68-8DD0-8879701512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816214ED-ED9E-4517-829F-DE5EFD9CE4DF}"/>
              </a:ext>
            </a:extLst>
          </p:cNvPr>
          <p:cNvSpPr>
            <a:spLocks noGrp="1" noChangeArrowheads="1"/>
          </p:cNvSpPr>
          <p:nvPr>
            <p:ph type="sldNum" sz="quarter" idx="12"/>
          </p:nvPr>
        </p:nvSpPr>
        <p:spPr>
          <a:ln/>
        </p:spPr>
        <p:txBody>
          <a:bodyPr/>
          <a:lstStyle>
            <a:lvl1pPr>
              <a:defRPr/>
            </a:lvl1pPr>
          </a:lstStyle>
          <a:p>
            <a:pPr>
              <a:defRPr/>
            </a:pPr>
            <a:fld id="{3E94788E-B940-421F-AF31-4A04D10C579D}" type="slidenum">
              <a:rPr lang="en-US" altLang="en-US"/>
              <a:pPr>
                <a:defRPr/>
              </a:pPr>
              <a:t>‹#›</a:t>
            </a:fld>
            <a:endParaRPr lang="en-US" altLang="en-US"/>
          </a:p>
        </p:txBody>
      </p:sp>
    </p:spTree>
    <p:extLst>
      <p:ext uri="{BB962C8B-B14F-4D97-AF65-F5344CB8AC3E}">
        <p14:creationId xmlns:p14="http://schemas.microsoft.com/office/powerpoint/2010/main" val="268778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A0C023B-C19E-4C7D-BC69-B27D99764E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25833E8A-D526-4DF5-A08C-8786D9F015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27043380-AD07-473E-8673-DA6307C8873E}"/>
              </a:ext>
            </a:extLst>
          </p:cNvPr>
          <p:cNvSpPr>
            <a:spLocks noGrp="1" noChangeArrowheads="1"/>
          </p:cNvSpPr>
          <p:nvPr>
            <p:ph type="sldNum" sz="quarter" idx="12"/>
          </p:nvPr>
        </p:nvSpPr>
        <p:spPr>
          <a:ln/>
        </p:spPr>
        <p:txBody>
          <a:bodyPr/>
          <a:lstStyle>
            <a:lvl1pPr>
              <a:defRPr/>
            </a:lvl1pPr>
          </a:lstStyle>
          <a:p>
            <a:pPr>
              <a:defRPr/>
            </a:pPr>
            <a:fld id="{7268A9E9-FEFC-41A9-86EA-242C5718B921}" type="slidenum">
              <a:rPr lang="en-US" altLang="en-US"/>
              <a:pPr>
                <a:defRPr/>
              </a:pPr>
              <a:t>‹#›</a:t>
            </a:fld>
            <a:endParaRPr lang="en-US" altLang="en-US"/>
          </a:p>
        </p:txBody>
      </p:sp>
    </p:spTree>
    <p:extLst>
      <p:ext uri="{BB962C8B-B14F-4D97-AF65-F5344CB8AC3E}">
        <p14:creationId xmlns:p14="http://schemas.microsoft.com/office/powerpoint/2010/main" val="254576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24B2F05-8EE4-49DC-BBF2-4C93986390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E474CCB-4556-4FDC-A642-208B49CFB4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1565C24-6E44-42F0-AAD8-53237BA2ECB9}"/>
              </a:ext>
            </a:extLst>
          </p:cNvPr>
          <p:cNvSpPr>
            <a:spLocks noGrp="1" noChangeArrowheads="1"/>
          </p:cNvSpPr>
          <p:nvPr>
            <p:ph type="sldNum" sz="quarter" idx="12"/>
          </p:nvPr>
        </p:nvSpPr>
        <p:spPr>
          <a:ln/>
        </p:spPr>
        <p:txBody>
          <a:bodyPr/>
          <a:lstStyle>
            <a:lvl1pPr>
              <a:defRPr/>
            </a:lvl1pPr>
          </a:lstStyle>
          <a:p>
            <a:pPr>
              <a:defRPr/>
            </a:pPr>
            <a:fld id="{F6DE3D73-3C1A-4B3F-9A0A-83A1ADE47292}" type="slidenum">
              <a:rPr lang="en-US" altLang="en-US"/>
              <a:pPr>
                <a:defRPr/>
              </a:pPr>
              <a:t>‹#›</a:t>
            </a:fld>
            <a:endParaRPr lang="en-US" altLang="en-US"/>
          </a:p>
        </p:txBody>
      </p:sp>
    </p:spTree>
    <p:extLst>
      <p:ext uri="{BB962C8B-B14F-4D97-AF65-F5344CB8AC3E}">
        <p14:creationId xmlns:p14="http://schemas.microsoft.com/office/powerpoint/2010/main" val="188899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A1834E7-3187-4237-94CA-16367AA24C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1D9ED3-2CA9-48EE-AF49-A10A2D20F9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24783119-3DF0-4B08-832E-78A7BA9A9514}"/>
              </a:ext>
            </a:extLst>
          </p:cNvPr>
          <p:cNvSpPr>
            <a:spLocks noGrp="1" noChangeArrowheads="1"/>
          </p:cNvSpPr>
          <p:nvPr>
            <p:ph type="sldNum" sz="quarter" idx="12"/>
          </p:nvPr>
        </p:nvSpPr>
        <p:spPr>
          <a:ln/>
        </p:spPr>
        <p:txBody>
          <a:bodyPr/>
          <a:lstStyle>
            <a:lvl1pPr>
              <a:defRPr/>
            </a:lvl1pPr>
          </a:lstStyle>
          <a:p>
            <a:pPr>
              <a:defRPr/>
            </a:pPr>
            <a:fld id="{0E3B9FB9-52C0-43C8-BF9E-930D6019712E}" type="slidenum">
              <a:rPr lang="en-US" altLang="en-US"/>
              <a:pPr>
                <a:defRPr/>
              </a:pPr>
              <a:t>‹#›</a:t>
            </a:fld>
            <a:endParaRPr lang="en-US" altLang="en-US"/>
          </a:p>
        </p:txBody>
      </p:sp>
    </p:spTree>
    <p:extLst>
      <p:ext uri="{BB962C8B-B14F-4D97-AF65-F5344CB8AC3E}">
        <p14:creationId xmlns:p14="http://schemas.microsoft.com/office/powerpoint/2010/main" val="201501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B6C7EBE4-2D53-4C00-B2C7-ACBFDDFE9CC8}"/>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C7D18DC8-26AB-4918-B644-7412EDAB8FCF}"/>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1CB9DB1A-D092-4049-B744-2D1DC15B6F0D}"/>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a:extLst>
              <a:ext uri="{FF2B5EF4-FFF2-40B4-BE49-F238E27FC236}">
                <a16:creationId xmlns:a16="http://schemas.microsoft.com/office/drawing/2014/main" id="{8AC94904-195C-4820-9CB9-C5707550D851}"/>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ltLang="en-US"/>
          </a:p>
        </p:txBody>
      </p:sp>
      <p:sp>
        <p:nvSpPr>
          <p:cNvPr id="11270" name="Rectangle 6">
            <a:extLst>
              <a:ext uri="{FF2B5EF4-FFF2-40B4-BE49-F238E27FC236}">
                <a16:creationId xmlns:a16="http://schemas.microsoft.com/office/drawing/2014/main" id="{DAD88144-A2E7-43FA-8F31-99E0160BEB2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ltLang="en-US"/>
          </a:p>
        </p:txBody>
      </p:sp>
      <p:sp>
        <p:nvSpPr>
          <p:cNvPr id="11271" name="Rectangle 7">
            <a:extLst>
              <a:ext uri="{FF2B5EF4-FFF2-40B4-BE49-F238E27FC236}">
                <a16:creationId xmlns:a16="http://schemas.microsoft.com/office/drawing/2014/main" id="{96DF1054-2F89-4334-B31C-527899E5851B}"/>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D70F6029-6432-4D09-9D8E-5B2EC25593C0}" type="slidenum">
              <a:rPr lang="en-US" altLang="en-US"/>
              <a:pPr>
                <a:defRPr/>
              </a:pPr>
              <a:t>‹#›</a:t>
            </a:fld>
            <a:endParaRPr lang="en-US" altLang="en-US"/>
          </a:p>
        </p:txBody>
      </p:sp>
      <p:grpSp>
        <p:nvGrpSpPr>
          <p:cNvPr id="1032" name="Group 8">
            <a:extLst>
              <a:ext uri="{FF2B5EF4-FFF2-40B4-BE49-F238E27FC236}">
                <a16:creationId xmlns:a16="http://schemas.microsoft.com/office/drawing/2014/main" id="{2F2E491E-55EC-48E0-A75A-B092806471F8}"/>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73F06FBD-23A0-4FBD-8C77-6BD61F22A8E8}"/>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2A460809-F8CD-4364-9EDF-40CA1BF7681E}"/>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77378E11-EDC0-42FF-B5EE-0E2919787540}"/>
                </a:ext>
              </a:extLst>
            </p:cNvPr>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98AE7AF5-4BBC-4C35-90C1-571F87903C76}"/>
                </a:ext>
              </a:extLst>
            </p:cNvPr>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2091287C-EC1F-4A3B-ADD7-1E416166ECFF}"/>
                </a:ext>
              </a:extLst>
            </p:cNvPr>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5FD74EDD-5AA2-485C-9A41-8A7734EB8C7E}"/>
                </a:ext>
              </a:extLst>
            </p:cNvPr>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EEFC9139-0470-404F-B81B-0525835FC6E5}"/>
                </a:ext>
              </a:extLst>
            </p:cNvPr>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1806FD88-8EE0-42CF-BAC9-70065C12A124}"/>
                </a:ext>
              </a:extLst>
            </p:cNvPr>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4182A263-3D85-41FE-92AF-36C30BDE57D3}"/>
                </a:ext>
              </a:extLst>
            </p:cNvPr>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A365241E-110D-4ACB-BEE3-EE5B76466803}"/>
                </a:ext>
              </a:extLst>
            </p:cNvPr>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7765A6E1-A681-4EAA-A9D6-E5D2808A5935}"/>
                </a:ext>
              </a:extLst>
            </p:cNvPr>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45C717F1-F8D9-49F7-A3E1-63005160C8C6}"/>
                </a:ext>
              </a:extLst>
            </p:cNvPr>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68B091F5-70FA-4FE7-BB18-D22FC6F96138}"/>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EB649708-92E9-4199-9F85-3FFAECD87DCB}"/>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267EA6D4-5DA7-4B4C-A865-BF29F5C84B05}"/>
                </a:ext>
              </a:extLst>
            </p:cNvPr>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0AD62E9B-6F50-4A5C-987C-D6001FAA1480}"/>
                </a:ext>
              </a:extLst>
            </p:cNvPr>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E0608BDC-9707-4CC9-BC86-F06A9862AA6D}"/>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3B91B935-4C2D-4417-BAC9-1E2D74B2DC50}"/>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99ACA673-C5BA-46AD-843C-2E59A1F22F84}"/>
                </a:ext>
              </a:extLst>
            </p:cNvPr>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83B46610-448A-4EF0-9B08-7185EDE4B095}"/>
                </a:ext>
              </a:extLst>
            </p:cNvPr>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94B7A7A3-4499-4FEB-A070-F2FE8212BA68}"/>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B130D72F-113F-4B3A-87D2-40433C4B79D7}"/>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FF5D51C9-3AC0-475E-A5AE-DAD80CA5E495}"/>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F249FD48-3CE3-41A9-93F6-DAFF88951C97}"/>
                </a:ext>
              </a:extLst>
            </p:cNvPr>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0D290F74-7C8C-4194-89B8-1311AB91A594}"/>
                </a:ext>
              </a:extLst>
            </p:cNvPr>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B8F1FCE3-4628-406A-ADB2-E4958FEC62EE}"/>
                </a:ext>
              </a:extLst>
            </p:cNvPr>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E6506EFE-15D8-4551-8219-0D8DDCB4A20A}"/>
                </a:ext>
              </a:extLst>
            </p:cNvPr>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68BC77E8-4CC6-47D3-A562-6FE6C13B0F41}"/>
                </a:ext>
              </a:extLst>
            </p:cNvPr>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55276C13-25AE-4678-BA25-9483E1832A67}"/>
                </a:ext>
              </a:extLst>
            </p:cNvPr>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9C17E753-4E81-431F-8F8B-010786750729}"/>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0A851DC8-D125-46E3-A098-7360886BB3BC}"/>
                </a:ext>
              </a:extLst>
            </p:cNvPr>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7"/>
          <p:cNvSpPr txBox="1">
            <a:spLocks noChangeArrowheads="1"/>
          </p:cNvSpPr>
          <p:nvPr/>
        </p:nvSpPr>
        <p:spPr bwMode="auto">
          <a:xfrm>
            <a:off x="1905770" y="3080768"/>
            <a:ext cx="5224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rgbClr val="0000FF"/>
                </a:solidFill>
              </a:rPr>
              <a:t>The first thought you should have when</a:t>
            </a:r>
          </a:p>
          <a:p>
            <a:pPr algn="ctr" eaLnBrk="1" hangingPunct="1">
              <a:spcBef>
                <a:spcPct val="0"/>
              </a:spcBef>
              <a:buClrTx/>
              <a:buSzTx/>
              <a:buFontTx/>
              <a:buNone/>
            </a:pPr>
            <a:r>
              <a:rPr lang="en-US" altLang="en-US" sz="1800" dirty="0">
                <a:solidFill>
                  <a:srgbClr val="0000FF"/>
                </a:solidFill>
              </a:rPr>
              <a:t>encountering a </a:t>
            </a:r>
            <a:r>
              <a:rPr lang="en-US" altLang="en-US" sz="1800" dirty="0" err="1">
                <a:solidFill>
                  <a:srgbClr val="0000FF"/>
                </a:solidFill>
              </a:rPr>
              <a:t>pt</a:t>
            </a:r>
            <a:r>
              <a:rPr lang="en-US" altLang="en-US" sz="1800" dirty="0">
                <a:solidFill>
                  <a:srgbClr val="0000FF"/>
                </a:solidFill>
              </a:rPr>
              <a:t> you suspect has glaucoma is…</a:t>
            </a: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486400" y="2284613"/>
            <a:ext cx="404278"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b="1" i="1" dirty="0"/>
              <a:t>?</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3100922" y="2261619"/>
            <a:ext cx="404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2800" b="1" i="1" dirty="0"/>
              <a:t>?</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4B09B81E-7B2F-4B26-82F4-430125CE1A7B}"/>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D2B7D4B-66D7-4E6E-BF6E-016DFE9261BB}"/>
              </a:ext>
            </a:extLst>
          </p:cNvPr>
          <p:cNvSpPr txBox="1"/>
          <p:nvPr/>
        </p:nvSpPr>
        <p:spPr>
          <a:xfrm>
            <a:off x="4420044" y="3927545"/>
            <a:ext cx="4266756" cy="584775"/>
          </a:xfrm>
          <a:prstGeom prst="rect">
            <a:avLst/>
          </a:prstGeom>
          <a:noFill/>
        </p:spPr>
        <p:txBody>
          <a:bodyPr wrap="square" rtlCol="0">
            <a:spAutoFit/>
          </a:bodyPr>
          <a:lstStyle/>
          <a:p>
            <a:r>
              <a:rPr lang="en-US" sz="1600" i="1" dirty="0">
                <a:solidFill>
                  <a:srgbClr val="0000FF"/>
                </a:solidFill>
              </a:rPr>
              <a:t>What differentiates primary from secondary angle-closure glaucoma?</a:t>
            </a:r>
            <a:endParaRPr lang="en-US" sz="1600" dirty="0">
              <a:solidFill>
                <a:srgbClr val="0000FF"/>
              </a:solidFill>
            </a:endParaRPr>
          </a:p>
        </p:txBody>
      </p:sp>
      <p:sp>
        <p:nvSpPr>
          <p:cNvPr id="20" name="TextBox 19">
            <a:extLst>
              <a:ext uri="{FF2B5EF4-FFF2-40B4-BE49-F238E27FC236}">
                <a16:creationId xmlns:a16="http://schemas.microsoft.com/office/drawing/2014/main" id="{5565FE12-7322-4819-8843-7D67302768F8}"/>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16498945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E7FD3E-765F-4A57-805F-ACD57FE8C517}"/>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33795" name="Text Box 3">
            <a:extLst>
              <a:ext uri="{FF2B5EF4-FFF2-40B4-BE49-F238E27FC236}">
                <a16:creationId xmlns:a16="http://schemas.microsoft.com/office/drawing/2014/main" id="{7A8DA62C-3073-46B0-9E89-EFD1BA270F4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3796" name="Text Box 4">
            <a:extLst>
              <a:ext uri="{FF2B5EF4-FFF2-40B4-BE49-F238E27FC236}">
                <a16:creationId xmlns:a16="http://schemas.microsoft.com/office/drawing/2014/main" id="{368E26AA-2AA9-405B-9D80-B34054F09E3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3797" name="Rectangle 6">
            <a:extLst>
              <a:ext uri="{FF2B5EF4-FFF2-40B4-BE49-F238E27FC236}">
                <a16:creationId xmlns:a16="http://schemas.microsoft.com/office/drawing/2014/main" id="{08EFFAF3-835F-4915-B1C1-50954AB19D1C}"/>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3798" name="Rectangle 7">
            <a:extLst>
              <a:ext uri="{FF2B5EF4-FFF2-40B4-BE49-F238E27FC236}">
                <a16:creationId xmlns:a16="http://schemas.microsoft.com/office/drawing/2014/main" id="{1A88B83E-E069-4A03-BC86-994671F25431}"/>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Text Box 8">
            <a:extLst>
              <a:ext uri="{FF2B5EF4-FFF2-40B4-BE49-F238E27FC236}">
                <a16:creationId xmlns:a16="http://schemas.microsoft.com/office/drawing/2014/main" id="{453336F8-32BD-45FB-849A-43623AF38C23}"/>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3800" name="Text Box 9">
            <a:extLst>
              <a:ext uri="{FF2B5EF4-FFF2-40B4-BE49-F238E27FC236}">
                <a16:creationId xmlns:a16="http://schemas.microsoft.com/office/drawing/2014/main" id="{2DD9A24C-FBEE-44CB-AB2D-87BB2F255AF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1EED697A-2D68-495A-88FE-A2C61A3C9097}"/>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33802" name="Slide Number Placeholder 1">
            <a:extLst>
              <a:ext uri="{FF2B5EF4-FFF2-40B4-BE49-F238E27FC236}">
                <a16:creationId xmlns:a16="http://schemas.microsoft.com/office/drawing/2014/main" id="{15D256C3-C082-4EF1-9CA9-033D52C246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E7C40C-F73C-4C7F-9C0E-200A243F906C}" type="slidenum">
              <a:rPr lang="en-US" altLang="en-US" sz="1000"/>
              <a:pPr>
                <a:spcBef>
                  <a:spcPct val="0"/>
                </a:spcBef>
                <a:buClrTx/>
                <a:buSzTx/>
                <a:buFontTx/>
                <a:buNone/>
              </a:pPr>
              <a:t>100</a:t>
            </a:fld>
            <a:endParaRPr lang="en-US" altLang="en-US" sz="1000"/>
          </a:p>
        </p:txBody>
      </p:sp>
      <p:sp>
        <p:nvSpPr>
          <p:cNvPr id="2" name="TextBox 1">
            <a:extLst>
              <a:ext uri="{FF2B5EF4-FFF2-40B4-BE49-F238E27FC236}">
                <a16:creationId xmlns:a16="http://schemas.microsoft.com/office/drawing/2014/main" id="{BEFF7251-AC0D-4453-84E0-4C00AD104C57}"/>
              </a:ext>
            </a:extLst>
          </p:cNvPr>
          <p:cNvSpPr txBox="1"/>
          <p:nvPr/>
        </p:nvSpPr>
        <p:spPr>
          <a:xfrm>
            <a:off x="609600" y="4921250"/>
            <a:ext cx="7946471"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chemeClr val="bg1">
                    <a:lumMod val="50000"/>
                  </a:schemeClr>
                </a:solidFill>
                <a:latin typeface="Arial" charset="0"/>
              </a:rPr>
              <a:t>What is the classic </a:t>
            </a:r>
            <a:r>
              <a:rPr lang="en-US" sz="1500" i="1" dirty="0" err="1">
                <a:solidFill>
                  <a:schemeClr val="bg1">
                    <a:lumMod val="50000"/>
                  </a:schemeClr>
                </a:solidFill>
                <a:latin typeface="Arial" charset="0"/>
              </a:rPr>
              <a:t>gonioscopic</a:t>
            </a:r>
            <a:r>
              <a:rPr lang="en-US" sz="1500" i="1" dirty="0">
                <a:solidFill>
                  <a:schemeClr val="bg1">
                    <a:lumMod val="50000"/>
                  </a:schemeClr>
                </a:solidFill>
                <a:latin typeface="Arial" charset="0"/>
              </a:rPr>
              <a:t> description of the angle in plateau iris?</a:t>
            </a:r>
          </a:p>
          <a:p>
            <a:pPr eaLnBrk="1" hangingPunct="1">
              <a:defRPr/>
            </a:pPr>
            <a:r>
              <a:rPr lang="en-US" sz="1500" i="1" dirty="0">
                <a:solidFill>
                  <a:schemeClr val="bg1">
                    <a:lumMod val="50000"/>
                  </a:schemeClr>
                </a:solidFill>
                <a:latin typeface="Arial" charset="0"/>
              </a:rPr>
              <a:t>--Without indentation/compression: </a:t>
            </a:r>
            <a:r>
              <a:rPr lang="en-US" sz="1500" dirty="0">
                <a:solidFill>
                  <a:schemeClr val="bg1">
                    <a:lumMod val="50000"/>
                  </a:schemeClr>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b="1"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bg1">
                    <a:lumMod val="50000"/>
                  </a:schemeClr>
                </a:solidFill>
                <a:latin typeface="Arial" charset="0"/>
              </a:rPr>
              <a:t>A sine-wave-like appearance, AKA the </a:t>
            </a:r>
            <a:r>
              <a:rPr lang="en-US" sz="1500" b="1" dirty="0">
                <a:solidFill>
                  <a:srgbClr val="0000FF"/>
                </a:solidFill>
                <a:latin typeface="Arial" charset="0"/>
              </a:rPr>
              <a:t>double-hump sign</a:t>
            </a:r>
          </a:p>
        </p:txBody>
      </p:sp>
      <p:sp>
        <p:nvSpPr>
          <p:cNvPr id="3" name="TextBox 2">
            <a:extLst>
              <a:ext uri="{FF2B5EF4-FFF2-40B4-BE49-F238E27FC236}">
                <a16:creationId xmlns:a16="http://schemas.microsoft.com/office/drawing/2014/main" id="{5DCB86A9-414C-4905-BF5F-61EED8243E64}"/>
              </a:ext>
            </a:extLst>
          </p:cNvPr>
          <p:cNvSpPr txBox="1"/>
          <p:nvPr/>
        </p:nvSpPr>
        <p:spPr>
          <a:xfrm>
            <a:off x="1149844" y="4629249"/>
            <a:ext cx="6865982" cy="738664"/>
          </a:xfrm>
          <a:prstGeom prst="rect">
            <a:avLst/>
          </a:prstGeom>
          <a:solidFill>
            <a:srgbClr val="002060"/>
          </a:solidFill>
        </p:spPr>
        <p:txBody>
          <a:bodyPr wrap="none" rtlCol="0">
            <a:spAutoFit/>
          </a:bodyPr>
          <a:lstStyle/>
          <a:p>
            <a:pPr eaLnBrk="1" hangingPunct="1">
              <a:defRPr/>
            </a:pPr>
            <a:r>
              <a:rPr lang="en-US" sz="1400" i="1" dirty="0">
                <a:solidFill>
                  <a:schemeClr val="bg1"/>
                </a:solidFill>
                <a:latin typeface="Arial" charset="0"/>
              </a:rPr>
              <a:t>What accounts for the humps in the double-hump sign?</a:t>
            </a:r>
          </a:p>
          <a:p>
            <a:pPr eaLnBrk="1" hangingPunct="1">
              <a:defRPr/>
            </a:pPr>
            <a:r>
              <a:rPr lang="en-US" sz="1400" i="1" dirty="0">
                <a:solidFill>
                  <a:schemeClr val="bg1"/>
                </a:solidFill>
                <a:latin typeface="Arial" charset="0"/>
              </a:rPr>
              <a:t>--The </a:t>
            </a:r>
            <a:r>
              <a:rPr lang="en-US" sz="1400" dirty="0">
                <a:solidFill>
                  <a:schemeClr val="bg1"/>
                </a:solidFill>
                <a:latin typeface="Arial" charset="0"/>
              </a:rPr>
              <a:t>peripheral</a:t>
            </a:r>
            <a:r>
              <a:rPr lang="en-US" sz="1400" i="1" dirty="0">
                <a:solidFill>
                  <a:schemeClr val="bg1"/>
                </a:solidFill>
                <a:latin typeface="Arial" charset="0"/>
              </a:rPr>
              <a:t> hump: </a:t>
            </a:r>
            <a:r>
              <a:rPr lang="en-US" sz="1400" dirty="0">
                <a:solidFill>
                  <a:schemeClr val="bg1"/>
                </a:solidFill>
                <a:latin typeface="Arial" charset="0"/>
              </a:rPr>
              <a:t>The iris draped over the…anteriorly-located ciliary processes</a:t>
            </a:r>
          </a:p>
          <a:p>
            <a:pPr eaLnBrk="1" hangingPunct="1">
              <a:defRPr/>
            </a:pPr>
            <a:r>
              <a:rPr lang="en-US" sz="1400" i="1" dirty="0">
                <a:solidFill>
                  <a:schemeClr val="tx1">
                    <a:lumMod val="50000"/>
                    <a:lumOff val="50000"/>
                  </a:schemeClr>
                </a:solidFill>
                <a:latin typeface="Arial" charset="0"/>
              </a:rPr>
              <a:t>--The </a:t>
            </a:r>
            <a:r>
              <a:rPr lang="en-US" sz="1400" dirty="0">
                <a:solidFill>
                  <a:schemeClr val="tx1">
                    <a:lumMod val="50000"/>
                    <a:lumOff val="50000"/>
                  </a:schemeClr>
                </a:solidFill>
                <a:latin typeface="Arial" charset="0"/>
              </a:rPr>
              <a:t>central</a:t>
            </a:r>
            <a:r>
              <a:rPr lang="en-US" sz="1400" i="1" dirty="0">
                <a:solidFill>
                  <a:schemeClr val="tx1">
                    <a:lumMod val="50000"/>
                    <a:lumOff val="50000"/>
                  </a:schemeClr>
                </a:solidFill>
                <a:latin typeface="Arial" charset="0"/>
              </a:rPr>
              <a:t> hump: </a:t>
            </a:r>
            <a:r>
              <a:rPr lang="en-US" sz="1400" dirty="0">
                <a:solidFill>
                  <a:srgbClr val="002060"/>
                </a:solidFill>
                <a:latin typeface="Arial" charset="0"/>
              </a:rPr>
              <a:t>The iris draped over the…anterior lens surface</a:t>
            </a:r>
          </a:p>
        </p:txBody>
      </p:sp>
      <p:sp>
        <p:nvSpPr>
          <p:cNvPr id="4" name="Oval 3">
            <a:extLst>
              <a:ext uri="{FF2B5EF4-FFF2-40B4-BE49-F238E27FC236}">
                <a16:creationId xmlns:a16="http://schemas.microsoft.com/office/drawing/2014/main" id="{A61A3B10-1D8B-4071-9980-AA10CFAA0FEC}"/>
              </a:ext>
            </a:extLst>
          </p:cNvPr>
          <p:cNvSpPr/>
          <p:nvPr/>
        </p:nvSpPr>
        <p:spPr>
          <a:xfrm>
            <a:off x="6592644" y="5289248"/>
            <a:ext cx="1941755" cy="5467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35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E7FD3E-765F-4A57-805F-ACD57FE8C517}"/>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33795" name="Text Box 3">
            <a:extLst>
              <a:ext uri="{FF2B5EF4-FFF2-40B4-BE49-F238E27FC236}">
                <a16:creationId xmlns:a16="http://schemas.microsoft.com/office/drawing/2014/main" id="{7A8DA62C-3073-46B0-9E89-EFD1BA270F4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3796" name="Text Box 4">
            <a:extLst>
              <a:ext uri="{FF2B5EF4-FFF2-40B4-BE49-F238E27FC236}">
                <a16:creationId xmlns:a16="http://schemas.microsoft.com/office/drawing/2014/main" id="{368E26AA-2AA9-405B-9D80-B34054F09E3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3797" name="Rectangle 6">
            <a:extLst>
              <a:ext uri="{FF2B5EF4-FFF2-40B4-BE49-F238E27FC236}">
                <a16:creationId xmlns:a16="http://schemas.microsoft.com/office/drawing/2014/main" id="{08EFFAF3-835F-4915-B1C1-50954AB19D1C}"/>
              </a:ext>
            </a:extLst>
          </p:cNvPr>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33798" name="Rectangle 7">
            <a:extLst>
              <a:ext uri="{FF2B5EF4-FFF2-40B4-BE49-F238E27FC236}">
                <a16:creationId xmlns:a16="http://schemas.microsoft.com/office/drawing/2014/main" id="{1A88B83E-E069-4A03-BC86-994671F25431}"/>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Text Box 8">
            <a:extLst>
              <a:ext uri="{FF2B5EF4-FFF2-40B4-BE49-F238E27FC236}">
                <a16:creationId xmlns:a16="http://schemas.microsoft.com/office/drawing/2014/main" id="{453336F8-32BD-45FB-849A-43623AF38C23}"/>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3800" name="Text Box 9">
            <a:extLst>
              <a:ext uri="{FF2B5EF4-FFF2-40B4-BE49-F238E27FC236}">
                <a16:creationId xmlns:a16="http://schemas.microsoft.com/office/drawing/2014/main" id="{2DD9A24C-FBEE-44CB-AB2D-87BB2F255AF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1EED697A-2D68-495A-88FE-A2C61A3C9097}"/>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33802" name="Slide Number Placeholder 1">
            <a:extLst>
              <a:ext uri="{FF2B5EF4-FFF2-40B4-BE49-F238E27FC236}">
                <a16:creationId xmlns:a16="http://schemas.microsoft.com/office/drawing/2014/main" id="{15D256C3-C082-4EF1-9CA9-033D52C246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E7C40C-F73C-4C7F-9C0E-200A243F906C}" type="slidenum">
              <a:rPr lang="en-US" altLang="en-US" sz="1000"/>
              <a:pPr>
                <a:spcBef>
                  <a:spcPct val="0"/>
                </a:spcBef>
                <a:buClrTx/>
                <a:buSzTx/>
                <a:buFontTx/>
                <a:buNone/>
              </a:pPr>
              <a:t>101</a:t>
            </a:fld>
            <a:endParaRPr lang="en-US" altLang="en-US" sz="1000"/>
          </a:p>
        </p:txBody>
      </p:sp>
      <p:sp>
        <p:nvSpPr>
          <p:cNvPr id="2" name="TextBox 1">
            <a:extLst>
              <a:ext uri="{FF2B5EF4-FFF2-40B4-BE49-F238E27FC236}">
                <a16:creationId xmlns:a16="http://schemas.microsoft.com/office/drawing/2014/main" id="{BEFF7251-AC0D-4453-84E0-4C00AD104C57}"/>
              </a:ext>
            </a:extLst>
          </p:cNvPr>
          <p:cNvSpPr txBox="1"/>
          <p:nvPr/>
        </p:nvSpPr>
        <p:spPr>
          <a:xfrm>
            <a:off x="609600" y="4921250"/>
            <a:ext cx="7946471"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chemeClr val="bg1">
                    <a:lumMod val="50000"/>
                  </a:schemeClr>
                </a:solidFill>
                <a:latin typeface="Arial" charset="0"/>
              </a:rPr>
              <a:t>What is the classic </a:t>
            </a:r>
            <a:r>
              <a:rPr lang="en-US" sz="1500" i="1" dirty="0" err="1">
                <a:solidFill>
                  <a:schemeClr val="bg1">
                    <a:lumMod val="50000"/>
                  </a:schemeClr>
                </a:solidFill>
                <a:latin typeface="Arial" charset="0"/>
              </a:rPr>
              <a:t>gonioscopic</a:t>
            </a:r>
            <a:r>
              <a:rPr lang="en-US" sz="1500" i="1" dirty="0">
                <a:solidFill>
                  <a:schemeClr val="bg1">
                    <a:lumMod val="50000"/>
                  </a:schemeClr>
                </a:solidFill>
                <a:latin typeface="Arial" charset="0"/>
              </a:rPr>
              <a:t> description of the angle in plateau iris?</a:t>
            </a:r>
          </a:p>
          <a:p>
            <a:pPr eaLnBrk="1" hangingPunct="1">
              <a:defRPr/>
            </a:pPr>
            <a:r>
              <a:rPr lang="en-US" sz="1500" i="1" dirty="0">
                <a:solidFill>
                  <a:schemeClr val="bg1">
                    <a:lumMod val="50000"/>
                  </a:schemeClr>
                </a:solidFill>
                <a:latin typeface="Arial" charset="0"/>
              </a:rPr>
              <a:t>--Without indentation/compression: </a:t>
            </a:r>
            <a:r>
              <a:rPr lang="en-US" sz="1500" dirty="0">
                <a:solidFill>
                  <a:schemeClr val="bg1">
                    <a:lumMod val="50000"/>
                  </a:schemeClr>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b="1"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bg1">
                    <a:lumMod val="50000"/>
                  </a:schemeClr>
                </a:solidFill>
                <a:latin typeface="Arial" charset="0"/>
              </a:rPr>
              <a:t>A sine-wave-like appearance, AKA the </a:t>
            </a:r>
            <a:r>
              <a:rPr lang="en-US" sz="1500" b="1" dirty="0">
                <a:solidFill>
                  <a:srgbClr val="0000FF"/>
                </a:solidFill>
                <a:latin typeface="Arial" charset="0"/>
              </a:rPr>
              <a:t>double-hump sign</a:t>
            </a:r>
          </a:p>
        </p:txBody>
      </p:sp>
      <p:sp>
        <p:nvSpPr>
          <p:cNvPr id="3" name="TextBox 2">
            <a:extLst>
              <a:ext uri="{FF2B5EF4-FFF2-40B4-BE49-F238E27FC236}">
                <a16:creationId xmlns:a16="http://schemas.microsoft.com/office/drawing/2014/main" id="{5DCB86A9-414C-4905-BF5F-61EED8243E64}"/>
              </a:ext>
            </a:extLst>
          </p:cNvPr>
          <p:cNvSpPr txBox="1"/>
          <p:nvPr/>
        </p:nvSpPr>
        <p:spPr>
          <a:xfrm>
            <a:off x="1149844" y="4629249"/>
            <a:ext cx="6865982" cy="738664"/>
          </a:xfrm>
          <a:prstGeom prst="rect">
            <a:avLst/>
          </a:prstGeom>
          <a:solidFill>
            <a:srgbClr val="002060"/>
          </a:solidFill>
        </p:spPr>
        <p:txBody>
          <a:bodyPr wrap="none" rtlCol="0">
            <a:spAutoFit/>
          </a:bodyPr>
          <a:lstStyle/>
          <a:p>
            <a:pPr eaLnBrk="1" hangingPunct="1">
              <a:defRPr/>
            </a:pPr>
            <a:r>
              <a:rPr lang="en-US" sz="1400" i="1" dirty="0">
                <a:solidFill>
                  <a:schemeClr val="bg1"/>
                </a:solidFill>
                <a:latin typeface="Arial" charset="0"/>
              </a:rPr>
              <a:t>What accounts for the humps in the double-hump sign?</a:t>
            </a:r>
          </a:p>
          <a:p>
            <a:pPr eaLnBrk="1" hangingPunct="1">
              <a:defRPr/>
            </a:pPr>
            <a:r>
              <a:rPr lang="en-US" sz="1400" i="1" dirty="0">
                <a:solidFill>
                  <a:schemeClr val="bg1"/>
                </a:solidFill>
                <a:latin typeface="Arial" charset="0"/>
              </a:rPr>
              <a:t>--The </a:t>
            </a:r>
            <a:r>
              <a:rPr lang="en-US" sz="1400" dirty="0">
                <a:solidFill>
                  <a:schemeClr val="bg1"/>
                </a:solidFill>
                <a:latin typeface="Arial" charset="0"/>
              </a:rPr>
              <a:t>peripheral</a:t>
            </a:r>
            <a:r>
              <a:rPr lang="en-US" sz="1400" i="1" dirty="0">
                <a:solidFill>
                  <a:schemeClr val="bg1"/>
                </a:solidFill>
                <a:latin typeface="Arial" charset="0"/>
              </a:rPr>
              <a:t> hump: </a:t>
            </a:r>
            <a:r>
              <a:rPr lang="en-US" sz="1400" dirty="0">
                <a:solidFill>
                  <a:schemeClr val="bg1"/>
                </a:solidFill>
                <a:latin typeface="Arial" charset="0"/>
              </a:rPr>
              <a:t>The iris draped over the…anteriorly-located ciliary processes</a:t>
            </a:r>
          </a:p>
          <a:p>
            <a:pPr eaLnBrk="1" hangingPunct="1">
              <a:defRPr/>
            </a:pPr>
            <a:r>
              <a:rPr lang="en-US" sz="1400" i="1" dirty="0">
                <a:solidFill>
                  <a:schemeClr val="bg1"/>
                </a:solidFill>
                <a:latin typeface="Arial" charset="0"/>
              </a:rPr>
              <a:t>--The </a:t>
            </a:r>
            <a:r>
              <a:rPr lang="en-US" sz="1400" dirty="0">
                <a:solidFill>
                  <a:schemeClr val="bg1"/>
                </a:solidFill>
                <a:latin typeface="Arial" charset="0"/>
              </a:rPr>
              <a:t>central</a:t>
            </a:r>
            <a:r>
              <a:rPr lang="en-US" sz="1400" i="1" dirty="0">
                <a:solidFill>
                  <a:schemeClr val="bg1"/>
                </a:solidFill>
                <a:latin typeface="Arial" charset="0"/>
              </a:rPr>
              <a:t> hump: </a:t>
            </a:r>
            <a:r>
              <a:rPr lang="en-US" sz="1400" dirty="0">
                <a:solidFill>
                  <a:schemeClr val="bg1"/>
                </a:solidFill>
                <a:latin typeface="Arial" charset="0"/>
              </a:rPr>
              <a:t>The iris draped over the…</a:t>
            </a:r>
            <a:r>
              <a:rPr lang="en-US" sz="1400" dirty="0">
                <a:solidFill>
                  <a:srgbClr val="002060"/>
                </a:solidFill>
                <a:latin typeface="Arial" charset="0"/>
              </a:rPr>
              <a:t>anterior lens surface</a:t>
            </a:r>
          </a:p>
        </p:txBody>
      </p:sp>
      <p:sp>
        <p:nvSpPr>
          <p:cNvPr id="4" name="Oval 3">
            <a:extLst>
              <a:ext uri="{FF2B5EF4-FFF2-40B4-BE49-F238E27FC236}">
                <a16:creationId xmlns:a16="http://schemas.microsoft.com/office/drawing/2014/main" id="{A61A3B10-1D8B-4071-9980-AA10CFAA0FEC}"/>
              </a:ext>
            </a:extLst>
          </p:cNvPr>
          <p:cNvSpPr/>
          <p:nvPr/>
        </p:nvSpPr>
        <p:spPr>
          <a:xfrm>
            <a:off x="6592644" y="5289248"/>
            <a:ext cx="1941755" cy="5467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0195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E7FD3E-765F-4A57-805F-ACD57FE8C517}"/>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33795" name="Text Box 3">
            <a:extLst>
              <a:ext uri="{FF2B5EF4-FFF2-40B4-BE49-F238E27FC236}">
                <a16:creationId xmlns:a16="http://schemas.microsoft.com/office/drawing/2014/main" id="{7A8DA62C-3073-46B0-9E89-EFD1BA270F4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3796" name="Text Box 4">
            <a:extLst>
              <a:ext uri="{FF2B5EF4-FFF2-40B4-BE49-F238E27FC236}">
                <a16:creationId xmlns:a16="http://schemas.microsoft.com/office/drawing/2014/main" id="{368E26AA-2AA9-405B-9D80-B34054F09E3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3797" name="Rectangle 6">
            <a:extLst>
              <a:ext uri="{FF2B5EF4-FFF2-40B4-BE49-F238E27FC236}">
                <a16:creationId xmlns:a16="http://schemas.microsoft.com/office/drawing/2014/main" id="{08EFFAF3-835F-4915-B1C1-50954AB19D1C}"/>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3798" name="Rectangle 7">
            <a:extLst>
              <a:ext uri="{FF2B5EF4-FFF2-40B4-BE49-F238E27FC236}">
                <a16:creationId xmlns:a16="http://schemas.microsoft.com/office/drawing/2014/main" id="{1A88B83E-E069-4A03-BC86-994671F25431}"/>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Text Box 8">
            <a:extLst>
              <a:ext uri="{FF2B5EF4-FFF2-40B4-BE49-F238E27FC236}">
                <a16:creationId xmlns:a16="http://schemas.microsoft.com/office/drawing/2014/main" id="{453336F8-32BD-45FB-849A-43623AF38C23}"/>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3800" name="Text Box 9">
            <a:extLst>
              <a:ext uri="{FF2B5EF4-FFF2-40B4-BE49-F238E27FC236}">
                <a16:creationId xmlns:a16="http://schemas.microsoft.com/office/drawing/2014/main" id="{2DD9A24C-FBEE-44CB-AB2D-87BB2F255AF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1EED697A-2D68-495A-88FE-A2C61A3C9097}"/>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33802" name="Slide Number Placeholder 1">
            <a:extLst>
              <a:ext uri="{FF2B5EF4-FFF2-40B4-BE49-F238E27FC236}">
                <a16:creationId xmlns:a16="http://schemas.microsoft.com/office/drawing/2014/main" id="{15D256C3-C082-4EF1-9CA9-033D52C246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E7C40C-F73C-4C7F-9C0E-200A243F906C}" type="slidenum">
              <a:rPr lang="en-US" altLang="en-US" sz="1000"/>
              <a:pPr>
                <a:spcBef>
                  <a:spcPct val="0"/>
                </a:spcBef>
                <a:buClrTx/>
                <a:buSzTx/>
                <a:buFontTx/>
                <a:buNone/>
              </a:pPr>
              <a:t>102</a:t>
            </a:fld>
            <a:endParaRPr lang="en-US" altLang="en-US" sz="1000"/>
          </a:p>
        </p:txBody>
      </p:sp>
      <p:sp>
        <p:nvSpPr>
          <p:cNvPr id="2" name="TextBox 1">
            <a:extLst>
              <a:ext uri="{FF2B5EF4-FFF2-40B4-BE49-F238E27FC236}">
                <a16:creationId xmlns:a16="http://schemas.microsoft.com/office/drawing/2014/main" id="{BEFF7251-AC0D-4453-84E0-4C00AD104C57}"/>
              </a:ext>
            </a:extLst>
          </p:cNvPr>
          <p:cNvSpPr txBox="1"/>
          <p:nvPr/>
        </p:nvSpPr>
        <p:spPr>
          <a:xfrm>
            <a:off x="609600" y="4921250"/>
            <a:ext cx="7946471"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chemeClr val="bg1">
                    <a:lumMod val="50000"/>
                  </a:schemeClr>
                </a:solidFill>
                <a:latin typeface="Arial" charset="0"/>
              </a:rPr>
              <a:t>What is the classic </a:t>
            </a:r>
            <a:r>
              <a:rPr lang="en-US" sz="1500" i="1" dirty="0" err="1">
                <a:solidFill>
                  <a:schemeClr val="bg1">
                    <a:lumMod val="50000"/>
                  </a:schemeClr>
                </a:solidFill>
                <a:latin typeface="Arial" charset="0"/>
              </a:rPr>
              <a:t>gonioscopic</a:t>
            </a:r>
            <a:r>
              <a:rPr lang="en-US" sz="1500" i="1" dirty="0">
                <a:solidFill>
                  <a:schemeClr val="bg1">
                    <a:lumMod val="50000"/>
                  </a:schemeClr>
                </a:solidFill>
                <a:latin typeface="Arial" charset="0"/>
              </a:rPr>
              <a:t> description of the angle in plateau iris?</a:t>
            </a:r>
          </a:p>
          <a:p>
            <a:pPr eaLnBrk="1" hangingPunct="1">
              <a:defRPr/>
            </a:pPr>
            <a:r>
              <a:rPr lang="en-US" sz="1500" i="1" dirty="0">
                <a:solidFill>
                  <a:schemeClr val="bg1">
                    <a:lumMod val="50000"/>
                  </a:schemeClr>
                </a:solidFill>
                <a:latin typeface="Arial" charset="0"/>
              </a:rPr>
              <a:t>--Without indentation/compression: </a:t>
            </a:r>
            <a:r>
              <a:rPr lang="en-US" sz="1500" dirty="0">
                <a:solidFill>
                  <a:schemeClr val="bg1">
                    <a:lumMod val="50000"/>
                  </a:schemeClr>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b="1"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bg1">
                    <a:lumMod val="50000"/>
                  </a:schemeClr>
                </a:solidFill>
                <a:latin typeface="Arial" charset="0"/>
              </a:rPr>
              <a:t>A sine-wave-like appearance, AKA the </a:t>
            </a:r>
            <a:r>
              <a:rPr lang="en-US" sz="1500" b="1" dirty="0">
                <a:solidFill>
                  <a:srgbClr val="0000FF"/>
                </a:solidFill>
                <a:latin typeface="Arial" charset="0"/>
              </a:rPr>
              <a:t>double-hump sign</a:t>
            </a:r>
          </a:p>
        </p:txBody>
      </p:sp>
      <p:sp>
        <p:nvSpPr>
          <p:cNvPr id="3" name="TextBox 2">
            <a:extLst>
              <a:ext uri="{FF2B5EF4-FFF2-40B4-BE49-F238E27FC236}">
                <a16:creationId xmlns:a16="http://schemas.microsoft.com/office/drawing/2014/main" id="{5DCB86A9-414C-4905-BF5F-61EED8243E64}"/>
              </a:ext>
            </a:extLst>
          </p:cNvPr>
          <p:cNvSpPr txBox="1"/>
          <p:nvPr/>
        </p:nvSpPr>
        <p:spPr>
          <a:xfrm>
            <a:off x="1149844" y="4629249"/>
            <a:ext cx="6865982" cy="738664"/>
          </a:xfrm>
          <a:prstGeom prst="rect">
            <a:avLst/>
          </a:prstGeom>
          <a:solidFill>
            <a:srgbClr val="002060"/>
          </a:solidFill>
        </p:spPr>
        <p:txBody>
          <a:bodyPr wrap="none" rtlCol="0">
            <a:spAutoFit/>
          </a:bodyPr>
          <a:lstStyle/>
          <a:p>
            <a:pPr eaLnBrk="1" hangingPunct="1">
              <a:defRPr/>
            </a:pPr>
            <a:r>
              <a:rPr lang="en-US" sz="1400" i="1" dirty="0">
                <a:solidFill>
                  <a:schemeClr val="bg1"/>
                </a:solidFill>
                <a:latin typeface="Arial" charset="0"/>
              </a:rPr>
              <a:t>What accounts for the humps in the double-hump sign?</a:t>
            </a:r>
          </a:p>
          <a:p>
            <a:pPr eaLnBrk="1" hangingPunct="1">
              <a:defRPr/>
            </a:pPr>
            <a:r>
              <a:rPr lang="en-US" sz="1400" i="1" dirty="0">
                <a:solidFill>
                  <a:schemeClr val="bg1"/>
                </a:solidFill>
                <a:latin typeface="Arial" charset="0"/>
              </a:rPr>
              <a:t>--The </a:t>
            </a:r>
            <a:r>
              <a:rPr lang="en-US" sz="1400" dirty="0">
                <a:solidFill>
                  <a:schemeClr val="bg1"/>
                </a:solidFill>
                <a:latin typeface="Arial" charset="0"/>
              </a:rPr>
              <a:t>peripheral</a:t>
            </a:r>
            <a:r>
              <a:rPr lang="en-US" sz="1400" i="1" dirty="0">
                <a:solidFill>
                  <a:schemeClr val="bg1"/>
                </a:solidFill>
                <a:latin typeface="Arial" charset="0"/>
              </a:rPr>
              <a:t> hump: </a:t>
            </a:r>
            <a:r>
              <a:rPr lang="en-US" sz="1400" dirty="0">
                <a:solidFill>
                  <a:schemeClr val="bg1"/>
                </a:solidFill>
                <a:latin typeface="Arial" charset="0"/>
              </a:rPr>
              <a:t>The iris draped over the…anteriorly-located ciliary processes</a:t>
            </a:r>
          </a:p>
          <a:p>
            <a:pPr eaLnBrk="1" hangingPunct="1">
              <a:defRPr/>
            </a:pPr>
            <a:r>
              <a:rPr lang="en-US" sz="1400" i="1" dirty="0">
                <a:solidFill>
                  <a:schemeClr val="bg1"/>
                </a:solidFill>
                <a:latin typeface="Arial" charset="0"/>
              </a:rPr>
              <a:t>--The </a:t>
            </a:r>
            <a:r>
              <a:rPr lang="en-US" sz="1400" dirty="0">
                <a:solidFill>
                  <a:schemeClr val="bg1"/>
                </a:solidFill>
                <a:latin typeface="Arial" charset="0"/>
              </a:rPr>
              <a:t>central</a:t>
            </a:r>
            <a:r>
              <a:rPr lang="en-US" sz="1400" i="1" dirty="0">
                <a:solidFill>
                  <a:schemeClr val="bg1"/>
                </a:solidFill>
                <a:latin typeface="Arial" charset="0"/>
              </a:rPr>
              <a:t> hump: </a:t>
            </a:r>
            <a:r>
              <a:rPr lang="en-US" sz="1400" dirty="0">
                <a:solidFill>
                  <a:schemeClr val="bg1"/>
                </a:solidFill>
                <a:latin typeface="Arial" charset="0"/>
              </a:rPr>
              <a:t>The iris draped over the…anterior lens surface</a:t>
            </a:r>
          </a:p>
        </p:txBody>
      </p:sp>
      <p:sp>
        <p:nvSpPr>
          <p:cNvPr id="4" name="Oval 3">
            <a:extLst>
              <a:ext uri="{FF2B5EF4-FFF2-40B4-BE49-F238E27FC236}">
                <a16:creationId xmlns:a16="http://schemas.microsoft.com/office/drawing/2014/main" id="{A61A3B10-1D8B-4071-9980-AA10CFAA0FEC}"/>
              </a:ext>
            </a:extLst>
          </p:cNvPr>
          <p:cNvSpPr/>
          <p:nvPr/>
        </p:nvSpPr>
        <p:spPr>
          <a:xfrm>
            <a:off x="6592644" y="5289248"/>
            <a:ext cx="1941755" cy="5467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2880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9E494A8-106E-4EA5-A6B9-92F3F88497E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a:t>
            </a:r>
            <a:endParaRPr lang="en-US" altLang="en-US" sz="2100" dirty="0">
              <a:solidFill>
                <a:schemeClr val="bg1"/>
              </a:solidFill>
            </a:endParaRPr>
          </a:p>
        </p:txBody>
      </p:sp>
      <p:sp>
        <p:nvSpPr>
          <p:cNvPr id="35843" name="Text Box 3">
            <a:extLst>
              <a:ext uri="{FF2B5EF4-FFF2-40B4-BE49-F238E27FC236}">
                <a16:creationId xmlns:a16="http://schemas.microsoft.com/office/drawing/2014/main" id="{7D13E5EE-851A-430B-96A7-797C4927C5B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5844" name="Text Box 4">
            <a:extLst>
              <a:ext uri="{FF2B5EF4-FFF2-40B4-BE49-F238E27FC236}">
                <a16:creationId xmlns:a16="http://schemas.microsoft.com/office/drawing/2014/main" id="{4E10DF33-56F2-433A-B50D-D99045B0011E}"/>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5845" name="Rectangle 6">
            <a:extLst>
              <a:ext uri="{FF2B5EF4-FFF2-40B4-BE49-F238E27FC236}">
                <a16:creationId xmlns:a16="http://schemas.microsoft.com/office/drawing/2014/main" id="{61AF2F4C-69A1-47D6-A5D1-0B3AED7DE3E2}"/>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35847" name="Text Box 8">
            <a:extLst>
              <a:ext uri="{FF2B5EF4-FFF2-40B4-BE49-F238E27FC236}">
                <a16:creationId xmlns:a16="http://schemas.microsoft.com/office/drawing/2014/main" id="{B11AC942-7D3D-4CE6-9FAD-D487DF39C305}"/>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5848" name="Text Box 9">
            <a:extLst>
              <a:ext uri="{FF2B5EF4-FFF2-40B4-BE49-F238E27FC236}">
                <a16:creationId xmlns:a16="http://schemas.microsoft.com/office/drawing/2014/main" id="{2E1FBB87-C151-4092-9A58-D331BD9C825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5849" name="Slide Number Placeholder 1">
            <a:extLst>
              <a:ext uri="{FF2B5EF4-FFF2-40B4-BE49-F238E27FC236}">
                <a16:creationId xmlns:a16="http://schemas.microsoft.com/office/drawing/2014/main" id="{2A7D6D8F-0F5E-4A16-B540-00FEADA1AB8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E732D1E-A077-4A42-B27D-51FD636F4F56}" type="slidenum">
              <a:rPr lang="en-US" altLang="en-US" sz="1000"/>
              <a:pPr>
                <a:spcBef>
                  <a:spcPct val="0"/>
                </a:spcBef>
                <a:buClrTx/>
                <a:buSzTx/>
                <a:buFontTx/>
                <a:buNone/>
              </a:pPr>
              <a:t>103</a:t>
            </a:fld>
            <a:endParaRPr lang="en-US" altLang="en-US" sz="10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endParaRPr lang="en-US" altLang="en-US" sz="2100"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104</a:t>
            </a:fld>
            <a:endParaRPr lang="en-US" altLang="en-US" sz="10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105</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214889" cy="338554"/>
          </a:xfrm>
          <a:prstGeom prst="rect">
            <a:avLst/>
          </a:prstGeom>
          <a:noFill/>
        </p:spPr>
        <p:txBody>
          <a:bodyPr wrap="none" rtlCol="0">
            <a:spAutoFit/>
          </a:bodyPr>
          <a:lstStyle/>
          <a:p>
            <a:r>
              <a:rPr lang="en-US" sz="1600" i="1" dirty="0">
                <a:solidFill>
                  <a:srgbClr val="0000FF"/>
                </a:solidFill>
              </a:rPr>
              <a:t>What happens during sleep that leads to improvement?</a:t>
            </a:r>
          </a:p>
        </p:txBody>
      </p:sp>
    </p:spTree>
    <p:extLst>
      <p:ext uri="{BB962C8B-B14F-4D97-AF65-F5344CB8AC3E}">
        <p14:creationId xmlns:p14="http://schemas.microsoft.com/office/powerpoint/2010/main" val="8527309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106</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214889" cy="584775"/>
          </a:xfrm>
          <a:prstGeom prst="rect">
            <a:avLst/>
          </a:prstGeom>
          <a:noFill/>
        </p:spPr>
        <p:txBody>
          <a:bodyPr wrap="none" rtlCol="0">
            <a:spAutoFit/>
          </a:bodyPr>
          <a:lstStyle/>
          <a:p>
            <a:r>
              <a:rPr lang="en-US" sz="1600" i="1" dirty="0">
                <a:solidFill>
                  <a:srgbClr val="0000FF"/>
                </a:solidFill>
              </a:rPr>
              <a:t>What happens during sleep that leads to improvement?</a:t>
            </a:r>
          </a:p>
          <a:p>
            <a:r>
              <a:rPr lang="en-US" sz="1600" dirty="0">
                <a:solidFill>
                  <a:srgbClr val="0000FF"/>
                </a:solidFill>
              </a:rPr>
              <a:t>Sleep-induced miosis breaks the pupillary block</a:t>
            </a:r>
          </a:p>
        </p:txBody>
      </p:sp>
    </p:spTree>
    <p:extLst>
      <p:ext uri="{BB962C8B-B14F-4D97-AF65-F5344CB8AC3E}">
        <p14:creationId xmlns:p14="http://schemas.microsoft.com/office/powerpoint/2010/main" val="34684472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107</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rgbClr val="0000FF"/>
                </a:solidFill>
              </a:rPr>
              <a:t>What happens during sleep that leads to improvement?</a:t>
            </a:r>
          </a:p>
          <a:p>
            <a:r>
              <a:rPr lang="en-US" sz="1600" dirty="0">
                <a:solidFill>
                  <a:srgbClr val="0000FF"/>
                </a:solidFill>
              </a:rPr>
              <a:t>Sleep-induced miosis breaks the pupillary block</a:t>
            </a:r>
          </a:p>
          <a:p>
            <a:endParaRPr lang="en-US" sz="1600" dirty="0">
              <a:solidFill>
                <a:srgbClr val="0000FF"/>
              </a:solidFill>
            </a:endParaRPr>
          </a:p>
          <a:p>
            <a:r>
              <a:rPr lang="en-US" sz="1600" i="1" dirty="0">
                <a:solidFill>
                  <a:srgbClr val="0000FF"/>
                </a:solidFill>
              </a:rPr>
              <a:t>When you hear that periocular pain ‘improves with sleep,’  three conditions should come to mind. What are the other two?</a:t>
            </a:r>
          </a:p>
          <a:p>
            <a:r>
              <a:rPr lang="en-US" sz="1600" dirty="0">
                <a:solidFill>
                  <a:srgbClr val="0000FF"/>
                </a:solidFill>
              </a:rPr>
              <a:t>--Sub-acute angle-closure glaucoma</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p:txBody>
      </p:sp>
    </p:spTree>
    <p:extLst>
      <p:ext uri="{BB962C8B-B14F-4D97-AF65-F5344CB8AC3E}">
        <p14:creationId xmlns:p14="http://schemas.microsoft.com/office/powerpoint/2010/main" val="13150653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108</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rgbClr val="0000FF"/>
                </a:solidFill>
              </a:rPr>
              <a:t>What happens during sleep that leads to improvement?</a:t>
            </a:r>
          </a:p>
          <a:p>
            <a:r>
              <a:rPr lang="en-US" sz="1600" dirty="0">
                <a:solidFill>
                  <a:srgbClr val="0000FF"/>
                </a:solidFill>
              </a:rPr>
              <a:t>Sleep-induced miosis breaks the pupillary block</a:t>
            </a:r>
          </a:p>
          <a:p>
            <a:endParaRPr lang="en-US" sz="1600" dirty="0">
              <a:solidFill>
                <a:srgbClr val="0000FF"/>
              </a:solidFill>
            </a:endParaRPr>
          </a:p>
          <a:p>
            <a:r>
              <a:rPr lang="en-US" sz="1600" i="1" dirty="0">
                <a:solidFill>
                  <a:srgbClr val="0000FF"/>
                </a:solidFill>
              </a:rPr>
              <a:t>When you hear that periocular pain ‘improves with sleep,’  three conditions should come to mind. What are the other two?</a:t>
            </a:r>
          </a:p>
          <a:p>
            <a:r>
              <a:rPr lang="en-US" sz="1600" dirty="0">
                <a:solidFill>
                  <a:srgbClr val="0000FF"/>
                </a:solidFill>
              </a:rPr>
              <a:t>--Sub-acute angle-closure glaucoma</a:t>
            </a:r>
          </a:p>
          <a:p>
            <a:r>
              <a:rPr lang="en-US" sz="1600" dirty="0">
                <a:solidFill>
                  <a:srgbClr val="0000FF"/>
                </a:solidFill>
              </a:rPr>
              <a:t>--Migraine</a:t>
            </a:r>
          </a:p>
          <a:p>
            <a:r>
              <a:rPr lang="en-US" sz="1600" dirty="0">
                <a:solidFill>
                  <a:srgbClr val="0000FF"/>
                </a:solidFill>
              </a:rPr>
              <a:t>--OIS</a:t>
            </a:r>
          </a:p>
        </p:txBody>
      </p:sp>
    </p:spTree>
    <p:extLst>
      <p:ext uri="{BB962C8B-B14F-4D97-AF65-F5344CB8AC3E}">
        <p14:creationId xmlns:p14="http://schemas.microsoft.com/office/powerpoint/2010/main" val="39589235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109</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endParaRPr lang="en-US" sz="1400" i="1" dirty="0">
              <a:solidFill>
                <a:srgbClr val="FFCCFF"/>
              </a:solidFill>
            </a:endParaRPr>
          </a:p>
          <a:p>
            <a:r>
              <a:rPr lang="en-US" sz="1400" dirty="0">
                <a:solidFill>
                  <a:srgbClr val="FFCCFF"/>
                </a:solidFill>
              </a:rPr>
              <a:t>Ocular ischemic syndrome</a:t>
            </a:r>
          </a:p>
          <a:p>
            <a:endParaRPr lang="en-US" sz="1400" i="1" dirty="0">
              <a:solidFill>
                <a:srgbClr val="FFCCFF"/>
              </a:solidFill>
            </a:endParaRPr>
          </a:p>
          <a:p>
            <a:r>
              <a:rPr lang="en-US" sz="1400" i="1" dirty="0">
                <a:solidFill>
                  <a:srgbClr val="FFCCFF"/>
                </a:solidFill>
              </a:rPr>
              <a:t>In a nutshell, what is OIS?</a:t>
            </a:r>
          </a:p>
          <a:p>
            <a:r>
              <a:rPr lang="en-US" sz="1400" dirty="0">
                <a:solidFill>
                  <a:srgbClr val="FFCCFF"/>
                </a:solidFill>
              </a:rPr>
              <a:t>A constellation of signs and symptoms 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50140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D2B7D4B-66D7-4E6E-BF6E-016DFE9261BB}"/>
              </a:ext>
            </a:extLst>
          </p:cNvPr>
          <p:cNvSpPr txBox="1"/>
          <p:nvPr/>
        </p:nvSpPr>
        <p:spPr>
          <a:xfrm>
            <a:off x="4420044" y="3927545"/>
            <a:ext cx="4266756" cy="1323439"/>
          </a:xfrm>
          <a:prstGeom prst="rect">
            <a:avLst/>
          </a:prstGeom>
          <a:noFill/>
        </p:spPr>
        <p:txBody>
          <a:bodyPr wrap="square" rtlCol="0">
            <a:spAutoFit/>
          </a:bodyPr>
          <a:lstStyle/>
          <a:p>
            <a:r>
              <a:rPr lang="en-US" sz="1600" i="1" dirty="0">
                <a:solidFill>
                  <a:srgbClr val="0000FF"/>
                </a:solidFill>
              </a:rPr>
              <a:t>What differentiates primary from secondary angle-closure glaucoma?</a:t>
            </a:r>
          </a:p>
          <a:p>
            <a:r>
              <a:rPr lang="en-US" sz="1600" dirty="0">
                <a:solidFill>
                  <a:srgbClr val="0000FF"/>
                </a:solidFill>
              </a:rPr>
              <a:t>In secondary, a specific pathological cause of angle closure can be identified, whereas no such cause is present in primary </a:t>
            </a:r>
            <a:r>
              <a:rPr lang="en-US" sz="1600" dirty="0" err="1">
                <a:solidFill>
                  <a:srgbClr val="0000FF"/>
                </a:solidFill>
              </a:rPr>
              <a:t>dz</a:t>
            </a:r>
            <a:endParaRPr lang="en-US" sz="1600" dirty="0">
              <a:solidFill>
                <a:srgbClr val="0000FF"/>
              </a:solidFill>
            </a:endParaRPr>
          </a:p>
        </p:txBody>
      </p:sp>
      <p:sp>
        <p:nvSpPr>
          <p:cNvPr id="20" name="TextBox 19">
            <a:extLst>
              <a:ext uri="{FF2B5EF4-FFF2-40B4-BE49-F238E27FC236}">
                <a16:creationId xmlns:a16="http://schemas.microsoft.com/office/drawing/2014/main" id="{5565FE12-7322-4819-8843-7D67302768F8}"/>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42573841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110</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endParaRPr lang="en-US" sz="1400" dirty="0">
              <a:solidFill>
                <a:srgbClr val="FFCCFF"/>
              </a:solidFill>
            </a:endParaRPr>
          </a:p>
          <a:p>
            <a:endParaRPr lang="en-US" sz="1400" i="1" dirty="0">
              <a:solidFill>
                <a:srgbClr val="FFCCFF"/>
              </a:solidFill>
            </a:endParaRPr>
          </a:p>
          <a:p>
            <a:r>
              <a:rPr lang="en-US" sz="1400" i="1" dirty="0">
                <a:solidFill>
                  <a:srgbClr val="FFCCFF"/>
                </a:solidFill>
              </a:rPr>
              <a:t>In a nutshell, what is OIS?</a:t>
            </a:r>
          </a:p>
          <a:p>
            <a:r>
              <a:rPr lang="en-US" sz="1400" dirty="0">
                <a:solidFill>
                  <a:srgbClr val="FFCCFF"/>
                </a:solidFill>
              </a:rPr>
              <a:t>A constellation of signs and symptoms 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14834013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111</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endParaRPr lang="en-US" sz="1400" i="1" dirty="0">
              <a:solidFill>
                <a:srgbClr val="FFCCFF"/>
              </a:solidFill>
            </a:endParaRPr>
          </a:p>
          <a:p>
            <a:r>
              <a:rPr lang="en-US" sz="1400" dirty="0">
                <a:solidFill>
                  <a:srgbClr val="FFCCFF"/>
                </a:solidFill>
              </a:rPr>
              <a:t>A constellation of signs and symptoms 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7843261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112</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Rectangle 3">
            <a:extLst>
              <a:ext uri="{FF2B5EF4-FFF2-40B4-BE49-F238E27FC236}">
                <a16:creationId xmlns:a16="http://schemas.microsoft.com/office/drawing/2014/main" id="{E2F76511-65D4-4017-A53F-C884845E77C5}"/>
              </a:ext>
            </a:extLst>
          </p:cNvPr>
          <p:cNvSpPr/>
          <p:nvPr/>
        </p:nvSpPr>
        <p:spPr>
          <a:xfrm>
            <a:off x="7162800" y="4542183"/>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569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113</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31905443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114</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4008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14" name="TextBox 13">
            <a:extLst>
              <a:ext uri="{FF2B5EF4-FFF2-40B4-BE49-F238E27FC236}">
                <a16:creationId xmlns:a16="http://schemas.microsoft.com/office/drawing/2014/main" id="{EF8E0F93-4DF0-4F17-9522-8B2231B7F150}"/>
              </a:ext>
            </a:extLst>
          </p:cNvPr>
          <p:cNvSpPr txBox="1"/>
          <p:nvPr/>
        </p:nvSpPr>
        <p:spPr>
          <a:xfrm>
            <a:off x="2020118" y="4112232"/>
            <a:ext cx="5103764" cy="2462213"/>
          </a:xfrm>
          <a:prstGeom prst="rect">
            <a:avLst/>
          </a:prstGeom>
          <a:solidFill>
            <a:srgbClr val="33CCCC"/>
          </a:solidFill>
        </p:spPr>
        <p:txBody>
          <a:bodyPr wrap="square" rtlCol="0">
            <a:spAutoFit/>
          </a:bodyPr>
          <a:lstStyle/>
          <a:p>
            <a:r>
              <a:rPr lang="en-US" sz="1400" i="1" dirty="0">
                <a:solidFill>
                  <a:srgbClr val="0000FF"/>
                </a:solidFill>
              </a:rPr>
              <a:t>Occlusion of what vessel is most commonly implicated in OIS?</a:t>
            </a:r>
          </a:p>
          <a:p>
            <a:r>
              <a:rPr lang="en-US" sz="1400" dirty="0">
                <a:solidFill>
                  <a:srgbClr val="33CCCC"/>
                </a:solidFill>
              </a:rPr>
              <a:t>The ipsilateral internal carotid artery (ICA)</a:t>
            </a:r>
          </a:p>
          <a:p>
            <a:endParaRPr lang="en-US" sz="1400" dirty="0">
              <a:solidFill>
                <a:srgbClr val="33CCCC"/>
              </a:solidFill>
            </a:endParaRPr>
          </a:p>
          <a:p>
            <a:r>
              <a:rPr lang="en-US" sz="1400" i="1" dirty="0">
                <a:solidFill>
                  <a:srgbClr val="33CCCC"/>
                </a:solidFill>
              </a:rPr>
              <a:t>What is the term for the process that leads to ICA occlusion?</a:t>
            </a:r>
          </a:p>
          <a:p>
            <a:r>
              <a:rPr lang="en-US" sz="1400" dirty="0">
                <a:solidFill>
                  <a:srgbClr val="33CCCC"/>
                </a:solidFill>
              </a:rPr>
              <a:t>Atherosclerosis</a:t>
            </a:r>
          </a:p>
          <a:p>
            <a:endParaRPr lang="en-US" sz="1400" dirty="0">
              <a:solidFill>
                <a:srgbClr val="33CCCC"/>
              </a:solidFill>
            </a:endParaRPr>
          </a:p>
          <a:p>
            <a:r>
              <a:rPr lang="en-US" sz="1400" i="1" dirty="0">
                <a:solidFill>
                  <a:srgbClr val="33CCCC"/>
                </a:solidFill>
              </a:rPr>
              <a:t>With what </a:t>
            </a:r>
            <a:r>
              <a:rPr lang="en-US" sz="1400" dirty="0" err="1">
                <a:solidFill>
                  <a:srgbClr val="33CCCC"/>
                </a:solidFill>
              </a:rPr>
              <a:t>nonocular</a:t>
            </a:r>
            <a:r>
              <a:rPr lang="en-US" sz="1400" i="1" dirty="0">
                <a:solidFill>
                  <a:srgbClr val="33CCCC"/>
                </a:solidFill>
              </a:rPr>
              <a:t> atherosclerotic conditions is OIS commonly associated?</a:t>
            </a:r>
          </a:p>
          <a:p>
            <a:r>
              <a:rPr lang="en-US" sz="1400" dirty="0">
                <a:solidFill>
                  <a:srgbClr val="33CCCC"/>
                </a:solidFill>
              </a:rPr>
              <a:t>--CAD </a:t>
            </a:r>
          </a:p>
          <a:p>
            <a:r>
              <a:rPr lang="en-US" sz="1400" dirty="0">
                <a:solidFill>
                  <a:srgbClr val="33CCCC"/>
                </a:solidFill>
              </a:rPr>
              <a:t>--CVA </a:t>
            </a:r>
          </a:p>
          <a:p>
            <a:r>
              <a:rPr lang="en-US" sz="1400" dirty="0">
                <a:solidFill>
                  <a:srgbClr val="33CCCC"/>
                </a:solidFill>
              </a:rPr>
              <a:t>--PAD </a:t>
            </a:r>
          </a:p>
        </p:txBody>
      </p:sp>
      <p:sp>
        <p:nvSpPr>
          <p:cNvPr id="4" name="Oval 3">
            <a:extLst>
              <a:ext uri="{FF2B5EF4-FFF2-40B4-BE49-F238E27FC236}">
                <a16:creationId xmlns:a16="http://schemas.microsoft.com/office/drawing/2014/main" id="{961A34A1-D580-4AA5-A16F-A669A07C7F2B}"/>
              </a:ext>
            </a:extLst>
          </p:cNvPr>
          <p:cNvSpPr/>
          <p:nvPr/>
        </p:nvSpPr>
        <p:spPr>
          <a:xfrm>
            <a:off x="7010400" y="4419600"/>
            <a:ext cx="1524000"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1300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115</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4008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14" name="TextBox 13">
            <a:extLst>
              <a:ext uri="{FF2B5EF4-FFF2-40B4-BE49-F238E27FC236}">
                <a16:creationId xmlns:a16="http://schemas.microsoft.com/office/drawing/2014/main" id="{EF8E0F93-4DF0-4F17-9522-8B2231B7F150}"/>
              </a:ext>
            </a:extLst>
          </p:cNvPr>
          <p:cNvSpPr txBox="1"/>
          <p:nvPr/>
        </p:nvSpPr>
        <p:spPr>
          <a:xfrm>
            <a:off x="2020118" y="4112232"/>
            <a:ext cx="5103764" cy="2462213"/>
          </a:xfrm>
          <a:prstGeom prst="rect">
            <a:avLst/>
          </a:prstGeom>
          <a:solidFill>
            <a:srgbClr val="33CCCC"/>
          </a:solidFill>
        </p:spPr>
        <p:txBody>
          <a:bodyPr wrap="square" rtlCol="0">
            <a:spAutoFit/>
          </a:bodyPr>
          <a:lstStyle/>
          <a:p>
            <a:r>
              <a:rPr lang="en-US" sz="1400" i="1" dirty="0">
                <a:solidFill>
                  <a:srgbClr val="0000FF"/>
                </a:solidFill>
              </a:rPr>
              <a:t>Occlusion of what vessel is most commonly implicated in OIS?</a:t>
            </a:r>
          </a:p>
          <a:p>
            <a:r>
              <a:rPr lang="en-US" sz="1400" dirty="0">
                <a:solidFill>
                  <a:srgbClr val="0000FF"/>
                </a:solidFill>
              </a:rPr>
              <a:t>The ipsilateral internal carotid artery (ICA)</a:t>
            </a:r>
            <a:endParaRPr lang="en-US" sz="1400" dirty="0">
              <a:solidFill>
                <a:srgbClr val="33CCCC"/>
              </a:solidFill>
            </a:endParaRPr>
          </a:p>
          <a:p>
            <a:endParaRPr lang="en-US" sz="1400" dirty="0">
              <a:solidFill>
                <a:srgbClr val="33CCCC"/>
              </a:solidFill>
            </a:endParaRPr>
          </a:p>
          <a:p>
            <a:r>
              <a:rPr lang="en-US" sz="1400" i="1" dirty="0">
                <a:solidFill>
                  <a:srgbClr val="33CCCC"/>
                </a:solidFill>
              </a:rPr>
              <a:t>What is the term for the process that leads to ICA occlusion?</a:t>
            </a:r>
          </a:p>
          <a:p>
            <a:r>
              <a:rPr lang="en-US" sz="1400" dirty="0">
                <a:solidFill>
                  <a:srgbClr val="33CCCC"/>
                </a:solidFill>
              </a:rPr>
              <a:t>Atherosclerosis</a:t>
            </a:r>
          </a:p>
          <a:p>
            <a:endParaRPr lang="en-US" sz="1400" dirty="0">
              <a:solidFill>
                <a:srgbClr val="33CCCC"/>
              </a:solidFill>
            </a:endParaRPr>
          </a:p>
          <a:p>
            <a:r>
              <a:rPr lang="en-US" sz="1400" i="1" dirty="0">
                <a:solidFill>
                  <a:srgbClr val="33CCCC"/>
                </a:solidFill>
              </a:rPr>
              <a:t>With what </a:t>
            </a:r>
            <a:r>
              <a:rPr lang="en-US" sz="1400" dirty="0" err="1">
                <a:solidFill>
                  <a:srgbClr val="33CCCC"/>
                </a:solidFill>
              </a:rPr>
              <a:t>nonocular</a:t>
            </a:r>
            <a:r>
              <a:rPr lang="en-US" sz="1400" i="1" dirty="0">
                <a:solidFill>
                  <a:srgbClr val="33CCCC"/>
                </a:solidFill>
              </a:rPr>
              <a:t> atherosclerotic conditions is OIS commonly associated?</a:t>
            </a:r>
          </a:p>
          <a:p>
            <a:r>
              <a:rPr lang="en-US" sz="1400" dirty="0">
                <a:solidFill>
                  <a:srgbClr val="33CCCC"/>
                </a:solidFill>
              </a:rPr>
              <a:t>--CAD </a:t>
            </a:r>
          </a:p>
          <a:p>
            <a:r>
              <a:rPr lang="en-US" sz="1400" dirty="0">
                <a:solidFill>
                  <a:srgbClr val="33CCCC"/>
                </a:solidFill>
              </a:rPr>
              <a:t>--CVA </a:t>
            </a:r>
          </a:p>
          <a:p>
            <a:r>
              <a:rPr lang="en-US" sz="1400" dirty="0">
                <a:solidFill>
                  <a:srgbClr val="33CCCC"/>
                </a:solidFill>
              </a:rPr>
              <a:t>--PAD </a:t>
            </a:r>
          </a:p>
        </p:txBody>
      </p:sp>
      <p:sp>
        <p:nvSpPr>
          <p:cNvPr id="4" name="Oval 3">
            <a:extLst>
              <a:ext uri="{FF2B5EF4-FFF2-40B4-BE49-F238E27FC236}">
                <a16:creationId xmlns:a16="http://schemas.microsoft.com/office/drawing/2014/main" id="{961A34A1-D580-4AA5-A16F-A669A07C7F2B}"/>
              </a:ext>
            </a:extLst>
          </p:cNvPr>
          <p:cNvSpPr/>
          <p:nvPr/>
        </p:nvSpPr>
        <p:spPr>
          <a:xfrm>
            <a:off x="7010400" y="4419600"/>
            <a:ext cx="1524000"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4551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116</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4008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14" name="TextBox 13">
            <a:extLst>
              <a:ext uri="{FF2B5EF4-FFF2-40B4-BE49-F238E27FC236}">
                <a16:creationId xmlns:a16="http://schemas.microsoft.com/office/drawing/2014/main" id="{EF8E0F93-4DF0-4F17-9522-8B2231B7F150}"/>
              </a:ext>
            </a:extLst>
          </p:cNvPr>
          <p:cNvSpPr txBox="1"/>
          <p:nvPr/>
        </p:nvSpPr>
        <p:spPr>
          <a:xfrm>
            <a:off x="2020118" y="4112232"/>
            <a:ext cx="5103764" cy="2462213"/>
          </a:xfrm>
          <a:prstGeom prst="rect">
            <a:avLst/>
          </a:prstGeom>
          <a:solidFill>
            <a:srgbClr val="33CCCC"/>
          </a:solidFill>
        </p:spPr>
        <p:txBody>
          <a:bodyPr wrap="square" rtlCol="0">
            <a:spAutoFit/>
          </a:bodyPr>
          <a:lstStyle/>
          <a:p>
            <a:r>
              <a:rPr lang="en-US" sz="1400" i="1" dirty="0">
                <a:solidFill>
                  <a:srgbClr val="0000FF"/>
                </a:solidFill>
              </a:rPr>
              <a:t>Occlusion of what vessel is most commonly implicated in OIS?</a:t>
            </a:r>
          </a:p>
          <a:p>
            <a:r>
              <a:rPr lang="en-US" sz="1400" dirty="0">
                <a:solidFill>
                  <a:srgbClr val="0000FF"/>
                </a:solidFill>
              </a:rPr>
              <a:t>The ipsilateral internal carotid artery (ICA)</a:t>
            </a:r>
          </a:p>
          <a:p>
            <a:endParaRPr lang="en-US" sz="1400" dirty="0">
              <a:solidFill>
                <a:srgbClr val="0000FF"/>
              </a:solidFill>
            </a:endParaRPr>
          </a:p>
          <a:p>
            <a:r>
              <a:rPr lang="en-US" sz="1400" i="1" dirty="0">
                <a:solidFill>
                  <a:srgbClr val="0000FF"/>
                </a:solidFill>
              </a:rPr>
              <a:t>What is the term for the process that leads to ICA occlusion?</a:t>
            </a:r>
          </a:p>
          <a:p>
            <a:r>
              <a:rPr lang="en-US" sz="1400" dirty="0">
                <a:solidFill>
                  <a:srgbClr val="33CCCC"/>
                </a:solidFill>
              </a:rPr>
              <a:t>Atherosclerosis</a:t>
            </a:r>
          </a:p>
          <a:p>
            <a:endParaRPr lang="en-US" sz="1400" dirty="0">
              <a:solidFill>
                <a:srgbClr val="33CCCC"/>
              </a:solidFill>
            </a:endParaRPr>
          </a:p>
          <a:p>
            <a:r>
              <a:rPr lang="en-US" sz="1400" i="1" dirty="0">
                <a:solidFill>
                  <a:srgbClr val="33CCCC"/>
                </a:solidFill>
              </a:rPr>
              <a:t>With what </a:t>
            </a:r>
            <a:r>
              <a:rPr lang="en-US" sz="1400" dirty="0" err="1">
                <a:solidFill>
                  <a:srgbClr val="33CCCC"/>
                </a:solidFill>
              </a:rPr>
              <a:t>nonocular</a:t>
            </a:r>
            <a:r>
              <a:rPr lang="en-US" sz="1400" i="1" dirty="0">
                <a:solidFill>
                  <a:srgbClr val="33CCCC"/>
                </a:solidFill>
              </a:rPr>
              <a:t> atherosclerotic conditions is OIS commonly associated?</a:t>
            </a:r>
          </a:p>
          <a:p>
            <a:r>
              <a:rPr lang="en-US" sz="1400" dirty="0">
                <a:solidFill>
                  <a:srgbClr val="33CCCC"/>
                </a:solidFill>
              </a:rPr>
              <a:t>--CAD </a:t>
            </a:r>
          </a:p>
          <a:p>
            <a:r>
              <a:rPr lang="en-US" sz="1400" dirty="0">
                <a:solidFill>
                  <a:srgbClr val="33CCCC"/>
                </a:solidFill>
              </a:rPr>
              <a:t>--CVA </a:t>
            </a:r>
          </a:p>
          <a:p>
            <a:r>
              <a:rPr lang="en-US" sz="1400" dirty="0">
                <a:solidFill>
                  <a:srgbClr val="33CCCC"/>
                </a:solidFill>
              </a:rPr>
              <a:t>--PAD </a:t>
            </a:r>
          </a:p>
        </p:txBody>
      </p:sp>
      <p:sp>
        <p:nvSpPr>
          <p:cNvPr id="4" name="Oval 3">
            <a:extLst>
              <a:ext uri="{FF2B5EF4-FFF2-40B4-BE49-F238E27FC236}">
                <a16:creationId xmlns:a16="http://schemas.microsoft.com/office/drawing/2014/main" id="{961A34A1-D580-4AA5-A16F-A669A07C7F2B}"/>
              </a:ext>
            </a:extLst>
          </p:cNvPr>
          <p:cNvSpPr/>
          <p:nvPr/>
        </p:nvSpPr>
        <p:spPr>
          <a:xfrm>
            <a:off x="7010400" y="4419600"/>
            <a:ext cx="1524000"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2178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117</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4008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14" name="TextBox 13">
            <a:extLst>
              <a:ext uri="{FF2B5EF4-FFF2-40B4-BE49-F238E27FC236}">
                <a16:creationId xmlns:a16="http://schemas.microsoft.com/office/drawing/2014/main" id="{EF8E0F93-4DF0-4F17-9522-8B2231B7F150}"/>
              </a:ext>
            </a:extLst>
          </p:cNvPr>
          <p:cNvSpPr txBox="1"/>
          <p:nvPr/>
        </p:nvSpPr>
        <p:spPr>
          <a:xfrm>
            <a:off x="2020118" y="4112232"/>
            <a:ext cx="5103764" cy="2462213"/>
          </a:xfrm>
          <a:prstGeom prst="rect">
            <a:avLst/>
          </a:prstGeom>
          <a:solidFill>
            <a:srgbClr val="33CCCC"/>
          </a:solidFill>
        </p:spPr>
        <p:txBody>
          <a:bodyPr wrap="square" rtlCol="0">
            <a:spAutoFit/>
          </a:bodyPr>
          <a:lstStyle/>
          <a:p>
            <a:r>
              <a:rPr lang="en-US" sz="1400" i="1" dirty="0">
                <a:solidFill>
                  <a:srgbClr val="0000FF"/>
                </a:solidFill>
              </a:rPr>
              <a:t>Occlusion of what vessel is most commonly implicated in OIS?</a:t>
            </a:r>
          </a:p>
          <a:p>
            <a:r>
              <a:rPr lang="en-US" sz="1400" dirty="0">
                <a:solidFill>
                  <a:srgbClr val="0000FF"/>
                </a:solidFill>
              </a:rPr>
              <a:t>The ipsilateral internal carotid artery (ICA)</a:t>
            </a:r>
          </a:p>
          <a:p>
            <a:endParaRPr lang="en-US" sz="1400" dirty="0">
              <a:solidFill>
                <a:srgbClr val="0000FF"/>
              </a:solidFill>
            </a:endParaRPr>
          </a:p>
          <a:p>
            <a:r>
              <a:rPr lang="en-US" sz="1400" i="1" dirty="0">
                <a:solidFill>
                  <a:srgbClr val="0000FF"/>
                </a:solidFill>
              </a:rPr>
              <a:t>What is the term for the process that leads to ICA occlusion?</a:t>
            </a:r>
          </a:p>
          <a:p>
            <a:r>
              <a:rPr lang="en-US" sz="1400" dirty="0">
                <a:solidFill>
                  <a:srgbClr val="0000FF"/>
                </a:solidFill>
              </a:rPr>
              <a:t>Atherosclerosis</a:t>
            </a:r>
            <a:endParaRPr lang="en-US" sz="1400" dirty="0">
              <a:solidFill>
                <a:srgbClr val="33CCCC"/>
              </a:solidFill>
            </a:endParaRPr>
          </a:p>
          <a:p>
            <a:endParaRPr lang="en-US" sz="1400" dirty="0">
              <a:solidFill>
                <a:srgbClr val="33CCCC"/>
              </a:solidFill>
            </a:endParaRPr>
          </a:p>
          <a:p>
            <a:r>
              <a:rPr lang="en-US" sz="1400" i="1" dirty="0">
                <a:solidFill>
                  <a:srgbClr val="33CCCC"/>
                </a:solidFill>
              </a:rPr>
              <a:t>With what </a:t>
            </a:r>
            <a:r>
              <a:rPr lang="en-US" sz="1400" dirty="0" err="1">
                <a:solidFill>
                  <a:srgbClr val="33CCCC"/>
                </a:solidFill>
              </a:rPr>
              <a:t>nonocular</a:t>
            </a:r>
            <a:r>
              <a:rPr lang="en-US" sz="1400" i="1" dirty="0">
                <a:solidFill>
                  <a:srgbClr val="33CCCC"/>
                </a:solidFill>
              </a:rPr>
              <a:t> atherosclerotic conditions is OIS commonly associated?</a:t>
            </a:r>
          </a:p>
          <a:p>
            <a:r>
              <a:rPr lang="en-US" sz="1400" dirty="0">
                <a:solidFill>
                  <a:srgbClr val="33CCCC"/>
                </a:solidFill>
              </a:rPr>
              <a:t>--CAD </a:t>
            </a:r>
          </a:p>
          <a:p>
            <a:r>
              <a:rPr lang="en-US" sz="1400" dirty="0">
                <a:solidFill>
                  <a:srgbClr val="33CCCC"/>
                </a:solidFill>
              </a:rPr>
              <a:t>--CVA </a:t>
            </a:r>
          </a:p>
          <a:p>
            <a:r>
              <a:rPr lang="en-US" sz="1400" dirty="0">
                <a:solidFill>
                  <a:srgbClr val="33CCCC"/>
                </a:solidFill>
              </a:rPr>
              <a:t>--PAD </a:t>
            </a:r>
          </a:p>
        </p:txBody>
      </p:sp>
      <p:sp>
        <p:nvSpPr>
          <p:cNvPr id="4" name="Oval 3">
            <a:extLst>
              <a:ext uri="{FF2B5EF4-FFF2-40B4-BE49-F238E27FC236}">
                <a16:creationId xmlns:a16="http://schemas.microsoft.com/office/drawing/2014/main" id="{961A34A1-D580-4AA5-A16F-A669A07C7F2B}"/>
              </a:ext>
            </a:extLst>
          </p:cNvPr>
          <p:cNvSpPr/>
          <p:nvPr/>
        </p:nvSpPr>
        <p:spPr>
          <a:xfrm>
            <a:off x="7010400" y="4419600"/>
            <a:ext cx="1524000"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6716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118</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4008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14" name="TextBox 13">
            <a:extLst>
              <a:ext uri="{FF2B5EF4-FFF2-40B4-BE49-F238E27FC236}">
                <a16:creationId xmlns:a16="http://schemas.microsoft.com/office/drawing/2014/main" id="{EF8E0F93-4DF0-4F17-9522-8B2231B7F150}"/>
              </a:ext>
            </a:extLst>
          </p:cNvPr>
          <p:cNvSpPr txBox="1"/>
          <p:nvPr/>
        </p:nvSpPr>
        <p:spPr>
          <a:xfrm>
            <a:off x="2020118" y="4112232"/>
            <a:ext cx="5103764" cy="2462213"/>
          </a:xfrm>
          <a:prstGeom prst="rect">
            <a:avLst/>
          </a:prstGeom>
          <a:solidFill>
            <a:srgbClr val="33CCCC"/>
          </a:solidFill>
        </p:spPr>
        <p:txBody>
          <a:bodyPr wrap="square" rtlCol="0">
            <a:spAutoFit/>
          </a:bodyPr>
          <a:lstStyle/>
          <a:p>
            <a:r>
              <a:rPr lang="en-US" sz="1400" i="1" dirty="0">
                <a:solidFill>
                  <a:srgbClr val="0000FF"/>
                </a:solidFill>
              </a:rPr>
              <a:t>Occlusion of what vessel is most commonly implicated in OIS?</a:t>
            </a:r>
          </a:p>
          <a:p>
            <a:r>
              <a:rPr lang="en-US" sz="1400" dirty="0">
                <a:solidFill>
                  <a:srgbClr val="0000FF"/>
                </a:solidFill>
              </a:rPr>
              <a:t>The ipsilateral internal carotid artery (ICA)</a:t>
            </a:r>
          </a:p>
          <a:p>
            <a:endParaRPr lang="en-US" sz="1400" dirty="0">
              <a:solidFill>
                <a:srgbClr val="0000FF"/>
              </a:solidFill>
            </a:endParaRPr>
          </a:p>
          <a:p>
            <a:r>
              <a:rPr lang="en-US" sz="1400" i="1" dirty="0">
                <a:solidFill>
                  <a:srgbClr val="0000FF"/>
                </a:solidFill>
              </a:rPr>
              <a:t>What is the term for the process that leads to ICA occlusion?</a:t>
            </a:r>
          </a:p>
          <a:p>
            <a:r>
              <a:rPr lang="en-US" sz="1400" dirty="0">
                <a:solidFill>
                  <a:srgbClr val="0000FF"/>
                </a:solidFill>
              </a:rPr>
              <a:t>Atherosclerosis</a:t>
            </a:r>
          </a:p>
          <a:p>
            <a:endParaRPr lang="en-US" sz="1400" dirty="0">
              <a:solidFill>
                <a:srgbClr val="0000FF"/>
              </a:solidFill>
            </a:endParaRPr>
          </a:p>
          <a:p>
            <a:r>
              <a:rPr lang="en-US" sz="1400" i="1" dirty="0">
                <a:solidFill>
                  <a:srgbClr val="0000FF"/>
                </a:solidFill>
              </a:rPr>
              <a:t>With what </a:t>
            </a:r>
            <a:r>
              <a:rPr lang="en-US" sz="1400" dirty="0" err="1">
                <a:solidFill>
                  <a:srgbClr val="0000FF"/>
                </a:solidFill>
              </a:rPr>
              <a:t>nonocular</a:t>
            </a:r>
            <a:r>
              <a:rPr lang="en-US" sz="1400" i="1" dirty="0">
                <a:solidFill>
                  <a:srgbClr val="0000FF"/>
                </a:solidFill>
              </a:rPr>
              <a:t> atherosclerotic conditions is OIS commonly associated?</a:t>
            </a:r>
          </a:p>
          <a:p>
            <a:r>
              <a:rPr lang="en-US" sz="1400" dirty="0">
                <a:solidFill>
                  <a:srgbClr val="0000FF"/>
                </a:solidFill>
              </a:rPr>
              <a:t>--</a:t>
            </a:r>
            <a:r>
              <a:rPr lang="en-US" sz="1400" b="1" i="1" dirty="0">
                <a:solidFill>
                  <a:srgbClr val="0000FF"/>
                </a:solidFill>
              </a:rPr>
              <a:t>?</a:t>
            </a:r>
            <a:r>
              <a:rPr lang="en-US" sz="1400" dirty="0">
                <a:solidFill>
                  <a:srgbClr val="0000FF"/>
                </a:solidFill>
              </a:rPr>
              <a:t> </a:t>
            </a:r>
            <a:endParaRPr lang="en-US" sz="1400" dirty="0"/>
          </a:p>
          <a:p>
            <a:r>
              <a:rPr lang="en-US" sz="1400" dirty="0">
                <a:solidFill>
                  <a:srgbClr val="0000FF"/>
                </a:solidFill>
              </a:rPr>
              <a:t>--</a:t>
            </a:r>
            <a:r>
              <a:rPr lang="en-US" sz="1400" b="1" i="1" dirty="0">
                <a:solidFill>
                  <a:srgbClr val="0000FF"/>
                </a:solidFill>
              </a:rPr>
              <a:t>?</a:t>
            </a:r>
            <a:r>
              <a:rPr lang="en-US" sz="1400" dirty="0">
                <a:solidFill>
                  <a:srgbClr val="0000FF"/>
                </a:solidFill>
              </a:rPr>
              <a:t> </a:t>
            </a:r>
            <a:endParaRPr lang="en-US" sz="1400" dirty="0"/>
          </a:p>
          <a:p>
            <a:r>
              <a:rPr lang="en-US" sz="1400" dirty="0">
                <a:solidFill>
                  <a:srgbClr val="0000FF"/>
                </a:solidFill>
              </a:rPr>
              <a:t>--</a:t>
            </a:r>
            <a:r>
              <a:rPr lang="en-US" sz="1400" b="1" i="1" dirty="0">
                <a:solidFill>
                  <a:srgbClr val="0000FF"/>
                </a:solidFill>
              </a:rPr>
              <a:t>?</a:t>
            </a:r>
            <a:r>
              <a:rPr lang="en-US" sz="1400" dirty="0">
                <a:solidFill>
                  <a:srgbClr val="0000FF"/>
                </a:solidFill>
              </a:rPr>
              <a:t> </a:t>
            </a:r>
            <a:endParaRPr lang="en-US" sz="1400" dirty="0"/>
          </a:p>
        </p:txBody>
      </p:sp>
      <p:sp>
        <p:nvSpPr>
          <p:cNvPr id="4" name="Oval 3">
            <a:extLst>
              <a:ext uri="{FF2B5EF4-FFF2-40B4-BE49-F238E27FC236}">
                <a16:creationId xmlns:a16="http://schemas.microsoft.com/office/drawing/2014/main" id="{961A34A1-D580-4AA5-A16F-A669A07C7F2B}"/>
              </a:ext>
            </a:extLst>
          </p:cNvPr>
          <p:cNvSpPr/>
          <p:nvPr/>
        </p:nvSpPr>
        <p:spPr>
          <a:xfrm>
            <a:off x="7010400" y="4419600"/>
            <a:ext cx="1524000"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2221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119</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4008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14" name="TextBox 13">
            <a:extLst>
              <a:ext uri="{FF2B5EF4-FFF2-40B4-BE49-F238E27FC236}">
                <a16:creationId xmlns:a16="http://schemas.microsoft.com/office/drawing/2014/main" id="{EF8E0F93-4DF0-4F17-9522-8B2231B7F150}"/>
              </a:ext>
            </a:extLst>
          </p:cNvPr>
          <p:cNvSpPr txBox="1"/>
          <p:nvPr/>
        </p:nvSpPr>
        <p:spPr>
          <a:xfrm>
            <a:off x="2020118" y="4112232"/>
            <a:ext cx="5103764" cy="2462213"/>
          </a:xfrm>
          <a:prstGeom prst="rect">
            <a:avLst/>
          </a:prstGeom>
          <a:solidFill>
            <a:srgbClr val="33CCCC"/>
          </a:solidFill>
        </p:spPr>
        <p:txBody>
          <a:bodyPr wrap="square" rtlCol="0">
            <a:spAutoFit/>
          </a:bodyPr>
          <a:lstStyle/>
          <a:p>
            <a:r>
              <a:rPr lang="en-US" sz="1400" i="1" dirty="0">
                <a:solidFill>
                  <a:srgbClr val="0000FF"/>
                </a:solidFill>
              </a:rPr>
              <a:t>Occlusion of what vessel is most commonly implicated in OIS?</a:t>
            </a:r>
          </a:p>
          <a:p>
            <a:r>
              <a:rPr lang="en-US" sz="1400" dirty="0">
                <a:solidFill>
                  <a:srgbClr val="0000FF"/>
                </a:solidFill>
              </a:rPr>
              <a:t>The ipsilateral internal carotid artery (ICA)</a:t>
            </a:r>
          </a:p>
          <a:p>
            <a:endParaRPr lang="en-US" sz="1400" dirty="0">
              <a:solidFill>
                <a:srgbClr val="0000FF"/>
              </a:solidFill>
            </a:endParaRPr>
          </a:p>
          <a:p>
            <a:r>
              <a:rPr lang="en-US" sz="1400" i="1" dirty="0">
                <a:solidFill>
                  <a:srgbClr val="0000FF"/>
                </a:solidFill>
              </a:rPr>
              <a:t>What is the term for the process that leads to ICA occlusion?</a:t>
            </a:r>
          </a:p>
          <a:p>
            <a:r>
              <a:rPr lang="en-US" sz="1400" dirty="0">
                <a:solidFill>
                  <a:srgbClr val="0000FF"/>
                </a:solidFill>
              </a:rPr>
              <a:t>Atherosclerosis</a:t>
            </a:r>
          </a:p>
          <a:p>
            <a:endParaRPr lang="en-US" sz="1400" dirty="0">
              <a:solidFill>
                <a:srgbClr val="0000FF"/>
              </a:solidFill>
            </a:endParaRPr>
          </a:p>
          <a:p>
            <a:r>
              <a:rPr lang="en-US" sz="1400" i="1" dirty="0">
                <a:solidFill>
                  <a:srgbClr val="0000FF"/>
                </a:solidFill>
              </a:rPr>
              <a:t>With what </a:t>
            </a:r>
            <a:r>
              <a:rPr lang="en-US" sz="1400" dirty="0" err="1">
                <a:solidFill>
                  <a:srgbClr val="0000FF"/>
                </a:solidFill>
              </a:rPr>
              <a:t>nonocular</a:t>
            </a:r>
            <a:r>
              <a:rPr lang="en-US" sz="1400" i="1" dirty="0">
                <a:solidFill>
                  <a:srgbClr val="0000FF"/>
                </a:solidFill>
              </a:rPr>
              <a:t> atherosclerotic conditions is OIS commonly associated?</a:t>
            </a:r>
          </a:p>
          <a:p>
            <a:r>
              <a:rPr lang="en-US" sz="1400" dirty="0">
                <a:solidFill>
                  <a:srgbClr val="0000FF"/>
                </a:solidFill>
              </a:rPr>
              <a:t>--CAD </a:t>
            </a:r>
            <a:endParaRPr lang="en-US" sz="1400" dirty="0"/>
          </a:p>
          <a:p>
            <a:r>
              <a:rPr lang="en-US" sz="1400" dirty="0">
                <a:solidFill>
                  <a:srgbClr val="0000FF"/>
                </a:solidFill>
              </a:rPr>
              <a:t>--CVA </a:t>
            </a:r>
            <a:endParaRPr lang="en-US" sz="1400" dirty="0"/>
          </a:p>
          <a:p>
            <a:r>
              <a:rPr lang="en-US" sz="1400" dirty="0">
                <a:solidFill>
                  <a:srgbClr val="0000FF"/>
                </a:solidFill>
              </a:rPr>
              <a:t>--PAD </a:t>
            </a:r>
            <a:endParaRPr lang="en-US" sz="1400" dirty="0"/>
          </a:p>
        </p:txBody>
      </p:sp>
      <p:sp>
        <p:nvSpPr>
          <p:cNvPr id="4" name="Oval 3">
            <a:extLst>
              <a:ext uri="{FF2B5EF4-FFF2-40B4-BE49-F238E27FC236}">
                <a16:creationId xmlns:a16="http://schemas.microsoft.com/office/drawing/2014/main" id="{961A34A1-D580-4AA5-A16F-A669A07C7F2B}"/>
              </a:ext>
            </a:extLst>
          </p:cNvPr>
          <p:cNvSpPr/>
          <p:nvPr/>
        </p:nvSpPr>
        <p:spPr>
          <a:xfrm>
            <a:off x="7010400" y="4419600"/>
            <a:ext cx="1524000"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03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solidFill>
                  <a:schemeClr val="bg1">
                    <a:lumMod val="75000"/>
                  </a:schemeClr>
                </a:solidFill>
              </a:rPr>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628972" cy="430887"/>
          </a:xfrm>
          <a:prstGeom prst="rect">
            <a:avLst/>
          </a:prstGeom>
          <a:noFill/>
        </p:spPr>
        <p:txBody>
          <a:bodyPr wrap="none" rtlCol="0">
            <a:spAutoFit/>
          </a:bodyPr>
          <a:lstStyle/>
          <a:p>
            <a:r>
              <a:rPr lang="en-US" sz="2200" b="1" i="1" dirty="0">
                <a:solidFill>
                  <a:srgbClr val="0000FF"/>
                </a:solidFill>
                <a:effectLst>
                  <a:outerShdw blurRad="38100" dist="38100" dir="2700000" algn="tl">
                    <a:srgbClr val="000000">
                      <a:alpha val="43137"/>
                    </a:srgbClr>
                  </a:outerShdw>
                </a:effectLst>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65FE12-7322-4819-8843-7D67302768F8}"/>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 name="TextBox 3">
            <a:extLst>
              <a:ext uri="{FF2B5EF4-FFF2-40B4-BE49-F238E27FC236}">
                <a16:creationId xmlns:a16="http://schemas.microsoft.com/office/drawing/2014/main" id="{6C5F9701-103E-4131-B4DB-D4329CFE098A}"/>
              </a:ext>
            </a:extLst>
          </p:cNvPr>
          <p:cNvSpPr txBox="1"/>
          <p:nvPr/>
        </p:nvSpPr>
        <p:spPr>
          <a:xfrm>
            <a:off x="2850757" y="4028317"/>
            <a:ext cx="6062663" cy="707886"/>
          </a:xfrm>
          <a:prstGeom prst="rect">
            <a:avLst/>
          </a:prstGeom>
          <a:noFill/>
        </p:spPr>
        <p:txBody>
          <a:bodyPr wrap="square" rtlCol="0">
            <a:spAutoFit/>
          </a:bodyPr>
          <a:lstStyle/>
          <a:p>
            <a:r>
              <a:rPr lang="en-US" sz="2000" dirty="0">
                <a:solidFill>
                  <a:srgbClr val="0000FF"/>
                </a:solidFill>
                <a:effectLst>
                  <a:outerShdw blurRad="38100" dist="38100" dir="2700000" algn="tl">
                    <a:srgbClr val="000000">
                      <a:alpha val="43137"/>
                    </a:srgbClr>
                  </a:outerShdw>
                </a:effectLst>
              </a:rPr>
              <a:t>Secondary angle-closure glaucoma </a:t>
            </a:r>
            <a:r>
              <a:rPr lang="en-US" sz="2000" i="1" dirty="0">
                <a:solidFill>
                  <a:srgbClr val="0000FF"/>
                </a:solidFill>
                <a:effectLst>
                  <a:outerShdw blurRad="38100" dist="38100" dir="2700000" algn="tl">
                    <a:srgbClr val="000000">
                      <a:alpha val="43137"/>
                    </a:srgbClr>
                  </a:outerShdw>
                </a:effectLst>
              </a:rPr>
              <a:t>is discussed in detail in its own slide-set; see the Table of Contents</a:t>
            </a:r>
          </a:p>
        </p:txBody>
      </p:sp>
    </p:spTree>
    <p:extLst>
      <p:ext uri="{BB962C8B-B14F-4D97-AF65-F5344CB8AC3E}">
        <p14:creationId xmlns:p14="http://schemas.microsoft.com/office/powerpoint/2010/main" val="21551673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120</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5532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Oval 3">
            <a:extLst>
              <a:ext uri="{FF2B5EF4-FFF2-40B4-BE49-F238E27FC236}">
                <a16:creationId xmlns:a16="http://schemas.microsoft.com/office/drawing/2014/main" id="{6C5804EF-4F74-4314-81A1-7CB3A0923955}"/>
              </a:ext>
            </a:extLst>
          </p:cNvPr>
          <p:cNvSpPr/>
          <p:nvPr/>
        </p:nvSpPr>
        <p:spPr>
          <a:xfrm>
            <a:off x="3429000" y="4343400"/>
            <a:ext cx="2133600" cy="59966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E4B40A-5B3F-4734-B11E-961B8A4355DF}"/>
              </a:ext>
            </a:extLst>
          </p:cNvPr>
          <p:cNvSpPr/>
          <p:nvPr/>
        </p:nvSpPr>
        <p:spPr>
          <a:xfrm>
            <a:off x="2036590" y="5042845"/>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DFAB113-5C99-4171-9FDA-BE8A3A97E1F7}"/>
              </a:ext>
            </a:extLst>
          </p:cNvPr>
          <p:cNvSpPr txBox="1"/>
          <p:nvPr/>
        </p:nvSpPr>
        <p:spPr>
          <a:xfrm>
            <a:off x="3027190" y="5105169"/>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6" name="TextBox 15">
            <a:extLst>
              <a:ext uri="{FF2B5EF4-FFF2-40B4-BE49-F238E27FC236}">
                <a16:creationId xmlns:a16="http://schemas.microsoft.com/office/drawing/2014/main" id="{A8B3400B-CD1D-45CB-8571-BA33FC7F911D}"/>
              </a:ext>
            </a:extLst>
          </p:cNvPr>
          <p:cNvSpPr txBox="1"/>
          <p:nvPr/>
        </p:nvSpPr>
        <p:spPr>
          <a:xfrm>
            <a:off x="2147038" y="5447034"/>
            <a:ext cx="889987"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p:txBody>
      </p:sp>
      <p:sp>
        <p:nvSpPr>
          <p:cNvPr id="17" name="TextBox 16">
            <a:extLst>
              <a:ext uri="{FF2B5EF4-FFF2-40B4-BE49-F238E27FC236}">
                <a16:creationId xmlns:a16="http://schemas.microsoft.com/office/drawing/2014/main" id="{F771D7CB-AE1F-4102-879D-49652C22C290}"/>
              </a:ext>
            </a:extLst>
          </p:cNvPr>
          <p:cNvSpPr txBox="1"/>
          <p:nvPr/>
        </p:nvSpPr>
        <p:spPr>
          <a:xfrm>
            <a:off x="4601569" y="5443723"/>
            <a:ext cx="3217547" cy="1015663"/>
          </a:xfrm>
          <a:prstGeom prst="rect">
            <a:avLst/>
          </a:prstGeom>
          <a:noFill/>
        </p:spPr>
        <p:txBody>
          <a:bodyPr wrap="none" rtlCol="0">
            <a:spAutoFit/>
          </a:bodyPr>
          <a:lstStyle/>
          <a:p>
            <a:r>
              <a:rPr lang="en-US" b="1" dirty="0">
                <a:solidFill>
                  <a:schemeClr val="tx1">
                    <a:lumMod val="65000"/>
                    <a:lumOff val="35000"/>
                  </a:schemeClr>
                </a:solidFill>
              </a:rPr>
              <a:t>Symptoms:</a:t>
            </a:r>
          </a:p>
          <a:p>
            <a:r>
              <a:rPr lang="en-US" sz="1400" dirty="0">
                <a:solidFill>
                  <a:srgbClr val="002060"/>
                </a:solidFill>
              </a:rPr>
              <a:t>--Decreased vision</a:t>
            </a:r>
          </a:p>
          <a:p>
            <a:r>
              <a:rPr lang="en-US" sz="1400" dirty="0">
                <a:solidFill>
                  <a:srgbClr val="002060"/>
                </a:solidFill>
              </a:rPr>
              <a:t>--Pain</a:t>
            </a:r>
          </a:p>
          <a:p>
            <a:r>
              <a:rPr lang="en-US" sz="1400" dirty="0">
                <a:solidFill>
                  <a:srgbClr val="002060"/>
                </a:solidFill>
              </a:rPr>
              <a:t>--Prolonged photostress recovery time</a:t>
            </a:r>
          </a:p>
        </p:txBody>
      </p:sp>
    </p:spTree>
    <p:extLst>
      <p:ext uri="{BB962C8B-B14F-4D97-AF65-F5344CB8AC3E}">
        <p14:creationId xmlns:p14="http://schemas.microsoft.com/office/powerpoint/2010/main" val="33279054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121</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5532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Oval 3">
            <a:extLst>
              <a:ext uri="{FF2B5EF4-FFF2-40B4-BE49-F238E27FC236}">
                <a16:creationId xmlns:a16="http://schemas.microsoft.com/office/drawing/2014/main" id="{6C5804EF-4F74-4314-81A1-7CB3A0923955}"/>
              </a:ext>
            </a:extLst>
          </p:cNvPr>
          <p:cNvSpPr/>
          <p:nvPr/>
        </p:nvSpPr>
        <p:spPr>
          <a:xfrm>
            <a:off x="3429000" y="4343400"/>
            <a:ext cx="2133600" cy="59966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E4B40A-5B3F-4734-B11E-961B8A4355DF}"/>
              </a:ext>
            </a:extLst>
          </p:cNvPr>
          <p:cNvSpPr/>
          <p:nvPr/>
        </p:nvSpPr>
        <p:spPr>
          <a:xfrm>
            <a:off x="2036590" y="5042845"/>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DFAB113-5C99-4171-9FDA-BE8A3A97E1F7}"/>
              </a:ext>
            </a:extLst>
          </p:cNvPr>
          <p:cNvSpPr txBox="1"/>
          <p:nvPr/>
        </p:nvSpPr>
        <p:spPr>
          <a:xfrm>
            <a:off x="3027190" y="5105169"/>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6" name="TextBox 15">
            <a:extLst>
              <a:ext uri="{FF2B5EF4-FFF2-40B4-BE49-F238E27FC236}">
                <a16:creationId xmlns:a16="http://schemas.microsoft.com/office/drawing/2014/main" id="{A8B3400B-CD1D-45CB-8571-BA33FC7F911D}"/>
              </a:ext>
            </a:extLst>
          </p:cNvPr>
          <p:cNvSpPr txBox="1"/>
          <p:nvPr/>
        </p:nvSpPr>
        <p:spPr>
          <a:xfrm>
            <a:off x="2147038" y="5447034"/>
            <a:ext cx="2303836"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--Intraretinal hemorrhages</a:t>
            </a:r>
          </a:p>
          <a:p>
            <a:r>
              <a:rPr lang="en-US" sz="1400" dirty="0">
                <a:solidFill>
                  <a:schemeClr val="bg1"/>
                </a:solidFill>
              </a:rPr>
              <a:t>--NVI/NVA</a:t>
            </a:r>
          </a:p>
          <a:p>
            <a:r>
              <a:rPr lang="en-US" sz="1400" dirty="0">
                <a:solidFill>
                  <a:schemeClr val="bg1"/>
                </a:solidFill>
              </a:rPr>
              <a:t>--AC cell/flare</a:t>
            </a:r>
          </a:p>
          <a:p>
            <a:r>
              <a:rPr lang="en-US" sz="1400" dirty="0">
                <a:solidFill>
                  <a:schemeClr val="bg1"/>
                </a:solidFill>
              </a:rPr>
              <a:t>--Retinal vascular changes</a:t>
            </a:r>
          </a:p>
        </p:txBody>
      </p:sp>
      <p:sp>
        <p:nvSpPr>
          <p:cNvPr id="17" name="TextBox 16">
            <a:extLst>
              <a:ext uri="{FF2B5EF4-FFF2-40B4-BE49-F238E27FC236}">
                <a16:creationId xmlns:a16="http://schemas.microsoft.com/office/drawing/2014/main" id="{F771D7CB-AE1F-4102-879D-49652C22C290}"/>
              </a:ext>
            </a:extLst>
          </p:cNvPr>
          <p:cNvSpPr txBox="1"/>
          <p:nvPr/>
        </p:nvSpPr>
        <p:spPr>
          <a:xfrm>
            <a:off x="4601569" y="5443723"/>
            <a:ext cx="3217547" cy="1015663"/>
          </a:xfrm>
          <a:prstGeom prst="rect">
            <a:avLst/>
          </a:prstGeom>
          <a:noFill/>
        </p:spPr>
        <p:txBody>
          <a:bodyPr wrap="none" rtlCol="0">
            <a:spAutoFit/>
          </a:bodyPr>
          <a:lstStyle/>
          <a:p>
            <a:r>
              <a:rPr lang="en-US" b="1" dirty="0">
                <a:solidFill>
                  <a:schemeClr val="tx1">
                    <a:lumMod val="65000"/>
                    <a:lumOff val="35000"/>
                  </a:schemeClr>
                </a:solidFill>
              </a:rPr>
              <a:t>Symptoms:</a:t>
            </a:r>
          </a:p>
          <a:p>
            <a:r>
              <a:rPr lang="en-US" sz="1400" dirty="0">
                <a:solidFill>
                  <a:srgbClr val="002060"/>
                </a:solidFill>
              </a:rPr>
              <a:t>--Decreased vision</a:t>
            </a:r>
          </a:p>
          <a:p>
            <a:r>
              <a:rPr lang="en-US" sz="1400" dirty="0">
                <a:solidFill>
                  <a:srgbClr val="002060"/>
                </a:solidFill>
              </a:rPr>
              <a:t>--Pain</a:t>
            </a:r>
          </a:p>
          <a:p>
            <a:r>
              <a:rPr lang="en-US" sz="1400" dirty="0">
                <a:solidFill>
                  <a:srgbClr val="002060"/>
                </a:solidFill>
              </a:rPr>
              <a:t>--Prolonged photostress recovery time</a:t>
            </a:r>
          </a:p>
        </p:txBody>
      </p:sp>
    </p:spTree>
    <p:extLst>
      <p:ext uri="{BB962C8B-B14F-4D97-AF65-F5344CB8AC3E}">
        <p14:creationId xmlns:p14="http://schemas.microsoft.com/office/powerpoint/2010/main" val="1720837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122</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5532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Oval 3">
            <a:extLst>
              <a:ext uri="{FF2B5EF4-FFF2-40B4-BE49-F238E27FC236}">
                <a16:creationId xmlns:a16="http://schemas.microsoft.com/office/drawing/2014/main" id="{6C5804EF-4F74-4314-81A1-7CB3A0923955}"/>
              </a:ext>
            </a:extLst>
          </p:cNvPr>
          <p:cNvSpPr/>
          <p:nvPr/>
        </p:nvSpPr>
        <p:spPr>
          <a:xfrm>
            <a:off x="3429000" y="4343400"/>
            <a:ext cx="2133600" cy="59966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E4B40A-5B3F-4734-B11E-961B8A4355DF}"/>
              </a:ext>
            </a:extLst>
          </p:cNvPr>
          <p:cNvSpPr/>
          <p:nvPr/>
        </p:nvSpPr>
        <p:spPr>
          <a:xfrm>
            <a:off x="2036590" y="5042845"/>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DFAB113-5C99-4171-9FDA-BE8A3A97E1F7}"/>
              </a:ext>
            </a:extLst>
          </p:cNvPr>
          <p:cNvSpPr txBox="1"/>
          <p:nvPr/>
        </p:nvSpPr>
        <p:spPr>
          <a:xfrm>
            <a:off x="3027190" y="5105169"/>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6" name="TextBox 15">
            <a:extLst>
              <a:ext uri="{FF2B5EF4-FFF2-40B4-BE49-F238E27FC236}">
                <a16:creationId xmlns:a16="http://schemas.microsoft.com/office/drawing/2014/main" id="{A8B3400B-CD1D-45CB-8571-BA33FC7F911D}"/>
              </a:ext>
            </a:extLst>
          </p:cNvPr>
          <p:cNvSpPr txBox="1"/>
          <p:nvPr/>
        </p:nvSpPr>
        <p:spPr>
          <a:xfrm>
            <a:off x="2147038" y="5447034"/>
            <a:ext cx="2303836"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--Intraretinal hemorrhages</a:t>
            </a:r>
          </a:p>
          <a:p>
            <a:r>
              <a:rPr lang="en-US" sz="1400" dirty="0">
                <a:solidFill>
                  <a:schemeClr val="bg1"/>
                </a:solidFill>
              </a:rPr>
              <a:t>--NVI/NVA</a:t>
            </a:r>
          </a:p>
          <a:p>
            <a:r>
              <a:rPr lang="en-US" sz="1400" dirty="0">
                <a:solidFill>
                  <a:schemeClr val="bg1"/>
                </a:solidFill>
              </a:rPr>
              <a:t>--AC cell/flare</a:t>
            </a:r>
          </a:p>
          <a:p>
            <a:r>
              <a:rPr lang="en-US" sz="1400" dirty="0">
                <a:solidFill>
                  <a:schemeClr val="bg1"/>
                </a:solidFill>
              </a:rPr>
              <a:t>--Retinal vascular changes</a:t>
            </a:r>
          </a:p>
        </p:txBody>
      </p:sp>
      <p:sp>
        <p:nvSpPr>
          <p:cNvPr id="17" name="TextBox 16">
            <a:extLst>
              <a:ext uri="{FF2B5EF4-FFF2-40B4-BE49-F238E27FC236}">
                <a16:creationId xmlns:a16="http://schemas.microsoft.com/office/drawing/2014/main" id="{F771D7CB-AE1F-4102-879D-49652C22C290}"/>
              </a:ext>
            </a:extLst>
          </p:cNvPr>
          <p:cNvSpPr txBox="1"/>
          <p:nvPr/>
        </p:nvSpPr>
        <p:spPr>
          <a:xfrm>
            <a:off x="4601569" y="5443723"/>
            <a:ext cx="1497526" cy="1015663"/>
          </a:xfrm>
          <a:prstGeom prst="rect">
            <a:avLst/>
          </a:prstGeom>
          <a:noFill/>
        </p:spPr>
        <p:txBody>
          <a:bodyPr wrap="none" rtlCol="0">
            <a:spAutoFit/>
          </a:bodyPr>
          <a:lstStyle/>
          <a:p>
            <a:r>
              <a:rPr lang="en-US" b="1" dirty="0">
                <a:solidFill>
                  <a:srgbClr val="FFFF00"/>
                </a:solidFill>
              </a:rPr>
              <a:t>Symptoms:</a:t>
            </a:r>
          </a:p>
          <a:p>
            <a:r>
              <a:rPr lang="en-US" sz="1400" dirty="0">
                <a:solidFill>
                  <a:schemeClr val="bg1"/>
                </a:solidFill>
              </a:rPr>
              <a:t>--</a:t>
            </a:r>
            <a:r>
              <a:rPr lang="en-US" sz="1400" b="1" i="1" dirty="0">
                <a:solidFill>
                  <a:schemeClr val="bg1"/>
                </a:solidFill>
              </a:rPr>
              <a:t>?</a:t>
            </a:r>
          </a:p>
          <a:p>
            <a:r>
              <a:rPr lang="en-US" sz="1400" dirty="0">
                <a:solidFill>
                  <a:schemeClr val="bg1"/>
                </a:solidFill>
              </a:rPr>
              <a:t>--Periocular pain</a:t>
            </a:r>
            <a:endParaRPr lang="en-US" sz="1400" b="1" i="1" dirty="0">
              <a:solidFill>
                <a:schemeClr val="bg1"/>
              </a:solidFill>
            </a:endParaRPr>
          </a:p>
          <a:p>
            <a:r>
              <a:rPr lang="en-US" sz="1400" dirty="0">
                <a:solidFill>
                  <a:schemeClr val="bg1"/>
                </a:solidFill>
              </a:rPr>
              <a:t>--</a:t>
            </a:r>
            <a:r>
              <a:rPr lang="en-US" sz="1400" b="1" i="1" dirty="0">
                <a:solidFill>
                  <a:schemeClr val="bg1"/>
                </a:solidFill>
              </a:rPr>
              <a:t>?</a:t>
            </a:r>
          </a:p>
        </p:txBody>
      </p:sp>
    </p:spTree>
    <p:extLst>
      <p:ext uri="{BB962C8B-B14F-4D97-AF65-F5344CB8AC3E}">
        <p14:creationId xmlns:p14="http://schemas.microsoft.com/office/powerpoint/2010/main" val="29714895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123</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553200" cy="3108543"/>
          </a:xfrm>
          <a:prstGeom prst="rect">
            <a:avLst/>
          </a:prstGeom>
          <a:solidFill>
            <a:srgbClr val="FFCCFF"/>
          </a:solidFill>
        </p:spPr>
        <p:txBody>
          <a:bodyPr wrap="square" rtlCol="0">
            <a:spAutoFit/>
          </a:bodyPr>
          <a:lstStyle/>
          <a:p>
            <a:r>
              <a:rPr lang="en-US" sz="1400" i="1" dirty="0">
                <a:solidFill>
                  <a:schemeClr val="bg1">
                    <a:lumMod val="75000"/>
                  </a:schemeClr>
                </a:solidFill>
              </a:rPr>
              <a:t>What does </a:t>
            </a:r>
            <a:r>
              <a:rPr lang="en-US" sz="1400" dirty="0">
                <a:solidFill>
                  <a:schemeClr val="bg1">
                    <a:lumMod val="75000"/>
                  </a:schemeClr>
                </a:solidFill>
              </a:rPr>
              <a:t>OIS</a:t>
            </a:r>
            <a:r>
              <a:rPr lang="en-US" sz="1400" i="1" dirty="0">
                <a:solidFill>
                  <a:schemeClr val="bg1">
                    <a:lumMod val="75000"/>
                  </a:schemeClr>
                </a:solidFill>
              </a:rPr>
              <a:t> stand for in this context?</a:t>
            </a:r>
          </a:p>
          <a:p>
            <a:r>
              <a:rPr lang="en-US" sz="1400" dirty="0">
                <a:solidFill>
                  <a:schemeClr val="bg1">
                    <a:lumMod val="75000"/>
                  </a:schemeClr>
                </a:solidFill>
              </a:rPr>
              <a:t>Ocular ischemic syndrome</a:t>
            </a:r>
          </a:p>
          <a:p>
            <a:endParaRPr lang="en-US" sz="1400" i="1" dirty="0">
              <a:solidFill>
                <a:schemeClr val="bg1">
                  <a:lumMod val="75000"/>
                </a:schemeClr>
              </a:solidFill>
            </a:endParaRPr>
          </a:p>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hypoperfusion</a:t>
            </a:r>
          </a:p>
          <a:p>
            <a:endParaRPr lang="en-US" sz="1400" i="1" dirty="0">
              <a:solidFill>
                <a:srgbClr val="FFCCFF"/>
              </a:solidFill>
            </a:endParaRPr>
          </a:p>
          <a:p>
            <a:r>
              <a:rPr lang="en-US" sz="1400" i="1" dirty="0">
                <a:solidFill>
                  <a:srgbClr val="FFCCFF"/>
                </a:solidFill>
              </a:rPr>
              <a:t>Does it present unilaterally, or bilaterally?</a:t>
            </a: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Oval 3">
            <a:extLst>
              <a:ext uri="{FF2B5EF4-FFF2-40B4-BE49-F238E27FC236}">
                <a16:creationId xmlns:a16="http://schemas.microsoft.com/office/drawing/2014/main" id="{6C5804EF-4F74-4314-81A1-7CB3A0923955}"/>
              </a:ext>
            </a:extLst>
          </p:cNvPr>
          <p:cNvSpPr/>
          <p:nvPr/>
        </p:nvSpPr>
        <p:spPr>
          <a:xfrm>
            <a:off x="3429000" y="4343400"/>
            <a:ext cx="2133600" cy="59966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E4B40A-5B3F-4734-B11E-961B8A4355DF}"/>
              </a:ext>
            </a:extLst>
          </p:cNvPr>
          <p:cNvSpPr/>
          <p:nvPr/>
        </p:nvSpPr>
        <p:spPr>
          <a:xfrm>
            <a:off x="2036590" y="5042845"/>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DFAB113-5C99-4171-9FDA-BE8A3A97E1F7}"/>
              </a:ext>
            </a:extLst>
          </p:cNvPr>
          <p:cNvSpPr txBox="1"/>
          <p:nvPr/>
        </p:nvSpPr>
        <p:spPr>
          <a:xfrm>
            <a:off x="3027190" y="5105169"/>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6" name="TextBox 15">
            <a:extLst>
              <a:ext uri="{FF2B5EF4-FFF2-40B4-BE49-F238E27FC236}">
                <a16:creationId xmlns:a16="http://schemas.microsoft.com/office/drawing/2014/main" id="{A8B3400B-CD1D-45CB-8571-BA33FC7F911D}"/>
              </a:ext>
            </a:extLst>
          </p:cNvPr>
          <p:cNvSpPr txBox="1"/>
          <p:nvPr/>
        </p:nvSpPr>
        <p:spPr>
          <a:xfrm>
            <a:off x="2147038" y="5447034"/>
            <a:ext cx="2303836"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--Intraretinal hemorrhages</a:t>
            </a:r>
          </a:p>
          <a:p>
            <a:r>
              <a:rPr lang="en-US" sz="1400" dirty="0">
                <a:solidFill>
                  <a:schemeClr val="bg1"/>
                </a:solidFill>
              </a:rPr>
              <a:t>--NVI/NVA</a:t>
            </a:r>
          </a:p>
          <a:p>
            <a:r>
              <a:rPr lang="en-US" sz="1400" dirty="0">
                <a:solidFill>
                  <a:schemeClr val="bg1"/>
                </a:solidFill>
              </a:rPr>
              <a:t>--AC cell/flare</a:t>
            </a:r>
          </a:p>
          <a:p>
            <a:r>
              <a:rPr lang="en-US" sz="1400" dirty="0">
                <a:solidFill>
                  <a:schemeClr val="bg1"/>
                </a:solidFill>
              </a:rPr>
              <a:t>--Retinal vascular changes</a:t>
            </a:r>
          </a:p>
        </p:txBody>
      </p:sp>
      <p:sp>
        <p:nvSpPr>
          <p:cNvPr id="17" name="TextBox 16">
            <a:extLst>
              <a:ext uri="{FF2B5EF4-FFF2-40B4-BE49-F238E27FC236}">
                <a16:creationId xmlns:a16="http://schemas.microsoft.com/office/drawing/2014/main" id="{F771D7CB-AE1F-4102-879D-49652C22C290}"/>
              </a:ext>
            </a:extLst>
          </p:cNvPr>
          <p:cNvSpPr txBox="1"/>
          <p:nvPr/>
        </p:nvSpPr>
        <p:spPr>
          <a:xfrm>
            <a:off x="4601569" y="5443723"/>
            <a:ext cx="3217547" cy="1015663"/>
          </a:xfrm>
          <a:prstGeom prst="rect">
            <a:avLst/>
          </a:prstGeom>
          <a:noFill/>
        </p:spPr>
        <p:txBody>
          <a:bodyPr wrap="none" rtlCol="0">
            <a:spAutoFit/>
          </a:bodyPr>
          <a:lstStyle/>
          <a:p>
            <a:r>
              <a:rPr lang="en-US" b="1" dirty="0">
                <a:solidFill>
                  <a:srgbClr val="FFFF00"/>
                </a:solidFill>
              </a:rPr>
              <a:t>Symptoms:</a:t>
            </a:r>
          </a:p>
          <a:p>
            <a:r>
              <a:rPr lang="en-US" sz="1400" dirty="0">
                <a:solidFill>
                  <a:schemeClr val="bg1"/>
                </a:solidFill>
              </a:rPr>
              <a:t>--Decreased vision</a:t>
            </a:r>
          </a:p>
          <a:p>
            <a:r>
              <a:rPr lang="en-US" sz="1400" dirty="0">
                <a:solidFill>
                  <a:schemeClr val="bg1"/>
                </a:solidFill>
              </a:rPr>
              <a:t>--Periocular pain</a:t>
            </a:r>
          </a:p>
          <a:p>
            <a:r>
              <a:rPr lang="en-US" sz="1400" dirty="0">
                <a:solidFill>
                  <a:schemeClr val="bg1"/>
                </a:solidFill>
              </a:rPr>
              <a:t>--Prolonged photostress recovery time</a:t>
            </a:r>
          </a:p>
        </p:txBody>
      </p:sp>
    </p:spTree>
    <p:extLst>
      <p:ext uri="{BB962C8B-B14F-4D97-AF65-F5344CB8AC3E}">
        <p14:creationId xmlns:p14="http://schemas.microsoft.com/office/powerpoint/2010/main" val="16593941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124</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endParaRPr lang="en-US" sz="1400" i="1" dirty="0">
              <a:solidFill>
                <a:srgbClr val="FFCCFF"/>
              </a:solidFill>
            </a:endParaRPr>
          </a:p>
          <a:p>
            <a:r>
              <a:rPr lang="en-US" sz="1400" dirty="0">
                <a:solidFill>
                  <a:srgbClr val="FFCCFF"/>
                </a:solidFill>
              </a:rPr>
              <a:t>Unilaterally in about 80% of cases</a:t>
            </a: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33770856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125</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p>
          <a:p>
            <a:r>
              <a:rPr lang="en-US" sz="1400" dirty="0"/>
              <a:t>Unilaterally in about 80% of cases</a:t>
            </a:r>
            <a:endParaRPr lang="en-US" sz="1400" dirty="0">
              <a:solidFill>
                <a:srgbClr val="FFCCFF"/>
              </a:solidFill>
            </a:endParaRPr>
          </a:p>
          <a:p>
            <a:endParaRPr lang="en-US" sz="1400" dirty="0">
              <a:solidFill>
                <a:srgbClr val="FFCCFF"/>
              </a:solidFill>
            </a:endParaRPr>
          </a:p>
          <a:p>
            <a:r>
              <a:rPr lang="en-US" sz="1400" i="1" dirty="0">
                <a:solidFill>
                  <a:srgbClr val="FFCCFF"/>
                </a:solidFill>
              </a:rPr>
              <a:t>Is there a gender predilection?</a:t>
            </a: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14402477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126</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endParaRPr lang="en-US" sz="1400" i="1" dirty="0">
              <a:solidFill>
                <a:srgbClr val="FFCCFF"/>
              </a:solidFill>
            </a:endParaRPr>
          </a:p>
          <a:p>
            <a:r>
              <a:rPr lang="en-US" sz="1400" dirty="0">
                <a:solidFill>
                  <a:srgbClr val="FFCCFF"/>
                </a:solidFill>
              </a:rPr>
              <a:t>Yes,  men  are twice as likely to have it</a:t>
            </a: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3641101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127</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endParaRPr lang="en-US" sz="1400" dirty="0">
              <a:solidFill>
                <a:srgbClr val="FFCCFF"/>
              </a:solidFill>
            </a:endParaRP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Rectangle 3">
            <a:extLst>
              <a:ext uri="{FF2B5EF4-FFF2-40B4-BE49-F238E27FC236}">
                <a16:creationId xmlns:a16="http://schemas.microsoft.com/office/drawing/2014/main" id="{241E032D-57DE-456C-B524-845D8A6C5D94}"/>
              </a:ext>
            </a:extLst>
          </p:cNvPr>
          <p:cNvSpPr/>
          <p:nvPr/>
        </p:nvSpPr>
        <p:spPr>
          <a:xfrm>
            <a:off x="2623931" y="5833296"/>
            <a:ext cx="410818" cy="236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M </a:t>
            </a:r>
            <a:r>
              <a:rPr lang="en-US" sz="700" i="1" dirty="0">
                <a:solidFill>
                  <a:schemeClr val="tx1"/>
                </a:solidFill>
              </a:rPr>
              <a:t>v </a:t>
            </a:r>
            <a:r>
              <a:rPr lang="en-US" sz="700" dirty="0">
                <a:solidFill>
                  <a:schemeClr val="tx1"/>
                </a:solidFill>
              </a:rPr>
              <a:t>F</a:t>
            </a:r>
          </a:p>
        </p:txBody>
      </p:sp>
    </p:spTree>
    <p:extLst>
      <p:ext uri="{BB962C8B-B14F-4D97-AF65-F5344CB8AC3E}">
        <p14:creationId xmlns:p14="http://schemas.microsoft.com/office/powerpoint/2010/main" val="1230317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128</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endParaRPr lang="en-US" sz="1400" dirty="0">
              <a:solidFill>
                <a:srgbClr val="FFCCFF"/>
              </a:solidFill>
            </a:endParaRPr>
          </a:p>
          <a:p>
            <a:endParaRPr lang="en-US" sz="1400" i="1" dirty="0">
              <a:solidFill>
                <a:srgbClr val="FFCCFF"/>
              </a:solidFill>
            </a:endParaRPr>
          </a:p>
          <a:p>
            <a:r>
              <a:rPr lang="en-US" sz="1400" i="1" dirty="0">
                <a:solidFill>
                  <a:srgbClr val="FFCCFF"/>
                </a:solidFill>
              </a:rPr>
              <a:t>Is there a relationship with age?</a:t>
            </a: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38959571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129</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endParaRPr lang="en-US" sz="1400" i="1" dirty="0">
              <a:solidFill>
                <a:srgbClr val="FFCCFF"/>
              </a:solidFill>
            </a:endParaRPr>
          </a:p>
          <a:p>
            <a:r>
              <a:rPr lang="en-US" sz="1400" dirty="0">
                <a:solidFill>
                  <a:srgbClr val="FFCCFF"/>
                </a:solidFill>
              </a:rPr>
              <a:t>Yes, OIS is a </a:t>
            </a:r>
            <a:r>
              <a:rPr lang="en-US" sz="1400" dirty="0" err="1">
                <a:solidFill>
                  <a:srgbClr val="FFCCFF"/>
                </a:solidFill>
              </a:rPr>
              <a:t>dz</a:t>
            </a:r>
            <a:r>
              <a:rPr lang="en-US" sz="1400" dirty="0">
                <a:solidFill>
                  <a:srgbClr val="FFCCFF"/>
                </a:solidFill>
              </a:rPr>
              <a:t> of  older  individuals</a:t>
            </a: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127972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682860" y="3792121"/>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i="1" dirty="0">
                <a:solidFill>
                  <a:srgbClr val="0000FF"/>
                </a:solidFill>
              </a:rPr>
              <a:t>?</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705249" y="4554121"/>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i="1" dirty="0">
                <a:solidFill>
                  <a:srgbClr val="0000FF"/>
                </a:solidFill>
              </a:rPr>
              <a:t>?</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4702988" y="4173121"/>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i="1" dirty="0">
                <a:solidFill>
                  <a:srgbClr val="0000FF"/>
                </a:solidFill>
              </a:rPr>
              <a:t>?</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4719500" y="4919246"/>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i="1" dirty="0">
                <a:solidFill>
                  <a:srgbClr val="0000FF"/>
                </a:solidFill>
              </a:rPr>
              <a:t>?</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1" name="TextBox 13">
            <a:extLst>
              <a:ext uri="{FF2B5EF4-FFF2-40B4-BE49-F238E27FC236}">
                <a16:creationId xmlns:a16="http://schemas.microsoft.com/office/drawing/2014/main" id="{A7615814-4839-4A72-A33D-5638C759E34A}"/>
              </a:ext>
            </a:extLst>
          </p:cNvPr>
          <p:cNvSpPr txBox="1">
            <a:spLocks noChangeArrowheads="1"/>
          </p:cNvSpPr>
          <p:nvPr/>
        </p:nvSpPr>
        <p:spPr bwMode="auto">
          <a:xfrm>
            <a:off x="973138" y="4250863"/>
            <a:ext cx="2684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i="1" dirty="0">
                <a:solidFill>
                  <a:srgbClr val="0000FF"/>
                </a:solidFill>
              </a:rPr>
              <a:t>What are the four subtypes of PACG?</a:t>
            </a:r>
          </a:p>
        </p:txBody>
      </p:sp>
      <p:sp>
        <p:nvSpPr>
          <p:cNvPr id="32" name="Right Brace 31">
            <a:extLst>
              <a:ext uri="{FF2B5EF4-FFF2-40B4-BE49-F238E27FC236}">
                <a16:creationId xmlns:a16="http://schemas.microsoft.com/office/drawing/2014/main" id="{BFB87E2B-07F9-4464-A5D1-EB6DFF011F76}"/>
              </a:ext>
            </a:extLst>
          </p:cNvPr>
          <p:cNvSpPr/>
          <p:nvPr/>
        </p:nvSpPr>
        <p:spPr>
          <a:xfrm flipH="1">
            <a:off x="3711701" y="3828705"/>
            <a:ext cx="300417" cy="14290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22492482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130</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endParaRPr lang="en-US" sz="1400" dirty="0">
              <a:solidFill>
                <a:srgbClr val="0000FF"/>
              </a:solidFill>
            </a:endParaRP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Rectangle 3">
            <a:extLst>
              <a:ext uri="{FF2B5EF4-FFF2-40B4-BE49-F238E27FC236}">
                <a16:creationId xmlns:a16="http://schemas.microsoft.com/office/drawing/2014/main" id="{34A054FD-3C83-4DCD-8EDC-78F5959B772A}"/>
              </a:ext>
            </a:extLst>
          </p:cNvPr>
          <p:cNvSpPr/>
          <p:nvPr/>
        </p:nvSpPr>
        <p:spPr>
          <a:xfrm>
            <a:off x="3727174" y="6480312"/>
            <a:ext cx="500269" cy="251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r>
              <a:rPr lang="en-US" sz="800" dirty="0">
                <a:solidFill>
                  <a:schemeClr val="tx1"/>
                </a:solidFill>
              </a:rPr>
              <a:t>old v young</a:t>
            </a:r>
          </a:p>
        </p:txBody>
      </p:sp>
    </p:spTree>
    <p:extLst>
      <p:ext uri="{BB962C8B-B14F-4D97-AF65-F5344CB8AC3E}">
        <p14:creationId xmlns:p14="http://schemas.microsoft.com/office/powerpoint/2010/main" val="18546209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t>improves with sleep: </a:t>
            </a:r>
            <a:r>
              <a:rPr lang="en-US" altLang="en-US" sz="2100" b="1" dirty="0">
                <a:solidFill>
                  <a:srgbClr val="0000FF"/>
                </a:solidFill>
              </a:rPr>
              <a:t>Sub-acute</a:t>
            </a:r>
            <a:endParaRPr lang="en-US" altLang="en-US" sz="2100" b="1" dirty="0">
              <a:solidFill>
                <a:schemeClr val="bg1"/>
              </a:solidFill>
            </a:endParaRP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131</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periocular pain ‘improves with sleep,’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194BD-7155-4963-AE1A-677BFB65FD17}"/>
              </a:ext>
            </a:extLst>
          </p:cNvPr>
          <p:cNvSpPr txBox="1"/>
          <p:nvPr/>
        </p:nvSpPr>
        <p:spPr>
          <a:xfrm>
            <a:off x="2133600" y="3627219"/>
            <a:ext cx="6271431" cy="3108543"/>
          </a:xfrm>
          <a:prstGeom prst="rect">
            <a:avLst/>
          </a:prstGeom>
          <a:solidFill>
            <a:srgbClr val="FFCCFF"/>
          </a:solidFill>
        </p:spPr>
        <p:txBody>
          <a:bodyPr wrap="square" rtlCol="0">
            <a:spAutoFit/>
          </a:bodyPr>
          <a:lstStyle/>
          <a:p>
            <a:r>
              <a:rPr lang="en-US" sz="1400" i="1" dirty="0"/>
              <a:t>What does </a:t>
            </a:r>
            <a:r>
              <a:rPr lang="en-US" sz="1400" dirty="0"/>
              <a:t>OIS</a:t>
            </a:r>
            <a:r>
              <a:rPr lang="en-US" sz="1400" i="1" dirty="0"/>
              <a:t> stand for in this context?</a:t>
            </a:r>
          </a:p>
          <a:p>
            <a:r>
              <a:rPr lang="en-US" sz="1400" dirty="0"/>
              <a:t>Ocular ischemic syndrome</a:t>
            </a:r>
          </a:p>
          <a:p>
            <a:endParaRPr lang="en-US" sz="1400" i="1" dirty="0"/>
          </a:p>
          <a:p>
            <a:r>
              <a:rPr lang="en-US" sz="1400" i="1" dirty="0"/>
              <a:t>In a nutshell, what is OIS?</a:t>
            </a:r>
          </a:p>
          <a:p>
            <a:r>
              <a:rPr lang="en-US" sz="1400" dirty="0"/>
              <a:t>A constellation of signs and symptoms owing to chronic ocular  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endParaRPr lang="en-US" sz="1400" dirty="0">
              <a:solidFill>
                <a:srgbClr val="0000FF"/>
              </a:solidFill>
            </a:endParaRPr>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Tree>
    <p:extLst>
      <p:ext uri="{BB962C8B-B14F-4D97-AF65-F5344CB8AC3E}">
        <p14:creationId xmlns:p14="http://schemas.microsoft.com/office/powerpoint/2010/main" val="36494078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68E926-4031-4965-B4E1-ABC0E023DA31}"/>
              </a:ext>
            </a:extLst>
          </p:cNvPr>
          <p:cNvSpPr/>
          <p:nvPr/>
        </p:nvSpPr>
        <p:spPr>
          <a:xfrm>
            <a:off x="1524000" y="2795509"/>
            <a:ext cx="4161183" cy="5030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solidFill>
                  <a:schemeClr val="bg1"/>
                </a:solidFill>
              </a:rPr>
              <a:t>improves with sleep: Sub-acute</a:t>
            </a: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132</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a:t>
            </a:r>
            <a:r>
              <a:rPr lang="en-US" sz="1600" b="1" i="1" u="sng" dirty="0">
                <a:solidFill>
                  <a:srgbClr val="0000FF"/>
                </a:solidFill>
              </a:rPr>
              <a:t>periocular pain ‘improves with sleep</a:t>
            </a:r>
            <a:r>
              <a:rPr lang="en-US" sz="1600" i="1" dirty="0">
                <a:solidFill>
                  <a:schemeClr val="bg1">
                    <a:lumMod val="75000"/>
                  </a:schemeClr>
                </a:solidFill>
              </a:rPr>
              <a:t>,’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Frame 3">
            <a:extLst>
              <a:ext uri="{FF2B5EF4-FFF2-40B4-BE49-F238E27FC236}">
                <a16:creationId xmlns:a16="http://schemas.microsoft.com/office/drawing/2014/main" id="{84E82F5C-3B15-4462-A90C-47A1C1847345}"/>
              </a:ext>
            </a:extLst>
          </p:cNvPr>
          <p:cNvSpPr/>
          <p:nvPr/>
        </p:nvSpPr>
        <p:spPr>
          <a:xfrm>
            <a:off x="1444487" y="2743200"/>
            <a:ext cx="4313583" cy="596325"/>
          </a:xfrm>
          <a:prstGeom prst="fram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2A98CB0-FF66-4D7A-86D9-B0DBDA025A47}"/>
              </a:ext>
            </a:extLst>
          </p:cNvPr>
          <p:cNvSpPr txBox="1"/>
          <p:nvPr/>
        </p:nvSpPr>
        <p:spPr>
          <a:xfrm>
            <a:off x="2133600" y="4536839"/>
            <a:ext cx="6298633" cy="1323439"/>
          </a:xfrm>
          <a:prstGeom prst="rect">
            <a:avLst/>
          </a:prstGeom>
          <a:solidFill>
            <a:srgbClr val="00B0F0"/>
          </a:solidFill>
        </p:spPr>
        <p:txBody>
          <a:bodyPr wrap="square" rtlCol="0">
            <a:spAutoFit/>
          </a:bodyPr>
          <a:lstStyle/>
          <a:p>
            <a:r>
              <a:rPr lang="en-US" sz="1600" i="1" dirty="0">
                <a:solidFill>
                  <a:schemeClr val="bg1"/>
                </a:solidFill>
              </a:rPr>
              <a:t>Circling back to the original point: By what mechanism does sleep improve the periocular pain associated with OIS?</a:t>
            </a:r>
            <a:endParaRPr lang="en-US" sz="1600" i="1" dirty="0">
              <a:solidFill>
                <a:srgbClr val="00B0F0"/>
              </a:solidFill>
            </a:endParaRPr>
          </a:p>
          <a:p>
            <a:r>
              <a:rPr lang="en-US" sz="1600" dirty="0">
                <a:solidFill>
                  <a:srgbClr val="00B0F0"/>
                </a:solidFill>
              </a:rPr>
              <a:t>It’s not actually sleeping per se that does it, rather, a classic feature of OIS is that the pain improves when the </a:t>
            </a:r>
            <a:r>
              <a:rPr lang="en-US" sz="1600" dirty="0" err="1">
                <a:solidFill>
                  <a:srgbClr val="00B0F0"/>
                </a:solidFill>
              </a:rPr>
              <a:t>pt</a:t>
            </a:r>
            <a:r>
              <a:rPr lang="en-US" sz="1600" dirty="0">
                <a:solidFill>
                  <a:srgbClr val="00B0F0"/>
                </a:solidFill>
              </a:rPr>
              <a:t> lies down (lying down increases perfusion pressure of the eye)</a:t>
            </a:r>
          </a:p>
        </p:txBody>
      </p:sp>
    </p:spTree>
    <p:extLst>
      <p:ext uri="{BB962C8B-B14F-4D97-AF65-F5344CB8AC3E}">
        <p14:creationId xmlns:p14="http://schemas.microsoft.com/office/powerpoint/2010/main" val="2702772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68E926-4031-4965-B4E1-ABC0E023DA31}"/>
              </a:ext>
            </a:extLst>
          </p:cNvPr>
          <p:cNvSpPr/>
          <p:nvPr/>
        </p:nvSpPr>
        <p:spPr>
          <a:xfrm>
            <a:off x="1524000" y="2795509"/>
            <a:ext cx="4161183" cy="5030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304B6E7C-2120-4D8F-B6FD-0D3373107E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a:t>
            </a:r>
            <a:r>
              <a:rPr lang="en-US" altLang="en-US" sz="2100" b="1" dirty="0">
                <a:solidFill>
                  <a:schemeClr val="bg1"/>
                </a:solidFill>
              </a:rPr>
              <a:t>improves with sleep: Sub-acute</a:t>
            </a:r>
          </a:p>
        </p:txBody>
      </p:sp>
      <p:sp>
        <p:nvSpPr>
          <p:cNvPr id="36867" name="Text Box 3">
            <a:extLst>
              <a:ext uri="{FF2B5EF4-FFF2-40B4-BE49-F238E27FC236}">
                <a16:creationId xmlns:a16="http://schemas.microsoft.com/office/drawing/2014/main" id="{61D656E1-C1D3-49ED-A9D8-0E4CD0B361A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6868" name="Text Box 4">
            <a:extLst>
              <a:ext uri="{FF2B5EF4-FFF2-40B4-BE49-F238E27FC236}">
                <a16:creationId xmlns:a16="http://schemas.microsoft.com/office/drawing/2014/main" id="{B8A5085C-BBF8-40CD-8429-91C731FC103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6869" name="Rectangle 6">
            <a:extLst>
              <a:ext uri="{FF2B5EF4-FFF2-40B4-BE49-F238E27FC236}">
                <a16:creationId xmlns:a16="http://schemas.microsoft.com/office/drawing/2014/main" id="{74F78FC3-8ED2-4627-976B-F10127147FF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36871" name="Text Box 8">
            <a:extLst>
              <a:ext uri="{FF2B5EF4-FFF2-40B4-BE49-F238E27FC236}">
                <a16:creationId xmlns:a16="http://schemas.microsoft.com/office/drawing/2014/main" id="{295B44F8-54E6-45DC-9F12-E98ED11E9E1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6872" name="Text Box 9">
            <a:extLst>
              <a:ext uri="{FF2B5EF4-FFF2-40B4-BE49-F238E27FC236}">
                <a16:creationId xmlns:a16="http://schemas.microsoft.com/office/drawing/2014/main" id="{1FC46E99-499B-4D68-AFD1-BF0D9CEBF1A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6873" name="Slide Number Placeholder 1">
            <a:extLst>
              <a:ext uri="{FF2B5EF4-FFF2-40B4-BE49-F238E27FC236}">
                <a16:creationId xmlns:a16="http://schemas.microsoft.com/office/drawing/2014/main" id="{D982704B-DA53-4189-B5F0-2DFD9787DB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84349B-8935-4118-9662-2FAF4CB26971}" type="slidenum">
              <a:rPr lang="en-US" altLang="en-US" sz="1000"/>
              <a:pPr>
                <a:spcBef>
                  <a:spcPct val="0"/>
                </a:spcBef>
                <a:buClrTx/>
                <a:buSzTx/>
                <a:buFontTx/>
                <a:buNone/>
              </a:pPr>
              <a:t>133</a:t>
            </a:fld>
            <a:endParaRPr lang="en-US" altLang="en-US" sz="1000"/>
          </a:p>
        </p:txBody>
      </p:sp>
      <p:sp>
        <p:nvSpPr>
          <p:cNvPr id="2" name="TextBox 1">
            <a:extLst>
              <a:ext uri="{FF2B5EF4-FFF2-40B4-BE49-F238E27FC236}">
                <a16:creationId xmlns:a16="http://schemas.microsoft.com/office/drawing/2014/main" id="{5E9E3F78-2E6E-4D41-BBF7-EA1AC6108920}"/>
              </a:ext>
            </a:extLst>
          </p:cNvPr>
          <p:cNvSpPr txBox="1"/>
          <p:nvPr/>
        </p:nvSpPr>
        <p:spPr>
          <a:xfrm>
            <a:off x="1154299" y="3339525"/>
            <a:ext cx="5856101" cy="2062103"/>
          </a:xfrm>
          <a:prstGeom prst="rect">
            <a:avLst/>
          </a:prstGeom>
          <a:noFill/>
        </p:spPr>
        <p:txBody>
          <a:bodyPr wrap="square" rtlCol="0">
            <a:spAutoFit/>
          </a:bodyPr>
          <a:lstStyle/>
          <a:p>
            <a:r>
              <a:rPr lang="en-US" sz="1600" i="1" dirty="0">
                <a:solidFill>
                  <a:schemeClr val="bg1">
                    <a:lumMod val="75000"/>
                  </a:schemeClr>
                </a:solidFill>
              </a:rPr>
              <a:t>What happens during sleep that leads to improvement?</a:t>
            </a:r>
          </a:p>
          <a:p>
            <a:r>
              <a:rPr lang="en-US" sz="1600" dirty="0">
                <a:solidFill>
                  <a:schemeClr val="bg1">
                    <a:lumMod val="75000"/>
                  </a:schemeClr>
                </a:solidFill>
              </a:rPr>
              <a:t>Sleep-induced miosis breaks the pupillary block</a:t>
            </a:r>
          </a:p>
          <a:p>
            <a:endParaRPr lang="en-US" sz="1600" dirty="0">
              <a:solidFill>
                <a:schemeClr val="bg1">
                  <a:lumMod val="75000"/>
                </a:schemeClr>
              </a:solidFill>
            </a:endParaRPr>
          </a:p>
          <a:p>
            <a:r>
              <a:rPr lang="en-US" sz="1600" i="1" dirty="0">
                <a:solidFill>
                  <a:schemeClr val="bg1">
                    <a:lumMod val="75000"/>
                  </a:schemeClr>
                </a:solidFill>
              </a:rPr>
              <a:t>When you hear that </a:t>
            </a:r>
            <a:r>
              <a:rPr lang="en-US" sz="1600" b="1" i="1" u="sng" dirty="0">
                <a:solidFill>
                  <a:srgbClr val="0000FF"/>
                </a:solidFill>
              </a:rPr>
              <a:t>periocular pain ‘improves with sleep</a:t>
            </a:r>
            <a:r>
              <a:rPr lang="en-US" sz="1600" i="1" dirty="0">
                <a:solidFill>
                  <a:schemeClr val="bg1">
                    <a:lumMod val="75000"/>
                  </a:schemeClr>
                </a:solidFill>
              </a:rPr>
              <a:t>,’  three conditions should come to mind. What are the other two?</a:t>
            </a:r>
          </a:p>
          <a:p>
            <a:r>
              <a:rPr lang="en-US" sz="1600" dirty="0">
                <a:solidFill>
                  <a:schemeClr val="bg1">
                    <a:lumMod val="75000"/>
                  </a:schemeClr>
                </a:solidFill>
              </a:rPr>
              <a:t>--Sub-acute angle-closure glaucoma</a:t>
            </a:r>
          </a:p>
          <a:p>
            <a:r>
              <a:rPr lang="en-US" sz="1600" dirty="0">
                <a:solidFill>
                  <a:schemeClr val="bg1">
                    <a:lumMod val="75000"/>
                  </a:schemeClr>
                </a:solidFill>
              </a:rPr>
              <a:t>--Migraine</a:t>
            </a:r>
          </a:p>
          <a:p>
            <a:r>
              <a:rPr lang="en-US" sz="1600" dirty="0">
                <a:solidFill>
                  <a:schemeClr val="bg1">
                    <a:lumMod val="75000"/>
                  </a:schemeClr>
                </a:solidFill>
              </a:rPr>
              <a:t>--</a:t>
            </a:r>
            <a:r>
              <a:rPr lang="en-US" sz="1600" b="1" dirty="0">
                <a:solidFill>
                  <a:srgbClr val="0000FF"/>
                </a:solidFill>
              </a:rPr>
              <a:t>OIS</a:t>
            </a:r>
          </a:p>
        </p:txBody>
      </p:sp>
      <p:sp>
        <p:nvSpPr>
          <p:cNvPr id="3" name="Oval 2">
            <a:extLst>
              <a:ext uri="{FF2B5EF4-FFF2-40B4-BE49-F238E27FC236}">
                <a16:creationId xmlns:a16="http://schemas.microsoft.com/office/drawing/2014/main" id="{2492E666-CBE5-43CD-845F-AE22AA848B86}"/>
              </a:ext>
            </a:extLst>
          </p:cNvPr>
          <p:cNvSpPr/>
          <p:nvPr/>
        </p:nvSpPr>
        <p:spPr>
          <a:xfrm>
            <a:off x="1177490" y="4974245"/>
            <a:ext cx="727510" cy="4486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52F389A-15FF-48FB-A121-0CC7334D6738}"/>
              </a:ext>
            </a:extLst>
          </p:cNvPr>
          <p:cNvSpPr txBox="1"/>
          <p:nvPr/>
        </p:nvSpPr>
        <p:spPr>
          <a:xfrm>
            <a:off x="2924175" y="1178822"/>
            <a:ext cx="184731" cy="307777"/>
          </a:xfrm>
          <a:prstGeom prst="rect">
            <a:avLst/>
          </a:prstGeom>
          <a:solidFill>
            <a:srgbClr val="CCFFCC"/>
          </a:solidFill>
        </p:spPr>
        <p:txBody>
          <a:bodyPr wrap="none" rtlCol="0">
            <a:spAutoFit/>
          </a:bodyPr>
          <a:lstStyle/>
          <a:p>
            <a:endParaRPr lang="en-US" sz="1400" dirty="0"/>
          </a:p>
        </p:txBody>
      </p:sp>
      <p:sp>
        <p:nvSpPr>
          <p:cNvPr id="4" name="Frame 3">
            <a:extLst>
              <a:ext uri="{FF2B5EF4-FFF2-40B4-BE49-F238E27FC236}">
                <a16:creationId xmlns:a16="http://schemas.microsoft.com/office/drawing/2014/main" id="{84E82F5C-3B15-4462-A90C-47A1C1847345}"/>
              </a:ext>
            </a:extLst>
          </p:cNvPr>
          <p:cNvSpPr/>
          <p:nvPr/>
        </p:nvSpPr>
        <p:spPr>
          <a:xfrm>
            <a:off x="1444487" y="2743200"/>
            <a:ext cx="4313583" cy="596325"/>
          </a:xfrm>
          <a:prstGeom prst="fram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2A98CB0-FF66-4D7A-86D9-B0DBDA025A47}"/>
              </a:ext>
            </a:extLst>
          </p:cNvPr>
          <p:cNvSpPr txBox="1"/>
          <p:nvPr/>
        </p:nvSpPr>
        <p:spPr>
          <a:xfrm>
            <a:off x="2133600" y="4536839"/>
            <a:ext cx="6298633" cy="1323439"/>
          </a:xfrm>
          <a:prstGeom prst="rect">
            <a:avLst/>
          </a:prstGeom>
          <a:solidFill>
            <a:srgbClr val="00B0F0"/>
          </a:solidFill>
        </p:spPr>
        <p:txBody>
          <a:bodyPr wrap="square" rtlCol="0">
            <a:spAutoFit/>
          </a:bodyPr>
          <a:lstStyle/>
          <a:p>
            <a:r>
              <a:rPr lang="en-US" sz="1600" i="1" dirty="0">
                <a:solidFill>
                  <a:schemeClr val="bg1"/>
                </a:solidFill>
              </a:rPr>
              <a:t>Circling back to the original point: By what mechanism does sleep improve the periocular pain associated with OIS?</a:t>
            </a:r>
          </a:p>
          <a:p>
            <a:r>
              <a:rPr lang="en-US" sz="1600" dirty="0">
                <a:solidFill>
                  <a:schemeClr val="bg1"/>
                </a:solidFill>
              </a:rPr>
              <a:t>It’s not actually sleeping per se that does it, rather, a classic feature of OIS is that the pain improves when the </a:t>
            </a:r>
            <a:r>
              <a:rPr lang="en-US" sz="1600" dirty="0" err="1">
                <a:solidFill>
                  <a:schemeClr val="bg1"/>
                </a:solidFill>
              </a:rPr>
              <a:t>pt</a:t>
            </a:r>
            <a:r>
              <a:rPr lang="en-US" sz="1600" dirty="0">
                <a:solidFill>
                  <a:schemeClr val="bg1"/>
                </a:solidFill>
              </a:rPr>
              <a:t> </a:t>
            </a:r>
            <a:r>
              <a:rPr lang="en-US" sz="1600" dirty="0"/>
              <a:t>lies down </a:t>
            </a:r>
            <a:r>
              <a:rPr lang="en-US" sz="1600" dirty="0">
                <a:solidFill>
                  <a:schemeClr val="bg1"/>
                </a:solidFill>
              </a:rPr>
              <a:t>(lying down increases perfusion pressure of the eye)</a:t>
            </a:r>
          </a:p>
        </p:txBody>
      </p:sp>
    </p:spTree>
    <p:extLst>
      <p:ext uri="{BB962C8B-B14F-4D97-AF65-F5344CB8AC3E}">
        <p14:creationId xmlns:p14="http://schemas.microsoft.com/office/powerpoint/2010/main" val="3912848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A8D4761-502B-45B3-B9AF-8771B4B8CAD2}"/>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a:t>
            </a:r>
            <a:endParaRPr lang="en-US" altLang="en-US" sz="2100" dirty="0">
              <a:solidFill>
                <a:schemeClr val="bg1"/>
              </a:solidFill>
            </a:endParaRPr>
          </a:p>
        </p:txBody>
      </p:sp>
      <p:sp>
        <p:nvSpPr>
          <p:cNvPr id="37891" name="Text Box 3">
            <a:extLst>
              <a:ext uri="{FF2B5EF4-FFF2-40B4-BE49-F238E27FC236}">
                <a16:creationId xmlns:a16="http://schemas.microsoft.com/office/drawing/2014/main" id="{5907EF19-25B6-4A7C-B2CD-4FCAA7FDE2B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7892" name="Text Box 4">
            <a:extLst>
              <a:ext uri="{FF2B5EF4-FFF2-40B4-BE49-F238E27FC236}">
                <a16:creationId xmlns:a16="http://schemas.microsoft.com/office/drawing/2014/main" id="{99972CF9-C122-4882-B337-610678B8F076}"/>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7893" name="Rectangle 6">
            <a:extLst>
              <a:ext uri="{FF2B5EF4-FFF2-40B4-BE49-F238E27FC236}">
                <a16:creationId xmlns:a16="http://schemas.microsoft.com/office/drawing/2014/main" id="{B5FB0A3C-37BC-4766-A2AB-03256360EDEB}"/>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37895" name="Text Box 8">
            <a:extLst>
              <a:ext uri="{FF2B5EF4-FFF2-40B4-BE49-F238E27FC236}">
                <a16:creationId xmlns:a16="http://schemas.microsoft.com/office/drawing/2014/main" id="{28BC4EFE-9FC7-43F5-9AF9-7957BBDF3ADE}"/>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7896" name="Text Box 9">
            <a:extLst>
              <a:ext uri="{FF2B5EF4-FFF2-40B4-BE49-F238E27FC236}">
                <a16:creationId xmlns:a16="http://schemas.microsoft.com/office/drawing/2014/main" id="{0ACF0701-D15D-4799-A6A4-322DDCE92803}"/>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7897" name="Slide Number Placeholder 1">
            <a:extLst>
              <a:ext uri="{FF2B5EF4-FFF2-40B4-BE49-F238E27FC236}">
                <a16:creationId xmlns:a16="http://schemas.microsoft.com/office/drawing/2014/main" id="{44DE663F-7C78-441D-91C8-E2822AA127A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FA78E3-DF7D-483A-83EC-98907F6F5B5E}" type="slidenum">
              <a:rPr lang="en-US" altLang="en-US" sz="1000"/>
              <a:pPr>
                <a:spcBef>
                  <a:spcPct val="0"/>
                </a:spcBef>
                <a:buClrTx/>
                <a:buSzTx/>
                <a:buFontTx/>
                <a:buNone/>
              </a:pPr>
              <a:t>134</a:t>
            </a:fld>
            <a:endParaRPr lang="en-US" altLang="en-US" sz="10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27CB62D-693B-42B2-B063-DC53B5B90D7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endParaRPr lang="en-US" altLang="en-US" sz="2100" dirty="0">
              <a:solidFill>
                <a:schemeClr val="bg1"/>
              </a:solidFill>
            </a:endParaRPr>
          </a:p>
        </p:txBody>
      </p:sp>
      <p:sp>
        <p:nvSpPr>
          <p:cNvPr id="38915" name="Text Box 3">
            <a:extLst>
              <a:ext uri="{FF2B5EF4-FFF2-40B4-BE49-F238E27FC236}">
                <a16:creationId xmlns:a16="http://schemas.microsoft.com/office/drawing/2014/main" id="{14FEE437-150C-4BBD-BD75-9A73B3AF2D4B}"/>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8916" name="Text Box 4">
            <a:extLst>
              <a:ext uri="{FF2B5EF4-FFF2-40B4-BE49-F238E27FC236}">
                <a16:creationId xmlns:a16="http://schemas.microsoft.com/office/drawing/2014/main" id="{45E2B39A-750A-4EC7-AFE5-996F63878F4A}"/>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8917" name="Rectangle 6">
            <a:extLst>
              <a:ext uri="{FF2B5EF4-FFF2-40B4-BE49-F238E27FC236}">
                <a16:creationId xmlns:a16="http://schemas.microsoft.com/office/drawing/2014/main" id="{F6F0B0DF-3806-4A45-88EC-A807957AFA8D}"/>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38919" name="Text Box 8">
            <a:extLst>
              <a:ext uri="{FF2B5EF4-FFF2-40B4-BE49-F238E27FC236}">
                <a16:creationId xmlns:a16="http://schemas.microsoft.com/office/drawing/2014/main" id="{1128EB40-AA4D-47C1-8C6A-DC0FDD9B101B}"/>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8920" name="Text Box 10">
            <a:extLst>
              <a:ext uri="{FF2B5EF4-FFF2-40B4-BE49-F238E27FC236}">
                <a16:creationId xmlns:a16="http://schemas.microsoft.com/office/drawing/2014/main" id="{482DF15A-F5FE-4F21-AF9B-93546A7C848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8921" name="Slide Number Placeholder 1">
            <a:extLst>
              <a:ext uri="{FF2B5EF4-FFF2-40B4-BE49-F238E27FC236}">
                <a16:creationId xmlns:a16="http://schemas.microsoft.com/office/drawing/2014/main" id="{70C90CB6-F0B2-4F5F-9237-C030EE0F321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58855E-D4A6-4D04-8E1C-DCA87189E815}" type="slidenum">
              <a:rPr lang="en-US" altLang="en-US" sz="1000"/>
              <a:pPr>
                <a:spcBef>
                  <a:spcPct val="0"/>
                </a:spcBef>
                <a:buClrTx/>
                <a:buSzTx/>
                <a:buFontTx/>
                <a:buNone/>
              </a:pPr>
              <a:t>135</a:t>
            </a:fld>
            <a:endParaRPr lang="en-US" altLang="en-US" sz="10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9055DE6-45D7-4B37-88F5-5E2F17DC835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a:t>
            </a:r>
            <a:endParaRPr lang="en-US" altLang="en-US" sz="2100" dirty="0">
              <a:solidFill>
                <a:schemeClr val="bg1"/>
              </a:solidFill>
            </a:endParaRPr>
          </a:p>
        </p:txBody>
      </p:sp>
      <p:sp>
        <p:nvSpPr>
          <p:cNvPr id="39939" name="Text Box 3">
            <a:extLst>
              <a:ext uri="{FF2B5EF4-FFF2-40B4-BE49-F238E27FC236}">
                <a16:creationId xmlns:a16="http://schemas.microsoft.com/office/drawing/2014/main" id="{3BAB9EFC-B8B5-485E-931C-35F174D2032F}"/>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9940" name="Text Box 4">
            <a:extLst>
              <a:ext uri="{FF2B5EF4-FFF2-40B4-BE49-F238E27FC236}">
                <a16:creationId xmlns:a16="http://schemas.microsoft.com/office/drawing/2014/main" id="{AD25BE15-CDD0-4057-B790-1B26E50796B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9941" name="Rectangle 6">
            <a:extLst>
              <a:ext uri="{FF2B5EF4-FFF2-40B4-BE49-F238E27FC236}">
                <a16:creationId xmlns:a16="http://schemas.microsoft.com/office/drawing/2014/main" id="{91EBBF6C-F901-401C-9CC4-7DD7069CC414}"/>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39943" name="Text Box 8">
            <a:extLst>
              <a:ext uri="{FF2B5EF4-FFF2-40B4-BE49-F238E27FC236}">
                <a16:creationId xmlns:a16="http://schemas.microsoft.com/office/drawing/2014/main" id="{809DE07F-94B9-47AD-AE2A-4DAF3BC891AB}"/>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9944" name="Text Box 9">
            <a:extLst>
              <a:ext uri="{FF2B5EF4-FFF2-40B4-BE49-F238E27FC236}">
                <a16:creationId xmlns:a16="http://schemas.microsoft.com/office/drawing/2014/main" id="{68CDD108-1B6B-4371-9F97-6D471CC83032}"/>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9945" name="Text Box 10">
            <a:extLst>
              <a:ext uri="{FF2B5EF4-FFF2-40B4-BE49-F238E27FC236}">
                <a16:creationId xmlns:a16="http://schemas.microsoft.com/office/drawing/2014/main" id="{687266DA-8E98-4BB2-A280-C82429DE29CA}"/>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39946" name="Slide Number Placeholder 1">
            <a:extLst>
              <a:ext uri="{FF2B5EF4-FFF2-40B4-BE49-F238E27FC236}">
                <a16:creationId xmlns:a16="http://schemas.microsoft.com/office/drawing/2014/main" id="{F52F6F52-139D-49C5-B25D-CDE38CE6ED4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EE7A0DB-ECF9-41AA-B0F4-55DAEBA219BB}" type="slidenum">
              <a:rPr lang="en-US" altLang="en-US" sz="1000"/>
              <a:pPr>
                <a:spcBef>
                  <a:spcPct val="0"/>
                </a:spcBef>
                <a:buClrTx/>
                <a:buSzTx/>
                <a:buFontTx/>
                <a:buNone/>
              </a:pPr>
              <a:t>136</a:t>
            </a:fld>
            <a:endParaRPr lang="en-US" altLang="en-US" sz="10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A8AB0-090F-40C7-B449-D068DC73A9C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endParaRPr lang="en-US" altLang="en-US" sz="2100" dirty="0">
              <a:solidFill>
                <a:schemeClr val="bg1"/>
              </a:solidFill>
            </a:endParaRPr>
          </a:p>
        </p:txBody>
      </p:sp>
      <p:sp>
        <p:nvSpPr>
          <p:cNvPr id="40963" name="Text Box 3">
            <a:extLst>
              <a:ext uri="{FF2B5EF4-FFF2-40B4-BE49-F238E27FC236}">
                <a16:creationId xmlns:a16="http://schemas.microsoft.com/office/drawing/2014/main" id="{493C9EE7-61B8-4DFC-A436-4A5A3EA50D8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0964" name="Text Box 4">
            <a:extLst>
              <a:ext uri="{FF2B5EF4-FFF2-40B4-BE49-F238E27FC236}">
                <a16:creationId xmlns:a16="http://schemas.microsoft.com/office/drawing/2014/main" id="{7E057482-4B47-4B49-88A0-D347107D054D}"/>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0965" name="Rectangle 6">
            <a:extLst>
              <a:ext uri="{FF2B5EF4-FFF2-40B4-BE49-F238E27FC236}">
                <a16:creationId xmlns:a16="http://schemas.microsoft.com/office/drawing/2014/main" id="{A199D69D-7540-4C62-AC65-F1ABEC370C2D}"/>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40967" name="Text Box 8">
            <a:extLst>
              <a:ext uri="{FF2B5EF4-FFF2-40B4-BE49-F238E27FC236}">
                <a16:creationId xmlns:a16="http://schemas.microsoft.com/office/drawing/2014/main" id="{772502AF-864C-4A3E-89F7-63ED750F3D6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8" name="Text Box 9">
            <a:extLst>
              <a:ext uri="{FF2B5EF4-FFF2-40B4-BE49-F238E27FC236}">
                <a16:creationId xmlns:a16="http://schemas.microsoft.com/office/drawing/2014/main" id="{30E1E11E-2E54-48E7-9DCB-08851B365C7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9" name="Text Box 10">
            <a:extLst>
              <a:ext uri="{FF2B5EF4-FFF2-40B4-BE49-F238E27FC236}">
                <a16:creationId xmlns:a16="http://schemas.microsoft.com/office/drawing/2014/main" id="{6D7FCBB6-ECFC-4FE9-9724-3985757C326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0970" name="Slide Number Placeholder 1">
            <a:extLst>
              <a:ext uri="{FF2B5EF4-FFF2-40B4-BE49-F238E27FC236}">
                <a16:creationId xmlns:a16="http://schemas.microsoft.com/office/drawing/2014/main" id="{4CCCE27C-1F2A-4185-86F1-9103A8C036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F6DA0A-A220-44DF-BF85-08B537929D7F}" type="slidenum">
              <a:rPr lang="en-US" altLang="en-US" sz="1000"/>
              <a:pPr>
                <a:spcBef>
                  <a:spcPct val="0"/>
                </a:spcBef>
                <a:buClrTx/>
                <a:buSzTx/>
                <a:buFontTx/>
                <a:buNone/>
              </a:pPr>
              <a:t>137</a:t>
            </a:fld>
            <a:endParaRPr lang="en-US" altLang="en-US" sz="10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A8AB0-090F-40C7-B449-D068DC73A9C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during event</a:t>
            </a:r>
            <a:r>
              <a:rPr lang="en-US" altLang="en-US" sz="2100" dirty="0">
                <a:solidFill>
                  <a:schemeClr val="bg1">
                    <a:lumMod val="75000"/>
                  </a:schemeClr>
                </a:solidFill>
              </a:rPr>
              <a:t>: Acute; subacute</a:t>
            </a:r>
          </a:p>
        </p:txBody>
      </p:sp>
      <p:sp>
        <p:nvSpPr>
          <p:cNvPr id="40963" name="Text Box 3">
            <a:extLst>
              <a:ext uri="{FF2B5EF4-FFF2-40B4-BE49-F238E27FC236}">
                <a16:creationId xmlns:a16="http://schemas.microsoft.com/office/drawing/2014/main" id="{493C9EE7-61B8-4DFC-A436-4A5A3EA50D8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0964" name="Text Box 4">
            <a:extLst>
              <a:ext uri="{FF2B5EF4-FFF2-40B4-BE49-F238E27FC236}">
                <a16:creationId xmlns:a16="http://schemas.microsoft.com/office/drawing/2014/main" id="{7E057482-4B47-4B49-88A0-D347107D054D}"/>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0965" name="Rectangle 6">
            <a:extLst>
              <a:ext uri="{FF2B5EF4-FFF2-40B4-BE49-F238E27FC236}">
                <a16:creationId xmlns:a16="http://schemas.microsoft.com/office/drawing/2014/main" id="{A199D69D-7540-4C62-AC65-F1ABEC370C2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0967" name="Text Box 8">
            <a:extLst>
              <a:ext uri="{FF2B5EF4-FFF2-40B4-BE49-F238E27FC236}">
                <a16:creationId xmlns:a16="http://schemas.microsoft.com/office/drawing/2014/main" id="{772502AF-864C-4A3E-89F7-63ED750F3D6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8" name="Text Box 9">
            <a:extLst>
              <a:ext uri="{FF2B5EF4-FFF2-40B4-BE49-F238E27FC236}">
                <a16:creationId xmlns:a16="http://schemas.microsoft.com/office/drawing/2014/main" id="{30E1E11E-2E54-48E7-9DCB-08851B365C7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9" name="Text Box 10">
            <a:extLst>
              <a:ext uri="{FF2B5EF4-FFF2-40B4-BE49-F238E27FC236}">
                <a16:creationId xmlns:a16="http://schemas.microsoft.com/office/drawing/2014/main" id="{6D7FCBB6-ECFC-4FE9-9724-3985757C326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0970" name="Slide Number Placeholder 1">
            <a:extLst>
              <a:ext uri="{FF2B5EF4-FFF2-40B4-BE49-F238E27FC236}">
                <a16:creationId xmlns:a16="http://schemas.microsoft.com/office/drawing/2014/main" id="{4CCCE27C-1F2A-4185-86F1-9103A8C036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F6DA0A-A220-44DF-BF85-08B537929D7F}" type="slidenum">
              <a:rPr lang="en-US" altLang="en-US" sz="1000"/>
              <a:pPr>
                <a:spcBef>
                  <a:spcPct val="0"/>
                </a:spcBef>
                <a:buClrTx/>
                <a:buSzTx/>
                <a:buFontTx/>
                <a:buNone/>
              </a:pPr>
              <a:t>138</a:t>
            </a:fld>
            <a:endParaRPr lang="en-US" altLang="en-US" sz="1000"/>
          </a:p>
        </p:txBody>
      </p:sp>
      <p:sp>
        <p:nvSpPr>
          <p:cNvPr id="2" name="TextBox 1">
            <a:extLst>
              <a:ext uri="{FF2B5EF4-FFF2-40B4-BE49-F238E27FC236}">
                <a16:creationId xmlns:a16="http://schemas.microsoft.com/office/drawing/2014/main" id="{B8E045E8-C418-4CAA-B71C-E09CC1C7EA78}"/>
              </a:ext>
            </a:extLst>
          </p:cNvPr>
          <p:cNvSpPr txBox="1"/>
          <p:nvPr/>
        </p:nvSpPr>
        <p:spPr>
          <a:xfrm>
            <a:off x="1295400" y="3940865"/>
            <a:ext cx="2590774" cy="338554"/>
          </a:xfrm>
          <a:prstGeom prst="rect">
            <a:avLst/>
          </a:prstGeom>
          <a:noFill/>
        </p:spPr>
        <p:txBody>
          <a:bodyPr wrap="none" rtlCol="0">
            <a:spAutoFit/>
          </a:bodyPr>
          <a:lstStyle/>
          <a:p>
            <a:r>
              <a:rPr lang="en-US" sz="1600" i="1" dirty="0">
                <a:solidFill>
                  <a:srgbClr val="0000FF"/>
                </a:solidFill>
              </a:rPr>
              <a:t>Why is the cornea cloudy?</a:t>
            </a:r>
            <a:endParaRPr lang="en-US" sz="1600" dirty="0">
              <a:solidFill>
                <a:srgbClr val="0000FF"/>
              </a:solidFill>
            </a:endParaRPr>
          </a:p>
        </p:txBody>
      </p:sp>
    </p:spTree>
    <p:extLst>
      <p:ext uri="{BB962C8B-B14F-4D97-AF65-F5344CB8AC3E}">
        <p14:creationId xmlns:p14="http://schemas.microsoft.com/office/powerpoint/2010/main" val="25126559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A8AB0-090F-40C7-B449-D068DC73A9C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during event</a:t>
            </a:r>
            <a:r>
              <a:rPr lang="en-US" altLang="en-US" sz="2100" dirty="0">
                <a:solidFill>
                  <a:schemeClr val="bg1">
                    <a:lumMod val="75000"/>
                  </a:schemeClr>
                </a:solidFill>
              </a:rPr>
              <a:t>: Acute; subacute</a:t>
            </a:r>
          </a:p>
        </p:txBody>
      </p:sp>
      <p:sp>
        <p:nvSpPr>
          <p:cNvPr id="40963" name="Text Box 3">
            <a:extLst>
              <a:ext uri="{FF2B5EF4-FFF2-40B4-BE49-F238E27FC236}">
                <a16:creationId xmlns:a16="http://schemas.microsoft.com/office/drawing/2014/main" id="{493C9EE7-61B8-4DFC-A436-4A5A3EA50D8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0964" name="Text Box 4">
            <a:extLst>
              <a:ext uri="{FF2B5EF4-FFF2-40B4-BE49-F238E27FC236}">
                <a16:creationId xmlns:a16="http://schemas.microsoft.com/office/drawing/2014/main" id="{7E057482-4B47-4B49-88A0-D347107D054D}"/>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0965" name="Rectangle 6">
            <a:extLst>
              <a:ext uri="{FF2B5EF4-FFF2-40B4-BE49-F238E27FC236}">
                <a16:creationId xmlns:a16="http://schemas.microsoft.com/office/drawing/2014/main" id="{A199D69D-7540-4C62-AC65-F1ABEC370C2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0967" name="Text Box 8">
            <a:extLst>
              <a:ext uri="{FF2B5EF4-FFF2-40B4-BE49-F238E27FC236}">
                <a16:creationId xmlns:a16="http://schemas.microsoft.com/office/drawing/2014/main" id="{772502AF-864C-4A3E-89F7-63ED750F3D6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8" name="Text Box 9">
            <a:extLst>
              <a:ext uri="{FF2B5EF4-FFF2-40B4-BE49-F238E27FC236}">
                <a16:creationId xmlns:a16="http://schemas.microsoft.com/office/drawing/2014/main" id="{30E1E11E-2E54-48E7-9DCB-08851B365C7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9" name="Text Box 10">
            <a:extLst>
              <a:ext uri="{FF2B5EF4-FFF2-40B4-BE49-F238E27FC236}">
                <a16:creationId xmlns:a16="http://schemas.microsoft.com/office/drawing/2014/main" id="{6D7FCBB6-ECFC-4FE9-9724-3985757C326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0970" name="Slide Number Placeholder 1">
            <a:extLst>
              <a:ext uri="{FF2B5EF4-FFF2-40B4-BE49-F238E27FC236}">
                <a16:creationId xmlns:a16="http://schemas.microsoft.com/office/drawing/2014/main" id="{4CCCE27C-1F2A-4185-86F1-9103A8C036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F6DA0A-A220-44DF-BF85-08B537929D7F}" type="slidenum">
              <a:rPr lang="en-US" altLang="en-US" sz="1000"/>
              <a:pPr>
                <a:spcBef>
                  <a:spcPct val="0"/>
                </a:spcBef>
                <a:buClrTx/>
                <a:buSzTx/>
                <a:buFontTx/>
                <a:buNone/>
              </a:pPr>
              <a:t>139</a:t>
            </a:fld>
            <a:endParaRPr lang="en-US" altLang="en-US" sz="1000"/>
          </a:p>
        </p:txBody>
      </p:sp>
      <p:sp>
        <p:nvSpPr>
          <p:cNvPr id="2" name="TextBox 1">
            <a:extLst>
              <a:ext uri="{FF2B5EF4-FFF2-40B4-BE49-F238E27FC236}">
                <a16:creationId xmlns:a16="http://schemas.microsoft.com/office/drawing/2014/main" id="{B8E045E8-C418-4CAA-B71C-E09CC1C7EA78}"/>
              </a:ext>
            </a:extLst>
          </p:cNvPr>
          <p:cNvSpPr txBox="1"/>
          <p:nvPr/>
        </p:nvSpPr>
        <p:spPr>
          <a:xfrm>
            <a:off x="1295400" y="3940865"/>
            <a:ext cx="2590774" cy="584775"/>
          </a:xfrm>
          <a:prstGeom prst="rect">
            <a:avLst/>
          </a:prstGeom>
          <a:noFill/>
        </p:spPr>
        <p:txBody>
          <a:bodyPr wrap="none" rtlCol="0">
            <a:spAutoFit/>
          </a:bodyPr>
          <a:lstStyle/>
          <a:p>
            <a:r>
              <a:rPr lang="en-US" sz="1600" i="1" dirty="0">
                <a:solidFill>
                  <a:srgbClr val="0000FF"/>
                </a:solidFill>
              </a:rPr>
              <a:t>Why is the cornea cloudy?</a:t>
            </a:r>
          </a:p>
          <a:p>
            <a:r>
              <a:rPr lang="en-US" sz="1600" dirty="0">
                <a:solidFill>
                  <a:srgbClr val="0000FF"/>
                </a:solidFill>
              </a:rPr>
              <a:t>It is edematous</a:t>
            </a:r>
          </a:p>
        </p:txBody>
      </p:sp>
    </p:spTree>
    <p:extLst>
      <p:ext uri="{BB962C8B-B14F-4D97-AF65-F5344CB8AC3E}">
        <p14:creationId xmlns:p14="http://schemas.microsoft.com/office/powerpoint/2010/main" val="367591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1" name="TextBox 13">
            <a:extLst>
              <a:ext uri="{FF2B5EF4-FFF2-40B4-BE49-F238E27FC236}">
                <a16:creationId xmlns:a16="http://schemas.microsoft.com/office/drawing/2014/main" id="{A7615814-4839-4A72-A33D-5638C759E34A}"/>
              </a:ext>
            </a:extLst>
          </p:cNvPr>
          <p:cNvSpPr txBox="1">
            <a:spLocks noChangeArrowheads="1"/>
          </p:cNvSpPr>
          <p:nvPr/>
        </p:nvSpPr>
        <p:spPr bwMode="auto">
          <a:xfrm>
            <a:off x="973138" y="4250863"/>
            <a:ext cx="2684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i="1" dirty="0">
                <a:solidFill>
                  <a:srgbClr val="0000FF"/>
                </a:solidFill>
              </a:rPr>
              <a:t>What are the four subtypes of PACG?</a:t>
            </a:r>
          </a:p>
        </p:txBody>
      </p:sp>
      <p:sp>
        <p:nvSpPr>
          <p:cNvPr id="32" name="Right Brace 31">
            <a:extLst>
              <a:ext uri="{FF2B5EF4-FFF2-40B4-BE49-F238E27FC236}">
                <a16:creationId xmlns:a16="http://schemas.microsoft.com/office/drawing/2014/main" id="{BFB87E2B-07F9-4464-A5D1-EB6DFF011F76}"/>
              </a:ext>
            </a:extLst>
          </p:cNvPr>
          <p:cNvSpPr/>
          <p:nvPr/>
        </p:nvSpPr>
        <p:spPr>
          <a:xfrm flipH="1">
            <a:off x="3711701" y="3828705"/>
            <a:ext cx="300417" cy="14290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5689559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C61DF3-0024-4AEA-99E5-FD1CD0D1770F}"/>
              </a:ext>
            </a:extLst>
          </p:cNvPr>
          <p:cNvSpPr>
            <a:spLocks noGrp="1"/>
          </p:cNvSpPr>
          <p:nvPr>
            <p:ph type="sldNum" sz="quarter" idx="12"/>
          </p:nvPr>
        </p:nvSpPr>
        <p:spPr/>
        <p:txBody>
          <a:bodyPr/>
          <a:lstStyle/>
          <a:p>
            <a:pPr>
              <a:defRPr/>
            </a:pPr>
            <a:fld id="{3552EEDA-34CF-42D0-9BC9-8F133D96D4E5}" type="slidenum">
              <a:rPr lang="en-US" altLang="en-US" smtClean="0"/>
              <a:pPr>
                <a:defRPr/>
              </a:pPr>
              <a:t>140</a:t>
            </a:fld>
            <a:endParaRPr lang="en-US" altLang="en-US"/>
          </a:p>
        </p:txBody>
      </p:sp>
      <p:pic>
        <p:nvPicPr>
          <p:cNvPr id="6" name="Picture 5">
            <a:extLst>
              <a:ext uri="{FF2B5EF4-FFF2-40B4-BE49-F238E27FC236}">
                <a16:creationId xmlns:a16="http://schemas.microsoft.com/office/drawing/2014/main" id="{C61DD5B0-ABDD-4884-9C20-258E3EC63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1666208"/>
            <a:ext cx="5314950" cy="3525584"/>
          </a:xfrm>
          <a:prstGeom prst="rect">
            <a:avLst/>
          </a:prstGeom>
        </p:spPr>
      </p:pic>
      <p:sp>
        <p:nvSpPr>
          <p:cNvPr id="7" name="TextBox 6">
            <a:extLst>
              <a:ext uri="{FF2B5EF4-FFF2-40B4-BE49-F238E27FC236}">
                <a16:creationId xmlns:a16="http://schemas.microsoft.com/office/drawing/2014/main" id="{07F1939A-C7F6-47A9-B01C-F313040D553A}"/>
              </a:ext>
            </a:extLst>
          </p:cNvPr>
          <p:cNvSpPr txBox="1"/>
          <p:nvPr/>
        </p:nvSpPr>
        <p:spPr>
          <a:xfrm>
            <a:off x="3024108" y="5791200"/>
            <a:ext cx="3095784" cy="369332"/>
          </a:xfrm>
          <a:prstGeom prst="rect">
            <a:avLst/>
          </a:prstGeom>
          <a:noFill/>
        </p:spPr>
        <p:txBody>
          <a:bodyPr wrap="none" rtlCol="0">
            <a:spAutoFit/>
          </a:bodyPr>
          <a:lstStyle/>
          <a:p>
            <a:pPr algn="ctr"/>
            <a:r>
              <a:rPr lang="en-US" dirty="0"/>
              <a:t>Cloudy cornea in acute ACG</a:t>
            </a:r>
          </a:p>
        </p:txBody>
      </p:sp>
      <p:sp>
        <p:nvSpPr>
          <p:cNvPr id="8" name="TextBox 7">
            <a:extLst>
              <a:ext uri="{FF2B5EF4-FFF2-40B4-BE49-F238E27FC236}">
                <a16:creationId xmlns:a16="http://schemas.microsoft.com/office/drawing/2014/main" id="{D05F77B7-7A02-40A1-89B0-B1146E2DE661}"/>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12516629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A8AB0-090F-40C7-B449-D068DC73A9C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during event</a:t>
            </a:r>
            <a:r>
              <a:rPr lang="en-US" altLang="en-US" sz="2100" dirty="0">
                <a:solidFill>
                  <a:schemeClr val="bg1">
                    <a:lumMod val="75000"/>
                  </a:schemeClr>
                </a:solidFill>
              </a:rPr>
              <a:t>: Acute; subacute</a:t>
            </a:r>
          </a:p>
        </p:txBody>
      </p:sp>
      <p:sp>
        <p:nvSpPr>
          <p:cNvPr id="40963" name="Text Box 3">
            <a:extLst>
              <a:ext uri="{FF2B5EF4-FFF2-40B4-BE49-F238E27FC236}">
                <a16:creationId xmlns:a16="http://schemas.microsoft.com/office/drawing/2014/main" id="{493C9EE7-61B8-4DFC-A436-4A5A3EA50D8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0964" name="Text Box 4">
            <a:extLst>
              <a:ext uri="{FF2B5EF4-FFF2-40B4-BE49-F238E27FC236}">
                <a16:creationId xmlns:a16="http://schemas.microsoft.com/office/drawing/2014/main" id="{7E057482-4B47-4B49-88A0-D347107D054D}"/>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0965" name="Rectangle 6">
            <a:extLst>
              <a:ext uri="{FF2B5EF4-FFF2-40B4-BE49-F238E27FC236}">
                <a16:creationId xmlns:a16="http://schemas.microsoft.com/office/drawing/2014/main" id="{A199D69D-7540-4C62-AC65-F1ABEC370C2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0967" name="Text Box 8">
            <a:extLst>
              <a:ext uri="{FF2B5EF4-FFF2-40B4-BE49-F238E27FC236}">
                <a16:creationId xmlns:a16="http://schemas.microsoft.com/office/drawing/2014/main" id="{772502AF-864C-4A3E-89F7-63ED750F3D6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8" name="Text Box 9">
            <a:extLst>
              <a:ext uri="{FF2B5EF4-FFF2-40B4-BE49-F238E27FC236}">
                <a16:creationId xmlns:a16="http://schemas.microsoft.com/office/drawing/2014/main" id="{30E1E11E-2E54-48E7-9DCB-08851B365C7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9" name="Text Box 10">
            <a:extLst>
              <a:ext uri="{FF2B5EF4-FFF2-40B4-BE49-F238E27FC236}">
                <a16:creationId xmlns:a16="http://schemas.microsoft.com/office/drawing/2014/main" id="{6D7FCBB6-ECFC-4FE9-9724-3985757C326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0970" name="Slide Number Placeholder 1">
            <a:extLst>
              <a:ext uri="{FF2B5EF4-FFF2-40B4-BE49-F238E27FC236}">
                <a16:creationId xmlns:a16="http://schemas.microsoft.com/office/drawing/2014/main" id="{4CCCE27C-1F2A-4185-86F1-9103A8C036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F6DA0A-A220-44DF-BF85-08B537929D7F}" type="slidenum">
              <a:rPr lang="en-US" altLang="en-US" sz="1000"/>
              <a:pPr>
                <a:spcBef>
                  <a:spcPct val="0"/>
                </a:spcBef>
                <a:buClrTx/>
                <a:buSzTx/>
                <a:buFontTx/>
                <a:buNone/>
              </a:pPr>
              <a:t>141</a:t>
            </a:fld>
            <a:endParaRPr lang="en-US" altLang="en-US" sz="1000"/>
          </a:p>
        </p:txBody>
      </p:sp>
      <p:sp>
        <p:nvSpPr>
          <p:cNvPr id="2" name="TextBox 1">
            <a:extLst>
              <a:ext uri="{FF2B5EF4-FFF2-40B4-BE49-F238E27FC236}">
                <a16:creationId xmlns:a16="http://schemas.microsoft.com/office/drawing/2014/main" id="{B8E045E8-C418-4CAA-B71C-E09CC1C7EA78}"/>
              </a:ext>
            </a:extLst>
          </p:cNvPr>
          <p:cNvSpPr txBox="1"/>
          <p:nvPr/>
        </p:nvSpPr>
        <p:spPr>
          <a:xfrm>
            <a:off x="1295400" y="3940865"/>
            <a:ext cx="2590774" cy="1077218"/>
          </a:xfrm>
          <a:prstGeom prst="rect">
            <a:avLst/>
          </a:prstGeom>
          <a:noFill/>
        </p:spPr>
        <p:txBody>
          <a:bodyPr wrap="none" rtlCol="0">
            <a:spAutoFit/>
          </a:bodyPr>
          <a:lstStyle/>
          <a:p>
            <a:r>
              <a:rPr lang="en-US" sz="1600" i="1" dirty="0">
                <a:solidFill>
                  <a:srgbClr val="0000FF"/>
                </a:solidFill>
              </a:rPr>
              <a:t>Why is the cornea cloudy?</a:t>
            </a:r>
          </a:p>
          <a:p>
            <a:r>
              <a:rPr lang="en-US" sz="1600" dirty="0">
                <a:solidFill>
                  <a:srgbClr val="0000FF"/>
                </a:solidFill>
              </a:rPr>
              <a:t>It is edematous</a:t>
            </a:r>
          </a:p>
          <a:p>
            <a:endParaRPr lang="en-US" sz="1600" i="1" dirty="0">
              <a:solidFill>
                <a:srgbClr val="0000FF"/>
              </a:solidFill>
            </a:endParaRPr>
          </a:p>
          <a:p>
            <a:r>
              <a:rPr lang="en-US" sz="1600" i="1" dirty="0">
                <a:solidFill>
                  <a:srgbClr val="0000FF"/>
                </a:solidFill>
              </a:rPr>
              <a:t>What causes the edema?</a:t>
            </a:r>
            <a:endParaRPr lang="en-US" sz="1600" dirty="0">
              <a:solidFill>
                <a:srgbClr val="0000FF"/>
              </a:solidFill>
            </a:endParaRPr>
          </a:p>
        </p:txBody>
      </p:sp>
    </p:spTree>
    <p:extLst>
      <p:ext uri="{BB962C8B-B14F-4D97-AF65-F5344CB8AC3E}">
        <p14:creationId xmlns:p14="http://schemas.microsoft.com/office/powerpoint/2010/main" val="13449744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A8AB0-090F-40C7-B449-D068DC73A9C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during event</a:t>
            </a:r>
            <a:r>
              <a:rPr lang="en-US" altLang="en-US" sz="2100" dirty="0">
                <a:solidFill>
                  <a:schemeClr val="bg1">
                    <a:lumMod val="75000"/>
                  </a:schemeClr>
                </a:solidFill>
              </a:rPr>
              <a:t>: Acute; subacute</a:t>
            </a:r>
          </a:p>
        </p:txBody>
      </p:sp>
      <p:sp>
        <p:nvSpPr>
          <p:cNvPr id="40963" name="Text Box 3">
            <a:extLst>
              <a:ext uri="{FF2B5EF4-FFF2-40B4-BE49-F238E27FC236}">
                <a16:creationId xmlns:a16="http://schemas.microsoft.com/office/drawing/2014/main" id="{493C9EE7-61B8-4DFC-A436-4A5A3EA50D8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0964" name="Text Box 4">
            <a:extLst>
              <a:ext uri="{FF2B5EF4-FFF2-40B4-BE49-F238E27FC236}">
                <a16:creationId xmlns:a16="http://schemas.microsoft.com/office/drawing/2014/main" id="{7E057482-4B47-4B49-88A0-D347107D054D}"/>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0965" name="Rectangle 6">
            <a:extLst>
              <a:ext uri="{FF2B5EF4-FFF2-40B4-BE49-F238E27FC236}">
                <a16:creationId xmlns:a16="http://schemas.microsoft.com/office/drawing/2014/main" id="{A199D69D-7540-4C62-AC65-F1ABEC370C2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0967" name="Text Box 8">
            <a:extLst>
              <a:ext uri="{FF2B5EF4-FFF2-40B4-BE49-F238E27FC236}">
                <a16:creationId xmlns:a16="http://schemas.microsoft.com/office/drawing/2014/main" id="{772502AF-864C-4A3E-89F7-63ED750F3D6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8" name="Text Box 9">
            <a:extLst>
              <a:ext uri="{FF2B5EF4-FFF2-40B4-BE49-F238E27FC236}">
                <a16:creationId xmlns:a16="http://schemas.microsoft.com/office/drawing/2014/main" id="{30E1E11E-2E54-48E7-9DCB-08851B365C7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9" name="Text Box 10">
            <a:extLst>
              <a:ext uri="{FF2B5EF4-FFF2-40B4-BE49-F238E27FC236}">
                <a16:creationId xmlns:a16="http://schemas.microsoft.com/office/drawing/2014/main" id="{6D7FCBB6-ECFC-4FE9-9724-3985757C326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0970" name="Slide Number Placeholder 1">
            <a:extLst>
              <a:ext uri="{FF2B5EF4-FFF2-40B4-BE49-F238E27FC236}">
                <a16:creationId xmlns:a16="http://schemas.microsoft.com/office/drawing/2014/main" id="{4CCCE27C-1F2A-4185-86F1-9103A8C036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F6DA0A-A220-44DF-BF85-08B537929D7F}" type="slidenum">
              <a:rPr lang="en-US" altLang="en-US" sz="1000"/>
              <a:pPr>
                <a:spcBef>
                  <a:spcPct val="0"/>
                </a:spcBef>
                <a:buClrTx/>
                <a:buSzTx/>
                <a:buFontTx/>
                <a:buNone/>
              </a:pPr>
              <a:t>142</a:t>
            </a:fld>
            <a:endParaRPr lang="en-US" altLang="en-US" sz="1000"/>
          </a:p>
        </p:txBody>
      </p:sp>
      <p:sp>
        <p:nvSpPr>
          <p:cNvPr id="2" name="TextBox 1">
            <a:extLst>
              <a:ext uri="{FF2B5EF4-FFF2-40B4-BE49-F238E27FC236}">
                <a16:creationId xmlns:a16="http://schemas.microsoft.com/office/drawing/2014/main" id="{B8E045E8-C418-4CAA-B71C-E09CC1C7EA78}"/>
              </a:ext>
            </a:extLst>
          </p:cNvPr>
          <p:cNvSpPr txBox="1"/>
          <p:nvPr/>
        </p:nvSpPr>
        <p:spPr>
          <a:xfrm>
            <a:off x="1295400" y="3940865"/>
            <a:ext cx="4110421" cy="1323439"/>
          </a:xfrm>
          <a:prstGeom prst="rect">
            <a:avLst/>
          </a:prstGeom>
          <a:noFill/>
        </p:spPr>
        <p:txBody>
          <a:bodyPr wrap="none" rtlCol="0">
            <a:spAutoFit/>
          </a:bodyPr>
          <a:lstStyle/>
          <a:p>
            <a:r>
              <a:rPr lang="en-US" sz="1600" i="1" dirty="0">
                <a:solidFill>
                  <a:srgbClr val="0000FF"/>
                </a:solidFill>
              </a:rPr>
              <a:t>Why is the cornea cloudy?</a:t>
            </a:r>
          </a:p>
          <a:p>
            <a:r>
              <a:rPr lang="en-US" sz="1600" dirty="0">
                <a:solidFill>
                  <a:srgbClr val="0000FF"/>
                </a:solidFill>
              </a:rPr>
              <a:t>It is edematous</a:t>
            </a:r>
          </a:p>
          <a:p>
            <a:endParaRPr lang="en-US" sz="1600" i="1" dirty="0">
              <a:solidFill>
                <a:srgbClr val="0000FF"/>
              </a:solidFill>
            </a:endParaRPr>
          </a:p>
          <a:p>
            <a:r>
              <a:rPr lang="en-US" sz="1600" i="1" dirty="0">
                <a:solidFill>
                  <a:srgbClr val="0000FF"/>
                </a:solidFill>
              </a:rPr>
              <a:t>What causes the edema?</a:t>
            </a:r>
          </a:p>
          <a:p>
            <a:r>
              <a:rPr lang="en-US" sz="1600" dirty="0">
                <a:solidFill>
                  <a:srgbClr val="0000FF"/>
                </a:solidFill>
              </a:rPr>
              <a:t>Elevated </a:t>
            </a:r>
            <a:r>
              <a:rPr lang="en-US" sz="1600" dirty="0" err="1">
                <a:solidFill>
                  <a:srgbClr val="0000FF"/>
                </a:solidFill>
              </a:rPr>
              <a:t>IOP</a:t>
            </a:r>
            <a:r>
              <a:rPr lang="en-US" sz="1600" dirty="0" err="1">
                <a:solidFill>
                  <a:srgbClr val="0000FF"/>
                </a:solidFill>
                <a:sym typeface="Wingdings" panose="05000000000000000000" pitchFamily="2" charset="2"/>
              </a:rPr>
              <a:t></a:t>
            </a:r>
            <a:r>
              <a:rPr lang="en-US" sz="1600" dirty="0" err="1">
                <a:solidFill>
                  <a:srgbClr val="0000FF"/>
                </a:solidFill>
              </a:rPr>
              <a:t>endothelial-cell</a:t>
            </a:r>
            <a:r>
              <a:rPr lang="en-US" sz="1600" dirty="0">
                <a:solidFill>
                  <a:srgbClr val="0000FF"/>
                </a:solidFill>
              </a:rPr>
              <a:t> dysfunction</a:t>
            </a:r>
          </a:p>
        </p:txBody>
      </p:sp>
    </p:spTree>
    <p:extLst>
      <p:ext uri="{BB962C8B-B14F-4D97-AF65-F5344CB8AC3E}">
        <p14:creationId xmlns:p14="http://schemas.microsoft.com/office/powerpoint/2010/main" val="15290478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A8AB0-090F-40C7-B449-D068DC73A9C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during event</a:t>
            </a:r>
            <a:r>
              <a:rPr lang="en-US" altLang="en-US" sz="2100" dirty="0">
                <a:solidFill>
                  <a:schemeClr val="bg1">
                    <a:lumMod val="75000"/>
                  </a:schemeClr>
                </a:solidFill>
              </a:rPr>
              <a:t>: Acute; subacute</a:t>
            </a:r>
          </a:p>
        </p:txBody>
      </p:sp>
      <p:sp>
        <p:nvSpPr>
          <p:cNvPr id="40963" name="Text Box 3">
            <a:extLst>
              <a:ext uri="{FF2B5EF4-FFF2-40B4-BE49-F238E27FC236}">
                <a16:creationId xmlns:a16="http://schemas.microsoft.com/office/drawing/2014/main" id="{493C9EE7-61B8-4DFC-A436-4A5A3EA50D8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0964" name="Text Box 4">
            <a:extLst>
              <a:ext uri="{FF2B5EF4-FFF2-40B4-BE49-F238E27FC236}">
                <a16:creationId xmlns:a16="http://schemas.microsoft.com/office/drawing/2014/main" id="{7E057482-4B47-4B49-88A0-D347107D054D}"/>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0965" name="Rectangle 6">
            <a:extLst>
              <a:ext uri="{FF2B5EF4-FFF2-40B4-BE49-F238E27FC236}">
                <a16:creationId xmlns:a16="http://schemas.microsoft.com/office/drawing/2014/main" id="{A199D69D-7540-4C62-AC65-F1ABEC370C2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0967" name="Text Box 8">
            <a:extLst>
              <a:ext uri="{FF2B5EF4-FFF2-40B4-BE49-F238E27FC236}">
                <a16:creationId xmlns:a16="http://schemas.microsoft.com/office/drawing/2014/main" id="{772502AF-864C-4A3E-89F7-63ED750F3D6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8" name="Text Box 9">
            <a:extLst>
              <a:ext uri="{FF2B5EF4-FFF2-40B4-BE49-F238E27FC236}">
                <a16:creationId xmlns:a16="http://schemas.microsoft.com/office/drawing/2014/main" id="{30E1E11E-2E54-48E7-9DCB-08851B365C7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9" name="Text Box 10">
            <a:extLst>
              <a:ext uri="{FF2B5EF4-FFF2-40B4-BE49-F238E27FC236}">
                <a16:creationId xmlns:a16="http://schemas.microsoft.com/office/drawing/2014/main" id="{6D7FCBB6-ECFC-4FE9-9724-3985757C326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0970" name="Slide Number Placeholder 1">
            <a:extLst>
              <a:ext uri="{FF2B5EF4-FFF2-40B4-BE49-F238E27FC236}">
                <a16:creationId xmlns:a16="http://schemas.microsoft.com/office/drawing/2014/main" id="{4CCCE27C-1F2A-4185-86F1-9103A8C036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F6DA0A-A220-44DF-BF85-08B537929D7F}" type="slidenum">
              <a:rPr lang="en-US" altLang="en-US" sz="1000"/>
              <a:pPr>
                <a:spcBef>
                  <a:spcPct val="0"/>
                </a:spcBef>
                <a:buClrTx/>
                <a:buSzTx/>
                <a:buFontTx/>
                <a:buNone/>
              </a:pPr>
              <a:t>143</a:t>
            </a:fld>
            <a:endParaRPr lang="en-US" altLang="en-US" sz="1000"/>
          </a:p>
        </p:txBody>
      </p:sp>
      <p:sp>
        <p:nvSpPr>
          <p:cNvPr id="2" name="TextBox 1">
            <a:extLst>
              <a:ext uri="{FF2B5EF4-FFF2-40B4-BE49-F238E27FC236}">
                <a16:creationId xmlns:a16="http://schemas.microsoft.com/office/drawing/2014/main" id="{B8E045E8-C418-4CAA-B71C-E09CC1C7EA78}"/>
              </a:ext>
            </a:extLst>
          </p:cNvPr>
          <p:cNvSpPr txBox="1"/>
          <p:nvPr/>
        </p:nvSpPr>
        <p:spPr>
          <a:xfrm>
            <a:off x="1295400" y="3940865"/>
            <a:ext cx="5486400" cy="2062103"/>
          </a:xfrm>
          <a:prstGeom prst="rect">
            <a:avLst/>
          </a:prstGeom>
          <a:noFill/>
        </p:spPr>
        <p:txBody>
          <a:bodyPr wrap="square" rtlCol="0">
            <a:spAutoFit/>
          </a:bodyPr>
          <a:lstStyle/>
          <a:p>
            <a:r>
              <a:rPr lang="en-US" sz="1600" i="1" dirty="0">
                <a:solidFill>
                  <a:srgbClr val="0000FF"/>
                </a:solidFill>
              </a:rPr>
              <a:t>Why is the cornea cloudy?</a:t>
            </a:r>
          </a:p>
          <a:p>
            <a:r>
              <a:rPr lang="en-US" sz="1600" dirty="0">
                <a:solidFill>
                  <a:srgbClr val="0000FF"/>
                </a:solidFill>
              </a:rPr>
              <a:t>It is edematous</a:t>
            </a:r>
          </a:p>
          <a:p>
            <a:endParaRPr lang="en-US" sz="1600" i="1" dirty="0">
              <a:solidFill>
                <a:srgbClr val="0000FF"/>
              </a:solidFill>
            </a:endParaRPr>
          </a:p>
          <a:p>
            <a:r>
              <a:rPr lang="en-US" sz="1600" i="1" dirty="0">
                <a:solidFill>
                  <a:srgbClr val="0000FF"/>
                </a:solidFill>
              </a:rPr>
              <a:t>What causes the edema?</a:t>
            </a:r>
          </a:p>
          <a:p>
            <a:r>
              <a:rPr lang="en-US" sz="1600" dirty="0">
                <a:solidFill>
                  <a:srgbClr val="0000FF"/>
                </a:solidFill>
              </a:rPr>
              <a:t>Elevated </a:t>
            </a:r>
            <a:r>
              <a:rPr lang="en-US" sz="1600" dirty="0" err="1">
                <a:solidFill>
                  <a:srgbClr val="0000FF"/>
                </a:solidFill>
              </a:rPr>
              <a:t>IOP</a:t>
            </a:r>
            <a:r>
              <a:rPr lang="en-US" sz="1600" dirty="0" err="1">
                <a:solidFill>
                  <a:srgbClr val="0000FF"/>
                </a:solidFill>
                <a:sym typeface="Wingdings" panose="05000000000000000000" pitchFamily="2" charset="2"/>
              </a:rPr>
              <a:t></a:t>
            </a:r>
            <a:r>
              <a:rPr lang="en-US" sz="1600" dirty="0" err="1">
                <a:solidFill>
                  <a:srgbClr val="0000FF"/>
                </a:solidFill>
              </a:rPr>
              <a:t>endothelial-cell</a:t>
            </a:r>
            <a:r>
              <a:rPr lang="en-US" sz="1600" dirty="0">
                <a:solidFill>
                  <a:srgbClr val="0000FF"/>
                </a:solidFill>
              </a:rPr>
              <a:t> dysfunction</a:t>
            </a:r>
          </a:p>
          <a:p>
            <a:endParaRPr lang="en-US" sz="1600" dirty="0">
              <a:solidFill>
                <a:srgbClr val="0000FF"/>
              </a:solidFill>
            </a:endParaRPr>
          </a:p>
          <a:p>
            <a:r>
              <a:rPr lang="en-US" sz="1600" i="1" dirty="0">
                <a:solidFill>
                  <a:srgbClr val="0000FF"/>
                </a:solidFill>
              </a:rPr>
              <a:t>What is the classic one-word descriptor for the appearance of the cornea in ACG?</a:t>
            </a:r>
            <a:endParaRPr lang="en-US" sz="1600" dirty="0">
              <a:solidFill>
                <a:srgbClr val="0000FF"/>
              </a:solidFill>
            </a:endParaRPr>
          </a:p>
        </p:txBody>
      </p:sp>
    </p:spTree>
    <p:extLst>
      <p:ext uri="{BB962C8B-B14F-4D97-AF65-F5344CB8AC3E}">
        <p14:creationId xmlns:p14="http://schemas.microsoft.com/office/powerpoint/2010/main" val="15894275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CA8AB0-090F-40C7-B449-D068DC73A9C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during event</a:t>
            </a:r>
            <a:r>
              <a:rPr lang="en-US" altLang="en-US" sz="2100" dirty="0">
                <a:solidFill>
                  <a:schemeClr val="bg1">
                    <a:lumMod val="75000"/>
                  </a:schemeClr>
                </a:solidFill>
              </a:rPr>
              <a:t>: Acute; subacute</a:t>
            </a:r>
          </a:p>
        </p:txBody>
      </p:sp>
      <p:sp>
        <p:nvSpPr>
          <p:cNvPr id="40963" name="Text Box 3">
            <a:extLst>
              <a:ext uri="{FF2B5EF4-FFF2-40B4-BE49-F238E27FC236}">
                <a16:creationId xmlns:a16="http://schemas.microsoft.com/office/drawing/2014/main" id="{493C9EE7-61B8-4DFC-A436-4A5A3EA50D8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0964" name="Text Box 4">
            <a:extLst>
              <a:ext uri="{FF2B5EF4-FFF2-40B4-BE49-F238E27FC236}">
                <a16:creationId xmlns:a16="http://schemas.microsoft.com/office/drawing/2014/main" id="{7E057482-4B47-4B49-88A0-D347107D054D}"/>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0965" name="Rectangle 6">
            <a:extLst>
              <a:ext uri="{FF2B5EF4-FFF2-40B4-BE49-F238E27FC236}">
                <a16:creationId xmlns:a16="http://schemas.microsoft.com/office/drawing/2014/main" id="{A199D69D-7540-4C62-AC65-F1ABEC370C2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0967" name="Text Box 8">
            <a:extLst>
              <a:ext uri="{FF2B5EF4-FFF2-40B4-BE49-F238E27FC236}">
                <a16:creationId xmlns:a16="http://schemas.microsoft.com/office/drawing/2014/main" id="{772502AF-864C-4A3E-89F7-63ED750F3D6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8" name="Text Box 9">
            <a:extLst>
              <a:ext uri="{FF2B5EF4-FFF2-40B4-BE49-F238E27FC236}">
                <a16:creationId xmlns:a16="http://schemas.microsoft.com/office/drawing/2014/main" id="{30E1E11E-2E54-48E7-9DCB-08851B365C7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0969" name="Text Box 10">
            <a:extLst>
              <a:ext uri="{FF2B5EF4-FFF2-40B4-BE49-F238E27FC236}">
                <a16:creationId xmlns:a16="http://schemas.microsoft.com/office/drawing/2014/main" id="{6D7FCBB6-ECFC-4FE9-9724-3985757C326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0970" name="Slide Number Placeholder 1">
            <a:extLst>
              <a:ext uri="{FF2B5EF4-FFF2-40B4-BE49-F238E27FC236}">
                <a16:creationId xmlns:a16="http://schemas.microsoft.com/office/drawing/2014/main" id="{4CCCE27C-1F2A-4185-86F1-9103A8C036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F6DA0A-A220-44DF-BF85-08B537929D7F}" type="slidenum">
              <a:rPr lang="en-US" altLang="en-US" sz="1000"/>
              <a:pPr>
                <a:spcBef>
                  <a:spcPct val="0"/>
                </a:spcBef>
                <a:buClrTx/>
                <a:buSzTx/>
                <a:buFontTx/>
                <a:buNone/>
              </a:pPr>
              <a:t>144</a:t>
            </a:fld>
            <a:endParaRPr lang="en-US" altLang="en-US" sz="1000"/>
          </a:p>
        </p:txBody>
      </p:sp>
      <p:sp>
        <p:nvSpPr>
          <p:cNvPr id="2" name="TextBox 1">
            <a:extLst>
              <a:ext uri="{FF2B5EF4-FFF2-40B4-BE49-F238E27FC236}">
                <a16:creationId xmlns:a16="http://schemas.microsoft.com/office/drawing/2014/main" id="{B8E045E8-C418-4CAA-B71C-E09CC1C7EA78}"/>
              </a:ext>
            </a:extLst>
          </p:cNvPr>
          <p:cNvSpPr txBox="1"/>
          <p:nvPr/>
        </p:nvSpPr>
        <p:spPr>
          <a:xfrm>
            <a:off x="1295400" y="3940865"/>
            <a:ext cx="5486400" cy="2308324"/>
          </a:xfrm>
          <a:prstGeom prst="rect">
            <a:avLst/>
          </a:prstGeom>
          <a:noFill/>
        </p:spPr>
        <p:txBody>
          <a:bodyPr wrap="square" rtlCol="0">
            <a:spAutoFit/>
          </a:bodyPr>
          <a:lstStyle/>
          <a:p>
            <a:r>
              <a:rPr lang="en-US" sz="1600" i="1" dirty="0">
                <a:solidFill>
                  <a:srgbClr val="0000FF"/>
                </a:solidFill>
              </a:rPr>
              <a:t>Why is the cornea cloudy?</a:t>
            </a:r>
          </a:p>
          <a:p>
            <a:r>
              <a:rPr lang="en-US" sz="1600" dirty="0">
                <a:solidFill>
                  <a:srgbClr val="0000FF"/>
                </a:solidFill>
              </a:rPr>
              <a:t>It is edematous</a:t>
            </a:r>
          </a:p>
          <a:p>
            <a:endParaRPr lang="en-US" sz="1600" i="1" dirty="0">
              <a:solidFill>
                <a:srgbClr val="0000FF"/>
              </a:solidFill>
            </a:endParaRPr>
          </a:p>
          <a:p>
            <a:r>
              <a:rPr lang="en-US" sz="1600" i="1" dirty="0">
                <a:solidFill>
                  <a:srgbClr val="0000FF"/>
                </a:solidFill>
              </a:rPr>
              <a:t>What causes the edema?</a:t>
            </a:r>
          </a:p>
          <a:p>
            <a:r>
              <a:rPr lang="en-US" sz="1600" dirty="0">
                <a:solidFill>
                  <a:srgbClr val="0000FF"/>
                </a:solidFill>
              </a:rPr>
              <a:t>Elevated </a:t>
            </a:r>
            <a:r>
              <a:rPr lang="en-US" sz="1600" dirty="0" err="1">
                <a:solidFill>
                  <a:srgbClr val="0000FF"/>
                </a:solidFill>
              </a:rPr>
              <a:t>IOP</a:t>
            </a:r>
            <a:r>
              <a:rPr lang="en-US" sz="1600" dirty="0" err="1">
                <a:solidFill>
                  <a:srgbClr val="0000FF"/>
                </a:solidFill>
                <a:sym typeface="Wingdings" panose="05000000000000000000" pitchFamily="2" charset="2"/>
              </a:rPr>
              <a:t></a:t>
            </a:r>
            <a:r>
              <a:rPr lang="en-US" sz="1600" dirty="0" err="1">
                <a:solidFill>
                  <a:srgbClr val="0000FF"/>
                </a:solidFill>
              </a:rPr>
              <a:t>endothelial-cell</a:t>
            </a:r>
            <a:r>
              <a:rPr lang="en-US" sz="1600" dirty="0">
                <a:solidFill>
                  <a:srgbClr val="0000FF"/>
                </a:solidFill>
              </a:rPr>
              <a:t> dysfunction</a:t>
            </a:r>
          </a:p>
          <a:p>
            <a:endParaRPr lang="en-US" sz="1600" dirty="0">
              <a:solidFill>
                <a:srgbClr val="0000FF"/>
              </a:solidFill>
            </a:endParaRPr>
          </a:p>
          <a:p>
            <a:r>
              <a:rPr lang="en-US" sz="1600" i="1" dirty="0">
                <a:solidFill>
                  <a:srgbClr val="0000FF"/>
                </a:solidFill>
              </a:rPr>
              <a:t>What is the classic one-word descriptor for the appearance of the cornea in ACG?</a:t>
            </a:r>
          </a:p>
          <a:p>
            <a:r>
              <a:rPr lang="en-US" sz="1600" dirty="0">
                <a:solidFill>
                  <a:srgbClr val="0000FF"/>
                </a:solidFill>
              </a:rPr>
              <a:t>‘Steamy’</a:t>
            </a:r>
          </a:p>
        </p:txBody>
      </p:sp>
    </p:spTree>
    <p:extLst>
      <p:ext uri="{BB962C8B-B14F-4D97-AF65-F5344CB8AC3E}">
        <p14:creationId xmlns:p14="http://schemas.microsoft.com/office/powerpoint/2010/main" val="35057860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91BFB8D-8796-44AD-9642-7EFA7912A4F6}"/>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a:t>
            </a:r>
            <a:endParaRPr lang="en-US" altLang="en-US" sz="2100" dirty="0">
              <a:solidFill>
                <a:schemeClr val="bg1"/>
              </a:solidFill>
            </a:endParaRPr>
          </a:p>
        </p:txBody>
      </p:sp>
      <p:sp>
        <p:nvSpPr>
          <p:cNvPr id="41987" name="Text Box 3">
            <a:extLst>
              <a:ext uri="{FF2B5EF4-FFF2-40B4-BE49-F238E27FC236}">
                <a16:creationId xmlns:a16="http://schemas.microsoft.com/office/drawing/2014/main" id="{2B3E6315-CEEE-44FD-A8A2-32A925CC7ACD}"/>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1988" name="Text Box 4">
            <a:extLst>
              <a:ext uri="{FF2B5EF4-FFF2-40B4-BE49-F238E27FC236}">
                <a16:creationId xmlns:a16="http://schemas.microsoft.com/office/drawing/2014/main" id="{44D75618-37C1-46BF-A999-BE4A5B1CC8B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1989" name="Rectangle 6">
            <a:extLst>
              <a:ext uri="{FF2B5EF4-FFF2-40B4-BE49-F238E27FC236}">
                <a16:creationId xmlns:a16="http://schemas.microsoft.com/office/drawing/2014/main" id="{BC1FF791-E131-4D65-8FFA-460EEBA26F2C}"/>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1991" name="Text Box 8">
            <a:extLst>
              <a:ext uri="{FF2B5EF4-FFF2-40B4-BE49-F238E27FC236}">
                <a16:creationId xmlns:a16="http://schemas.microsoft.com/office/drawing/2014/main" id="{A59D257D-A483-4A5A-83F3-6EE86DAB70EF}"/>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1992" name="Text Box 9">
            <a:extLst>
              <a:ext uri="{FF2B5EF4-FFF2-40B4-BE49-F238E27FC236}">
                <a16:creationId xmlns:a16="http://schemas.microsoft.com/office/drawing/2014/main" id="{1BB56B9A-0CC3-4537-AA9D-499EAEE1428C}"/>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1993" name="Text Box 10">
            <a:extLst>
              <a:ext uri="{FF2B5EF4-FFF2-40B4-BE49-F238E27FC236}">
                <a16:creationId xmlns:a16="http://schemas.microsoft.com/office/drawing/2014/main" id="{EAAF825A-7C76-4F38-874B-7531DE4C2AE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1994" name="Slide Number Placeholder 1">
            <a:extLst>
              <a:ext uri="{FF2B5EF4-FFF2-40B4-BE49-F238E27FC236}">
                <a16:creationId xmlns:a16="http://schemas.microsoft.com/office/drawing/2014/main" id="{7C55E949-7134-4A16-9E8C-4017A236E6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579593-FE2C-48C6-B947-CFBDF494419D}" type="slidenum">
              <a:rPr lang="en-US" altLang="en-US" sz="1000"/>
              <a:pPr>
                <a:spcBef>
                  <a:spcPct val="0"/>
                </a:spcBef>
                <a:buClrTx/>
                <a:buSzTx/>
                <a:buFontTx/>
                <a:buNone/>
              </a:pPr>
              <a:t>145</a:t>
            </a:fld>
            <a:endParaRPr lang="en-US" altLang="en-US" sz="10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A36FCB4-C51A-4A3B-B589-5152A5435400}"/>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endParaRPr lang="en-US" altLang="en-US" sz="2100" dirty="0">
              <a:solidFill>
                <a:schemeClr val="bg1"/>
              </a:solidFill>
            </a:endParaRPr>
          </a:p>
        </p:txBody>
      </p:sp>
      <p:sp>
        <p:nvSpPr>
          <p:cNvPr id="43011" name="Text Box 3">
            <a:extLst>
              <a:ext uri="{FF2B5EF4-FFF2-40B4-BE49-F238E27FC236}">
                <a16:creationId xmlns:a16="http://schemas.microsoft.com/office/drawing/2014/main" id="{A47EB144-1895-40CC-9F3B-34E53C953DB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3012" name="Text Box 4">
            <a:extLst>
              <a:ext uri="{FF2B5EF4-FFF2-40B4-BE49-F238E27FC236}">
                <a16:creationId xmlns:a16="http://schemas.microsoft.com/office/drawing/2014/main" id="{4C3977E4-93F8-4D10-8573-F95A2E4CC1CE}"/>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3013" name="Rectangle 6">
            <a:extLst>
              <a:ext uri="{FF2B5EF4-FFF2-40B4-BE49-F238E27FC236}">
                <a16:creationId xmlns:a16="http://schemas.microsoft.com/office/drawing/2014/main" id="{4C209EE8-A288-47B9-BCD6-98DE7F075768}"/>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43015" name="Text Box 8">
            <a:extLst>
              <a:ext uri="{FF2B5EF4-FFF2-40B4-BE49-F238E27FC236}">
                <a16:creationId xmlns:a16="http://schemas.microsoft.com/office/drawing/2014/main" id="{3C5FE409-B9BC-4C6C-B98A-B9C9BD80A6C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3016" name="Text Box 9">
            <a:extLst>
              <a:ext uri="{FF2B5EF4-FFF2-40B4-BE49-F238E27FC236}">
                <a16:creationId xmlns:a16="http://schemas.microsoft.com/office/drawing/2014/main" id="{D42110BE-D4F3-46EF-8980-D678A8474DB1}"/>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3017" name="Text Box 10">
            <a:extLst>
              <a:ext uri="{FF2B5EF4-FFF2-40B4-BE49-F238E27FC236}">
                <a16:creationId xmlns:a16="http://schemas.microsoft.com/office/drawing/2014/main" id="{A0A34BFB-0231-4047-B5D8-D3B4BBF55074}"/>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3018" name="Slide Number Placeholder 1">
            <a:extLst>
              <a:ext uri="{FF2B5EF4-FFF2-40B4-BE49-F238E27FC236}">
                <a16:creationId xmlns:a16="http://schemas.microsoft.com/office/drawing/2014/main" id="{F0B5F181-FA99-414A-BC6F-A69262A5EC7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B5E0518-910A-4E38-BC30-A0002D328D6C}" type="slidenum">
              <a:rPr lang="en-US" altLang="en-US" sz="1000"/>
              <a:pPr>
                <a:spcBef>
                  <a:spcPct val="0"/>
                </a:spcBef>
                <a:buClrTx/>
                <a:buSzTx/>
                <a:buFontTx/>
                <a:buNone/>
              </a:pPr>
              <a:t>146</a:t>
            </a:fld>
            <a:endParaRPr lang="en-US" altLang="en-US" sz="10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FA3ECE4-3927-4ECA-8503-507D72B5401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a:t>
            </a:r>
            <a:endParaRPr lang="en-US" altLang="en-US" sz="2100" dirty="0">
              <a:solidFill>
                <a:schemeClr val="bg1"/>
              </a:solidFill>
            </a:endParaRPr>
          </a:p>
        </p:txBody>
      </p:sp>
      <p:sp>
        <p:nvSpPr>
          <p:cNvPr id="44035" name="Text Box 3">
            <a:extLst>
              <a:ext uri="{FF2B5EF4-FFF2-40B4-BE49-F238E27FC236}">
                <a16:creationId xmlns:a16="http://schemas.microsoft.com/office/drawing/2014/main" id="{8F0441B1-E896-49D4-A040-44702ABD6C9B}"/>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4036" name="Text Box 4">
            <a:extLst>
              <a:ext uri="{FF2B5EF4-FFF2-40B4-BE49-F238E27FC236}">
                <a16:creationId xmlns:a16="http://schemas.microsoft.com/office/drawing/2014/main" id="{07583E2C-FD3E-44C3-B4D9-4A3B3C7E8136}"/>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4037" name="Rectangle 6">
            <a:extLst>
              <a:ext uri="{FF2B5EF4-FFF2-40B4-BE49-F238E27FC236}">
                <a16:creationId xmlns:a16="http://schemas.microsoft.com/office/drawing/2014/main" id="{EB490E4A-4D35-4B64-8936-2EEE2F41D56E}"/>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4039" name="Text Box 8">
            <a:extLst>
              <a:ext uri="{FF2B5EF4-FFF2-40B4-BE49-F238E27FC236}">
                <a16:creationId xmlns:a16="http://schemas.microsoft.com/office/drawing/2014/main" id="{5DACDD5F-F575-4EF7-A837-DCFC72E6FE4D}"/>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4040" name="Text Box 9">
            <a:extLst>
              <a:ext uri="{FF2B5EF4-FFF2-40B4-BE49-F238E27FC236}">
                <a16:creationId xmlns:a16="http://schemas.microsoft.com/office/drawing/2014/main" id="{C1F594A3-BD8C-48FB-AF40-9EC0B2221A83}"/>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4041" name="Text Box 10">
            <a:extLst>
              <a:ext uri="{FF2B5EF4-FFF2-40B4-BE49-F238E27FC236}">
                <a16:creationId xmlns:a16="http://schemas.microsoft.com/office/drawing/2014/main" id="{98D3F3ED-471D-4F19-B414-8903AF41316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4042" name="Slide Number Placeholder 1">
            <a:extLst>
              <a:ext uri="{FF2B5EF4-FFF2-40B4-BE49-F238E27FC236}">
                <a16:creationId xmlns:a16="http://schemas.microsoft.com/office/drawing/2014/main" id="{0D096E79-F440-44E6-9223-656A1DCC8F8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3C44BAD-C30E-4ABE-B2B3-E67672BC1C7B}" type="slidenum">
              <a:rPr lang="en-US" altLang="en-US" sz="1000"/>
              <a:pPr>
                <a:spcBef>
                  <a:spcPct val="0"/>
                </a:spcBef>
                <a:buClrTx/>
                <a:buSzTx/>
                <a:buFontTx/>
                <a:buNone/>
              </a:pPr>
              <a:t>147</a:t>
            </a:fld>
            <a:endParaRPr lang="en-US" altLang="en-US" sz="10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44C2A4E-57BA-4AF1-90EB-6378D42CBD03}"/>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endParaRPr lang="en-US" altLang="en-US" sz="2100" dirty="0">
              <a:solidFill>
                <a:schemeClr val="bg1"/>
              </a:solidFill>
            </a:endParaRPr>
          </a:p>
        </p:txBody>
      </p:sp>
      <p:sp>
        <p:nvSpPr>
          <p:cNvPr id="45059" name="Text Box 3">
            <a:extLst>
              <a:ext uri="{FF2B5EF4-FFF2-40B4-BE49-F238E27FC236}">
                <a16:creationId xmlns:a16="http://schemas.microsoft.com/office/drawing/2014/main" id="{7C5CD272-A85E-452A-81BB-E87BCEA5DC64}"/>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5060" name="Text Box 4">
            <a:extLst>
              <a:ext uri="{FF2B5EF4-FFF2-40B4-BE49-F238E27FC236}">
                <a16:creationId xmlns:a16="http://schemas.microsoft.com/office/drawing/2014/main" id="{B739390A-C510-426B-8637-F4F637E8C03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5061" name="Rectangle 6">
            <a:extLst>
              <a:ext uri="{FF2B5EF4-FFF2-40B4-BE49-F238E27FC236}">
                <a16:creationId xmlns:a16="http://schemas.microsoft.com/office/drawing/2014/main" id="{70B68497-BE8C-4368-94DC-EA0C2B872998}"/>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45063" name="Text Box 8">
            <a:extLst>
              <a:ext uri="{FF2B5EF4-FFF2-40B4-BE49-F238E27FC236}">
                <a16:creationId xmlns:a16="http://schemas.microsoft.com/office/drawing/2014/main" id="{C3B7552F-5B98-41BC-A5B0-A98658F17BE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5064" name="Text Box 9">
            <a:extLst>
              <a:ext uri="{FF2B5EF4-FFF2-40B4-BE49-F238E27FC236}">
                <a16:creationId xmlns:a16="http://schemas.microsoft.com/office/drawing/2014/main" id="{D74E0555-F167-4523-AE57-800EEE7CEE4B}"/>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5065" name="Text Box 10">
            <a:extLst>
              <a:ext uri="{FF2B5EF4-FFF2-40B4-BE49-F238E27FC236}">
                <a16:creationId xmlns:a16="http://schemas.microsoft.com/office/drawing/2014/main" id="{73FAFB92-C419-4FBD-99C1-9784520D353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5066" name="Slide Number Placeholder 1">
            <a:extLst>
              <a:ext uri="{FF2B5EF4-FFF2-40B4-BE49-F238E27FC236}">
                <a16:creationId xmlns:a16="http://schemas.microsoft.com/office/drawing/2014/main" id="{05C5ADDC-F3B3-43D5-A42A-5F3CE6F10A6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452586-EF89-416D-A46E-1961D7DF41A4}" type="slidenum">
              <a:rPr lang="en-US" altLang="en-US" sz="1000"/>
              <a:pPr>
                <a:spcBef>
                  <a:spcPct val="0"/>
                </a:spcBef>
                <a:buClrTx/>
                <a:buSzTx/>
                <a:buFontTx/>
                <a:buNone/>
              </a:pPr>
              <a:t>148</a:t>
            </a:fld>
            <a:endParaRPr lang="en-US" altLang="en-US" sz="10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44C2A4E-57BA-4AF1-90EB-6378D42CBD03}"/>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b="1" dirty="0"/>
              <a:t>Cornea always clear: </a:t>
            </a:r>
            <a:r>
              <a:rPr lang="en-US" altLang="en-US" sz="2100" b="1" dirty="0">
                <a:solidFill>
                  <a:srgbClr val="0000FF"/>
                </a:solidFill>
              </a:rPr>
              <a:t>Chronic</a:t>
            </a:r>
            <a:endParaRPr lang="en-US" altLang="en-US" sz="2100" b="1" dirty="0">
              <a:solidFill>
                <a:schemeClr val="bg1"/>
              </a:solidFill>
            </a:endParaRPr>
          </a:p>
        </p:txBody>
      </p:sp>
      <p:sp>
        <p:nvSpPr>
          <p:cNvPr id="45059" name="Text Box 3">
            <a:extLst>
              <a:ext uri="{FF2B5EF4-FFF2-40B4-BE49-F238E27FC236}">
                <a16:creationId xmlns:a16="http://schemas.microsoft.com/office/drawing/2014/main" id="{7C5CD272-A85E-452A-81BB-E87BCEA5DC64}"/>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5060" name="Text Box 4">
            <a:extLst>
              <a:ext uri="{FF2B5EF4-FFF2-40B4-BE49-F238E27FC236}">
                <a16:creationId xmlns:a16="http://schemas.microsoft.com/office/drawing/2014/main" id="{B739390A-C510-426B-8637-F4F637E8C03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5061" name="Rectangle 6">
            <a:extLst>
              <a:ext uri="{FF2B5EF4-FFF2-40B4-BE49-F238E27FC236}">
                <a16:creationId xmlns:a16="http://schemas.microsoft.com/office/drawing/2014/main" id="{70B68497-BE8C-4368-94DC-EA0C2B872998}"/>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5063" name="Text Box 8">
            <a:extLst>
              <a:ext uri="{FF2B5EF4-FFF2-40B4-BE49-F238E27FC236}">
                <a16:creationId xmlns:a16="http://schemas.microsoft.com/office/drawing/2014/main" id="{C3B7552F-5B98-41BC-A5B0-A98658F17BE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5064" name="Text Box 9">
            <a:extLst>
              <a:ext uri="{FF2B5EF4-FFF2-40B4-BE49-F238E27FC236}">
                <a16:creationId xmlns:a16="http://schemas.microsoft.com/office/drawing/2014/main" id="{D74E0555-F167-4523-AE57-800EEE7CEE4B}"/>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5065" name="Text Box 10">
            <a:extLst>
              <a:ext uri="{FF2B5EF4-FFF2-40B4-BE49-F238E27FC236}">
                <a16:creationId xmlns:a16="http://schemas.microsoft.com/office/drawing/2014/main" id="{73FAFB92-C419-4FBD-99C1-9784520D353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5066" name="Slide Number Placeholder 1">
            <a:extLst>
              <a:ext uri="{FF2B5EF4-FFF2-40B4-BE49-F238E27FC236}">
                <a16:creationId xmlns:a16="http://schemas.microsoft.com/office/drawing/2014/main" id="{05C5ADDC-F3B3-43D5-A42A-5F3CE6F10A6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452586-EF89-416D-A46E-1961D7DF41A4}" type="slidenum">
              <a:rPr lang="en-US" altLang="en-US" sz="1000"/>
              <a:pPr>
                <a:spcBef>
                  <a:spcPct val="0"/>
                </a:spcBef>
                <a:buClrTx/>
                <a:buSzTx/>
                <a:buFontTx/>
                <a:buNone/>
              </a:pPr>
              <a:t>149</a:t>
            </a:fld>
            <a:endParaRPr lang="en-US" altLang="en-US" sz="1000"/>
          </a:p>
        </p:txBody>
      </p:sp>
      <p:sp>
        <p:nvSpPr>
          <p:cNvPr id="2" name="TextBox 1">
            <a:extLst>
              <a:ext uri="{FF2B5EF4-FFF2-40B4-BE49-F238E27FC236}">
                <a16:creationId xmlns:a16="http://schemas.microsoft.com/office/drawing/2014/main" id="{F55DB2A1-DA00-45B5-AF81-AFAA1B0B8FB5}"/>
              </a:ext>
            </a:extLst>
          </p:cNvPr>
          <p:cNvSpPr txBox="1"/>
          <p:nvPr/>
        </p:nvSpPr>
        <p:spPr>
          <a:xfrm>
            <a:off x="1066800" y="4648200"/>
            <a:ext cx="3948517" cy="338554"/>
          </a:xfrm>
          <a:prstGeom prst="rect">
            <a:avLst/>
          </a:prstGeom>
          <a:noFill/>
        </p:spPr>
        <p:txBody>
          <a:bodyPr wrap="none" rtlCol="0">
            <a:spAutoFit/>
          </a:bodyPr>
          <a:lstStyle/>
          <a:p>
            <a:r>
              <a:rPr lang="en-US" sz="1600" i="1" dirty="0">
                <a:solidFill>
                  <a:srgbClr val="0000FF"/>
                </a:solidFill>
              </a:rPr>
              <a:t>Why don’t CACG pts get corneal edema?</a:t>
            </a:r>
          </a:p>
        </p:txBody>
      </p:sp>
    </p:spTree>
    <p:extLst>
      <p:ext uri="{BB962C8B-B14F-4D97-AF65-F5344CB8AC3E}">
        <p14:creationId xmlns:p14="http://schemas.microsoft.com/office/powerpoint/2010/main" val="280929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2" name="TextBox 2">
            <a:extLst>
              <a:ext uri="{FF2B5EF4-FFF2-40B4-BE49-F238E27FC236}">
                <a16:creationId xmlns:a16="http://schemas.microsoft.com/office/drawing/2014/main" id="{0E55094C-AF74-4ADF-B20D-2FE5B749280F}"/>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rgbClr val="0000FF"/>
                </a:solidFill>
              </a:rPr>
              <a:t>In what fundamental way do these three…</a:t>
            </a:r>
          </a:p>
        </p:txBody>
      </p:sp>
      <p:sp>
        <p:nvSpPr>
          <p:cNvPr id="44" name="Right Brace 43">
            <a:extLst>
              <a:ext uri="{FF2B5EF4-FFF2-40B4-BE49-F238E27FC236}">
                <a16:creationId xmlns:a16="http://schemas.microsoft.com/office/drawing/2014/main" id="{9FC4CD80-69EE-425C-8BB5-71C9EDD19F3F}"/>
              </a:ext>
            </a:extLst>
          </p:cNvPr>
          <p:cNvSpPr/>
          <p:nvPr/>
        </p:nvSpPr>
        <p:spPr>
          <a:xfrm flipH="1">
            <a:off x="3638062" y="3837867"/>
            <a:ext cx="300403" cy="10639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Tree>
    <p:extLst>
      <p:ext uri="{BB962C8B-B14F-4D97-AF65-F5344CB8AC3E}">
        <p14:creationId xmlns:p14="http://schemas.microsoft.com/office/powerpoint/2010/main" val="13767541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44C2A4E-57BA-4AF1-90EB-6378D42CBD03}"/>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b="1" dirty="0"/>
              <a:t>Cornea always clear: </a:t>
            </a:r>
            <a:r>
              <a:rPr lang="en-US" altLang="en-US" sz="2100" b="1" dirty="0">
                <a:solidFill>
                  <a:srgbClr val="0000FF"/>
                </a:solidFill>
              </a:rPr>
              <a:t>Chronic</a:t>
            </a:r>
            <a:endParaRPr lang="en-US" altLang="en-US" sz="2100" b="1" dirty="0">
              <a:solidFill>
                <a:schemeClr val="bg1"/>
              </a:solidFill>
            </a:endParaRPr>
          </a:p>
        </p:txBody>
      </p:sp>
      <p:sp>
        <p:nvSpPr>
          <p:cNvPr id="45059" name="Text Box 3">
            <a:extLst>
              <a:ext uri="{FF2B5EF4-FFF2-40B4-BE49-F238E27FC236}">
                <a16:creationId xmlns:a16="http://schemas.microsoft.com/office/drawing/2014/main" id="{7C5CD272-A85E-452A-81BB-E87BCEA5DC64}"/>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5060" name="Text Box 4">
            <a:extLst>
              <a:ext uri="{FF2B5EF4-FFF2-40B4-BE49-F238E27FC236}">
                <a16:creationId xmlns:a16="http://schemas.microsoft.com/office/drawing/2014/main" id="{B739390A-C510-426B-8637-F4F637E8C03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5061" name="Rectangle 6">
            <a:extLst>
              <a:ext uri="{FF2B5EF4-FFF2-40B4-BE49-F238E27FC236}">
                <a16:creationId xmlns:a16="http://schemas.microsoft.com/office/drawing/2014/main" id="{70B68497-BE8C-4368-94DC-EA0C2B872998}"/>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5063" name="Text Box 8">
            <a:extLst>
              <a:ext uri="{FF2B5EF4-FFF2-40B4-BE49-F238E27FC236}">
                <a16:creationId xmlns:a16="http://schemas.microsoft.com/office/drawing/2014/main" id="{C3B7552F-5B98-41BC-A5B0-A98658F17BE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5064" name="Text Box 9">
            <a:extLst>
              <a:ext uri="{FF2B5EF4-FFF2-40B4-BE49-F238E27FC236}">
                <a16:creationId xmlns:a16="http://schemas.microsoft.com/office/drawing/2014/main" id="{D74E0555-F167-4523-AE57-800EEE7CEE4B}"/>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5065" name="Text Box 10">
            <a:extLst>
              <a:ext uri="{FF2B5EF4-FFF2-40B4-BE49-F238E27FC236}">
                <a16:creationId xmlns:a16="http://schemas.microsoft.com/office/drawing/2014/main" id="{73FAFB92-C419-4FBD-99C1-9784520D353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5066" name="Slide Number Placeholder 1">
            <a:extLst>
              <a:ext uri="{FF2B5EF4-FFF2-40B4-BE49-F238E27FC236}">
                <a16:creationId xmlns:a16="http://schemas.microsoft.com/office/drawing/2014/main" id="{05C5ADDC-F3B3-43D5-A42A-5F3CE6F10A6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452586-EF89-416D-A46E-1961D7DF41A4}" type="slidenum">
              <a:rPr lang="en-US" altLang="en-US" sz="1000"/>
              <a:pPr>
                <a:spcBef>
                  <a:spcPct val="0"/>
                </a:spcBef>
                <a:buClrTx/>
                <a:buSzTx/>
                <a:buFontTx/>
                <a:buNone/>
              </a:pPr>
              <a:t>150</a:t>
            </a:fld>
            <a:endParaRPr lang="en-US" altLang="en-US" sz="1000"/>
          </a:p>
        </p:txBody>
      </p:sp>
      <p:sp>
        <p:nvSpPr>
          <p:cNvPr id="2" name="TextBox 1">
            <a:extLst>
              <a:ext uri="{FF2B5EF4-FFF2-40B4-BE49-F238E27FC236}">
                <a16:creationId xmlns:a16="http://schemas.microsoft.com/office/drawing/2014/main" id="{F55DB2A1-DA00-45B5-AF81-AFAA1B0B8FB5}"/>
              </a:ext>
            </a:extLst>
          </p:cNvPr>
          <p:cNvSpPr txBox="1"/>
          <p:nvPr/>
        </p:nvSpPr>
        <p:spPr>
          <a:xfrm>
            <a:off x="1066800" y="4648200"/>
            <a:ext cx="4092274" cy="584775"/>
          </a:xfrm>
          <a:prstGeom prst="rect">
            <a:avLst/>
          </a:prstGeom>
          <a:noFill/>
        </p:spPr>
        <p:txBody>
          <a:bodyPr wrap="none" rtlCol="0">
            <a:spAutoFit/>
          </a:bodyPr>
          <a:lstStyle/>
          <a:p>
            <a:r>
              <a:rPr lang="en-US" sz="1600" i="1" dirty="0">
                <a:solidFill>
                  <a:srgbClr val="0000FF"/>
                </a:solidFill>
              </a:rPr>
              <a:t>Why don’t CACG pts get corneal edema?</a:t>
            </a:r>
          </a:p>
          <a:p>
            <a:r>
              <a:rPr lang="en-US" sz="1600" dirty="0">
                <a:solidFill>
                  <a:srgbClr val="0000FF"/>
                </a:solidFill>
              </a:rPr>
              <a:t>Because their IOP doesn’t get high enough</a:t>
            </a:r>
          </a:p>
        </p:txBody>
      </p:sp>
    </p:spTree>
    <p:extLst>
      <p:ext uri="{BB962C8B-B14F-4D97-AF65-F5344CB8AC3E}">
        <p14:creationId xmlns:p14="http://schemas.microsoft.com/office/powerpoint/2010/main" val="20502188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540664E-5B76-40EE-A2D0-CD3A869BC548}"/>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a:t>
            </a:r>
            <a:endParaRPr lang="en-US" altLang="en-US" sz="2100" dirty="0">
              <a:solidFill>
                <a:schemeClr val="bg1"/>
              </a:solidFill>
            </a:endParaRPr>
          </a:p>
        </p:txBody>
      </p:sp>
      <p:sp>
        <p:nvSpPr>
          <p:cNvPr id="46083" name="Text Box 3">
            <a:extLst>
              <a:ext uri="{FF2B5EF4-FFF2-40B4-BE49-F238E27FC236}">
                <a16:creationId xmlns:a16="http://schemas.microsoft.com/office/drawing/2014/main" id="{68FEDF4C-C9EC-4719-B9AC-11CFE4A80812}"/>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6084" name="Text Box 4">
            <a:extLst>
              <a:ext uri="{FF2B5EF4-FFF2-40B4-BE49-F238E27FC236}">
                <a16:creationId xmlns:a16="http://schemas.microsoft.com/office/drawing/2014/main" id="{200909CA-E87A-48FF-83F6-B9ED93651319}"/>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6085" name="Rectangle 6">
            <a:extLst>
              <a:ext uri="{FF2B5EF4-FFF2-40B4-BE49-F238E27FC236}">
                <a16:creationId xmlns:a16="http://schemas.microsoft.com/office/drawing/2014/main" id="{D62E0840-996E-4A4A-BAC9-28BE4E4F0F8D}"/>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6087" name="Text Box 8">
            <a:extLst>
              <a:ext uri="{FF2B5EF4-FFF2-40B4-BE49-F238E27FC236}">
                <a16:creationId xmlns:a16="http://schemas.microsoft.com/office/drawing/2014/main" id="{206D8A01-CD9F-4124-97AC-41C8E778BC2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6088" name="Text Box 9">
            <a:extLst>
              <a:ext uri="{FF2B5EF4-FFF2-40B4-BE49-F238E27FC236}">
                <a16:creationId xmlns:a16="http://schemas.microsoft.com/office/drawing/2014/main" id="{B3471D81-9079-4AF8-9AB0-DA14AF7270EA}"/>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6089" name="Text Box 10">
            <a:extLst>
              <a:ext uri="{FF2B5EF4-FFF2-40B4-BE49-F238E27FC236}">
                <a16:creationId xmlns:a16="http://schemas.microsoft.com/office/drawing/2014/main" id="{AD183F76-B8E7-4829-BDD1-FC3489B0E050}"/>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6090" name="Slide Number Placeholder 1">
            <a:extLst>
              <a:ext uri="{FF2B5EF4-FFF2-40B4-BE49-F238E27FC236}">
                <a16:creationId xmlns:a16="http://schemas.microsoft.com/office/drawing/2014/main" id="{54C791C5-4F33-4444-B86D-516993CAFE0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4BDDD9E-C168-4C79-A8BF-F50AB8ADA813}" type="slidenum">
              <a:rPr lang="en-US" altLang="en-US" sz="1000"/>
              <a:pPr>
                <a:spcBef>
                  <a:spcPct val="0"/>
                </a:spcBef>
                <a:buClrTx/>
                <a:buSzTx/>
                <a:buFontTx/>
                <a:buNone/>
              </a:pPr>
              <a:t>151</a:t>
            </a:fld>
            <a:endParaRPr lang="en-US" altLang="en-US" sz="100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EE066B7-B42E-49F3-BFE2-57F629AAFDD0}"/>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endParaRPr lang="en-US" altLang="en-US" sz="2100" dirty="0">
              <a:solidFill>
                <a:schemeClr val="bg1"/>
              </a:solidFill>
            </a:endParaRPr>
          </a:p>
        </p:txBody>
      </p:sp>
      <p:sp>
        <p:nvSpPr>
          <p:cNvPr id="47107" name="Text Box 3">
            <a:extLst>
              <a:ext uri="{FF2B5EF4-FFF2-40B4-BE49-F238E27FC236}">
                <a16:creationId xmlns:a16="http://schemas.microsoft.com/office/drawing/2014/main" id="{F4A29B88-3942-4EE4-A8A0-52E9FF588FA8}"/>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7108" name="Text Box 4">
            <a:extLst>
              <a:ext uri="{FF2B5EF4-FFF2-40B4-BE49-F238E27FC236}">
                <a16:creationId xmlns:a16="http://schemas.microsoft.com/office/drawing/2014/main" id="{01A90707-C4B9-4476-844C-A0709E49E8BA}"/>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7109" name="Rectangle 6">
            <a:extLst>
              <a:ext uri="{FF2B5EF4-FFF2-40B4-BE49-F238E27FC236}">
                <a16:creationId xmlns:a16="http://schemas.microsoft.com/office/drawing/2014/main" id="{235C22EA-7954-454E-8631-E590B0FB204A}"/>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47111" name="Text Box 8">
            <a:extLst>
              <a:ext uri="{FF2B5EF4-FFF2-40B4-BE49-F238E27FC236}">
                <a16:creationId xmlns:a16="http://schemas.microsoft.com/office/drawing/2014/main" id="{1C1D19B7-DEC0-41D6-96C4-DC33C61DDE0E}"/>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7112" name="Text Box 9">
            <a:extLst>
              <a:ext uri="{FF2B5EF4-FFF2-40B4-BE49-F238E27FC236}">
                <a16:creationId xmlns:a16="http://schemas.microsoft.com/office/drawing/2014/main" id="{3F0922A9-2AC3-4953-87F8-DD9E6881AB22}"/>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7113" name="Text Box 10">
            <a:extLst>
              <a:ext uri="{FF2B5EF4-FFF2-40B4-BE49-F238E27FC236}">
                <a16:creationId xmlns:a16="http://schemas.microsoft.com/office/drawing/2014/main" id="{FF69431E-D169-4802-86DF-77468321F99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7114" name="Slide Number Placeholder 1">
            <a:extLst>
              <a:ext uri="{FF2B5EF4-FFF2-40B4-BE49-F238E27FC236}">
                <a16:creationId xmlns:a16="http://schemas.microsoft.com/office/drawing/2014/main" id="{60D7C3F2-2A90-4AB2-A84A-286A11A0AE2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FAACBA-1FCD-4274-A1C0-E9D7C3F7F4F9}" type="slidenum">
              <a:rPr lang="en-US" altLang="en-US" sz="1000"/>
              <a:pPr>
                <a:spcBef>
                  <a:spcPct val="0"/>
                </a:spcBef>
                <a:buClrTx/>
                <a:buSzTx/>
                <a:buFontTx/>
                <a:buNone/>
              </a:pPr>
              <a:t>152</a:t>
            </a:fld>
            <a:endParaRPr lang="en-US" altLang="en-US" sz="10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EE066B7-B42E-49F3-BFE2-57F629AAFDD0}"/>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b="1" dirty="0"/>
              <a:t>Often misdiagnosed as migraines: </a:t>
            </a:r>
            <a:r>
              <a:rPr lang="en-US" altLang="en-US" sz="2100" b="1" dirty="0">
                <a:solidFill>
                  <a:srgbClr val="0000FF"/>
                </a:solidFill>
              </a:rPr>
              <a:t>Sub-acute</a:t>
            </a:r>
            <a:endParaRPr lang="en-US" altLang="en-US" sz="2100" b="1" dirty="0">
              <a:solidFill>
                <a:schemeClr val="bg1"/>
              </a:solidFill>
            </a:endParaRPr>
          </a:p>
        </p:txBody>
      </p:sp>
      <p:sp>
        <p:nvSpPr>
          <p:cNvPr id="47107" name="Text Box 3">
            <a:extLst>
              <a:ext uri="{FF2B5EF4-FFF2-40B4-BE49-F238E27FC236}">
                <a16:creationId xmlns:a16="http://schemas.microsoft.com/office/drawing/2014/main" id="{F4A29B88-3942-4EE4-A8A0-52E9FF588FA8}"/>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7108" name="Text Box 4">
            <a:extLst>
              <a:ext uri="{FF2B5EF4-FFF2-40B4-BE49-F238E27FC236}">
                <a16:creationId xmlns:a16="http://schemas.microsoft.com/office/drawing/2014/main" id="{01A90707-C4B9-4476-844C-A0709E49E8BA}"/>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7109" name="Rectangle 6">
            <a:extLst>
              <a:ext uri="{FF2B5EF4-FFF2-40B4-BE49-F238E27FC236}">
                <a16:creationId xmlns:a16="http://schemas.microsoft.com/office/drawing/2014/main" id="{235C22EA-7954-454E-8631-E590B0FB204A}"/>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7111" name="Text Box 8">
            <a:extLst>
              <a:ext uri="{FF2B5EF4-FFF2-40B4-BE49-F238E27FC236}">
                <a16:creationId xmlns:a16="http://schemas.microsoft.com/office/drawing/2014/main" id="{1C1D19B7-DEC0-41D6-96C4-DC33C61DDE0E}"/>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7112" name="Text Box 9">
            <a:extLst>
              <a:ext uri="{FF2B5EF4-FFF2-40B4-BE49-F238E27FC236}">
                <a16:creationId xmlns:a16="http://schemas.microsoft.com/office/drawing/2014/main" id="{3F0922A9-2AC3-4953-87F8-DD9E6881AB22}"/>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7113" name="Text Box 10">
            <a:extLst>
              <a:ext uri="{FF2B5EF4-FFF2-40B4-BE49-F238E27FC236}">
                <a16:creationId xmlns:a16="http://schemas.microsoft.com/office/drawing/2014/main" id="{FF69431E-D169-4802-86DF-77468321F99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7114" name="Slide Number Placeholder 1">
            <a:extLst>
              <a:ext uri="{FF2B5EF4-FFF2-40B4-BE49-F238E27FC236}">
                <a16:creationId xmlns:a16="http://schemas.microsoft.com/office/drawing/2014/main" id="{60D7C3F2-2A90-4AB2-A84A-286A11A0AE2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FAACBA-1FCD-4274-A1C0-E9D7C3F7F4F9}" type="slidenum">
              <a:rPr lang="en-US" altLang="en-US" sz="1000"/>
              <a:pPr>
                <a:spcBef>
                  <a:spcPct val="0"/>
                </a:spcBef>
                <a:buClrTx/>
                <a:buSzTx/>
                <a:buFontTx/>
                <a:buNone/>
              </a:pPr>
              <a:t>153</a:t>
            </a:fld>
            <a:endParaRPr lang="en-US" altLang="en-US" sz="1000"/>
          </a:p>
        </p:txBody>
      </p:sp>
      <p:sp>
        <p:nvSpPr>
          <p:cNvPr id="3" name="TextBox 2">
            <a:extLst>
              <a:ext uri="{FF2B5EF4-FFF2-40B4-BE49-F238E27FC236}">
                <a16:creationId xmlns:a16="http://schemas.microsoft.com/office/drawing/2014/main" id="{38E7891F-0D75-4B7E-9DB2-AA04778395A6}"/>
              </a:ext>
            </a:extLst>
          </p:cNvPr>
          <p:cNvSpPr txBox="1"/>
          <p:nvPr/>
        </p:nvSpPr>
        <p:spPr>
          <a:xfrm>
            <a:off x="1066800" y="4876800"/>
            <a:ext cx="5791200" cy="338554"/>
          </a:xfrm>
          <a:prstGeom prst="rect">
            <a:avLst/>
          </a:prstGeom>
          <a:noFill/>
        </p:spPr>
        <p:txBody>
          <a:bodyPr wrap="square" rtlCol="0">
            <a:spAutoFit/>
          </a:bodyPr>
          <a:lstStyle/>
          <a:p>
            <a:r>
              <a:rPr lang="en-US" sz="1600" i="1" dirty="0">
                <a:solidFill>
                  <a:srgbClr val="0000FF"/>
                </a:solidFill>
              </a:rPr>
              <a:t>Why would sub-acute ACG be confused with migraines?</a:t>
            </a:r>
          </a:p>
        </p:txBody>
      </p:sp>
    </p:spTree>
    <p:extLst>
      <p:ext uri="{BB962C8B-B14F-4D97-AF65-F5344CB8AC3E}">
        <p14:creationId xmlns:p14="http://schemas.microsoft.com/office/powerpoint/2010/main" val="25323377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EE066B7-B42E-49F3-BFE2-57F629AAFDD0}"/>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b="1" dirty="0"/>
              <a:t>Often misdiagnosed as migraines: </a:t>
            </a:r>
            <a:r>
              <a:rPr lang="en-US" altLang="en-US" sz="2100" b="1" dirty="0">
                <a:solidFill>
                  <a:srgbClr val="0000FF"/>
                </a:solidFill>
              </a:rPr>
              <a:t>Sub-acute</a:t>
            </a:r>
            <a:endParaRPr lang="en-US" altLang="en-US" sz="2100" b="1" dirty="0">
              <a:solidFill>
                <a:schemeClr val="bg1"/>
              </a:solidFill>
            </a:endParaRPr>
          </a:p>
        </p:txBody>
      </p:sp>
      <p:sp>
        <p:nvSpPr>
          <p:cNvPr id="47107" name="Text Box 3">
            <a:extLst>
              <a:ext uri="{FF2B5EF4-FFF2-40B4-BE49-F238E27FC236}">
                <a16:creationId xmlns:a16="http://schemas.microsoft.com/office/drawing/2014/main" id="{F4A29B88-3942-4EE4-A8A0-52E9FF588FA8}"/>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7108" name="Text Box 4">
            <a:extLst>
              <a:ext uri="{FF2B5EF4-FFF2-40B4-BE49-F238E27FC236}">
                <a16:creationId xmlns:a16="http://schemas.microsoft.com/office/drawing/2014/main" id="{01A90707-C4B9-4476-844C-A0709E49E8BA}"/>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7109" name="Rectangle 6">
            <a:extLst>
              <a:ext uri="{FF2B5EF4-FFF2-40B4-BE49-F238E27FC236}">
                <a16:creationId xmlns:a16="http://schemas.microsoft.com/office/drawing/2014/main" id="{235C22EA-7954-454E-8631-E590B0FB204A}"/>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7111" name="Text Box 8">
            <a:extLst>
              <a:ext uri="{FF2B5EF4-FFF2-40B4-BE49-F238E27FC236}">
                <a16:creationId xmlns:a16="http://schemas.microsoft.com/office/drawing/2014/main" id="{1C1D19B7-DEC0-41D6-96C4-DC33C61DDE0E}"/>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7112" name="Text Box 9">
            <a:extLst>
              <a:ext uri="{FF2B5EF4-FFF2-40B4-BE49-F238E27FC236}">
                <a16:creationId xmlns:a16="http://schemas.microsoft.com/office/drawing/2014/main" id="{3F0922A9-2AC3-4953-87F8-DD9E6881AB22}"/>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7113" name="Text Box 10">
            <a:extLst>
              <a:ext uri="{FF2B5EF4-FFF2-40B4-BE49-F238E27FC236}">
                <a16:creationId xmlns:a16="http://schemas.microsoft.com/office/drawing/2014/main" id="{FF69431E-D169-4802-86DF-77468321F99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7114" name="Slide Number Placeholder 1">
            <a:extLst>
              <a:ext uri="{FF2B5EF4-FFF2-40B4-BE49-F238E27FC236}">
                <a16:creationId xmlns:a16="http://schemas.microsoft.com/office/drawing/2014/main" id="{60D7C3F2-2A90-4AB2-A84A-286A11A0AE2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FAACBA-1FCD-4274-A1C0-E9D7C3F7F4F9}" type="slidenum">
              <a:rPr lang="en-US" altLang="en-US" sz="1000"/>
              <a:pPr>
                <a:spcBef>
                  <a:spcPct val="0"/>
                </a:spcBef>
                <a:buClrTx/>
                <a:buSzTx/>
                <a:buFontTx/>
                <a:buNone/>
              </a:pPr>
              <a:t>154</a:t>
            </a:fld>
            <a:endParaRPr lang="en-US" altLang="en-US" sz="1000"/>
          </a:p>
        </p:txBody>
      </p:sp>
      <p:sp>
        <p:nvSpPr>
          <p:cNvPr id="3" name="TextBox 2">
            <a:extLst>
              <a:ext uri="{FF2B5EF4-FFF2-40B4-BE49-F238E27FC236}">
                <a16:creationId xmlns:a16="http://schemas.microsoft.com/office/drawing/2014/main" id="{38E7891F-0D75-4B7E-9DB2-AA04778395A6}"/>
              </a:ext>
            </a:extLst>
          </p:cNvPr>
          <p:cNvSpPr txBox="1"/>
          <p:nvPr/>
        </p:nvSpPr>
        <p:spPr>
          <a:xfrm>
            <a:off x="1066800" y="4876800"/>
            <a:ext cx="5791200" cy="830997"/>
          </a:xfrm>
          <a:prstGeom prst="rect">
            <a:avLst/>
          </a:prstGeom>
          <a:noFill/>
        </p:spPr>
        <p:txBody>
          <a:bodyPr wrap="square" rtlCol="0">
            <a:spAutoFit/>
          </a:bodyPr>
          <a:lstStyle/>
          <a:p>
            <a:r>
              <a:rPr lang="en-US" sz="1600" i="1" dirty="0">
                <a:solidFill>
                  <a:srgbClr val="0000FF"/>
                </a:solidFill>
              </a:rPr>
              <a:t>Why would sub-acute ACG be confused with migraines?</a:t>
            </a:r>
          </a:p>
          <a:p>
            <a:r>
              <a:rPr lang="en-US" sz="1600" dirty="0">
                <a:solidFill>
                  <a:srgbClr val="0000FF"/>
                </a:solidFill>
              </a:rPr>
              <a:t>Think about it—these pts c/o intermittent terrible headaches that improve with sleep. Sounds like migraines to me…</a:t>
            </a:r>
          </a:p>
        </p:txBody>
      </p:sp>
    </p:spTree>
    <p:extLst>
      <p:ext uri="{BB962C8B-B14F-4D97-AF65-F5344CB8AC3E}">
        <p14:creationId xmlns:p14="http://schemas.microsoft.com/office/powerpoint/2010/main" val="18489272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5CEC4CF-F330-4CED-B181-A20563552353}"/>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a:t>
            </a:r>
            <a:endParaRPr lang="en-US" altLang="en-US" sz="2100" dirty="0">
              <a:solidFill>
                <a:schemeClr val="bg1"/>
              </a:solidFill>
            </a:endParaRPr>
          </a:p>
        </p:txBody>
      </p:sp>
      <p:sp>
        <p:nvSpPr>
          <p:cNvPr id="48131" name="Text Box 3">
            <a:extLst>
              <a:ext uri="{FF2B5EF4-FFF2-40B4-BE49-F238E27FC236}">
                <a16:creationId xmlns:a16="http://schemas.microsoft.com/office/drawing/2014/main" id="{BA7FB4B5-A7C3-4008-8B7E-8B2B90D56F9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8132" name="Text Box 4">
            <a:extLst>
              <a:ext uri="{FF2B5EF4-FFF2-40B4-BE49-F238E27FC236}">
                <a16:creationId xmlns:a16="http://schemas.microsoft.com/office/drawing/2014/main" id="{422C4239-12EC-4B3F-A425-E9B56FE82CF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8133" name="Rectangle 6">
            <a:extLst>
              <a:ext uri="{FF2B5EF4-FFF2-40B4-BE49-F238E27FC236}">
                <a16:creationId xmlns:a16="http://schemas.microsoft.com/office/drawing/2014/main" id="{E780FCBA-4394-49C5-B0F6-755C3252B5C3}"/>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8135" name="Text Box 8">
            <a:extLst>
              <a:ext uri="{FF2B5EF4-FFF2-40B4-BE49-F238E27FC236}">
                <a16:creationId xmlns:a16="http://schemas.microsoft.com/office/drawing/2014/main" id="{3E6F9ACB-1AAD-480B-9AD8-254F1965403B}"/>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8136" name="Text Box 9">
            <a:extLst>
              <a:ext uri="{FF2B5EF4-FFF2-40B4-BE49-F238E27FC236}">
                <a16:creationId xmlns:a16="http://schemas.microsoft.com/office/drawing/2014/main" id="{E90BA0E7-BF83-41DB-8B06-E8E01D9B33C0}"/>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8137" name="Text Box 10">
            <a:extLst>
              <a:ext uri="{FF2B5EF4-FFF2-40B4-BE49-F238E27FC236}">
                <a16:creationId xmlns:a16="http://schemas.microsoft.com/office/drawing/2014/main" id="{03C33DC7-A57C-48F0-93B7-80894AB49C39}"/>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8138" name="Slide Number Placeholder 1">
            <a:extLst>
              <a:ext uri="{FF2B5EF4-FFF2-40B4-BE49-F238E27FC236}">
                <a16:creationId xmlns:a16="http://schemas.microsoft.com/office/drawing/2014/main" id="{13D39E58-8876-41BD-935E-3EF21DFB5A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1A909C4-651B-4590-A9E5-CECF37FB3A31}" type="slidenum">
              <a:rPr lang="en-US" altLang="en-US" sz="1000"/>
              <a:pPr>
                <a:spcBef>
                  <a:spcPct val="0"/>
                </a:spcBef>
                <a:buClrTx/>
                <a:buSzTx/>
                <a:buFontTx/>
                <a:buNone/>
              </a:pPr>
              <a:t>155</a:t>
            </a:fld>
            <a:endParaRPr lang="en-US" altLang="en-US" sz="10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 </a:t>
            </a:r>
            <a:r>
              <a:rPr lang="en-US" altLang="en-US" sz="2100" dirty="0">
                <a:solidFill>
                  <a:srgbClr val="0000FF"/>
                </a:solidFill>
              </a:rPr>
              <a:t>Chronic</a:t>
            </a:r>
            <a:endParaRPr lang="en-US" altLang="en-US" sz="2100"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156</a:t>
            </a:fld>
            <a:endParaRPr lang="en-US" altLang="en-US" sz="100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157</a:t>
            </a:fld>
            <a:endParaRPr lang="en-US" altLang="en-US" sz="1000"/>
          </a:p>
        </p:txBody>
      </p:sp>
      <p:sp>
        <p:nvSpPr>
          <p:cNvPr id="2" name="TextBox 1">
            <a:extLst>
              <a:ext uri="{FF2B5EF4-FFF2-40B4-BE49-F238E27FC236}">
                <a16:creationId xmlns:a16="http://schemas.microsoft.com/office/drawing/2014/main" id="{385D3FCB-7254-4B3F-A4DE-1E77873CBB92}"/>
              </a:ext>
            </a:extLst>
          </p:cNvPr>
          <p:cNvSpPr txBox="1"/>
          <p:nvPr/>
        </p:nvSpPr>
        <p:spPr>
          <a:xfrm>
            <a:off x="914400" y="5153561"/>
            <a:ext cx="4713150" cy="338554"/>
          </a:xfrm>
          <a:prstGeom prst="rect">
            <a:avLst/>
          </a:prstGeom>
          <a:noFill/>
        </p:spPr>
        <p:txBody>
          <a:bodyPr wrap="none" rtlCol="0">
            <a:spAutoFit/>
          </a:bodyPr>
          <a:lstStyle/>
          <a:p>
            <a:r>
              <a:rPr lang="en-US" sz="1600" i="1" dirty="0">
                <a:solidFill>
                  <a:srgbClr val="0000FF"/>
                </a:solidFill>
              </a:rPr>
              <a:t>In what sense(s) does CACG present like POAG?</a:t>
            </a:r>
          </a:p>
        </p:txBody>
      </p:sp>
    </p:spTree>
    <p:extLst>
      <p:ext uri="{BB962C8B-B14F-4D97-AF65-F5344CB8AC3E}">
        <p14:creationId xmlns:p14="http://schemas.microsoft.com/office/powerpoint/2010/main" val="391641943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158</a:t>
            </a:fld>
            <a:endParaRPr lang="en-US" altLang="en-US" sz="1000"/>
          </a:p>
        </p:txBody>
      </p:sp>
      <p:sp>
        <p:nvSpPr>
          <p:cNvPr id="2" name="TextBox 1">
            <a:extLst>
              <a:ext uri="{FF2B5EF4-FFF2-40B4-BE49-F238E27FC236}">
                <a16:creationId xmlns:a16="http://schemas.microsoft.com/office/drawing/2014/main" id="{385D3FCB-7254-4B3F-A4DE-1E77873CBB92}"/>
              </a:ext>
            </a:extLst>
          </p:cNvPr>
          <p:cNvSpPr txBox="1"/>
          <p:nvPr/>
        </p:nvSpPr>
        <p:spPr>
          <a:xfrm>
            <a:off x="914400" y="5153561"/>
            <a:ext cx="4713150" cy="1323439"/>
          </a:xfrm>
          <a:prstGeom prst="rect">
            <a:avLst/>
          </a:prstGeom>
          <a:noFill/>
        </p:spPr>
        <p:txBody>
          <a:bodyPr wrap="none" rtlCol="0">
            <a:spAutoFit/>
          </a:bodyPr>
          <a:lstStyle/>
          <a:p>
            <a:r>
              <a:rPr lang="en-US" sz="1600" i="1" dirty="0">
                <a:solidFill>
                  <a:srgbClr val="0000FF"/>
                </a:solidFill>
              </a:rPr>
              <a:t>In what sense(s) does CACG present like POAG?</a:t>
            </a:r>
          </a:p>
          <a:p>
            <a:r>
              <a:rPr lang="en-US" sz="1600" dirty="0">
                <a:solidFill>
                  <a:srgbClr val="0000FF"/>
                </a:solidFill>
              </a:rPr>
              <a:t>In that, like POAG, CNAG:</a:t>
            </a:r>
          </a:p>
          <a:p>
            <a:r>
              <a:rPr lang="en-US" sz="1600" dirty="0">
                <a:solidFill>
                  <a:srgbClr val="0000FF"/>
                </a:solidFill>
              </a:rPr>
              <a:t>--</a:t>
            </a:r>
          </a:p>
          <a:p>
            <a:r>
              <a:rPr lang="en-US" sz="1600" dirty="0">
                <a:solidFill>
                  <a:srgbClr val="0000FF"/>
                </a:solidFill>
              </a:rPr>
              <a:t>--</a:t>
            </a:r>
          </a:p>
          <a:p>
            <a:r>
              <a:rPr lang="en-US" sz="1600" dirty="0">
                <a:solidFill>
                  <a:srgbClr val="0000FF"/>
                </a:solidFill>
              </a:rPr>
              <a:t>--</a:t>
            </a:r>
          </a:p>
        </p:txBody>
      </p:sp>
    </p:spTree>
    <p:extLst>
      <p:ext uri="{BB962C8B-B14F-4D97-AF65-F5344CB8AC3E}">
        <p14:creationId xmlns:p14="http://schemas.microsoft.com/office/powerpoint/2010/main" val="26193228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159</a:t>
            </a:fld>
            <a:endParaRPr lang="en-US" altLang="en-US" sz="1000"/>
          </a:p>
        </p:txBody>
      </p:sp>
      <p:sp>
        <p:nvSpPr>
          <p:cNvPr id="2" name="TextBox 1">
            <a:extLst>
              <a:ext uri="{FF2B5EF4-FFF2-40B4-BE49-F238E27FC236}">
                <a16:creationId xmlns:a16="http://schemas.microsoft.com/office/drawing/2014/main" id="{385D3FCB-7254-4B3F-A4DE-1E77873CBB92}"/>
              </a:ext>
            </a:extLst>
          </p:cNvPr>
          <p:cNvSpPr txBox="1"/>
          <p:nvPr/>
        </p:nvSpPr>
        <p:spPr>
          <a:xfrm>
            <a:off x="914400" y="5153561"/>
            <a:ext cx="6707285" cy="1323439"/>
          </a:xfrm>
          <a:prstGeom prst="rect">
            <a:avLst/>
          </a:prstGeom>
          <a:noFill/>
        </p:spPr>
        <p:txBody>
          <a:bodyPr wrap="none" rtlCol="0">
            <a:spAutoFit/>
          </a:bodyPr>
          <a:lstStyle/>
          <a:p>
            <a:r>
              <a:rPr lang="en-US" sz="1600" i="1" dirty="0">
                <a:solidFill>
                  <a:srgbClr val="0000FF"/>
                </a:solidFill>
              </a:rPr>
              <a:t>In what sense(s) does CACG present like POAG?</a:t>
            </a:r>
          </a:p>
          <a:p>
            <a:r>
              <a:rPr lang="en-US" sz="1600" dirty="0">
                <a:solidFill>
                  <a:srgbClr val="0000FF"/>
                </a:solidFill>
              </a:rPr>
              <a:t>In that, like POAG, CNAG:</a:t>
            </a:r>
          </a:p>
          <a:p>
            <a:r>
              <a:rPr lang="en-US" sz="1600" dirty="0">
                <a:solidFill>
                  <a:srgbClr val="0000FF"/>
                </a:solidFill>
              </a:rPr>
              <a:t>--is painless</a:t>
            </a:r>
          </a:p>
          <a:p>
            <a:r>
              <a:rPr lang="en-US" sz="1600" dirty="0">
                <a:solidFill>
                  <a:srgbClr val="0000FF"/>
                </a:solidFill>
              </a:rPr>
              <a:t>--is associated with modestly elevated IOP (at least initially)</a:t>
            </a:r>
          </a:p>
          <a:p>
            <a:r>
              <a:rPr lang="en-US" sz="1600" dirty="0">
                <a:solidFill>
                  <a:srgbClr val="0000FF"/>
                </a:solidFill>
              </a:rPr>
              <a:t>--results in typical-for-glaucoma progressive VF loss and ONH changes </a:t>
            </a:r>
          </a:p>
        </p:txBody>
      </p:sp>
    </p:spTree>
    <p:extLst>
      <p:ext uri="{BB962C8B-B14F-4D97-AF65-F5344CB8AC3E}">
        <p14:creationId xmlns:p14="http://schemas.microsoft.com/office/powerpoint/2010/main" val="289313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748079" y="4919246"/>
            <a:ext cx="1281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3" name="TextBox 2">
            <a:extLst>
              <a:ext uri="{FF2B5EF4-FFF2-40B4-BE49-F238E27FC236}">
                <a16:creationId xmlns:a16="http://schemas.microsoft.com/office/drawing/2014/main" id="{620F993E-A1F8-424B-B362-7B2E2DA474E1}"/>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rgbClr val="0000FF"/>
                </a:solidFill>
              </a:rPr>
              <a:t>In what fundamental way do these three…</a:t>
            </a:r>
          </a:p>
        </p:txBody>
      </p:sp>
      <p:sp>
        <p:nvSpPr>
          <p:cNvPr id="34" name="TextBox 22">
            <a:extLst>
              <a:ext uri="{FF2B5EF4-FFF2-40B4-BE49-F238E27FC236}">
                <a16:creationId xmlns:a16="http://schemas.microsoft.com/office/drawing/2014/main" id="{D0A751B7-719D-4B80-A8D4-4D75ED0B1510}"/>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rgbClr val="0000FF"/>
                </a:solidFill>
              </a:rPr>
              <a:t>…differ from this one?</a:t>
            </a:r>
          </a:p>
        </p:txBody>
      </p:sp>
      <p:sp>
        <p:nvSpPr>
          <p:cNvPr id="35" name="Right Brace 34">
            <a:extLst>
              <a:ext uri="{FF2B5EF4-FFF2-40B4-BE49-F238E27FC236}">
                <a16:creationId xmlns:a16="http://schemas.microsoft.com/office/drawing/2014/main" id="{E3C27275-D20D-4C93-9003-CDA97E4770EA}"/>
              </a:ext>
            </a:extLst>
          </p:cNvPr>
          <p:cNvSpPr/>
          <p:nvPr/>
        </p:nvSpPr>
        <p:spPr>
          <a:xfrm flipH="1">
            <a:off x="3638062" y="3837867"/>
            <a:ext cx="300403" cy="10639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6" name="Right Brace 35">
            <a:extLst>
              <a:ext uri="{FF2B5EF4-FFF2-40B4-BE49-F238E27FC236}">
                <a16:creationId xmlns:a16="http://schemas.microsoft.com/office/drawing/2014/main" id="{B559AAEE-B1FC-4567-A1DE-04BDFE263958}"/>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Tree>
    <p:extLst>
      <p:ext uri="{BB962C8B-B14F-4D97-AF65-F5344CB8AC3E}">
        <p14:creationId xmlns:p14="http://schemas.microsoft.com/office/powerpoint/2010/main" val="9479565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160</a:t>
            </a:fld>
            <a:endParaRPr lang="en-US" altLang="en-US" sz="1000"/>
          </a:p>
        </p:txBody>
      </p:sp>
      <p:sp>
        <p:nvSpPr>
          <p:cNvPr id="13" name="TextBox 12">
            <a:extLst>
              <a:ext uri="{FF2B5EF4-FFF2-40B4-BE49-F238E27FC236}">
                <a16:creationId xmlns:a16="http://schemas.microsoft.com/office/drawing/2014/main" id="{9062FB20-C226-466C-9ABA-2B7407923CFD}"/>
              </a:ext>
            </a:extLst>
          </p:cNvPr>
          <p:cNvSpPr txBox="1"/>
          <p:nvPr/>
        </p:nvSpPr>
        <p:spPr>
          <a:xfrm>
            <a:off x="914400" y="5153561"/>
            <a:ext cx="6707285" cy="1323439"/>
          </a:xfrm>
          <a:prstGeom prst="rect">
            <a:avLst/>
          </a:prstGeom>
          <a:noFill/>
        </p:spPr>
        <p:txBody>
          <a:bodyPr wrap="none" rtlCol="0">
            <a:spAutoFit/>
          </a:bodyPr>
          <a:lstStyle/>
          <a:p>
            <a:r>
              <a:rPr lang="en-US" sz="1600" i="1" dirty="0">
                <a:solidFill>
                  <a:schemeClr val="bg1">
                    <a:lumMod val="75000"/>
                  </a:schemeClr>
                </a:solidFill>
              </a:rPr>
              <a:t>In what sense(s) does CACG present like POAG?</a:t>
            </a:r>
          </a:p>
          <a:p>
            <a:r>
              <a:rPr lang="en-US" sz="1600" dirty="0">
                <a:solidFill>
                  <a:schemeClr val="bg1">
                    <a:lumMod val="75000"/>
                  </a:schemeClr>
                </a:solidFill>
              </a:rPr>
              <a:t>In that, like POAG, CNAG:</a:t>
            </a:r>
          </a:p>
          <a:p>
            <a:r>
              <a:rPr lang="en-US" sz="1600" dirty="0">
                <a:solidFill>
                  <a:schemeClr val="bg1">
                    <a:lumMod val="75000"/>
                  </a:schemeClr>
                </a:solidFill>
              </a:rPr>
              <a:t>--is painless</a:t>
            </a:r>
          </a:p>
          <a:p>
            <a:r>
              <a:rPr lang="en-US" sz="1600" dirty="0">
                <a:solidFill>
                  <a:schemeClr val="bg1">
                    <a:lumMod val="75000"/>
                  </a:schemeClr>
                </a:solidFill>
              </a:rPr>
              <a:t>--is associated with </a:t>
            </a:r>
            <a:r>
              <a:rPr lang="en-US" sz="1600" dirty="0">
                <a:solidFill>
                  <a:srgbClr val="0000FF"/>
                </a:solidFill>
              </a:rPr>
              <a:t>modestly elevated IOP (</a:t>
            </a:r>
            <a:r>
              <a:rPr lang="en-US" sz="1600" b="1" dirty="0">
                <a:solidFill>
                  <a:srgbClr val="0000FF"/>
                </a:solidFill>
              </a:rPr>
              <a:t>at least initially</a:t>
            </a:r>
            <a:r>
              <a:rPr lang="en-US" sz="1600" dirty="0">
                <a:solidFill>
                  <a:srgbClr val="0000FF"/>
                </a:solidFill>
              </a:rPr>
              <a:t>)</a:t>
            </a:r>
            <a:endParaRPr lang="en-US" sz="1600" dirty="0">
              <a:solidFill>
                <a:schemeClr val="bg1">
                  <a:lumMod val="75000"/>
                </a:schemeClr>
              </a:solidFill>
            </a:endParaRPr>
          </a:p>
          <a:p>
            <a:r>
              <a:rPr lang="en-US" sz="1600" dirty="0">
                <a:solidFill>
                  <a:schemeClr val="bg1">
                    <a:lumMod val="75000"/>
                  </a:schemeClr>
                </a:solidFill>
              </a:rPr>
              <a:t>--results in typical-for-glaucoma progressive VF loss and ONH changes </a:t>
            </a:r>
          </a:p>
        </p:txBody>
      </p:sp>
      <p:sp>
        <p:nvSpPr>
          <p:cNvPr id="3" name="Oval 2">
            <a:extLst>
              <a:ext uri="{FF2B5EF4-FFF2-40B4-BE49-F238E27FC236}">
                <a16:creationId xmlns:a16="http://schemas.microsoft.com/office/drawing/2014/main" id="{E9CF667F-5563-470A-B80E-4CD90ACC7AE0}"/>
              </a:ext>
            </a:extLst>
          </p:cNvPr>
          <p:cNvSpPr/>
          <p:nvPr/>
        </p:nvSpPr>
        <p:spPr>
          <a:xfrm>
            <a:off x="2603223" y="5791200"/>
            <a:ext cx="414548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645300-5FFE-4000-9AD3-3AE1DC67C9EB}"/>
              </a:ext>
            </a:extLst>
          </p:cNvPr>
          <p:cNvSpPr txBox="1"/>
          <p:nvPr/>
        </p:nvSpPr>
        <p:spPr>
          <a:xfrm>
            <a:off x="4800600" y="4900136"/>
            <a:ext cx="3733800" cy="738664"/>
          </a:xfrm>
          <a:prstGeom prst="rect">
            <a:avLst/>
          </a:prstGeom>
          <a:solidFill>
            <a:schemeClr val="accent5">
              <a:lumMod val="75000"/>
            </a:schemeClr>
          </a:solidFill>
        </p:spPr>
        <p:txBody>
          <a:bodyPr wrap="square" rtlCol="0">
            <a:spAutoFit/>
          </a:bodyPr>
          <a:lstStyle/>
          <a:p>
            <a:r>
              <a:rPr lang="en-US" sz="1400" i="1" dirty="0">
                <a:solidFill>
                  <a:srgbClr val="0000FF"/>
                </a:solidFill>
              </a:rPr>
              <a:t>What does this mean, ‘at least initially’</a:t>
            </a:r>
            <a:r>
              <a:rPr lang="en-US" sz="1400" dirty="0">
                <a:solidFill>
                  <a:srgbClr val="0000FF"/>
                </a:solidFill>
              </a:rPr>
              <a:t>?</a:t>
            </a:r>
          </a:p>
          <a:p>
            <a:r>
              <a:rPr lang="en-US" sz="1400" dirty="0">
                <a:solidFill>
                  <a:schemeClr val="accent5">
                    <a:lumMod val="75000"/>
                  </a:schemeClr>
                </a:solidFill>
              </a:rPr>
              <a:t>If unchecked, CACG can progress, and IOP can climb very high</a:t>
            </a:r>
          </a:p>
        </p:txBody>
      </p:sp>
    </p:spTree>
    <p:extLst>
      <p:ext uri="{BB962C8B-B14F-4D97-AF65-F5344CB8AC3E}">
        <p14:creationId xmlns:p14="http://schemas.microsoft.com/office/powerpoint/2010/main" val="14954134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161</a:t>
            </a:fld>
            <a:endParaRPr lang="en-US" altLang="en-US" sz="1000"/>
          </a:p>
        </p:txBody>
      </p:sp>
      <p:sp>
        <p:nvSpPr>
          <p:cNvPr id="13" name="TextBox 12">
            <a:extLst>
              <a:ext uri="{FF2B5EF4-FFF2-40B4-BE49-F238E27FC236}">
                <a16:creationId xmlns:a16="http://schemas.microsoft.com/office/drawing/2014/main" id="{9062FB20-C226-466C-9ABA-2B7407923CFD}"/>
              </a:ext>
            </a:extLst>
          </p:cNvPr>
          <p:cNvSpPr txBox="1"/>
          <p:nvPr/>
        </p:nvSpPr>
        <p:spPr>
          <a:xfrm>
            <a:off x="914400" y="5153561"/>
            <a:ext cx="6707285" cy="1323439"/>
          </a:xfrm>
          <a:prstGeom prst="rect">
            <a:avLst/>
          </a:prstGeom>
          <a:noFill/>
        </p:spPr>
        <p:txBody>
          <a:bodyPr wrap="none" rtlCol="0">
            <a:spAutoFit/>
          </a:bodyPr>
          <a:lstStyle/>
          <a:p>
            <a:r>
              <a:rPr lang="en-US" sz="1600" i="1" dirty="0">
                <a:solidFill>
                  <a:schemeClr val="bg1">
                    <a:lumMod val="75000"/>
                  </a:schemeClr>
                </a:solidFill>
              </a:rPr>
              <a:t>In what sense(s) does CACG present like POAG?</a:t>
            </a:r>
          </a:p>
          <a:p>
            <a:r>
              <a:rPr lang="en-US" sz="1600" dirty="0">
                <a:solidFill>
                  <a:schemeClr val="bg1">
                    <a:lumMod val="75000"/>
                  </a:schemeClr>
                </a:solidFill>
              </a:rPr>
              <a:t>In that, like POAG, CNAG:</a:t>
            </a:r>
          </a:p>
          <a:p>
            <a:r>
              <a:rPr lang="en-US" sz="1600" dirty="0">
                <a:solidFill>
                  <a:schemeClr val="bg1">
                    <a:lumMod val="75000"/>
                  </a:schemeClr>
                </a:solidFill>
              </a:rPr>
              <a:t>--is painless</a:t>
            </a:r>
          </a:p>
          <a:p>
            <a:r>
              <a:rPr lang="en-US" sz="1600" dirty="0">
                <a:solidFill>
                  <a:schemeClr val="bg1">
                    <a:lumMod val="75000"/>
                  </a:schemeClr>
                </a:solidFill>
              </a:rPr>
              <a:t>--is associated with </a:t>
            </a:r>
            <a:r>
              <a:rPr lang="en-US" sz="1600" dirty="0">
                <a:solidFill>
                  <a:srgbClr val="0000FF"/>
                </a:solidFill>
              </a:rPr>
              <a:t>modestly elevated IOP (</a:t>
            </a:r>
            <a:r>
              <a:rPr lang="en-US" sz="1600" b="1" dirty="0">
                <a:solidFill>
                  <a:srgbClr val="0000FF"/>
                </a:solidFill>
              </a:rPr>
              <a:t>at least initially</a:t>
            </a:r>
            <a:r>
              <a:rPr lang="en-US" sz="1600" dirty="0">
                <a:solidFill>
                  <a:srgbClr val="0000FF"/>
                </a:solidFill>
              </a:rPr>
              <a:t>)</a:t>
            </a:r>
            <a:endParaRPr lang="en-US" sz="1600" dirty="0">
              <a:solidFill>
                <a:schemeClr val="bg1">
                  <a:lumMod val="75000"/>
                </a:schemeClr>
              </a:solidFill>
            </a:endParaRPr>
          </a:p>
          <a:p>
            <a:r>
              <a:rPr lang="en-US" sz="1600" dirty="0">
                <a:solidFill>
                  <a:schemeClr val="bg1">
                    <a:lumMod val="75000"/>
                  </a:schemeClr>
                </a:solidFill>
              </a:rPr>
              <a:t>--results in typical-for-glaucoma progressive VF loss and ONH changes </a:t>
            </a:r>
          </a:p>
        </p:txBody>
      </p:sp>
      <p:sp>
        <p:nvSpPr>
          <p:cNvPr id="3" name="Oval 2">
            <a:extLst>
              <a:ext uri="{FF2B5EF4-FFF2-40B4-BE49-F238E27FC236}">
                <a16:creationId xmlns:a16="http://schemas.microsoft.com/office/drawing/2014/main" id="{E9CF667F-5563-470A-B80E-4CD90ACC7AE0}"/>
              </a:ext>
            </a:extLst>
          </p:cNvPr>
          <p:cNvSpPr/>
          <p:nvPr/>
        </p:nvSpPr>
        <p:spPr>
          <a:xfrm>
            <a:off x="2603223" y="5791200"/>
            <a:ext cx="414548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645300-5FFE-4000-9AD3-3AE1DC67C9EB}"/>
              </a:ext>
            </a:extLst>
          </p:cNvPr>
          <p:cNvSpPr txBox="1"/>
          <p:nvPr/>
        </p:nvSpPr>
        <p:spPr>
          <a:xfrm>
            <a:off x="4800600" y="4900136"/>
            <a:ext cx="3733800" cy="738664"/>
          </a:xfrm>
          <a:prstGeom prst="rect">
            <a:avLst/>
          </a:prstGeom>
          <a:solidFill>
            <a:schemeClr val="accent5">
              <a:lumMod val="75000"/>
            </a:schemeClr>
          </a:solidFill>
        </p:spPr>
        <p:txBody>
          <a:bodyPr wrap="square" rtlCol="0">
            <a:spAutoFit/>
          </a:bodyPr>
          <a:lstStyle/>
          <a:p>
            <a:r>
              <a:rPr lang="en-US" sz="1400" i="1" dirty="0">
                <a:solidFill>
                  <a:srgbClr val="0000FF"/>
                </a:solidFill>
              </a:rPr>
              <a:t>What does this mean, ‘at least initially’</a:t>
            </a:r>
            <a:r>
              <a:rPr lang="en-US" sz="1400" dirty="0">
                <a:solidFill>
                  <a:srgbClr val="0000FF"/>
                </a:solidFill>
              </a:rPr>
              <a:t>?</a:t>
            </a:r>
          </a:p>
          <a:p>
            <a:r>
              <a:rPr lang="en-US" sz="1400" dirty="0">
                <a:solidFill>
                  <a:srgbClr val="0000FF"/>
                </a:solidFill>
              </a:rPr>
              <a:t>If unchecked, CACG can progress, and IOP can climb very high</a:t>
            </a:r>
          </a:p>
        </p:txBody>
      </p:sp>
    </p:spTree>
    <p:extLst>
      <p:ext uri="{BB962C8B-B14F-4D97-AF65-F5344CB8AC3E}">
        <p14:creationId xmlns:p14="http://schemas.microsoft.com/office/powerpoint/2010/main" val="26672503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162</a:t>
            </a:fld>
            <a:endParaRPr lang="en-US" altLang="en-US" sz="1000"/>
          </a:p>
        </p:txBody>
      </p:sp>
      <p:sp>
        <p:nvSpPr>
          <p:cNvPr id="13" name="TextBox 12">
            <a:extLst>
              <a:ext uri="{FF2B5EF4-FFF2-40B4-BE49-F238E27FC236}">
                <a16:creationId xmlns:a16="http://schemas.microsoft.com/office/drawing/2014/main" id="{9062FB20-C226-466C-9ABA-2B7407923CFD}"/>
              </a:ext>
            </a:extLst>
          </p:cNvPr>
          <p:cNvSpPr txBox="1"/>
          <p:nvPr/>
        </p:nvSpPr>
        <p:spPr>
          <a:xfrm>
            <a:off x="914400" y="5153561"/>
            <a:ext cx="6707285" cy="1323439"/>
          </a:xfrm>
          <a:prstGeom prst="rect">
            <a:avLst/>
          </a:prstGeom>
          <a:noFill/>
        </p:spPr>
        <p:txBody>
          <a:bodyPr wrap="none" rtlCol="0">
            <a:spAutoFit/>
          </a:bodyPr>
          <a:lstStyle/>
          <a:p>
            <a:r>
              <a:rPr lang="en-US" sz="1600" i="1" dirty="0">
                <a:solidFill>
                  <a:schemeClr val="bg1">
                    <a:lumMod val="75000"/>
                  </a:schemeClr>
                </a:solidFill>
              </a:rPr>
              <a:t>In what sense(s) does CACG present like POAG?</a:t>
            </a:r>
          </a:p>
          <a:p>
            <a:r>
              <a:rPr lang="en-US" sz="1600" dirty="0">
                <a:solidFill>
                  <a:schemeClr val="bg1">
                    <a:lumMod val="75000"/>
                  </a:schemeClr>
                </a:solidFill>
              </a:rPr>
              <a:t>In that, like POAG, CNAG:</a:t>
            </a:r>
          </a:p>
          <a:p>
            <a:r>
              <a:rPr lang="en-US" sz="1600" dirty="0">
                <a:solidFill>
                  <a:schemeClr val="bg1">
                    <a:lumMod val="75000"/>
                  </a:schemeClr>
                </a:solidFill>
              </a:rPr>
              <a:t>--is painless</a:t>
            </a:r>
          </a:p>
          <a:p>
            <a:r>
              <a:rPr lang="en-US" sz="1600" dirty="0">
                <a:solidFill>
                  <a:schemeClr val="bg1">
                    <a:lumMod val="75000"/>
                  </a:schemeClr>
                </a:solidFill>
              </a:rPr>
              <a:t>--is associated with </a:t>
            </a:r>
            <a:r>
              <a:rPr lang="en-US" sz="1600" dirty="0">
                <a:solidFill>
                  <a:srgbClr val="0000FF"/>
                </a:solidFill>
              </a:rPr>
              <a:t>modestly elevated IOP (</a:t>
            </a:r>
            <a:r>
              <a:rPr lang="en-US" sz="1600" b="1" dirty="0">
                <a:solidFill>
                  <a:srgbClr val="0000FF"/>
                </a:solidFill>
              </a:rPr>
              <a:t>at least initially</a:t>
            </a:r>
            <a:r>
              <a:rPr lang="en-US" sz="1600" dirty="0">
                <a:solidFill>
                  <a:srgbClr val="0000FF"/>
                </a:solidFill>
              </a:rPr>
              <a:t>)</a:t>
            </a:r>
            <a:endParaRPr lang="en-US" sz="1600" dirty="0">
              <a:solidFill>
                <a:schemeClr val="bg1">
                  <a:lumMod val="75000"/>
                </a:schemeClr>
              </a:solidFill>
            </a:endParaRPr>
          </a:p>
          <a:p>
            <a:r>
              <a:rPr lang="en-US" sz="1600" dirty="0">
                <a:solidFill>
                  <a:schemeClr val="bg1">
                    <a:lumMod val="75000"/>
                  </a:schemeClr>
                </a:solidFill>
              </a:rPr>
              <a:t>--results in typical-for-glaucoma progressive VF loss and ONH changes </a:t>
            </a:r>
          </a:p>
        </p:txBody>
      </p:sp>
      <p:sp>
        <p:nvSpPr>
          <p:cNvPr id="3" name="Oval 2">
            <a:extLst>
              <a:ext uri="{FF2B5EF4-FFF2-40B4-BE49-F238E27FC236}">
                <a16:creationId xmlns:a16="http://schemas.microsoft.com/office/drawing/2014/main" id="{E9CF667F-5563-470A-B80E-4CD90ACC7AE0}"/>
              </a:ext>
            </a:extLst>
          </p:cNvPr>
          <p:cNvSpPr/>
          <p:nvPr/>
        </p:nvSpPr>
        <p:spPr>
          <a:xfrm>
            <a:off x="2603223" y="5791200"/>
            <a:ext cx="414548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645300-5FFE-4000-9AD3-3AE1DC67C9EB}"/>
              </a:ext>
            </a:extLst>
          </p:cNvPr>
          <p:cNvSpPr txBox="1"/>
          <p:nvPr/>
        </p:nvSpPr>
        <p:spPr>
          <a:xfrm>
            <a:off x="4800600" y="4900136"/>
            <a:ext cx="3733800"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does this mean, ‘at least initially’</a:t>
            </a:r>
            <a:r>
              <a:rPr lang="en-US" sz="1400" dirty="0">
                <a:solidFill>
                  <a:schemeClr val="bg1">
                    <a:lumMod val="50000"/>
                  </a:schemeClr>
                </a:solidFill>
              </a:rPr>
              <a:t>?</a:t>
            </a:r>
          </a:p>
          <a:p>
            <a:r>
              <a:rPr lang="en-US" sz="1400" dirty="0">
                <a:solidFill>
                  <a:schemeClr val="bg1">
                    <a:lumMod val="50000"/>
                  </a:schemeClr>
                </a:solidFill>
              </a:rPr>
              <a:t>If unchecked, </a:t>
            </a:r>
            <a:r>
              <a:rPr lang="en-US" sz="1400" dirty="0">
                <a:solidFill>
                  <a:srgbClr val="0000FF"/>
                </a:solidFill>
              </a:rPr>
              <a:t>CACG can </a:t>
            </a:r>
            <a:r>
              <a:rPr lang="en-US" sz="1400" b="1" dirty="0">
                <a:solidFill>
                  <a:srgbClr val="0000FF"/>
                </a:solidFill>
              </a:rPr>
              <a:t>progress</a:t>
            </a:r>
            <a:r>
              <a:rPr lang="en-US" sz="1400" dirty="0">
                <a:solidFill>
                  <a:schemeClr val="bg1">
                    <a:lumMod val="50000"/>
                  </a:schemeClr>
                </a:solidFill>
              </a:rPr>
              <a:t>, and IOP can climb very high</a:t>
            </a:r>
          </a:p>
        </p:txBody>
      </p:sp>
      <p:sp>
        <p:nvSpPr>
          <p:cNvPr id="2" name="Oval 1">
            <a:extLst>
              <a:ext uri="{FF2B5EF4-FFF2-40B4-BE49-F238E27FC236}">
                <a16:creationId xmlns:a16="http://schemas.microsoft.com/office/drawing/2014/main" id="{A593EE2B-98F2-4B53-9CDB-11FAE7916E47}"/>
              </a:ext>
            </a:extLst>
          </p:cNvPr>
          <p:cNvSpPr/>
          <p:nvPr/>
        </p:nvSpPr>
        <p:spPr>
          <a:xfrm>
            <a:off x="5867400" y="5008753"/>
            <a:ext cx="1911350" cy="510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88E63F-9588-4045-AFCB-DB0C509647A0}"/>
              </a:ext>
            </a:extLst>
          </p:cNvPr>
          <p:cNvSpPr txBox="1"/>
          <p:nvPr/>
        </p:nvSpPr>
        <p:spPr>
          <a:xfrm>
            <a:off x="3002459" y="3477160"/>
            <a:ext cx="5989141" cy="1169551"/>
          </a:xfrm>
          <a:prstGeom prst="rect">
            <a:avLst/>
          </a:prstGeom>
          <a:solidFill>
            <a:srgbClr val="0070C0"/>
          </a:solidFill>
        </p:spPr>
        <p:txBody>
          <a:bodyPr wrap="square" rtlCol="0">
            <a:spAutoFit/>
          </a:bodyPr>
          <a:lstStyle/>
          <a:p>
            <a:r>
              <a:rPr lang="en-US" sz="1400" i="1" dirty="0">
                <a:solidFill>
                  <a:schemeClr val="bg1"/>
                </a:solidFill>
              </a:rPr>
              <a:t>How (</a:t>
            </a:r>
            <a:r>
              <a:rPr lang="en-US" sz="1400" i="1" dirty="0" err="1">
                <a:solidFill>
                  <a:schemeClr val="bg1"/>
                </a:solidFill>
              </a:rPr>
              <a:t>ie</a:t>
            </a:r>
            <a:r>
              <a:rPr lang="en-US" sz="1400" i="1" dirty="0">
                <a:solidFill>
                  <a:schemeClr val="bg1"/>
                </a:solidFill>
              </a:rPr>
              <a:t>, by what mechanism) does CACG progress?</a:t>
            </a:r>
            <a:endParaRPr lang="en-US" sz="1400" i="1" dirty="0">
              <a:solidFill>
                <a:srgbClr val="0070C0"/>
              </a:solidFill>
            </a:endParaRPr>
          </a:p>
          <a:p>
            <a:r>
              <a:rPr lang="en-US" sz="1400" dirty="0">
                <a:solidFill>
                  <a:srgbClr val="0070C0"/>
                </a:solidFill>
              </a:rPr>
              <a:t>PAS are present in CACG. Early in the </a:t>
            </a:r>
            <a:r>
              <a:rPr lang="en-US" sz="1400" dirty="0" err="1">
                <a:solidFill>
                  <a:srgbClr val="0070C0"/>
                </a:solidFill>
              </a:rPr>
              <a:t>dz</a:t>
            </a:r>
            <a:r>
              <a:rPr lang="en-US" sz="1400" dirty="0">
                <a:solidFill>
                  <a:srgbClr val="0070C0"/>
                </a:solidFill>
              </a:rPr>
              <a:t> process, enough of the angle is open to keep the IOP from getting too high. However, PAS progression is a  common occurrence, and if the angle zips up sufficiently the IOP can rise precipitously.</a:t>
            </a:r>
          </a:p>
        </p:txBody>
      </p:sp>
    </p:spTree>
    <p:extLst>
      <p:ext uri="{BB962C8B-B14F-4D97-AF65-F5344CB8AC3E}">
        <p14:creationId xmlns:p14="http://schemas.microsoft.com/office/powerpoint/2010/main" val="37621664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163</a:t>
            </a:fld>
            <a:endParaRPr lang="en-US" altLang="en-US" sz="1000"/>
          </a:p>
        </p:txBody>
      </p:sp>
      <p:sp>
        <p:nvSpPr>
          <p:cNvPr id="13" name="TextBox 12">
            <a:extLst>
              <a:ext uri="{FF2B5EF4-FFF2-40B4-BE49-F238E27FC236}">
                <a16:creationId xmlns:a16="http://schemas.microsoft.com/office/drawing/2014/main" id="{9062FB20-C226-466C-9ABA-2B7407923CFD}"/>
              </a:ext>
            </a:extLst>
          </p:cNvPr>
          <p:cNvSpPr txBox="1"/>
          <p:nvPr/>
        </p:nvSpPr>
        <p:spPr>
          <a:xfrm>
            <a:off x="914400" y="5153561"/>
            <a:ext cx="6707285" cy="1323439"/>
          </a:xfrm>
          <a:prstGeom prst="rect">
            <a:avLst/>
          </a:prstGeom>
          <a:noFill/>
        </p:spPr>
        <p:txBody>
          <a:bodyPr wrap="none" rtlCol="0">
            <a:spAutoFit/>
          </a:bodyPr>
          <a:lstStyle/>
          <a:p>
            <a:r>
              <a:rPr lang="en-US" sz="1600" i="1" dirty="0">
                <a:solidFill>
                  <a:schemeClr val="bg1">
                    <a:lumMod val="75000"/>
                  </a:schemeClr>
                </a:solidFill>
              </a:rPr>
              <a:t>In what sense(s) does CACG present like POAG?</a:t>
            </a:r>
          </a:p>
          <a:p>
            <a:r>
              <a:rPr lang="en-US" sz="1600" dirty="0">
                <a:solidFill>
                  <a:schemeClr val="bg1">
                    <a:lumMod val="75000"/>
                  </a:schemeClr>
                </a:solidFill>
              </a:rPr>
              <a:t>In that, like POAG, CNAG:</a:t>
            </a:r>
          </a:p>
          <a:p>
            <a:r>
              <a:rPr lang="en-US" sz="1600" dirty="0">
                <a:solidFill>
                  <a:schemeClr val="bg1">
                    <a:lumMod val="75000"/>
                  </a:schemeClr>
                </a:solidFill>
              </a:rPr>
              <a:t>--is painless</a:t>
            </a:r>
          </a:p>
          <a:p>
            <a:r>
              <a:rPr lang="en-US" sz="1600" dirty="0">
                <a:solidFill>
                  <a:schemeClr val="bg1">
                    <a:lumMod val="75000"/>
                  </a:schemeClr>
                </a:solidFill>
              </a:rPr>
              <a:t>--is associated with </a:t>
            </a:r>
            <a:r>
              <a:rPr lang="en-US" sz="1600" dirty="0">
                <a:solidFill>
                  <a:srgbClr val="0000FF"/>
                </a:solidFill>
              </a:rPr>
              <a:t>modestly elevated IOP (</a:t>
            </a:r>
            <a:r>
              <a:rPr lang="en-US" sz="1600" b="1" dirty="0">
                <a:solidFill>
                  <a:srgbClr val="0000FF"/>
                </a:solidFill>
              </a:rPr>
              <a:t>at least initially</a:t>
            </a:r>
            <a:r>
              <a:rPr lang="en-US" sz="1600" dirty="0">
                <a:solidFill>
                  <a:srgbClr val="0000FF"/>
                </a:solidFill>
              </a:rPr>
              <a:t>)</a:t>
            </a:r>
            <a:endParaRPr lang="en-US" sz="1600" dirty="0">
              <a:solidFill>
                <a:schemeClr val="bg1">
                  <a:lumMod val="75000"/>
                </a:schemeClr>
              </a:solidFill>
            </a:endParaRPr>
          </a:p>
          <a:p>
            <a:r>
              <a:rPr lang="en-US" sz="1600" dirty="0">
                <a:solidFill>
                  <a:schemeClr val="bg1">
                    <a:lumMod val="75000"/>
                  </a:schemeClr>
                </a:solidFill>
              </a:rPr>
              <a:t>--results in typical-for-glaucoma progressive VF loss and ONH changes </a:t>
            </a:r>
          </a:p>
        </p:txBody>
      </p:sp>
      <p:sp>
        <p:nvSpPr>
          <p:cNvPr id="3" name="Oval 2">
            <a:extLst>
              <a:ext uri="{FF2B5EF4-FFF2-40B4-BE49-F238E27FC236}">
                <a16:creationId xmlns:a16="http://schemas.microsoft.com/office/drawing/2014/main" id="{E9CF667F-5563-470A-B80E-4CD90ACC7AE0}"/>
              </a:ext>
            </a:extLst>
          </p:cNvPr>
          <p:cNvSpPr/>
          <p:nvPr/>
        </p:nvSpPr>
        <p:spPr>
          <a:xfrm>
            <a:off x="2603223" y="5791200"/>
            <a:ext cx="414548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645300-5FFE-4000-9AD3-3AE1DC67C9EB}"/>
              </a:ext>
            </a:extLst>
          </p:cNvPr>
          <p:cNvSpPr txBox="1"/>
          <p:nvPr/>
        </p:nvSpPr>
        <p:spPr>
          <a:xfrm>
            <a:off x="4800600" y="4900136"/>
            <a:ext cx="3733800"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does this mean, ‘at least initially’</a:t>
            </a:r>
            <a:r>
              <a:rPr lang="en-US" sz="1400" dirty="0">
                <a:solidFill>
                  <a:schemeClr val="bg1">
                    <a:lumMod val="50000"/>
                  </a:schemeClr>
                </a:solidFill>
              </a:rPr>
              <a:t>?</a:t>
            </a:r>
          </a:p>
          <a:p>
            <a:r>
              <a:rPr lang="en-US" sz="1400" dirty="0">
                <a:solidFill>
                  <a:schemeClr val="bg1">
                    <a:lumMod val="50000"/>
                  </a:schemeClr>
                </a:solidFill>
              </a:rPr>
              <a:t>If unchecked, </a:t>
            </a:r>
            <a:r>
              <a:rPr lang="en-US" sz="1400" dirty="0">
                <a:solidFill>
                  <a:srgbClr val="0000FF"/>
                </a:solidFill>
              </a:rPr>
              <a:t>CACG can </a:t>
            </a:r>
            <a:r>
              <a:rPr lang="en-US" sz="1400" b="1" dirty="0">
                <a:solidFill>
                  <a:srgbClr val="0000FF"/>
                </a:solidFill>
              </a:rPr>
              <a:t>progress</a:t>
            </a:r>
            <a:r>
              <a:rPr lang="en-US" sz="1400" dirty="0">
                <a:solidFill>
                  <a:schemeClr val="bg1">
                    <a:lumMod val="50000"/>
                  </a:schemeClr>
                </a:solidFill>
              </a:rPr>
              <a:t>, and IOP can climb very high</a:t>
            </a:r>
          </a:p>
        </p:txBody>
      </p:sp>
      <p:sp>
        <p:nvSpPr>
          <p:cNvPr id="2" name="Oval 1">
            <a:extLst>
              <a:ext uri="{FF2B5EF4-FFF2-40B4-BE49-F238E27FC236}">
                <a16:creationId xmlns:a16="http://schemas.microsoft.com/office/drawing/2014/main" id="{A593EE2B-98F2-4B53-9CDB-11FAE7916E47}"/>
              </a:ext>
            </a:extLst>
          </p:cNvPr>
          <p:cNvSpPr/>
          <p:nvPr/>
        </p:nvSpPr>
        <p:spPr>
          <a:xfrm>
            <a:off x="5867400" y="5008753"/>
            <a:ext cx="1911350" cy="510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88E63F-9588-4045-AFCB-DB0C509647A0}"/>
              </a:ext>
            </a:extLst>
          </p:cNvPr>
          <p:cNvSpPr txBox="1"/>
          <p:nvPr/>
        </p:nvSpPr>
        <p:spPr>
          <a:xfrm>
            <a:off x="3002459" y="3477160"/>
            <a:ext cx="5989141" cy="1169551"/>
          </a:xfrm>
          <a:prstGeom prst="rect">
            <a:avLst/>
          </a:prstGeom>
          <a:solidFill>
            <a:srgbClr val="0070C0"/>
          </a:solidFill>
        </p:spPr>
        <p:txBody>
          <a:bodyPr wrap="square" rtlCol="0">
            <a:spAutoFit/>
          </a:bodyPr>
          <a:lstStyle/>
          <a:p>
            <a:r>
              <a:rPr lang="en-US" sz="1400" i="1" dirty="0">
                <a:solidFill>
                  <a:schemeClr val="bg1"/>
                </a:solidFill>
              </a:rPr>
              <a:t>How (</a:t>
            </a:r>
            <a:r>
              <a:rPr lang="en-US" sz="1400" i="1" dirty="0" err="1">
                <a:solidFill>
                  <a:schemeClr val="bg1"/>
                </a:solidFill>
              </a:rPr>
              <a:t>ie</a:t>
            </a:r>
            <a:r>
              <a:rPr lang="en-US" sz="1400" i="1" dirty="0">
                <a:solidFill>
                  <a:schemeClr val="bg1"/>
                </a:solidFill>
              </a:rPr>
              <a:t>, by what mechanism) does CACG progress?</a:t>
            </a:r>
          </a:p>
          <a:p>
            <a:r>
              <a:rPr lang="en-US" sz="1400" dirty="0">
                <a:solidFill>
                  <a:schemeClr val="bg1"/>
                </a:solidFill>
              </a:rPr>
              <a:t>PAS are present in CACG. Early in the </a:t>
            </a:r>
            <a:r>
              <a:rPr lang="en-US" sz="1400" dirty="0" err="1">
                <a:solidFill>
                  <a:schemeClr val="bg1"/>
                </a:solidFill>
              </a:rPr>
              <a:t>dz</a:t>
            </a:r>
            <a:r>
              <a:rPr lang="en-US" sz="1400" dirty="0">
                <a:solidFill>
                  <a:schemeClr val="bg1"/>
                </a:solidFill>
              </a:rPr>
              <a:t> process, enough of the angle is open to keep the IOP from getting too high. However, PAS progression is a  common occurrence, and if the angle zips up sufficiently the IOP can rise precipitously.</a:t>
            </a:r>
          </a:p>
        </p:txBody>
      </p:sp>
    </p:spTree>
    <p:extLst>
      <p:ext uri="{BB962C8B-B14F-4D97-AF65-F5344CB8AC3E}">
        <p14:creationId xmlns:p14="http://schemas.microsoft.com/office/powerpoint/2010/main" val="31796520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164</a:t>
            </a:fld>
            <a:endParaRPr lang="en-US" altLang="en-US" sz="1000"/>
          </a:p>
        </p:txBody>
      </p:sp>
      <p:sp>
        <p:nvSpPr>
          <p:cNvPr id="13" name="TextBox 12">
            <a:extLst>
              <a:ext uri="{FF2B5EF4-FFF2-40B4-BE49-F238E27FC236}">
                <a16:creationId xmlns:a16="http://schemas.microsoft.com/office/drawing/2014/main" id="{9062FB20-C226-466C-9ABA-2B7407923CFD}"/>
              </a:ext>
            </a:extLst>
          </p:cNvPr>
          <p:cNvSpPr txBox="1"/>
          <p:nvPr/>
        </p:nvSpPr>
        <p:spPr>
          <a:xfrm>
            <a:off x="914400" y="5153561"/>
            <a:ext cx="6707285" cy="1323439"/>
          </a:xfrm>
          <a:prstGeom prst="rect">
            <a:avLst/>
          </a:prstGeom>
          <a:noFill/>
        </p:spPr>
        <p:txBody>
          <a:bodyPr wrap="none" rtlCol="0">
            <a:spAutoFit/>
          </a:bodyPr>
          <a:lstStyle/>
          <a:p>
            <a:r>
              <a:rPr lang="en-US" sz="1600" i="1" dirty="0">
                <a:solidFill>
                  <a:schemeClr val="bg1">
                    <a:lumMod val="75000"/>
                  </a:schemeClr>
                </a:solidFill>
              </a:rPr>
              <a:t>In what sense(s) does CACG present like POAG?</a:t>
            </a:r>
          </a:p>
          <a:p>
            <a:r>
              <a:rPr lang="en-US" sz="1600" dirty="0">
                <a:solidFill>
                  <a:schemeClr val="bg1">
                    <a:lumMod val="75000"/>
                  </a:schemeClr>
                </a:solidFill>
              </a:rPr>
              <a:t>In that, like POAG, CNAG:</a:t>
            </a:r>
          </a:p>
          <a:p>
            <a:r>
              <a:rPr lang="en-US" sz="1600" dirty="0">
                <a:solidFill>
                  <a:schemeClr val="bg1">
                    <a:lumMod val="75000"/>
                  </a:schemeClr>
                </a:solidFill>
              </a:rPr>
              <a:t>--is painless</a:t>
            </a:r>
          </a:p>
          <a:p>
            <a:r>
              <a:rPr lang="en-US" sz="1600" dirty="0">
                <a:solidFill>
                  <a:schemeClr val="bg1">
                    <a:lumMod val="75000"/>
                  </a:schemeClr>
                </a:solidFill>
              </a:rPr>
              <a:t>--is associated with </a:t>
            </a:r>
            <a:r>
              <a:rPr lang="en-US" sz="1600" dirty="0">
                <a:solidFill>
                  <a:srgbClr val="0000FF"/>
                </a:solidFill>
              </a:rPr>
              <a:t>modestly elevated IOP (</a:t>
            </a:r>
            <a:r>
              <a:rPr lang="en-US" sz="1600" b="1" dirty="0">
                <a:solidFill>
                  <a:srgbClr val="0000FF"/>
                </a:solidFill>
              </a:rPr>
              <a:t>at least initially</a:t>
            </a:r>
            <a:r>
              <a:rPr lang="en-US" sz="1600" dirty="0">
                <a:solidFill>
                  <a:srgbClr val="0000FF"/>
                </a:solidFill>
              </a:rPr>
              <a:t>)</a:t>
            </a:r>
            <a:endParaRPr lang="en-US" sz="1600" dirty="0">
              <a:solidFill>
                <a:schemeClr val="bg1">
                  <a:lumMod val="75000"/>
                </a:schemeClr>
              </a:solidFill>
            </a:endParaRPr>
          </a:p>
          <a:p>
            <a:r>
              <a:rPr lang="en-US" sz="1600" dirty="0">
                <a:solidFill>
                  <a:schemeClr val="bg1">
                    <a:lumMod val="75000"/>
                  </a:schemeClr>
                </a:solidFill>
              </a:rPr>
              <a:t>--results in typical-for-glaucoma progressive VF loss and ONH changes </a:t>
            </a:r>
          </a:p>
        </p:txBody>
      </p:sp>
      <p:sp>
        <p:nvSpPr>
          <p:cNvPr id="3" name="Oval 2">
            <a:extLst>
              <a:ext uri="{FF2B5EF4-FFF2-40B4-BE49-F238E27FC236}">
                <a16:creationId xmlns:a16="http://schemas.microsoft.com/office/drawing/2014/main" id="{E9CF667F-5563-470A-B80E-4CD90ACC7AE0}"/>
              </a:ext>
            </a:extLst>
          </p:cNvPr>
          <p:cNvSpPr/>
          <p:nvPr/>
        </p:nvSpPr>
        <p:spPr>
          <a:xfrm>
            <a:off x="2603223" y="5791200"/>
            <a:ext cx="414548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645300-5FFE-4000-9AD3-3AE1DC67C9EB}"/>
              </a:ext>
            </a:extLst>
          </p:cNvPr>
          <p:cNvSpPr txBox="1"/>
          <p:nvPr/>
        </p:nvSpPr>
        <p:spPr>
          <a:xfrm>
            <a:off x="4800600" y="4900136"/>
            <a:ext cx="3733800"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does this mean, ‘at least initially’</a:t>
            </a:r>
            <a:r>
              <a:rPr lang="en-US" sz="1400" dirty="0">
                <a:solidFill>
                  <a:schemeClr val="bg1">
                    <a:lumMod val="50000"/>
                  </a:schemeClr>
                </a:solidFill>
              </a:rPr>
              <a:t>?</a:t>
            </a:r>
          </a:p>
          <a:p>
            <a:r>
              <a:rPr lang="en-US" sz="1400" dirty="0">
                <a:solidFill>
                  <a:schemeClr val="bg1">
                    <a:lumMod val="50000"/>
                  </a:schemeClr>
                </a:solidFill>
              </a:rPr>
              <a:t>If unchecked, </a:t>
            </a:r>
            <a:r>
              <a:rPr lang="en-US" sz="1400" dirty="0">
                <a:solidFill>
                  <a:srgbClr val="0000FF"/>
                </a:solidFill>
              </a:rPr>
              <a:t>CACG can </a:t>
            </a:r>
            <a:r>
              <a:rPr lang="en-US" sz="1400" b="1" dirty="0">
                <a:solidFill>
                  <a:srgbClr val="0000FF"/>
                </a:solidFill>
              </a:rPr>
              <a:t>progress</a:t>
            </a:r>
            <a:r>
              <a:rPr lang="en-US" sz="1400" dirty="0">
                <a:solidFill>
                  <a:schemeClr val="bg1">
                    <a:lumMod val="50000"/>
                  </a:schemeClr>
                </a:solidFill>
              </a:rPr>
              <a:t>, and IOP can climb very high</a:t>
            </a:r>
          </a:p>
        </p:txBody>
      </p:sp>
      <p:sp>
        <p:nvSpPr>
          <p:cNvPr id="2" name="Oval 1">
            <a:extLst>
              <a:ext uri="{FF2B5EF4-FFF2-40B4-BE49-F238E27FC236}">
                <a16:creationId xmlns:a16="http://schemas.microsoft.com/office/drawing/2014/main" id="{A593EE2B-98F2-4B53-9CDB-11FAE7916E47}"/>
              </a:ext>
            </a:extLst>
          </p:cNvPr>
          <p:cNvSpPr/>
          <p:nvPr/>
        </p:nvSpPr>
        <p:spPr>
          <a:xfrm>
            <a:off x="5867400" y="5008753"/>
            <a:ext cx="1911350" cy="510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88E63F-9588-4045-AFCB-DB0C509647A0}"/>
              </a:ext>
            </a:extLst>
          </p:cNvPr>
          <p:cNvSpPr txBox="1"/>
          <p:nvPr/>
        </p:nvSpPr>
        <p:spPr>
          <a:xfrm>
            <a:off x="3002459" y="3477160"/>
            <a:ext cx="5989141" cy="1169551"/>
          </a:xfrm>
          <a:prstGeom prst="rect">
            <a:avLst/>
          </a:prstGeom>
          <a:solidFill>
            <a:srgbClr val="0070C0"/>
          </a:solidFill>
        </p:spPr>
        <p:txBody>
          <a:bodyPr wrap="square" rtlCol="0">
            <a:spAutoFit/>
          </a:bodyPr>
          <a:lstStyle/>
          <a:p>
            <a:r>
              <a:rPr lang="en-US" sz="1400" i="1" dirty="0">
                <a:solidFill>
                  <a:schemeClr val="bg1">
                    <a:lumMod val="65000"/>
                  </a:schemeClr>
                </a:solidFill>
              </a:rPr>
              <a:t>How (</a:t>
            </a:r>
            <a:r>
              <a:rPr lang="en-US" sz="1400" i="1" dirty="0" err="1">
                <a:solidFill>
                  <a:schemeClr val="bg1">
                    <a:lumMod val="65000"/>
                  </a:schemeClr>
                </a:solidFill>
              </a:rPr>
              <a:t>ie</a:t>
            </a:r>
            <a:r>
              <a:rPr lang="en-US" sz="1400" i="1" dirty="0">
                <a:solidFill>
                  <a:schemeClr val="bg1">
                    <a:lumMod val="65000"/>
                  </a:schemeClr>
                </a:solidFill>
              </a:rPr>
              <a:t>, by what mechanism) does CACG progress?</a:t>
            </a:r>
          </a:p>
          <a:p>
            <a:r>
              <a:rPr lang="en-US" sz="1400" b="1" dirty="0">
                <a:solidFill>
                  <a:schemeClr val="bg1"/>
                </a:solidFill>
              </a:rPr>
              <a:t>PAS</a:t>
            </a:r>
            <a:r>
              <a:rPr lang="en-US" sz="1400" dirty="0">
                <a:solidFill>
                  <a:schemeClr val="bg1"/>
                </a:solidFill>
              </a:rPr>
              <a:t> </a:t>
            </a:r>
            <a:r>
              <a:rPr lang="en-US" sz="1400" dirty="0">
                <a:solidFill>
                  <a:schemeClr val="bg1">
                    <a:lumMod val="65000"/>
                  </a:schemeClr>
                </a:solidFill>
              </a:rPr>
              <a:t>are present in CACG. Early in the </a:t>
            </a:r>
            <a:r>
              <a:rPr lang="en-US" sz="1400" dirty="0" err="1">
                <a:solidFill>
                  <a:schemeClr val="bg1">
                    <a:lumMod val="65000"/>
                  </a:schemeClr>
                </a:solidFill>
              </a:rPr>
              <a:t>dz</a:t>
            </a:r>
            <a:r>
              <a:rPr lang="en-US" sz="1400" dirty="0">
                <a:solidFill>
                  <a:schemeClr val="bg1">
                    <a:lumMod val="65000"/>
                  </a:schemeClr>
                </a:solidFill>
              </a:rPr>
              <a:t> process, enough of the angle is open to keep the IOP from getting too high. However, PAS progression is a  common occurrence, and if the angle zips up sufficiently the IOP can rise precipitously.</a:t>
            </a:r>
          </a:p>
        </p:txBody>
      </p:sp>
      <p:sp>
        <p:nvSpPr>
          <p:cNvPr id="6" name="Oval 5">
            <a:extLst>
              <a:ext uri="{FF2B5EF4-FFF2-40B4-BE49-F238E27FC236}">
                <a16:creationId xmlns:a16="http://schemas.microsoft.com/office/drawing/2014/main" id="{7B17785C-7050-4CDB-90E6-9D3BCBE3D458}"/>
              </a:ext>
            </a:extLst>
          </p:cNvPr>
          <p:cNvSpPr/>
          <p:nvPr/>
        </p:nvSpPr>
        <p:spPr>
          <a:xfrm>
            <a:off x="3032276" y="3641724"/>
            <a:ext cx="472924" cy="420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7E1A2F-0AF5-4E66-94AA-8E7EDC05C468}"/>
              </a:ext>
            </a:extLst>
          </p:cNvPr>
          <p:cNvSpPr txBox="1"/>
          <p:nvPr/>
        </p:nvSpPr>
        <p:spPr>
          <a:xfrm>
            <a:off x="3662215" y="3642414"/>
            <a:ext cx="3427028" cy="523220"/>
          </a:xfrm>
          <a:prstGeom prst="rect">
            <a:avLst/>
          </a:prstGeom>
          <a:solidFill>
            <a:srgbClr val="002060"/>
          </a:solidFill>
        </p:spPr>
        <p:txBody>
          <a:bodyPr wrap="none" rtlCol="0">
            <a:spAutoFit/>
          </a:bodyPr>
          <a:lstStyle/>
          <a:p>
            <a:r>
              <a:rPr lang="en-US" sz="1400" i="1" dirty="0">
                <a:solidFill>
                  <a:schemeClr val="bg1"/>
                </a:solidFill>
              </a:rPr>
              <a:t>What does PAS stand for in this context?</a:t>
            </a:r>
          </a:p>
          <a:p>
            <a:r>
              <a:rPr lang="en-US" sz="1400" dirty="0">
                <a:solidFill>
                  <a:srgbClr val="002060"/>
                </a:solidFill>
              </a:rPr>
              <a:t>Peripheral anterior synechiae</a:t>
            </a:r>
          </a:p>
        </p:txBody>
      </p:sp>
    </p:spTree>
    <p:extLst>
      <p:ext uri="{BB962C8B-B14F-4D97-AF65-F5344CB8AC3E}">
        <p14:creationId xmlns:p14="http://schemas.microsoft.com/office/powerpoint/2010/main" val="27089184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8889442-7CF2-418A-9230-4167B6B9EB2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b="1" dirty="0"/>
              <a:t>Presents like POAG: </a:t>
            </a:r>
            <a:r>
              <a:rPr lang="en-US" altLang="en-US" sz="2100" b="1" dirty="0">
                <a:solidFill>
                  <a:srgbClr val="0000FF"/>
                </a:solidFill>
              </a:rPr>
              <a:t>Chronic</a:t>
            </a:r>
            <a:endParaRPr lang="en-US" altLang="en-US" sz="2100" b="1" dirty="0">
              <a:solidFill>
                <a:schemeClr val="bg1"/>
              </a:solidFill>
            </a:endParaRPr>
          </a:p>
        </p:txBody>
      </p:sp>
      <p:sp>
        <p:nvSpPr>
          <p:cNvPr id="49155" name="Text Box 3">
            <a:extLst>
              <a:ext uri="{FF2B5EF4-FFF2-40B4-BE49-F238E27FC236}">
                <a16:creationId xmlns:a16="http://schemas.microsoft.com/office/drawing/2014/main" id="{387C3C16-0D55-4452-ABCF-1502376ABDA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9156" name="Text Box 4">
            <a:extLst>
              <a:ext uri="{FF2B5EF4-FFF2-40B4-BE49-F238E27FC236}">
                <a16:creationId xmlns:a16="http://schemas.microsoft.com/office/drawing/2014/main" id="{5F9DA4C2-CC39-4097-AC6D-2DCBB13C568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49157" name="Rectangle 6">
            <a:extLst>
              <a:ext uri="{FF2B5EF4-FFF2-40B4-BE49-F238E27FC236}">
                <a16:creationId xmlns:a16="http://schemas.microsoft.com/office/drawing/2014/main" id="{BEB5FC53-0F84-4F27-AA7B-D17F73F6FEA4}"/>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49159" name="Text Box 8">
            <a:extLst>
              <a:ext uri="{FF2B5EF4-FFF2-40B4-BE49-F238E27FC236}">
                <a16:creationId xmlns:a16="http://schemas.microsoft.com/office/drawing/2014/main" id="{7A989482-D589-41E9-948B-D777797D165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0" name="Text Box 9">
            <a:extLst>
              <a:ext uri="{FF2B5EF4-FFF2-40B4-BE49-F238E27FC236}">
                <a16:creationId xmlns:a16="http://schemas.microsoft.com/office/drawing/2014/main" id="{66AC32D5-C588-49DC-8649-78BC8E4A856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49161" name="Text Box 10">
            <a:extLst>
              <a:ext uri="{FF2B5EF4-FFF2-40B4-BE49-F238E27FC236}">
                <a16:creationId xmlns:a16="http://schemas.microsoft.com/office/drawing/2014/main" id="{9C868FD5-66E4-4C61-B5E4-7F37A256B80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49162" name="Slide Number Placeholder 1">
            <a:extLst>
              <a:ext uri="{FF2B5EF4-FFF2-40B4-BE49-F238E27FC236}">
                <a16:creationId xmlns:a16="http://schemas.microsoft.com/office/drawing/2014/main" id="{01A8E393-112A-4E66-9BA6-DB5DB5B68F0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D1567F-5F4A-424B-BFB1-8072709D1BA9}" type="slidenum">
              <a:rPr lang="en-US" altLang="en-US" sz="1000"/>
              <a:pPr>
                <a:spcBef>
                  <a:spcPct val="0"/>
                </a:spcBef>
                <a:buClrTx/>
                <a:buSzTx/>
                <a:buFontTx/>
                <a:buNone/>
              </a:pPr>
              <a:t>165</a:t>
            </a:fld>
            <a:endParaRPr lang="en-US" altLang="en-US" sz="1000"/>
          </a:p>
        </p:txBody>
      </p:sp>
      <p:sp>
        <p:nvSpPr>
          <p:cNvPr id="13" name="TextBox 12">
            <a:extLst>
              <a:ext uri="{FF2B5EF4-FFF2-40B4-BE49-F238E27FC236}">
                <a16:creationId xmlns:a16="http://schemas.microsoft.com/office/drawing/2014/main" id="{9062FB20-C226-466C-9ABA-2B7407923CFD}"/>
              </a:ext>
            </a:extLst>
          </p:cNvPr>
          <p:cNvSpPr txBox="1"/>
          <p:nvPr/>
        </p:nvSpPr>
        <p:spPr>
          <a:xfrm>
            <a:off x="914400" y="5153561"/>
            <a:ext cx="6707285" cy="1323439"/>
          </a:xfrm>
          <a:prstGeom prst="rect">
            <a:avLst/>
          </a:prstGeom>
          <a:noFill/>
        </p:spPr>
        <p:txBody>
          <a:bodyPr wrap="none" rtlCol="0">
            <a:spAutoFit/>
          </a:bodyPr>
          <a:lstStyle/>
          <a:p>
            <a:r>
              <a:rPr lang="en-US" sz="1600" i="1" dirty="0">
                <a:solidFill>
                  <a:schemeClr val="bg1">
                    <a:lumMod val="75000"/>
                  </a:schemeClr>
                </a:solidFill>
              </a:rPr>
              <a:t>In what sense(s) does CACG present like POAG?</a:t>
            </a:r>
          </a:p>
          <a:p>
            <a:r>
              <a:rPr lang="en-US" sz="1600" dirty="0">
                <a:solidFill>
                  <a:schemeClr val="bg1">
                    <a:lumMod val="75000"/>
                  </a:schemeClr>
                </a:solidFill>
              </a:rPr>
              <a:t>In that, like POAG, CNAG:</a:t>
            </a:r>
          </a:p>
          <a:p>
            <a:r>
              <a:rPr lang="en-US" sz="1600" dirty="0">
                <a:solidFill>
                  <a:schemeClr val="bg1">
                    <a:lumMod val="75000"/>
                  </a:schemeClr>
                </a:solidFill>
              </a:rPr>
              <a:t>--is painless</a:t>
            </a:r>
          </a:p>
          <a:p>
            <a:r>
              <a:rPr lang="en-US" sz="1600" dirty="0">
                <a:solidFill>
                  <a:schemeClr val="bg1">
                    <a:lumMod val="75000"/>
                  </a:schemeClr>
                </a:solidFill>
              </a:rPr>
              <a:t>--is associated with </a:t>
            </a:r>
            <a:r>
              <a:rPr lang="en-US" sz="1600" dirty="0">
                <a:solidFill>
                  <a:srgbClr val="0000FF"/>
                </a:solidFill>
              </a:rPr>
              <a:t>modestly elevated IOP (</a:t>
            </a:r>
            <a:r>
              <a:rPr lang="en-US" sz="1600" b="1" dirty="0">
                <a:solidFill>
                  <a:srgbClr val="0000FF"/>
                </a:solidFill>
              </a:rPr>
              <a:t>at least initially</a:t>
            </a:r>
            <a:r>
              <a:rPr lang="en-US" sz="1600" dirty="0">
                <a:solidFill>
                  <a:srgbClr val="0000FF"/>
                </a:solidFill>
              </a:rPr>
              <a:t>)</a:t>
            </a:r>
            <a:endParaRPr lang="en-US" sz="1600" dirty="0">
              <a:solidFill>
                <a:schemeClr val="bg1">
                  <a:lumMod val="75000"/>
                </a:schemeClr>
              </a:solidFill>
            </a:endParaRPr>
          </a:p>
          <a:p>
            <a:r>
              <a:rPr lang="en-US" sz="1600" dirty="0">
                <a:solidFill>
                  <a:schemeClr val="bg1">
                    <a:lumMod val="75000"/>
                  </a:schemeClr>
                </a:solidFill>
              </a:rPr>
              <a:t>--results in typical-for-glaucoma progressive VF loss and ONH changes </a:t>
            </a:r>
          </a:p>
        </p:txBody>
      </p:sp>
      <p:sp>
        <p:nvSpPr>
          <p:cNvPr id="3" name="Oval 2">
            <a:extLst>
              <a:ext uri="{FF2B5EF4-FFF2-40B4-BE49-F238E27FC236}">
                <a16:creationId xmlns:a16="http://schemas.microsoft.com/office/drawing/2014/main" id="{E9CF667F-5563-470A-B80E-4CD90ACC7AE0}"/>
              </a:ext>
            </a:extLst>
          </p:cNvPr>
          <p:cNvSpPr/>
          <p:nvPr/>
        </p:nvSpPr>
        <p:spPr>
          <a:xfrm>
            <a:off x="2603223" y="5791200"/>
            <a:ext cx="414548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645300-5FFE-4000-9AD3-3AE1DC67C9EB}"/>
              </a:ext>
            </a:extLst>
          </p:cNvPr>
          <p:cNvSpPr txBox="1"/>
          <p:nvPr/>
        </p:nvSpPr>
        <p:spPr>
          <a:xfrm>
            <a:off x="4800600" y="4900136"/>
            <a:ext cx="3733800"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does this mean, ‘at least initially’</a:t>
            </a:r>
            <a:r>
              <a:rPr lang="en-US" sz="1400" dirty="0">
                <a:solidFill>
                  <a:schemeClr val="bg1">
                    <a:lumMod val="50000"/>
                  </a:schemeClr>
                </a:solidFill>
              </a:rPr>
              <a:t>?</a:t>
            </a:r>
          </a:p>
          <a:p>
            <a:r>
              <a:rPr lang="en-US" sz="1400" dirty="0">
                <a:solidFill>
                  <a:schemeClr val="bg1">
                    <a:lumMod val="50000"/>
                  </a:schemeClr>
                </a:solidFill>
              </a:rPr>
              <a:t>If unchecked, </a:t>
            </a:r>
            <a:r>
              <a:rPr lang="en-US" sz="1400" dirty="0">
                <a:solidFill>
                  <a:srgbClr val="0000FF"/>
                </a:solidFill>
              </a:rPr>
              <a:t>CACG can </a:t>
            </a:r>
            <a:r>
              <a:rPr lang="en-US" sz="1400" b="1" dirty="0">
                <a:solidFill>
                  <a:srgbClr val="0000FF"/>
                </a:solidFill>
              </a:rPr>
              <a:t>progress</a:t>
            </a:r>
            <a:r>
              <a:rPr lang="en-US" sz="1400" dirty="0">
                <a:solidFill>
                  <a:schemeClr val="bg1">
                    <a:lumMod val="50000"/>
                  </a:schemeClr>
                </a:solidFill>
              </a:rPr>
              <a:t>, and IOP can climb very high</a:t>
            </a:r>
          </a:p>
        </p:txBody>
      </p:sp>
      <p:sp>
        <p:nvSpPr>
          <p:cNvPr id="2" name="Oval 1">
            <a:extLst>
              <a:ext uri="{FF2B5EF4-FFF2-40B4-BE49-F238E27FC236}">
                <a16:creationId xmlns:a16="http://schemas.microsoft.com/office/drawing/2014/main" id="{A593EE2B-98F2-4B53-9CDB-11FAE7916E47}"/>
              </a:ext>
            </a:extLst>
          </p:cNvPr>
          <p:cNvSpPr/>
          <p:nvPr/>
        </p:nvSpPr>
        <p:spPr>
          <a:xfrm>
            <a:off x="5867400" y="5008753"/>
            <a:ext cx="1911350" cy="510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88E63F-9588-4045-AFCB-DB0C509647A0}"/>
              </a:ext>
            </a:extLst>
          </p:cNvPr>
          <p:cNvSpPr txBox="1"/>
          <p:nvPr/>
        </p:nvSpPr>
        <p:spPr>
          <a:xfrm>
            <a:off x="3002459" y="3477160"/>
            <a:ext cx="5989141" cy="1169551"/>
          </a:xfrm>
          <a:prstGeom prst="rect">
            <a:avLst/>
          </a:prstGeom>
          <a:solidFill>
            <a:srgbClr val="0070C0"/>
          </a:solidFill>
        </p:spPr>
        <p:txBody>
          <a:bodyPr wrap="square" rtlCol="0">
            <a:spAutoFit/>
          </a:bodyPr>
          <a:lstStyle/>
          <a:p>
            <a:r>
              <a:rPr lang="en-US" sz="1400" i="1" dirty="0">
                <a:solidFill>
                  <a:schemeClr val="bg1">
                    <a:lumMod val="65000"/>
                  </a:schemeClr>
                </a:solidFill>
              </a:rPr>
              <a:t>How (</a:t>
            </a:r>
            <a:r>
              <a:rPr lang="en-US" sz="1400" i="1" dirty="0" err="1">
                <a:solidFill>
                  <a:schemeClr val="bg1">
                    <a:lumMod val="65000"/>
                  </a:schemeClr>
                </a:solidFill>
              </a:rPr>
              <a:t>ie</a:t>
            </a:r>
            <a:r>
              <a:rPr lang="en-US" sz="1400" i="1" dirty="0">
                <a:solidFill>
                  <a:schemeClr val="bg1">
                    <a:lumMod val="65000"/>
                  </a:schemeClr>
                </a:solidFill>
              </a:rPr>
              <a:t>, by what mechanism) does CACG progress?</a:t>
            </a:r>
          </a:p>
          <a:p>
            <a:r>
              <a:rPr lang="en-US" sz="1400" b="1" dirty="0">
                <a:solidFill>
                  <a:schemeClr val="bg1"/>
                </a:solidFill>
              </a:rPr>
              <a:t>PAS</a:t>
            </a:r>
            <a:r>
              <a:rPr lang="en-US" sz="1400" dirty="0">
                <a:solidFill>
                  <a:schemeClr val="bg1"/>
                </a:solidFill>
              </a:rPr>
              <a:t> </a:t>
            </a:r>
            <a:r>
              <a:rPr lang="en-US" sz="1400" dirty="0">
                <a:solidFill>
                  <a:schemeClr val="bg1">
                    <a:lumMod val="65000"/>
                  </a:schemeClr>
                </a:solidFill>
              </a:rPr>
              <a:t>are present in CACG. Early in the </a:t>
            </a:r>
            <a:r>
              <a:rPr lang="en-US" sz="1400" dirty="0" err="1">
                <a:solidFill>
                  <a:schemeClr val="bg1">
                    <a:lumMod val="65000"/>
                  </a:schemeClr>
                </a:solidFill>
              </a:rPr>
              <a:t>dz</a:t>
            </a:r>
            <a:r>
              <a:rPr lang="en-US" sz="1400" dirty="0">
                <a:solidFill>
                  <a:schemeClr val="bg1">
                    <a:lumMod val="65000"/>
                  </a:schemeClr>
                </a:solidFill>
              </a:rPr>
              <a:t> process, enough of the angle is open to keep the IOP from getting too high. However, PAS progression is a  common occurrence, and if the angle zips up sufficiently the IOP can rise precipitously.</a:t>
            </a:r>
          </a:p>
        </p:txBody>
      </p:sp>
      <p:sp>
        <p:nvSpPr>
          <p:cNvPr id="6" name="Oval 5">
            <a:extLst>
              <a:ext uri="{FF2B5EF4-FFF2-40B4-BE49-F238E27FC236}">
                <a16:creationId xmlns:a16="http://schemas.microsoft.com/office/drawing/2014/main" id="{7B17785C-7050-4CDB-90E6-9D3BCBE3D458}"/>
              </a:ext>
            </a:extLst>
          </p:cNvPr>
          <p:cNvSpPr/>
          <p:nvPr/>
        </p:nvSpPr>
        <p:spPr>
          <a:xfrm>
            <a:off x="3032276" y="3641724"/>
            <a:ext cx="472924" cy="420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7E1A2F-0AF5-4E66-94AA-8E7EDC05C468}"/>
              </a:ext>
            </a:extLst>
          </p:cNvPr>
          <p:cNvSpPr txBox="1"/>
          <p:nvPr/>
        </p:nvSpPr>
        <p:spPr>
          <a:xfrm>
            <a:off x="3662215" y="3642414"/>
            <a:ext cx="3427028" cy="523220"/>
          </a:xfrm>
          <a:prstGeom prst="rect">
            <a:avLst/>
          </a:prstGeom>
          <a:solidFill>
            <a:srgbClr val="002060"/>
          </a:solidFill>
        </p:spPr>
        <p:txBody>
          <a:bodyPr wrap="none" rtlCol="0">
            <a:spAutoFit/>
          </a:bodyPr>
          <a:lstStyle/>
          <a:p>
            <a:r>
              <a:rPr lang="en-US" sz="1400" i="1" dirty="0">
                <a:solidFill>
                  <a:schemeClr val="bg1"/>
                </a:solidFill>
              </a:rPr>
              <a:t>What does PAS stand for in this context?</a:t>
            </a:r>
          </a:p>
          <a:p>
            <a:r>
              <a:rPr lang="en-US" sz="1400" dirty="0">
                <a:solidFill>
                  <a:schemeClr val="bg1"/>
                </a:solidFill>
              </a:rPr>
              <a:t>Peripheral anterior synechiae</a:t>
            </a:r>
          </a:p>
        </p:txBody>
      </p:sp>
    </p:spTree>
    <p:extLst>
      <p:ext uri="{BB962C8B-B14F-4D97-AF65-F5344CB8AC3E}">
        <p14:creationId xmlns:p14="http://schemas.microsoft.com/office/powerpoint/2010/main" val="26395704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E58FDD1-5F72-4067-804A-EE41A26D6203}"/>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 </a:t>
            </a:r>
            <a:r>
              <a:rPr lang="en-US" altLang="en-US" sz="2100" dirty="0">
                <a:solidFill>
                  <a:srgbClr val="0000FF"/>
                </a:solidFill>
              </a:rPr>
              <a:t>Chronic</a:t>
            </a:r>
          </a:p>
          <a:p>
            <a:pPr eaLnBrk="1" hangingPunct="1">
              <a:lnSpc>
                <a:spcPct val="80000"/>
              </a:lnSpc>
            </a:pPr>
            <a:r>
              <a:rPr lang="en-US" altLang="en-US" sz="2100" dirty="0"/>
              <a:t>Complain of haloes, blurred VA:</a:t>
            </a:r>
            <a:endParaRPr lang="en-US" altLang="en-US" sz="2100" dirty="0">
              <a:solidFill>
                <a:schemeClr val="bg1"/>
              </a:solidFill>
            </a:endParaRPr>
          </a:p>
        </p:txBody>
      </p:sp>
      <p:sp>
        <p:nvSpPr>
          <p:cNvPr id="52227" name="Text Box 3">
            <a:extLst>
              <a:ext uri="{FF2B5EF4-FFF2-40B4-BE49-F238E27FC236}">
                <a16:creationId xmlns:a16="http://schemas.microsoft.com/office/drawing/2014/main" id="{78BC0358-2539-47FC-B426-36644E2B9341}"/>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2228" name="Text Box 4">
            <a:extLst>
              <a:ext uri="{FF2B5EF4-FFF2-40B4-BE49-F238E27FC236}">
                <a16:creationId xmlns:a16="http://schemas.microsoft.com/office/drawing/2014/main" id="{7614BBDA-D45F-473D-8CA8-9944E2E1B639}"/>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2229" name="Rectangle 6">
            <a:extLst>
              <a:ext uri="{FF2B5EF4-FFF2-40B4-BE49-F238E27FC236}">
                <a16:creationId xmlns:a16="http://schemas.microsoft.com/office/drawing/2014/main" id="{BBCED431-BED8-41C9-A14B-854511F408B0}"/>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52231" name="Text Box 8">
            <a:extLst>
              <a:ext uri="{FF2B5EF4-FFF2-40B4-BE49-F238E27FC236}">
                <a16:creationId xmlns:a16="http://schemas.microsoft.com/office/drawing/2014/main" id="{9786FFB8-B541-4423-B464-FD8DBEEB2E1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2232" name="Text Box 9">
            <a:extLst>
              <a:ext uri="{FF2B5EF4-FFF2-40B4-BE49-F238E27FC236}">
                <a16:creationId xmlns:a16="http://schemas.microsoft.com/office/drawing/2014/main" id="{E557F441-B0E3-4A20-8CB4-2C5FEF49ADCC}"/>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2233" name="Text Box 10">
            <a:extLst>
              <a:ext uri="{FF2B5EF4-FFF2-40B4-BE49-F238E27FC236}">
                <a16:creationId xmlns:a16="http://schemas.microsoft.com/office/drawing/2014/main" id="{B5BCD344-9615-4C51-9B71-45429617744F}"/>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2234" name="Text Box 11">
            <a:extLst>
              <a:ext uri="{FF2B5EF4-FFF2-40B4-BE49-F238E27FC236}">
                <a16:creationId xmlns:a16="http://schemas.microsoft.com/office/drawing/2014/main" id="{7D6DF0EB-A39E-4273-AFFD-D10E63015D33}"/>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2235" name="Slide Number Placeholder 1">
            <a:extLst>
              <a:ext uri="{FF2B5EF4-FFF2-40B4-BE49-F238E27FC236}">
                <a16:creationId xmlns:a16="http://schemas.microsoft.com/office/drawing/2014/main" id="{34155B3D-E267-43FD-BFDB-DF700CD0C7C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86E7BBB-D28B-4F5A-B7EF-D53A3B142091}" type="slidenum">
              <a:rPr lang="en-US" altLang="en-US" sz="1000"/>
              <a:pPr>
                <a:spcBef>
                  <a:spcPct val="0"/>
                </a:spcBef>
                <a:buClrTx/>
                <a:buSzTx/>
                <a:buFontTx/>
                <a:buNone/>
              </a:pPr>
              <a:t>166</a:t>
            </a:fld>
            <a:endParaRPr lang="en-US" altLang="en-US" sz="100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CAE2C1-E085-4A73-844E-DD5CF40A971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 </a:t>
            </a:r>
            <a:r>
              <a:rPr lang="en-US" altLang="en-US" sz="2100" dirty="0">
                <a:solidFill>
                  <a:srgbClr val="0000FF"/>
                </a:solidFill>
              </a:rPr>
              <a:t>Chronic</a:t>
            </a:r>
          </a:p>
          <a:p>
            <a:pPr eaLnBrk="1" hangingPunct="1">
              <a:lnSpc>
                <a:spcPct val="80000"/>
              </a:lnSpc>
            </a:pPr>
            <a:r>
              <a:rPr lang="en-US" altLang="en-US" sz="2100" dirty="0"/>
              <a:t>Complain of haloes, blurred VA: </a:t>
            </a:r>
            <a:r>
              <a:rPr lang="en-US" altLang="en-US" sz="2100" dirty="0">
                <a:solidFill>
                  <a:srgbClr val="0000FF"/>
                </a:solidFill>
              </a:rPr>
              <a:t>Acute; subacute</a:t>
            </a:r>
            <a:endParaRPr lang="en-US" altLang="en-US" sz="2100" dirty="0">
              <a:solidFill>
                <a:schemeClr val="bg1"/>
              </a:solidFill>
            </a:endParaRPr>
          </a:p>
        </p:txBody>
      </p:sp>
      <p:sp>
        <p:nvSpPr>
          <p:cNvPr id="53251" name="Text Box 3">
            <a:extLst>
              <a:ext uri="{FF2B5EF4-FFF2-40B4-BE49-F238E27FC236}">
                <a16:creationId xmlns:a16="http://schemas.microsoft.com/office/drawing/2014/main" id="{0F8F316C-D82E-4333-955D-560339EBA91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3252" name="Text Box 4">
            <a:extLst>
              <a:ext uri="{FF2B5EF4-FFF2-40B4-BE49-F238E27FC236}">
                <a16:creationId xmlns:a16="http://schemas.microsoft.com/office/drawing/2014/main" id="{6B0FBA41-6398-4F6A-8898-70A680EB116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3254" name="Rectangle 6">
            <a:extLst>
              <a:ext uri="{FF2B5EF4-FFF2-40B4-BE49-F238E27FC236}">
                <a16:creationId xmlns:a16="http://schemas.microsoft.com/office/drawing/2014/main" id="{E16255E3-1345-4101-AAA4-50851DC5BC7D}"/>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3255" name="Text Box 7">
            <a:extLst>
              <a:ext uri="{FF2B5EF4-FFF2-40B4-BE49-F238E27FC236}">
                <a16:creationId xmlns:a16="http://schemas.microsoft.com/office/drawing/2014/main" id="{CB23F28A-CDAC-479C-82C2-9CE3413F8DF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6" name="Text Box 8">
            <a:extLst>
              <a:ext uri="{FF2B5EF4-FFF2-40B4-BE49-F238E27FC236}">
                <a16:creationId xmlns:a16="http://schemas.microsoft.com/office/drawing/2014/main" id="{EB2E6026-CD66-46D6-A05D-16923730CD7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7" name="Text Box 9">
            <a:extLst>
              <a:ext uri="{FF2B5EF4-FFF2-40B4-BE49-F238E27FC236}">
                <a16:creationId xmlns:a16="http://schemas.microsoft.com/office/drawing/2014/main" id="{A298CABC-0612-4CB6-ABED-85667E9A39F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8" name="Text Box 10">
            <a:extLst>
              <a:ext uri="{FF2B5EF4-FFF2-40B4-BE49-F238E27FC236}">
                <a16:creationId xmlns:a16="http://schemas.microsoft.com/office/drawing/2014/main" id="{E3135F76-7725-4F08-A207-400879C1A64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3259" name="Slide Number Placeholder 1">
            <a:extLst>
              <a:ext uri="{FF2B5EF4-FFF2-40B4-BE49-F238E27FC236}">
                <a16:creationId xmlns:a16="http://schemas.microsoft.com/office/drawing/2014/main" id="{D7F8F647-CCD6-4490-A539-CAE2B5CC2C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016DB7-ABC2-42FE-AE8B-A605DB729D7F}" type="slidenum">
              <a:rPr lang="en-US" altLang="en-US" sz="1000"/>
              <a:pPr>
                <a:spcBef>
                  <a:spcPct val="0"/>
                </a:spcBef>
                <a:buClrTx/>
                <a:buSzTx/>
                <a:buFontTx/>
                <a:buNone/>
              </a:pPr>
              <a:t>167</a:t>
            </a:fld>
            <a:endParaRPr lang="en-US" altLang="en-US" sz="100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CAE2C1-E085-4A73-844E-DD5CF40A9711}"/>
              </a:ext>
            </a:extLst>
          </p:cNvPr>
          <p:cNvSpPr>
            <a:spLocks noGrp="1" noChangeArrowheads="1"/>
          </p:cNvSpPr>
          <p:nvPr>
            <p:ph type="body" idx="1"/>
          </p:nvPr>
        </p:nvSpPr>
        <p:spPr>
          <a:xfrm>
            <a:off x="457200" y="1295400"/>
            <a:ext cx="8229600" cy="42672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dirty="0">
                <a:solidFill>
                  <a:schemeClr val="bg1">
                    <a:lumMod val="75000"/>
                  </a:schemeClr>
                </a:solidFill>
              </a:rPr>
              <a:t>Presents like POAG: Chronic</a:t>
            </a:r>
          </a:p>
          <a:p>
            <a:pPr eaLnBrk="1" hangingPunct="1">
              <a:lnSpc>
                <a:spcPct val="80000"/>
              </a:lnSpc>
            </a:pPr>
            <a:r>
              <a:rPr lang="en-US" altLang="en-US" sz="2100" dirty="0">
                <a:solidFill>
                  <a:schemeClr val="bg1">
                    <a:lumMod val="75000"/>
                  </a:schemeClr>
                </a:solidFill>
              </a:rPr>
              <a:t>Complain of </a:t>
            </a:r>
            <a:r>
              <a:rPr lang="en-US" altLang="en-US" sz="2100" b="1" dirty="0"/>
              <a:t>haloes</a:t>
            </a:r>
            <a:r>
              <a:rPr lang="en-US" altLang="en-US" sz="2100" dirty="0">
                <a:solidFill>
                  <a:schemeClr val="bg1">
                    <a:lumMod val="75000"/>
                  </a:schemeClr>
                </a:solidFill>
              </a:rPr>
              <a:t>, blurred VA: Acute; subacute</a:t>
            </a:r>
          </a:p>
        </p:txBody>
      </p:sp>
      <p:sp>
        <p:nvSpPr>
          <p:cNvPr id="53251" name="Text Box 3">
            <a:extLst>
              <a:ext uri="{FF2B5EF4-FFF2-40B4-BE49-F238E27FC236}">
                <a16:creationId xmlns:a16="http://schemas.microsoft.com/office/drawing/2014/main" id="{0F8F316C-D82E-4333-955D-560339EBA91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3252" name="Text Box 4">
            <a:extLst>
              <a:ext uri="{FF2B5EF4-FFF2-40B4-BE49-F238E27FC236}">
                <a16:creationId xmlns:a16="http://schemas.microsoft.com/office/drawing/2014/main" id="{6B0FBA41-6398-4F6A-8898-70A680EB116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3254" name="Rectangle 6">
            <a:extLst>
              <a:ext uri="{FF2B5EF4-FFF2-40B4-BE49-F238E27FC236}">
                <a16:creationId xmlns:a16="http://schemas.microsoft.com/office/drawing/2014/main" id="{E16255E3-1345-4101-AAA4-50851DC5BC7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53255" name="Text Box 7">
            <a:extLst>
              <a:ext uri="{FF2B5EF4-FFF2-40B4-BE49-F238E27FC236}">
                <a16:creationId xmlns:a16="http://schemas.microsoft.com/office/drawing/2014/main" id="{CB23F28A-CDAC-479C-82C2-9CE3413F8DF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6" name="Text Box 8">
            <a:extLst>
              <a:ext uri="{FF2B5EF4-FFF2-40B4-BE49-F238E27FC236}">
                <a16:creationId xmlns:a16="http://schemas.microsoft.com/office/drawing/2014/main" id="{EB2E6026-CD66-46D6-A05D-16923730CD7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7" name="Text Box 9">
            <a:extLst>
              <a:ext uri="{FF2B5EF4-FFF2-40B4-BE49-F238E27FC236}">
                <a16:creationId xmlns:a16="http://schemas.microsoft.com/office/drawing/2014/main" id="{A298CABC-0612-4CB6-ABED-85667E9A39F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8" name="Text Box 10">
            <a:extLst>
              <a:ext uri="{FF2B5EF4-FFF2-40B4-BE49-F238E27FC236}">
                <a16:creationId xmlns:a16="http://schemas.microsoft.com/office/drawing/2014/main" id="{E3135F76-7725-4F08-A207-400879C1A64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3259" name="Slide Number Placeholder 1">
            <a:extLst>
              <a:ext uri="{FF2B5EF4-FFF2-40B4-BE49-F238E27FC236}">
                <a16:creationId xmlns:a16="http://schemas.microsoft.com/office/drawing/2014/main" id="{D7F8F647-CCD6-4490-A539-CAE2B5CC2C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016DB7-ABC2-42FE-AE8B-A605DB729D7F}" type="slidenum">
              <a:rPr lang="en-US" altLang="en-US" sz="1000"/>
              <a:pPr>
                <a:spcBef>
                  <a:spcPct val="0"/>
                </a:spcBef>
                <a:buClrTx/>
                <a:buSzTx/>
                <a:buFontTx/>
                <a:buNone/>
              </a:pPr>
              <a:t>168</a:t>
            </a:fld>
            <a:endParaRPr lang="en-US" altLang="en-US" sz="1000"/>
          </a:p>
        </p:txBody>
      </p:sp>
      <p:sp>
        <p:nvSpPr>
          <p:cNvPr id="2" name="Oval 1">
            <a:extLst>
              <a:ext uri="{FF2B5EF4-FFF2-40B4-BE49-F238E27FC236}">
                <a16:creationId xmlns:a16="http://schemas.microsoft.com/office/drawing/2014/main" id="{1DA5A1DA-1DF5-44CC-91AD-0E902FE461B7}"/>
              </a:ext>
            </a:extLst>
          </p:cNvPr>
          <p:cNvSpPr/>
          <p:nvPr/>
        </p:nvSpPr>
        <p:spPr>
          <a:xfrm>
            <a:off x="2209800" y="5029200"/>
            <a:ext cx="11430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0B61600-BE2F-4837-A30A-4195CA7A05D1}"/>
              </a:ext>
            </a:extLst>
          </p:cNvPr>
          <p:cNvSpPr txBox="1"/>
          <p:nvPr/>
        </p:nvSpPr>
        <p:spPr>
          <a:xfrm>
            <a:off x="1066800" y="5638800"/>
            <a:ext cx="6045245" cy="338554"/>
          </a:xfrm>
          <a:prstGeom prst="rect">
            <a:avLst/>
          </a:prstGeom>
          <a:noFill/>
        </p:spPr>
        <p:txBody>
          <a:bodyPr wrap="none" rtlCol="0">
            <a:spAutoFit/>
          </a:bodyPr>
          <a:lstStyle/>
          <a:p>
            <a:r>
              <a:rPr lang="en-US" sz="1600" i="1" dirty="0"/>
              <a:t>The haloes are said to have a particular appearance—what is it?</a:t>
            </a:r>
          </a:p>
        </p:txBody>
      </p:sp>
    </p:spTree>
    <p:extLst>
      <p:ext uri="{BB962C8B-B14F-4D97-AF65-F5344CB8AC3E}">
        <p14:creationId xmlns:p14="http://schemas.microsoft.com/office/powerpoint/2010/main" val="234806129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383834-C21C-4696-9699-7BC8A42D3756}"/>
              </a:ext>
            </a:extLst>
          </p:cNvPr>
          <p:cNvSpPr/>
          <p:nvPr/>
        </p:nvSpPr>
        <p:spPr>
          <a:xfrm>
            <a:off x="2031955" y="5931187"/>
            <a:ext cx="1701845" cy="279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9FCAE2C1-E085-4A73-844E-DD5CF40A971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dirty="0">
                <a:solidFill>
                  <a:schemeClr val="bg1">
                    <a:lumMod val="75000"/>
                  </a:schemeClr>
                </a:solidFill>
              </a:rPr>
              <a:t>Presents like POAG: Chronic</a:t>
            </a:r>
          </a:p>
          <a:p>
            <a:pPr eaLnBrk="1" hangingPunct="1">
              <a:lnSpc>
                <a:spcPct val="80000"/>
              </a:lnSpc>
            </a:pPr>
            <a:r>
              <a:rPr lang="en-US" altLang="en-US" sz="2100" dirty="0">
                <a:solidFill>
                  <a:schemeClr val="bg1">
                    <a:lumMod val="75000"/>
                  </a:schemeClr>
                </a:solidFill>
              </a:rPr>
              <a:t>Complain of </a:t>
            </a:r>
            <a:r>
              <a:rPr lang="en-US" altLang="en-US" sz="2100" b="1" dirty="0"/>
              <a:t>haloes</a:t>
            </a:r>
            <a:r>
              <a:rPr lang="en-US" altLang="en-US" sz="2100" dirty="0">
                <a:solidFill>
                  <a:schemeClr val="bg1">
                    <a:lumMod val="75000"/>
                  </a:schemeClr>
                </a:solidFill>
              </a:rPr>
              <a:t>, blurred VA: Acute; subacute</a:t>
            </a:r>
          </a:p>
        </p:txBody>
      </p:sp>
      <p:sp>
        <p:nvSpPr>
          <p:cNvPr id="53251" name="Text Box 3">
            <a:extLst>
              <a:ext uri="{FF2B5EF4-FFF2-40B4-BE49-F238E27FC236}">
                <a16:creationId xmlns:a16="http://schemas.microsoft.com/office/drawing/2014/main" id="{0F8F316C-D82E-4333-955D-560339EBA91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3252" name="Text Box 4">
            <a:extLst>
              <a:ext uri="{FF2B5EF4-FFF2-40B4-BE49-F238E27FC236}">
                <a16:creationId xmlns:a16="http://schemas.microsoft.com/office/drawing/2014/main" id="{6B0FBA41-6398-4F6A-8898-70A680EB116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3254" name="Rectangle 6">
            <a:extLst>
              <a:ext uri="{FF2B5EF4-FFF2-40B4-BE49-F238E27FC236}">
                <a16:creationId xmlns:a16="http://schemas.microsoft.com/office/drawing/2014/main" id="{E16255E3-1345-4101-AAA4-50851DC5BC7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53255" name="Text Box 7">
            <a:extLst>
              <a:ext uri="{FF2B5EF4-FFF2-40B4-BE49-F238E27FC236}">
                <a16:creationId xmlns:a16="http://schemas.microsoft.com/office/drawing/2014/main" id="{CB23F28A-CDAC-479C-82C2-9CE3413F8DF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6" name="Text Box 8">
            <a:extLst>
              <a:ext uri="{FF2B5EF4-FFF2-40B4-BE49-F238E27FC236}">
                <a16:creationId xmlns:a16="http://schemas.microsoft.com/office/drawing/2014/main" id="{EB2E6026-CD66-46D6-A05D-16923730CD7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7" name="Text Box 9">
            <a:extLst>
              <a:ext uri="{FF2B5EF4-FFF2-40B4-BE49-F238E27FC236}">
                <a16:creationId xmlns:a16="http://schemas.microsoft.com/office/drawing/2014/main" id="{A298CABC-0612-4CB6-ABED-85667E9A39F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8" name="Text Box 10">
            <a:extLst>
              <a:ext uri="{FF2B5EF4-FFF2-40B4-BE49-F238E27FC236}">
                <a16:creationId xmlns:a16="http://schemas.microsoft.com/office/drawing/2014/main" id="{E3135F76-7725-4F08-A207-400879C1A64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3259" name="Slide Number Placeholder 1">
            <a:extLst>
              <a:ext uri="{FF2B5EF4-FFF2-40B4-BE49-F238E27FC236}">
                <a16:creationId xmlns:a16="http://schemas.microsoft.com/office/drawing/2014/main" id="{D7F8F647-CCD6-4490-A539-CAE2B5CC2C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016DB7-ABC2-42FE-AE8B-A605DB729D7F}" type="slidenum">
              <a:rPr lang="en-US" altLang="en-US" sz="1000"/>
              <a:pPr>
                <a:spcBef>
                  <a:spcPct val="0"/>
                </a:spcBef>
                <a:buClrTx/>
                <a:buSzTx/>
                <a:buFontTx/>
                <a:buNone/>
              </a:pPr>
              <a:t>169</a:t>
            </a:fld>
            <a:endParaRPr lang="en-US" altLang="en-US" sz="1000"/>
          </a:p>
        </p:txBody>
      </p:sp>
      <p:sp>
        <p:nvSpPr>
          <p:cNvPr id="2" name="Oval 1">
            <a:extLst>
              <a:ext uri="{FF2B5EF4-FFF2-40B4-BE49-F238E27FC236}">
                <a16:creationId xmlns:a16="http://schemas.microsoft.com/office/drawing/2014/main" id="{1DA5A1DA-1DF5-44CC-91AD-0E902FE461B7}"/>
              </a:ext>
            </a:extLst>
          </p:cNvPr>
          <p:cNvSpPr/>
          <p:nvPr/>
        </p:nvSpPr>
        <p:spPr>
          <a:xfrm>
            <a:off x="2209800" y="5029200"/>
            <a:ext cx="11430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0B61600-BE2F-4837-A30A-4195CA7A05D1}"/>
              </a:ext>
            </a:extLst>
          </p:cNvPr>
          <p:cNvSpPr txBox="1"/>
          <p:nvPr/>
        </p:nvSpPr>
        <p:spPr>
          <a:xfrm>
            <a:off x="1066800" y="5638800"/>
            <a:ext cx="6045245" cy="584775"/>
          </a:xfrm>
          <a:prstGeom prst="rect">
            <a:avLst/>
          </a:prstGeom>
          <a:noFill/>
        </p:spPr>
        <p:txBody>
          <a:bodyPr wrap="none" rtlCol="0">
            <a:spAutoFit/>
          </a:bodyPr>
          <a:lstStyle/>
          <a:p>
            <a:r>
              <a:rPr lang="en-US" sz="1600" i="1" dirty="0"/>
              <a:t>The haloes are said to have a particular appearance—what is it?</a:t>
            </a:r>
          </a:p>
          <a:p>
            <a:r>
              <a:rPr lang="en-US" sz="1600" dirty="0"/>
              <a:t>They are ‘</a:t>
            </a:r>
            <a:r>
              <a:rPr lang="en-US" sz="1600" b="1" dirty="0">
                <a:solidFill>
                  <a:srgbClr val="FF0000"/>
                </a:solidFill>
              </a:rPr>
              <a:t>ra</a:t>
            </a:r>
            <a:r>
              <a:rPr lang="en-US" sz="1600" b="1" dirty="0">
                <a:solidFill>
                  <a:srgbClr val="FFC000"/>
                </a:solidFill>
              </a:rPr>
              <a:t>in</a:t>
            </a:r>
            <a:r>
              <a:rPr lang="en-US" sz="1600" b="1" dirty="0">
                <a:solidFill>
                  <a:srgbClr val="00B050"/>
                </a:solidFill>
              </a:rPr>
              <a:t>bo</a:t>
            </a:r>
            <a:r>
              <a:rPr lang="en-US" sz="1600" b="1" dirty="0">
                <a:solidFill>
                  <a:srgbClr val="0000FF"/>
                </a:solidFill>
              </a:rPr>
              <a:t>w-c</a:t>
            </a:r>
            <a:r>
              <a:rPr lang="en-US" sz="1600" b="1" dirty="0">
                <a:solidFill>
                  <a:srgbClr val="7030A0"/>
                </a:solidFill>
              </a:rPr>
              <a:t>olo</a:t>
            </a:r>
            <a:r>
              <a:rPr lang="en-US" sz="1600" b="1" dirty="0">
                <a:solidFill>
                  <a:srgbClr val="660033"/>
                </a:solidFill>
              </a:rPr>
              <a:t>red</a:t>
            </a:r>
            <a:r>
              <a:rPr lang="en-US" sz="1600" dirty="0"/>
              <a:t>’</a:t>
            </a:r>
          </a:p>
        </p:txBody>
      </p:sp>
    </p:spTree>
    <p:extLst>
      <p:ext uri="{BB962C8B-B14F-4D97-AF65-F5344CB8AC3E}">
        <p14:creationId xmlns:p14="http://schemas.microsoft.com/office/powerpoint/2010/main" val="31541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8" name="TextBox 2">
            <a:extLst>
              <a:ext uri="{FF2B5EF4-FFF2-40B4-BE49-F238E27FC236}">
                <a16:creationId xmlns:a16="http://schemas.microsoft.com/office/drawing/2014/main" id="{D71F8FD6-0804-49AC-9494-F6C850BAD3FD}"/>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rgbClr val="0000FF"/>
                </a:solidFill>
              </a:rPr>
              <a:t>In what fundamental way do these three…</a:t>
            </a:r>
          </a:p>
        </p:txBody>
      </p:sp>
      <p:sp>
        <p:nvSpPr>
          <p:cNvPr id="40" name="Right Brace 39">
            <a:extLst>
              <a:ext uri="{FF2B5EF4-FFF2-40B4-BE49-F238E27FC236}">
                <a16:creationId xmlns:a16="http://schemas.microsoft.com/office/drawing/2014/main" id="{FA9725AE-EA91-4266-86EE-D4A2AE26F6CC}"/>
              </a:ext>
            </a:extLst>
          </p:cNvPr>
          <p:cNvSpPr/>
          <p:nvPr/>
        </p:nvSpPr>
        <p:spPr>
          <a:xfrm flipH="1">
            <a:off x="3638062" y="3837867"/>
            <a:ext cx="300403" cy="10639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7782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t>They share a common mechanism:</a:t>
            </a:r>
          </a:p>
          <a:p>
            <a:pPr eaLnBrk="1" hangingPunct="1">
              <a:spcBef>
                <a:spcPct val="0"/>
              </a:spcBef>
              <a:buClrTx/>
              <a:buSzTx/>
              <a:buFontTx/>
              <a:buNone/>
            </a:pPr>
            <a:r>
              <a:rPr lang="en-US" altLang="en-US" sz="1600" b="1" dirty="0"/>
              <a:t>Pupillary block</a:t>
            </a:r>
          </a:p>
        </p:txBody>
      </p:sp>
      <p:sp>
        <p:nvSpPr>
          <p:cNvPr id="3" name="Rectangle 2">
            <a:extLst>
              <a:ext uri="{FF2B5EF4-FFF2-40B4-BE49-F238E27FC236}">
                <a16:creationId xmlns:a16="http://schemas.microsoft.com/office/drawing/2014/main" id="{8B02FAE5-4224-48AA-A07D-CCD532F16291}"/>
              </a:ext>
            </a:extLst>
          </p:cNvPr>
          <p:cNvSpPr/>
          <p:nvPr/>
        </p:nvSpPr>
        <p:spPr>
          <a:xfrm>
            <a:off x="1600200" y="5269739"/>
            <a:ext cx="1600201" cy="250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25167816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CAE2C1-E085-4A73-844E-DD5CF40A971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dirty="0">
                <a:solidFill>
                  <a:schemeClr val="bg1">
                    <a:lumMod val="75000"/>
                  </a:schemeClr>
                </a:solidFill>
              </a:rPr>
              <a:t>Cornea cloudy during event: 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dirty="0">
                <a:solidFill>
                  <a:schemeClr val="bg1">
                    <a:lumMod val="75000"/>
                  </a:schemeClr>
                </a:solidFill>
              </a:rPr>
              <a:t>Presents like POAG: Chronic</a:t>
            </a:r>
          </a:p>
          <a:p>
            <a:pPr eaLnBrk="1" hangingPunct="1">
              <a:lnSpc>
                <a:spcPct val="80000"/>
              </a:lnSpc>
            </a:pPr>
            <a:r>
              <a:rPr lang="en-US" altLang="en-US" sz="2100" dirty="0">
                <a:solidFill>
                  <a:schemeClr val="bg1">
                    <a:lumMod val="75000"/>
                  </a:schemeClr>
                </a:solidFill>
              </a:rPr>
              <a:t>Complain of </a:t>
            </a:r>
            <a:r>
              <a:rPr lang="en-US" altLang="en-US" sz="2100" b="1" dirty="0"/>
              <a:t>haloes, blurred VA</a:t>
            </a:r>
            <a:r>
              <a:rPr lang="en-US" altLang="en-US" sz="2100" dirty="0"/>
              <a:t>: </a:t>
            </a:r>
            <a:r>
              <a:rPr lang="en-US" altLang="en-US" sz="2100" dirty="0">
                <a:solidFill>
                  <a:srgbClr val="0000FF"/>
                </a:solidFill>
              </a:rPr>
              <a:t>Acute; subacute</a:t>
            </a:r>
            <a:endParaRPr lang="en-US" altLang="en-US" sz="2100" dirty="0">
              <a:solidFill>
                <a:schemeClr val="bg1"/>
              </a:solidFill>
            </a:endParaRPr>
          </a:p>
        </p:txBody>
      </p:sp>
      <p:sp>
        <p:nvSpPr>
          <p:cNvPr id="53251" name="Text Box 3">
            <a:extLst>
              <a:ext uri="{FF2B5EF4-FFF2-40B4-BE49-F238E27FC236}">
                <a16:creationId xmlns:a16="http://schemas.microsoft.com/office/drawing/2014/main" id="{0F8F316C-D82E-4333-955D-560339EBA91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3252" name="Text Box 4">
            <a:extLst>
              <a:ext uri="{FF2B5EF4-FFF2-40B4-BE49-F238E27FC236}">
                <a16:creationId xmlns:a16="http://schemas.microsoft.com/office/drawing/2014/main" id="{6B0FBA41-6398-4F6A-8898-70A680EB116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3254" name="Rectangle 6">
            <a:extLst>
              <a:ext uri="{FF2B5EF4-FFF2-40B4-BE49-F238E27FC236}">
                <a16:creationId xmlns:a16="http://schemas.microsoft.com/office/drawing/2014/main" id="{E16255E3-1345-4101-AAA4-50851DC5BC7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53255" name="Text Box 7">
            <a:extLst>
              <a:ext uri="{FF2B5EF4-FFF2-40B4-BE49-F238E27FC236}">
                <a16:creationId xmlns:a16="http://schemas.microsoft.com/office/drawing/2014/main" id="{CB23F28A-CDAC-479C-82C2-9CE3413F8DF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6" name="Text Box 8">
            <a:extLst>
              <a:ext uri="{FF2B5EF4-FFF2-40B4-BE49-F238E27FC236}">
                <a16:creationId xmlns:a16="http://schemas.microsoft.com/office/drawing/2014/main" id="{EB2E6026-CD66-46D6-A05D-16923730CD7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7" name="Text Box 9">
            <a:extLst>
              <a:ext uri="{FF2B5EF4-FFF2-40B4-BE49-F238E27FC236}">
                <a16:creationId xmlns:a16="http://schemas.microsoft.com/office/drawing/2014/main" id="{A298CABC-0612-4CB6-ABED-85667E9A39F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8" name="Text Box 10">
            <a:extLst>
              <a:ext uri="{FF2B5EF4-FFF2-40B4-BE49-F238E27FC236}">
                <a16:creationId xmlns:a16="http://schemas.microsoft.com/office/drawing/2014/main" id="{E3135F76-7725-4F08-A207-400879C1A64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3259" name="Slide Number Placeholder 1">
            <a:extLst>
              <a:ext uri="{FF2B5EF4-FFF2-40B4-BE49-F238E27FC236}">
                <a16:creationId xmlns:a16="http://schemas.microsoft.com/office/drawing/2014/main" id="{D7F8F647-CCD6-4490-A539-CAE2B5CC2C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016DB7-ABC2-42FE-AE8B-A605DB729D7F}" type="slidenum">
              <a:rPr lang="en-US" altLang="en-US" sz="1000"/>
              <a:pPr>
                <a:spcBef>
                  <a:spcPct val="0"/>
                </a:spcBef>
                <a:buClrTx/>
                <a:buSzTx/>
                <a:buFontTx/>
                <a:buNone/>
              </a:pPr>
              <a:t>170</a:t>
            </a:fld>
            <a:endParaRPr lang="en-US" altLang="en-US" sz="1000"/>
          </a:p>
        </p:txBody>
      </p:sp>
      <p:sp>
        <p:nvSpPr>
          <p:cNvPr id="3" name="Arrow: Down 2">
            <a:extLst>
              <a:ext uri="{FF2B5EF4-FFF2-40B4-BE49-F238E27FC236}">
                <a16:creationId xmlns:a16="http://schemas.microsoft.com/office/drawing/2014/main" id="{8A3A195C-C385-40B1-BC2C-E35B11E3E671}"/>
              </a:ext>
            </a:extLst>
          </p:cNvPr>
          <p:cNvSpPr/>
          <p:nvPr/>
        </p:nvSpPr>
        <p:spPr>
          <a:xfrm rot="18933987">
            <a:off x="2884630" y="4391109"/>
            <a:ext cx="288280" cy="89706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A845AC-6C8B-466B-B78F-82F88D684D93}"/>
              </a:ext>
            </a:extLst>
          </p:cNvPr>
          <p:cNvSpPr txBox="1"/>
          <p:nvPr/>
        </p:nvSpPr>
        <p:spPr>
          <a:xfrm>
            <a:off x="914401" y="4179237"/>
            <a:ext cx="5062604" cy="584775"/>
          </a:xfrm>
          <a:prstGeom prst="rect">
            <a:avLst/>
          </a:prstGeom>
          <a:solidFill>
            <a:schemeClr val="tx2">
              <a:lumMod val="20000"/>
              <a:lumOff val="80000"/>
            </a:schemeClr>
          </a:solidFill>
        </p:spPr>
        <p:txBody>
          <a:bodyPr wrap="none" rtlCol="0">
            <a:spAutoFit/>
          </a:bodyPr>
          <a:lstStyle/>
          <a:p>
            <a:r>
              <a:rPr lang="en-US" sz="1600" i="1" dirty="0">
                <a:solidFill>
                  <a:srgbClr val="0000FF"/>
                </a:solidFill>
              </a:rPr>
              <a:t>What causes the haloes and blurry vision?</a:t>
            </a:r>
            <a:endParaRPr lang="en-US" sz="1600" i="1" dirty="0">
              <a:solidFill>
                <a:schemeClr val="tx2">
                  <a:lumMod val="20000"/>
                  <a:lumOff val="80000"/>
                </a:schemeClr>
              </a:solidFill>
            </a:endParaRPr>
          </a:p>
          <a:p>
            <a:r>
              <a:rPr lang="en-US" sz="1600" dirty="0">
                <a:solidFill>
                  <a:schemeClr val="tx2">
                    <a:lumMod val="20000"/>
                    <a:lumOff val="80000"/>
                  </a:schemeClr>
                </a:solidFill>
              </a:rPr>
              <a:t>The corneal edema associated with these conditions</a:t>
            </a:r>
          </a:p>
        </p:txBody>
      </p:sp>
    </p:spTree>
    <p:extLst>
      <p:ext uri="{BB962C8B-B14F-4D97-AF65-F5344CB8AC3E}">
        <p14:creationId xmlns:p14="http://schemas.microsoft.com/office/powerpoint/2010/main" val="4032326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CAE2C1-E085-4A73-844E-DD5CF40A971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a:t>
            </a:r>
            <a:r>
              <a:rPr lang="en-US" altLang="en-US" sz="2100" dirty="0">
                <a:solidFill>
                  <a:schemeClr val="bg1">
                    <a:lumMod val="75000"/>
                  </a:schemeClr>
                </a:solidFill>
              </a:rPr>
              <a:t>during event: </a:t>
            </a:r>
            <a:r>
              <a:rPr lang="en-US" altLang="en-US" sz="2100" dirty="0">
                <a:solidFill>
                  <a:srgbClr val="0000FF"/>
                </a:solidFill>
              </a:rPr>
              <a:t>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dirty="0">
                <a:solidFill>
                  <a:schemeClr val="bg1">
                    <a:lumMod val="75000"/>
                  </a:schemeClr>
                </a:solidFill>
              </a:rPr>
              <a:t>Presents like POAG: Chronic</a:t>
            </a:r>
          </a:p>
          <a:p>
            <a:pPr eaLnBrk="1" hangingPunct="1">
              <a:lnSpc>
                <a:spcPct val="80000"/>
              </a:lnSpc>
            </a:pPr>
            <a:r>
              <a:rPr lang="en-US" altLang="en-US" sz="2100" dirty="0">
                <a:solidFill>
                  <a:schemeClr val="bg1">
                    <a:lumMod val="75000"/>
                  </a:schemeClr>
                </a:solidFill>
              </a:rPr>
              <a:t>Complain of </a:t>
            </a:r>
            <a:r>
              <a:rPr lang="en-US" altLang="en-US" sz="2100" b="1" dirty="0"/>
              <a:t>haloes, blurred VA</a:t>
            </a:r>
            <a:r>
              <a:rPr lang="en-US" altLang="en-US" sz="2100" dirty="0"/>
              <a:t>: </a:t>
            </a:r>
            <a:r>
              <a:rPr lang="en-US" altLang="en-US" sz="2100" dirty="0">
                <a:solidFill>
                  <a:srgbClr val="0000FF"/>
                </a:solidFill>
              </a:rPr>
              <a:t>Acute; subacute</a:t>
            </a:r>
            <a:endParaRPr lang="en-US" altLang="en-US" sz="2100" dirty="0">
              <a:solidFill>
                <a:schemeClr val="bg1"/>
              </a:solidFill>
            </a:endParaRPr>
          </a:p>
        </p:txBody>
      </p:sp>
      <p:sp>
        <p:nvSpPr>
          <p:cNvPr id="53251" name="Text Box 3">
            <a:extLst>
              <a:ext uri="{FF2B5EF4-FFF2-40B4-BE49-F238E27FC236}">
                <a16:creationId xmlns:a16="http://schemas.microsoft.com/office/drawing/2014/main" id="{0F8F316C-D82E-4333-955D-560339EBA91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3252" name="Text Box 4">
            <a:extLst>
              <a:ext uri="{FF2B5EF4-FFF2-40B4-BE49-F238E27FC236}">
                <a16:creationId xmlns:a16="http://schemas.microsoft.com/office/drawing/2014/main" id="{6B0FBA41-6398-4F6A-8898-70A680EB116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3254" name="Rectangle 6">
            <a:extLst>
              <a:ext uri="{FF2B5EF4-FFF2-40B4-BE49-F238E27FC236}">
                <a16:creationId xmlns:a16="http://schemas.microsoft.com/office/drawing/2014/main" id="{E16255E3-1345-4101-AAA4-50851DC5BC7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53255" name="Text Box 7">
            <a:extLst>
              <a:ext uri="{FF2B5EF4-FFF2-40B4-BE49-F238E27FC236}">
                <a16:creationId xmlns:a16="http://schemas.microsoft.com/office/drawing/2014/main" id="{CB23F28A-CDAC-479C-82C2-9CE3413F8DF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6" name="Text Box 8">
            <a:extLst>
              <a:ext uri="{FF2B5EF4-FFF2-40B4-BE49-F238E27FC236}">
                <a16:creationId xmlns:a16="http://schemas.microsoft.com/office/drawing/2014/main" id="{EB2E6026-CD66-46D6-A05D-16923730CD7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7" name="Text Box 9">
            <a:extLst>
              <a:ext uri="{FF2B5EF4-FFF2-40B4-BE49-F238E27FC236}">
                <a16:creationId xmlns:a16="http://schemas.microsoft.com/office/drawing/2014/main" id="{A298CABC-0612-4CB6-ABED-85667E9A39F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8" name="Text Box 10">
            <a:extLst>
              <a:ext uri="{FF2B5EF4-FFF2-40B4-BE49-F238E27FC236}">
                <a16:creationId xmlns:a16="http://schemas.microsoft.com/office/drawing/2014/main" id="{E3135F76-7725-4F08-A207-400879C1A64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3259" name="Slide Number Placeholder 1">
            <a:extLst>
              <a:ext uri="{FF2B5EF4-FFF2-40B4-BE49-F238E27FC236}">
                <a16:creationId xmlns:a16="http://schemas.microsoft.com/office/drawing/2014/main" id="{D7F8F647-CCD6-4490-A539-CAE2B5CC2C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016DB7-ABC2-42FE-AE8B-A605DB729D7F}" type="slidenum">
              <a:rPr lang="en-US" altLang="en-US" sz="1000"/>
              <a:pPr>
                <a:spcBef>
                  <a:spcPct val="0"/>
                </a:spcBef>
                <a:buClrTx/>
                <a:buSzTx/>
                <a:buFontTx/>
                <a:buNone/>
              </a:pPr>
              <a:t>171</a:t>
            </a:fld>
            <a:endParaRPr lang="en-US" altLang="en-US" sz="1000"/>
          </a:p>
        </p:txBody>
      </p:sp>
      <p:sp>
        <p:nvSpPr>
          <p:cNvPr id="3" name="Arrow: Down 2">
            <a:extLst>
              <a:ext uri="{FF2B5EF4-FFF2-40B4-BE49-F238E27FC236}">
                <a16:creationId xmlns:a16="http://schemas.microsoft.com/office/drawing/2014/main" id="{8A3A195C-C385-40B1-BC2C-E35B11E3E671}"/>
              </a:ext>
            </a:extLst>
          </p:cNvPr>
          <p:cNvSpPr/>
          <p:nvPr/>
        </p:nvSpPr>
        <p:spPr>
          <a:xfrm rot="18933987">
            <a:off x="2884630" y="4391109"/>
            <a:ext cx="288280" cy="89706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D1E5657-F2D5-4325-BD85-D4A20663598A}"/>
              </a:ext>
            </a:extLst>
          </p:cNvPr>
          <p:cNvSpPr/>
          <p:nvPr/>
        </p:nvSpPr>
        <p:spPr>
          <a:xfrm rot="8149777">
            <a:off x="2282816" y="3759309"/>
            <a:ext cx="288280" cy="89706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C4EE564-B208-4640-B5DD-AF06776EF11F}"/>
              </a:ext>
            </a:extLst>
          </p:cNvPr>
          <p:cNvSpPr/>
          <p:nvPr/>
        </p:nvSpPr>
        <p:spPr>
          <a:xfrm>
            <a:off x="4002922" y="3477569"/>
            <a:ext cx="2654393" cy="459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3C4463-CC80-416D-8F49-F3B81C3BD041}"/>
              </a:ext>
            </a:extLst>
          </p:cNvPr>
          <p:cNvSpPr/>
          <p:nvPr/>
        </p:nvSpPr>
        <p:spPr>
          <a:xfrm>
            <a:off x="4419600" y="5060436"/>
            <a:ext cx="2654393" cy="459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Down 3">
            <a:extLst>
              <a:ext uri="{FF2B5EF4-FFF2-40B4-BE49-F238E27FC236}">
                <a16:creationId xmlns:a16="http://schemas.microsoft.com/office/drawing/2014/main" id="{37114D04-BBAE-4C17-920B-F34F5F2D5BC4}"/>
              </a:ext>
            </a:extLst>
          </p:cNvPr>
          <p:cNvSpPr/>
          <p:nvPr/>
        </p:nvSpPr>
        <p:spPr>
          <a:xfrm rot="20694426">
            <a:off x="5203333" y="3852828"/>
            <a:ext cx="358081" cy="1227117"/>
          </a:xfrm>
          <a:prstGeom prst="up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A845AC-6C8B-466B-B78F-82F88D684D93}"/>
              </a:ext>
            </a:extLst>
          </p:cNvPr>
          <p:cNvSpPr txBox="1"/>
          <p:nvPr/>
        </p:nvSpPr>
        <p:spPr>
          <a:xfrm>
            <a:off x="914401" y="4179237"/>
            <a:ext cx="5062604" cy="584775"/>
          </a:xfrm>
          <a:prstGeom prst="rect">
            <a:avLst/>
          </a:prstGeom>
          <a:solidFill>
            <a:schemeClr val="tx2">
              <a:lumMod val="20000"/>
              <a:lumOff val="80000"/>
            </a:schemeClr>
          </a:solidFill>
        </p:spPr>
        <p:txBody>
          <a:bodyPr wrap="none" rtlCol="0">
            <a:spAutoFit/>
          </a:bodyPr>
          <a:lstStyle/>
          <a:p>
            <a:r>
              <a:rPr lang="en-US" sz="1600" i="1" dirty="0">
                <a:solidFill>
                  <a:srgbClr val="0000FF"/>
                </a:solidFill>
              </a:rPr>
              <a:t>What causes the haloes and blurry vision?</a:t>
            </a:r>
          </a:p>
          <a:p>
            <a:r>
              <a:rPr lang="en-US" sz="1600" dirty="0">
                <a:solidFill>
                  <a:srgbClr val="0000FF"/>
                </a:solidFill>
              </a:rPr>
              <a:t>The corneal edema associated with these conditions</a:t>
            </a:r>
          </a:p>
        </p:txBody>
      </p:sp>
    </p:spTree>
    <p:extLst>
      <p:ext uri="{BB962C8B-B14F-4D97-AF65-F5344CB8AC3E}">
        <p14:creationId xmlns:p14="http://schemas.microsoft.com/office/powerpoint/2010/main" val="9306861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CAE2C1-E085-4A73-844E-DD5CF40A971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a:t>
            </a:r>
            <a:r>
              <a:rPr lang="en-US" altLang="en-US" sz="2100" dirty="0">
                <a:solidFill>
                  <a:schemeClr val="bg1">
                    <a:lumMod val="75000"/>
                  </a:schemeClr>
                </a:solidFill>
              </a:rPr>
              <a:t>during event: </a:t>
            </a:r>
            <a:r>
              <a:rPr lang="en-US" altLang="en-US" sz="2100" dirty="0">
                <a:solidFill>
                  <a:srgbClr val="0000FF"/>
                </a:solidFill>
              </a:rPr>
              <a:t>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dirty="0">
                <a:solidFill>
                  <a:schemeClr val="bg1">
                    <a:lumMod val="75000"/>
                  </a:schemeClr>
                </a:solidFill>
              </a:rPr>
              <a:t>Presents like POAG: Chronic</a:t>
            </a:r>
          </a:p>
          <a:p>
            <a:pPr eaLnBrk="1" hangingPunct="1">
              <a:lnSpc>
                <a:spcPct val="80000"/>
              </a:lnSpc>
            </a:pPr>
            <a:r>
              <a:rPr lang="en-US" altLang="en-US" sz="2100" dirty="0">
                <a:solidFill>
                  <a:schemeClr val="bg1">
                    <a:lumMod val="75000"/>
                  </a:schemeClr>
                </a:solidFill>
              </a:rPr>
              <a:t>Complain of </a:t>
            </a:r>
            <a:r>
              <a:rPr lang="en-US" altLang="en-US" sz="2100" b="1" dirty="0"/>
              <a:t>haloes, blurred VA</a:t>
            </a:r>
            <a:r>
              <a:rPr lang="en-US" altLang="en-US" sz="2100" dirty="0"/>
              <a:t>: </a:t>
            </a:r>
            <a:r>
              <a:rPr lang="en-US" altLang="en-US" sz="2100" dirty="0">
                <a:solidFill>
                  <a:srgbClr val="0000FF"/>
                </a:solidFill>
              </a:rPr>
              <a:t>Acute; subacute</a:t>
            </a:r>
            <a:endParaRPr lang="en-US" altLang="en-US" sz="2100" dirty="0">
              <a:solidFill>
                <a:schemeClr val="bg1"/>
              </a:solidFill>
            </a:endParaRPr>
          </a:p>
        </p:txBody>
      </p:sp>
      <p:sp>
        <p:nvSpPr>
          <p:cNvPr id="53251" name="Text Box 3">
            <a:extLst>
              <a:ext uri="{FF2B5EF4-FFF2-40B4-BE49-F238E27FC236}">
                <a16:creationId xmlns:a16="http://schemas.microsoft.com/office/drawing/2014/main" id="{0F8F316C-D82E-4333-955D-560339EBA91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3252" name="Text Box 4">
            <a:extLst>
              <a:ext uri="{FF2B5EF4-FFF2-40B4-BE49-F238E27FC236}">
                <a16:creationId xmlns:a16="http://schemas.microsoft.com/office/drawing/2014/main" id="{6B0FBA41-6398-4F6A-8898-70A680EB116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3254" name="Rectangle 6">
            <a:extLst>
              <a:ext uri="{FF2B5EF4-FFF2-40B4-BE49-F238E27FC236}">
                <a16:creationId xmlns:a16="http://schemas.microsoft.com/office/drawing/2014/main" id="{E16255E3-1345-4101-AAA4-50851DC5BC7D}"/>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53255" name="Text Box 7">
            <a:extLst>
              <a:ext uri="{FF2B5EF4-FFF2-40B4-BE49-F238E27FC236}">
                <a16:creationId xmlns:a16="http://schemas.microsoft.com/office/drawing/2014/main" id="{CB23F28A-CDAC-479C-82C2-9CE3413F8DF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6" name="Text Box 8">
            <a:extLst>
              <a:ext uri="{FF2B5EF4-FFF2-40B4-BE49-F238E27FC236}">
                <a16:creationId xmlns:a16="http://schemas.microsoft.com/office/drawing/2014/main" id="{EB2E6026-CD66-46D6-A05D-16923730CD7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7" name="Text Box 9">
            <a:extLst>
              <a:ext uri="{FF2B5EF4-FFF2-40B4-BE49-F238E27FC236}">
                <a16:creationId xmlns:a16="http://schemas.microsoft.com/office/drawing/2014/main" id="{A298CABC-0612-4CB6-ABED-85667E9A39F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8" name="Text Box 10">
            <a:extLst>
              <a:ext uri="{FF2B5EF4-FFF2-40B4-BE49-F238E27FC236}">
                <a16:creationId xmlns:a16="http://schemas.microsoft.com/office/drawing/2014/main" id="{E3135F76-7725-4F08-A207-400879C1A64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3259" name="Slide Number Placeholder 1">
            <a:extLst>
              <a:ext uri="{FF2B5EF4-FFF2-40B4-BE49-F238E27FC236}">
                <a16:creationId xmlns:a16="http://schemas.microsoft.com/office/drawing/2014/main" id="{D7F8F647-CCD6-4490-A539-CAE2B5CC2C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016DB7-ABC2-42FE-AE8B-A605DB729D7F}" type="slidenum">
              <a:rPr lang="en-US" altLang="en-US" sz="1000"/>
              <a:pPr>
                <a:spcBef>
                  <a:spcPct val="0"/>
                </a:spcBef>
                <a:buClrTx/>
                <a:buSzTx/>
                <a:buFontTx/>
                <a:buNone/>
              </a:pPr>
              <a:t>172</a:t>
            </a:fld>
            <a:endParaRPr lang="en-US" altLang="en-US" sz="1000"/>
          </a:p>
        </p:txBody>
      </p:sp>
      <p:sp>
        <p:nvSpPr>
          <p:cNvPr id="3" name="Arrow: Down 2">
            <a:extLst>
              <a:ext uri="{FF2B5EF4-FFF2-40B4-BE49-F238E27FC236}">
                <a16:creationId xmlns:a16="http://schemas.microsoft.com/office/drawing/2014/main" id="{8A3A195C-C385-40B1-BC2C-E35B11E3E671}"/>
              </a:ext>
            </a:extLst>
          </p:cNvPr>
          <p:cNvSpPr/>
          <p:nvPr/>
        </p:nvSpPr>
        <p:spPr>
          <a:xfrm rot="18933987">
            <a:off x="2884630" y="4391109"/>
            <a:ext cx="288280" cy="89706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D1E5657-F2D5-4325-BD85-D4A20663598A}"/>
              </a:ext>
            </a:extLst>
          </p:cNvPr>
          <p:cNvSpPr/>
          <p:nvPr/>
        </p:nvSpPr>
        <p:spPr>
          <a:xfrm rot="8149777">
            <a:off x="2282816" y="3759309"/>
            <a:ext cx="288280" cy="89706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C4EE564-B208-4640-B5DD-AF06776EF11F}"/>
              </a:ext>
            </a:extLst>
          </p:cNvPr>
          <p:cNvSpPr/>
          <p:nvPr/>
        </p:nvSpPr>
        <p:spPr>
          <a:xfrm>
            <a:off x="4002922" y="3477569"/>
            <a:ext cx="2654393" cy="459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3C4463-CC80-416D-8F49-F3B81C3BD041}"/>
              </a:ext>
            </a:extLst>
          </p:cNvPr>
          <p:cNvSpPr/>
          <p:nvPr/>
        </p:nvSpPr>
        <p:spPr>
          <a:xfrm>
            <a:off x="4419600" y="5060436"/>
            <a:ext cx="2654393" cy="459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Down 3">
            <a:extLst>
              <a:ext uri="{FF2B5EF4-FFF2-40B4-BE49-F238E27FC236}">
                <a16:creationId xmlns:a16="http://schemas.microsoft.com/office/drawing/2014/main" id="{37114D04-BBAE-4C17-920B-F34F5F2D5BC4}"/>
              </a:ext>
            </a:extLst>
          </p:cNvPr>
          <p:cNvSpPr/>
          <p:nvPr/>
        </p:nvSpPr>
        <p:spPr>
          <a:xfrm rot="20694426">
            <a:off x="5203333" y="3852828"/>
            <a:ext cx="358081" cy="1227117"/>
          </a:xfrm>
          <a:prstGeom prst="up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A845AC-6C8B-466B-B78F-82F88D684D93}"/>
              </a:ext>
            </a:extLst>
          </p:cNvPr>
          <p:cNvSpPr txBox="1"/>
          <p:nvPr/>
        </p:nvSpPr>
        <p:spPr>
          <a:xfrm>
            <a:off x="914401" y="4179237"/>
            <a:ext cx="5062604" cy="584775"/>
          </a:xfrm>
          <a:prstGeom prst="rect">
            <a:avLst/>
          </a:prstGeom>
          <a:solidFill>
            <a:schemeClr val="tx2">
              <a:lumMod val="20000"/>
              <a:lumOff val="80000"/>
            </a:schemeClr>
          </a:solidFill>
        </p:spPr>
        <p:txBody>
          <a:bodyPr wrap="none" rtlCol="0">
            <a:spAutoFit/>
          </a:bodyPr>
          <a:lstStyle/>
          <a:p>
            <a:r>
              <a:rPr lang="en-US" sz="1600" i="1" dirty="0">
                <a:solidFill>
                  <a:schemeClr val="bg1">
                    <a:lumMod val="65000"/>
                  </a:schemeClr>
                </a:solidFill>
              </a:rPr>
              <a:t>What causes the haloes and blurry vision?</a:t>
            </a:r>
          </a:p>
          <a:p>
            <a:r>
              <a:rPr lang="en-US" sz="1600" dirty="0">
                <a:solidFill>
                  <a:schemeClr val="bg1">
                    <a:lumMod val="65000"/>
                  </a:schemeClr>
                </a:solidFill>
              </a:rPr>
              <a:t>The </a:t>
            </a:r>
            <a:r>
              <a:rPr lang="en-US" sz="1600" b="1" dirty="0">
                <a:solidFill>
                  <a:srgbClr val="0000FF"/>
                </a:solidFill>
              </a:rPr>
              <a:t>corneal edema </a:t>
            </a:r>
            <a:r>
              <a:rPr lang="en-US" sz="1600" dirty="0">
                <a:solidFill>
                  <a:schemeClr val="bg1">
                    <a:lumMod val="65000"/>
                  </a:schemeClr>
                </a:solidFill>
              </a:rPr>
              <a:t>associated with these conditions</a:t>
            </a:r>
          </a:p>
        </p:txBody>
      </p:sp>
      <p:sp>
        <p:nvSpPr>
          <p:cNvPr id="6" name="Oval 5">
            <a:extLst>
              <a:ext uri="{FF2B5EF4-FFF2-40B4-BE49-F238E27FC236}">
                <a16:creationId xmlns:a16="http://schemas.microsoft.com/office/drawing/2014/main" id="{0490620F-37E3-425C-9FD3-6C7715919EC5}"/>
              </a:ext>
            </a:extLst>
          </p:cNvPr>
          <p:cNvSpPr/>
          <p:nvPr/>
        </p:nvSpPr>
        <p:spPr>
          <a:xfrm>
            <a:off x="1295400" y="4418450"/>
            <a:ext cx="1676400" cy="386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DC5906-14DA-48EC-B823-842A06E95A1E}"/>
              </a:ext>
            </a:extLst>
          </p:cNvPr>
          <p:cNvSpPr txBox="1"/>
          <p:nvPr/>
        </p:nvSpPr>
        <p:spPr>
          <a:xfrm>
            <a:off x="656941" y="5791251"/>
            <a:ext cx="6173485" cy="523220"/>
          </a:xfrm>
          <a:prstGeom prst="rect">
            <a:avLst/>
          </a:prstGeom>
          <a:solidFill>
            <a:schemeClr val="accent1">
              <a:lumMod val="50000"/>
            </a:schemeClr>
          </a:solidFill>
        </p:spPr>
        <p:txBody>
          <a:bodyPr wrap="none" rtlCol="0">
            <a:spAutoFit/>
          </a:bodyPr>
          <a:lstStyle/>
          <a:p>
            <a:r>
              <a:rPr lang="en-US" sz="1400" i="1" dirty="0">
                <a:solidFill>
                  <a:schemeClr val="bg1"/>
                </a:solidFill>
              </a:rPr>
              <a:t>Edema of which layer of the cornea is responsible for the visual symptoms?</a:t>
            </a:r>
          </a:p>
          <a:p>
            <a:r>
              <a:rPr lang="en-US" sz="1400" dirty="0">
                <a:solidFill>
                  <a:schemeClr val="accent1">
                    <a:lumMod val="50000"/>
                  </a:schemeClr>
                </a:solidFill>
              </a:rPr>
              <a:t>The corneal epithelium</a:t>
            </a:r>
          </a:p>
        </p:txBody>
      </p:sp>
      <p:sp>
        <p:nvSpPr>
          <p:cNvPr id="8" name="Arrow: Up-Down 7">
            <a:extLst>
              <a:ext uri="{FF2B5EF4-FFF2-40B4-BE49-F238E27FC236}">
                <a16:creationId xmlns:a16="http://schemas.microsoft.com/office/drawing/2014/main" id="{A4C11319-BD52-4A66-9FC2-71739C5E640F}"/>
              </a:ext>
            </a:extLst>
          </p:cNvPr>
          <p:cNvSpPr/>
          <p:nvPr/>
        </p:nvSpPr>
        <p:spPr>
          <a:xfrm>
            <a:off x="1844625" y="4854495"/>
            <a:ext cx="338797" cy="842378"/>
          </a:xfrm>
          <a:prstGeom prst="upDown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41711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CAE2C1-E085-4A73-844E-DD5CF40A971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dirty="0">
                <a:solidFill>
                  <a:schemeClr val="bg1">
                    <a:lumMod val="75000"/>
                  </a:schemeClr>
                </a:solidFill>
              </a:rPr>
              <a:t>LPI does not help: Plateau iris</a:t>
            </a:r>
          </a:p>
          <a:p>
            <a:pPr eaLnBrk="1" hangingPunct="1">
              <a:lnSpc>
                <a:spcPct val="80000"/>
              </a:lnSpc>
            </a:pPr>
            <a:r>
              <a:rPr lang="en-US" altLang="en-US" sz="2100" dirty="0">
                <a:solidFill>
                  <a:schemeClr val="bg1">
                    <a:lumMod val="75000"/>
                  </a:schemeClr>
                </a:solidFill>
              </a:rPr>
              <a:t>LPI important: All (</a:t>
            </a:r>
            <a:r>
              <a:rPr lang="en-US" altLang="en-US" sz="2100" b="1" i="1" dirty="0">
                <a:solidFill>
                  <a:schemeClr val="bg1">
                    <a:lumMod val="75000"/>
                  </a:schemeClr>
                </a:solidFill>
              </a:rPr>
              <a:t>including</a:t>
            </a:r>
            <a:r>
              <a:rPr lang="en-US" altLang="en-US" sz="2100" dirty="0">
                <a:solidFill>
                  <a:schemeClr val="bg1">
                    <a:lumMod val="75000"/>
                  </a:schemeClr>
                </a:solidFill>
              </a:rPr>
              <a:t> plateau iris)</a:t>
            </a:r>
          </a:p>
          <a:p>
            <a:pPr eaLnBrk="1" hangingPunct="1">
              <a:lnSpc>
                <a:spcPct val="80000"/>
              </a:lnSpc>
            </a:pPr>
            <a:r>
              <a:rPr lang="en-US" altLang="en-US" sz="2100" dirty="0">
                <a:solidFill>
                  <a:schemeClr val="bg1">
                    <a:lumMod val="75000"/>
                  </a:schemeClr>
                </a:solidFill>
              </a:rPr>
              <a:t>Often improves with sleep: Sub-acute</a:t>
            </a:r>
          </a:p>
          <a:p>
            <a:pPr eaLnBrk="1" hangingPunct="1">
              <a:lnSpc>
                <a:spcPct val="80000"/>
              </a:lnSpc>
            </a:pPr>
            <a:r>
              <a:rPr lang="en-US" altLang="en-US" sz="2100" dirty="0">
                <a:solidFill>
                  <a:schemeClr val="bg1">
                    <a:lumMod val="75000"/>
                  </a:schemeClr>
                </a:solidFill>
              </a:rPr>
              <a:t>Pain usually absent: Chronic</a:t>
            </a:r>
          </a:p>
          <a:p>
            <a:pPr eaLnBrk="1" hangingPunct="1">
              <a:lnSpc>
                <a:spcPct val="80000"/>
              </a:lnSpc>
            </a:pPr>
            <a:r>
              <a:rPr lang="en-US" altLang="en-US" sz="2100" b="1" dirty="0"/>
              <a:t>Cornea cloudy </a:t>
            </a:r>
            <a:r>
              <a:rPr lang="en-US" altLang="en-US" sz="2100" dirty="0">
                <a:solidFill>
                  <a:schemeClr val="bg1">
                    <a:lumMod val="75000"/>
                  </a:schemeClr>
                </a:solidFill>
              </a:rPr>
              <a:t>during event: </a:t>
            </a:r>
            <a:r>
              <a:rPr lang="en-US" altLang="en-US" sz="2100" dirty="0">
                <a:solidFill>
                  <a:srgbClr val="0000FF"/>
                </a:solidFill>
              </a:rPr>
              <a:t>Acute; subacute</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normal</a:t>
            </a:r>
            <a:r>
              <a:rPr lang="en-US" altLang="en-US" sz="2100" dirty="0">
                <a:solidFill>
                  <a:schemeClr val="bg1">
                    <a:lumMod val="75000"/>
                  </a:schemeClr>
                </a:solidFill>
              </a:rPr>
              <a:t> between events: Subacute</a:t>
            </a:r>
          </a:p>
          <a:p>
            <a:pPr eaLnBrk="1" hangingPunct="1">
              <a:lnSpc>
                <a:spcPct val="80000"/>
              </a:lnSpc>
            </a:pPr>
            <a:r>
              <a:rPr lang="en-US" altLang="en-US" sz="2100" dirty="0">
                <a:solidFill>
                  <a:schemeClr val="bg1">
                    <a:lumMod val="75000"/>
                  </a:schemeClr>
                </a:solidFill>
              </a:rPr>
              <a:t>Cornea always clear: Chronic</a:t>
            </a:r>
          </a:p>
          <a:p>
            <a:pPr eaLnBrk="1" hangingPunct="1">
              <a:lnSpc>
                <a:spcPct val="80000"/>
              </a:lnSpc>
            </a:pPr>
            <a:r>
              <a:rPr lang="en-US" altLang="en-US" sz="2100" dirty="0">
                <a:solidFill>
                  <a:schemeClr val="bg1">
                    <a:lumMod val="75000"/>
                  </a:schemeClr>
                </a:solidFill>
              </a:rPr>
              <a:t>Often misdiagnosed as migraines: Sub-acute</a:t>
            </a:r>
          </a:p>
          <a:p>
            <a:pPr eaLnBrk="1" hangingPunct="1">
              <a:lnSpc>
                <a:spcPct val="80000"/>
              </a:lnSpc>
            </a:pPr>
            <a:r>
              <a:rPr lang="en-US" altLang="en-US" sz="2100" dirty="0">
                <a:solidFill>
                  <a:schemeClr val="bg1">
                    <a:lumMod val="75000"/>
                  </a:schemeClr>
                </a:solidFill>
              </a:rPr>
              <a:t>Presents like POAG: Chronic</a:t>
            </a:r>
          </a:p>
          <a:p>
            <a:pPr eaLnBrk="1" hangingPunct="1">
              <a:lnSpc>
                <a:spcPct val="80000"/>
              </a:lnSpc>
            </a:pPr>
            <a:r>
              <a:rPr lang="en-US" altLang="en-US" sz="2100" dirty="0">
                <a:solidFill>
                  <a:schemeClr val="bg1">
                    <a:lumMod val="75000"/>
                  </a:schemeClr>
                </a:solidFill>
              </a:rPr>
              <a:t>Complain of </a:t>
            </a:r>
            <a:r>
              <a:rPr lang="en-US" altLang="en-US" sz="2100" b="1" dirty="0"/>
              <a:t>haloes, blurred VA</a:t>
            </a:r>
            <a:r>
              <a:rPr lang="en-US" altLang="en-US" sz="2100" dirty="0"/>
              <a:t>: </a:t>
            </a:r>
            <a:r>
              <a:rPr lang="en-US" altLang="en-US" sz="2100" dirty="0">
                <a:solidFill>
                  <a:srgbClr val="0000FF"/>
                </a:solidFill>
              </a:rPr>
              <a:t>Acute; subacute</a:t>
            </a:r>
            <a:endParaRPr lang="en-US" altLang="en-US" sz="2100" dirty="0">
              <a:solidFill>
                <a:schemeClr val="bg1"/>
              </a:solidFill>
            </a:endParaRPr>
          </a:p>
        </p:txBody>
      </p:sp>
      <p:sp>
        <p:nvSpPr>
          <p:cNvPr id="53251" name="Text Box 3">
            <a:extLst>
              <a:ext uri="{FF2B5EF4-FFF2-40B4-BE49-F238E27FC236}">
                <a16:creationId xmlns:a16="http://schemas.microsoft.com/office/drawing/2014/main" id="{0F8F316C-D82E-4333-955D-560339EBA91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3252" name="Text Box 4">
            <a:extLst>
              <a:ext uri="{FF2B5EF4-FFF2-40B4-BE49-F238E27FC236}">
                <a16:creationId xmlns:a16="http://schemas.microsoft.com/office/drawing/2014/main" id="{6B0FBA41-6398-4F6A-8898-70A680EB116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3254" name="Rectangle 6">
            <a:extLst>
              <a:ext uri="{FF2B5EF4-FFF2-40B4-BE49-F238E27FC236}">
                <a16:creationId xmlns:a16="http://schemas.microsoft.com/office/drawing/2014/main" id="{E16255E3-1345-4101-AAA4-50851DC5BC7D}"/>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53255" name="Text Box 7">
            <a:extLst>
              <a:ext uri="{FF2B5EF4-FFF2-40B4-BE49-F238E27FC236}">
                <a16:creationId xmlns:a16="http://schemas.microsoft.com/office/drawing/2014/main" id="{CB23F28A-CDAC-479C-82C2-9CE3413F8DF8}"/>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6" name="Text Box 8">
            <a:extLst>
              <a:ext uri="{FF2B5EF4-FFF2-40B4-BE49-F238E27FC236}">
                <a16:creationId xmlns:a16="http://schemas.microsoft.com/office/drawing/2014/main" id="{EB2E6026-CD66-46D6-A05D-16923730CD7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7" name="Text Box 9">
            <a:extLst>
              <a:ext uri="{FF2B5EF4-FFF2-40B4-BE49-F238E27FC236}">
                <a16:creationId xmlns:a16="http://schemas.microsoft.com/office/drawing/2014/main" id="{A298CABC-0612-4CB6-ABED-85667E9A39F4}"/>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3258" name="Text Box 10">
            <a:extLst>
              <a:ext uri="{FF2B5EF4-FFF2-40B4-BE49-F238E27FC236}">
                <a16:creationId xmlns:a16="http://schemas.microsoft.com/office/drawing/2014/main" id="{E3135F76-7725-4F08-A207-400879C1A648}"/>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3259" name="Slide Number Placeholder 1">
            <a:extLst>
              <a:ext uri="{FF2B5EF4-FFF2-40B4-BE49-F238E27FC236}">
                <a16:creationId xmlns:a16="http://schemas.microsoft.com/office/drawing/2014/main" id="{D7F8F647-CCD6-4490-A539-CAE2B5CC2C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016DB7-ABC2-42FE-AE8B-A605DB729D7F}" type="slidenum">
              <a:rPr lang="en-US" altLang="en-US" sz="1000"/>
              <a:pPr>
                <a:spcBef>
                  <a:spcPct val="0"/>
                </a:spcBef>
                <a:buClrTx/>
                <a:buSzTx/>
                <a:buFontTx/>
                <a:buNone/>
              </a:pPr>
              <a:t>173</a:t>
            </a:fld>
            <a:endParaRPr lang="en-US" altLang="en-US" sz="1000"/>
          </a:p>
        </p:txBody>
      </p:sp>
      <p:sp>
        <p:nvSpPr>
          <p:cNvPr id="3" name="Arrow: Down 2">
            <a:extLst>
              <a:ext uri="{FF2B5EF4-FFF2-40B4-BE49-F238E27FC236}">
                <a16:creationId xmlns:a16="http://schemas.microsoft.com/office/drawing/2014/main" id="{8A3A195C-C385-40B1-BC2C-E35B11E3E671}"/>
              </a:ext>
            </a:extLst>
          </p:cNvPr>
          <p:cNvSpPr/>
          <p:nvPr/>
        </p:nvSpPr>
        <p:spPr>
          <a:xfrm rot="18933987">
            <a:off x="2884630" y="4391109"/>
            <a:ext cx="288280" cy="89706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D1E5657-F2D5-4325-BD85-D4A20663598A}"/>
              </a:ext>
            </a:extLst>
          </p:cNvPr>
          <p:cNvSpPr/>
          <p:nvPr/>
        </p:nvSpPr>
        <p:spPr>
          <a:xfrm rot="8149777">
            <a:off x="2282816" y="3759309"/>
            <a:ext cx="288280" cy="89706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C4EE564-B208-4640-B5DD-AF06776EF11F}"/>
              </a:ext>
            </a:extLst>
          </p:cNvPr>
          <p:cNvSpPr/>
          <p:nvPr/>
        </p:nvSpPr>
        <p:spPr>
          <a:xfrm>
            <a:off x="4002922" y="3477569"/>
            <a:ext cx="2654393" cy="459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3C4463-CC80-416D-8F49-F3B81C3BD041}"/>
              </a:ext>
            </a:extLst>
          </p:cNvPr>
          <p:cNvSpPr/>
          <p:nvPr/>
        </p:nvSpPr>
        <p:spPr>
          <a:xfrm>
            <a:off x="4419600" y="5060436"/>
            <a:ext cx="2654393" cy="459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Down 3">
            <a:extLst>
              <a:ext uri="{FF2B5EF4-FFF2-40B4-BE49-F238E27FC236}">
                <a16:creationId xmlns:a16="http://schemas.microsoft.com/office/drawing/2014/main" id="{37114D04-BBAE-4C17-920B-F34F5F2D5BC4}"/>
              </a:ext>
            </a:extLst>
          </p:cNvPr>
          <p:cNvSpPr/>
          <p:nvPr/>
        </p:nvSpPr>
        <p:spPr>
          <a:xfrm rot="20694426">
            <a:off x="5203333" y="3852828"/>
            <a:ext cx="358081" cy="1227117"/>
          </a:xfrm>
          <a:prstGeom prst="up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A845AC-6C8B-466B-B78F-82F88D684D93}"/>
              </a:ext>
            </a:extLst>
          </p:cNvPr>
          <p:cNvSpPr txBox="1"/>
          <p:nvPr/>
        </p:nvSpPr>
        <p:spPr>
          <a:xfrm>
            <a:off x="914401" y="4179237"/>
            <a:ext cx="5062604" cy="584775"/>
          </a:xfrm>
          <a:prstGeom prst="rect">
            <a:avLst/>
          </a:prstGeom>
          <a:solidFill>
            <a:schemeClr val="tx2">
              <a:lumMod val="20000"/>
              <a:lumOff val="80000"/>
            </a:schemeClr>
          </a:solidFill>
        </p:spPr>
        <p:txBody>
          <a:bodyPr wrap="none" rtlCol="0">
            <a:spAutoFit/>
          </a:bodyPr>
          <a:lstStyle/>
          <a:p>
            <a:r>
              <a:rPr lang="en-US" sz="1600" i="1" dirty="0">
                <a:solidFill>
                  <a:schemeClr val="bg1">
                    <a:lumMod val="65000"/>
                  </a:schemeClr>
                </a:solidFill>
              </a:rPr>
              <a:t>What causes the haloes and blurry vision?</a:t>
            </a:r>
          </a:p>
          <a:p>
            <a:r>
              <a:rPr lang="en-US" sz="1600" dirty="0">
                <a:solidFill>
                  <a:schemeClr val="bg1">
                    <a:lumMod val="65000"/>
                  </a:schemeClr>
                </a:solidFill>
              </a:rPr>
              <a:t>The </a:t>
            </a:r>
            <a:r>
              <a:rPr lang="en-US" sz="1600" b="1" dirty="0">
                <a:solidFill>
                  <a:srgbClr val="0000FF"/>
                </a:solidFill>
              </a:rPr>
              <a:t>corneal edema </a:t>
            </a:r>
            <a:r>
              <a:rPr lang="en-US" sz="1600" dirty="0">
                <a:solidFill>
                  <a:schemeClr val="bg1">
                    <a:lumMod val="65000"/>
                  </a:schemeClr>
                </a:solidFill>
              </a:rPr>
              <a:t>associated with these conditions</a:t>
            </a:r>
          </a:p>
        </p:txBody>
      </p:sp>
      <p:sp>
        <p:nvSpPr>
          <p:cNvPr id="6" name="Oval 5">
            <a:extLst>
              <a:ext uri="{FF2B5EF4-FFF2-40B4-BE49-F238E27FC236}">
                <a16:creationId xmlns:a16="http://schemas.microsoft.com/office/drawing/2014/main" id="{0490620F-37E3-425C-9FD3-6C7715919EC5}"/>
              </a:ext>
            </a:extLst>
          </p:cNvPr>
          <p:cNvSpPr/>
          <p:nvPr/>
        </p:nvSpPr>
        <p:spPr>
          <a:xfrm>
            <a:off x="1295400" y="4418450"/>
            <a:ext cx="1676400" cy="386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DC5906-14DA-48EC-B823-842A06E95A1E}"/>
              </a:ext>
            </a:extLst>
          </p:cNvPr>
          <p:cNvSpPr txBox="1"/>
          <p:nvPr/>
        </p:nvSpPr>
        <p:spPr>
          <a:xfrm>
            <a:off x="656941" y="5791251"/>
            <a:ext cx="6173485" cy="523220"/>
          </a:xfrm>
          <a:prstGeom prst="rect">
            <a:avLst/>
          </a:prstGeom>
          <a:solidFill>
            <a:schemeClr val="accent1">
              <a:lumMod val="50000"/>
            </a:schemeClr>
          </a:solidFill>
        </p:spPr>
        <p:txBody>
          <a:bodyPr wrap="none" rtlCol="0">
            <a:spAutoFit/>
          </a:bodyPr>
          <a:lstStyle/>
          <a:p>
            <a:r>
              <a:rPr lang="en-US" sz="1400" i="1" dirty="0">
                <a:solidFill>
                  <a:schemeClr val="bg1"/>
                </a:solidFill>
              </a:rPr>
              <a:t>Edema of which layer of the cornea is responsible for the visual symptoms?</a:t>
            </a:r>
          </a:p>
          <a:p>
            <a:r>
              <a:rPr lang="en-US" sz="1400" dirty="0">
                <a:solidFill>
                  <a:schemeClr val="bg1"/>
                </a:solidFill>
              </a:rPr>
              <a:t>The corneal epithelium</a:t>
            </a:r>
          </a:p>
        </p:txBody>
      </p:sp>
      <p:sp>
        <p:nvSpPr>
          <p:cNvPr id="8" name="Arrow: Up-Down 7">
            <a:extLst>
              <a:ext uri="{FF2B5EF4-FFF2-40B4-BE49-F238E27FC236}">
                <a16:creationId xmlns:a16="http://schemas.microsoft.com/office/drawing/2014/main" id="{A4C11319-BD52-4A66-9FC2-71739C5E640F}"/>
              </a:ext>
            </a:extLst>
          </p:cNvPr>
          <p:cNvSpPr/>
          <p:nvPr/>
        </p:nvSpPr>
        <p:spPr>
          <a:xfrm>
            <a:off x="1844625" y="4854495"/>
            <a:ext cx="338797" cy="842378"/>
          </a:xfrm>
          <a:prstGeom prst="upDown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8044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FFE7C66-E4FC-4A8F-BBA9-541DCE32A581}"/>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 </a:t>
            </a:r>
            <a:r>
              <a:rPr lang="en-US" altLang="en-US" sz="2100" dirty="0">
                <a:solidFill>
                  <a:srgbClr val="0000FF"/>
                </a:solidFill>
              </a:rPr>
              <a:t>Chronic</a:t>
            </a:r>
          </a:p>
          <a:p>
            <a:pPr eaLnBrk="1" hangingPunct="1">
              <a:lnSpc>
                <a:spcPct val="80000"/>
              </a:lnSpc>
            </a:pPr>
            <a:r>
              <a:rPr lang="en-US" altLang="en-US" sz="2100" dirty="0"/>
              <a:t>Complain of haloes, blurred VA: </a:t>
            </a:r>
            <a:r>
              <a:rPr lang="en-US" altLang="en-US" sz="2100" dirty="0">
                <a:solidFill>
                  <a:srgbClr val="0000FF"/>
                </a:solidFill>
              </a:rPr>
              <a:t>Acute; subacute</a:t>
            </a:r>
          </a:p>
          <a:p>
            <a:pPr eaLnBrk="1" hangingPunct="1">
              <a:lnSpc>
                <a:spcPct val="80000"/>
              </a:lnSpc>
            </a:pPr>
            <a:r>
              <a:rPr lang="en-US" altLang="en-US" sz="2100" dirty="0"/>
              <a:t>Must be followed with serial gonio exams:</a:t>
            </a:r>
            <a:endParaRPr lang="en-US" altLang="en-US" sz="2100" dirty="0">
              <a:solidFill>
                <a:schemeClr val="bg1"/>
              </a:solidFill>
            </a:endParaRPr>
          </a:p>
        </p:txBody>
      </p:sp>
      <p:sp>
        <p:nvSpPr>
          <p:cNvPr id="54275" name="Text Box 3">
            <a:extLst>
              <a:ext uri="{FF2B5EF4-FFF2-40B4-BE49-F238E27FC236}">
                <a16:creationId xmlns:a16="http://schemas.microsoft.com/office/drawing/2014/main" id="{FD50BBFC-2C4F-4C3E-BC21-6D8180E0A3A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4276" name="Text Box 4">
            <a:extLst>
              <a:ext uri="{FF2B5EF4-FFF2-40B4-BE49-F238E27FC236}">
                <a16:creationId xmlns:a16="http://schemas.microsoft.com/office/drawing/2014/main" id="{893FDAD8-76D6-43B1-B5DC-7AE981A6B7C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4277" name="Rectangle 6">
            <a:extLst>
              <a:ext uri="{FF2B5EF4-FFF2-40B4-BE49-F238E27FC236}">
                <a16:creationId xmlns:a16="http://schemas.microsoft.com/office/drawing/2014/main" id="{15987C47-09A3-4464-AACD-DFBB8628776C}"/>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54278" name="Text Box 7">
            <a:extLst>
              <a:ext uri="{FF2B5EF4-FFF2-40B4-BE49-F238E27FC236}">
                <a16:creationId xmlns:a16="http://schemas.microsoft.com/office/drawing/2014/main" id="{6B2DF60E-A081-4E72-836C-328CB3EC90E4}"/>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4279" name="Text Box 8">
            <a:extLst>
              <a:ext uri="{FF2B5EF4-FFF2-40B4-BE49-F238E27FC236}">
                <a16:creationId xmlns:a16="http://schemas.microsoft.com/office/drawing/2014/main" id="{8C47B5D3-E6B4-4BED-8350-E0E35CF2342F}"/>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4280" name="Text Box 9">
            <a:extLst>
              <a:ext uri="{FF2B5EF4-FFF2-40B4-BE49-F238E27FC236}">
                <a16:creationId xmlns:a16="http://schemas.microsoft.com/office/drawing/2014/main" id="{001B85E3-8D78-4F3A-9075-EA5A9F94411A}"/>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4281" name="Text Box 10">
            <a:extLst>
              <a:ext uri="{FF2B5EF4-FFF2-40B4-BE49-F238E27FC236}">
                <a16:creationId xmlns:a16="http://schemas.microsoft.com/office/drawing/2014/main" id="{E181D452-780C-4E3C-A51F-EDCF9D8538DE}"/>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4282" name="Slide Number Placeholder 1">
            <a:extLst>
              <a:ext uri="{FF2B5EF4-FFF2-40B4-BE49-F238E27FC236}">
                <a16:creationId xmlns:a16="http://schemas.microsoft.com/office/drawing/2014/main" id="{C4464723-AA38-4A87-A9BB-1B295B08ECF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F6A8A6-C7F0-4BBF-9811-C3576DFA15C0}" type="slidenum">
              <a:rPr lang="en-US" altLang="en-US" sz="1000"/>
              <a:pPr>
                <a:spcBef>
                  <a:spcPct val="0"/>
                </a:spcBef>
                <a:buClrTx/>
                <a:buSzTx/>
                <a:buFontTx/>
                <a:buNone/>
              </a:pPr>
              <a:t>174</a:t>
            </a:fld>
            <a:endParaRPr lang="en-US" altLang="en-US" sz="1000"/>
          </a:p>
        </p:txBody>
      </p:sp>
      <p:sp>
        <p:nvSpPr>
          <p:cNvPr id="54283" name="Text Box 10">
            <a:extLst>
              <a:ext uri="{FF2B5EF4-FFF2-40B4-BE49-F238E27FC236}">
                <a16:creationId xmlns:a16="http://schemas.microsoft.com/office/drawing/2014/main" id="{884F395C-B07A-4AFA-9444-7D267CE289CE}"/>
              </a:ext>
            </a:extLst>
          </p:cNvPr>
          <p:cNvSpPr txBox="1">
            <a:spLocks noChangeArrowheads="1"/>
          </p:cNvSpPr>
          <p:nvPr/>
        </p:nvSpPr>
        <p:spPr bwMode="auto">
          <a:xfrm>
            <a:off x="152400" y="55467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1CC9CF0-37DA-473C-A6C9-9A71014F780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 </a:t>
            </a:r>
            <a:r>
              <a:rPr lang="en-US" altLang="en-US" sz="2100" dirty="0">
                <a:solidFill>
                  <a:srgbClr val="0000FF"/>
                </a:solidFill>
              </a:rPr>
              <a:t>Chronic</a:t>
            </a:r>
          </a:p>
          <a:p>
            <a:pPr eaLnBrk="1" hangingPunct="1">
              <a:lnSpc>
                <a:spcPct val="80000"/>
              </a:lnSpc>
            </a:pPr>
            <a:r>
              <a:rPr lang="en-US" altLang="en-US" sz="2100" dirty="0"/>
              <a:t>Complain of haloes, blurred VA: </a:t>
            </a:r>
            <a:r>
              <a:rPr lang="en-US" altLang="en-US" sz="2100" dirty="0">
                <a:solidFill>
                  <a:srgbClr val="0000FF"/>
                </a:solidFill>
              </a:rPr>
              <a:t>Acute; subacute</a:t>
            </a:r>
          </a:p>
          <a:p>
            <a:pPr eaLnBrk="1" hangingPunct="1">
              <a:lnSpc>
                <a:spcPct val="80000"/>
              </a:lnSpc>
            </a:pPr>
            <a:r>
              <a:rPr lang="en-US" altLang="en-US" sz="2100" dirty="0"/>
              <a:t>Must be followed with serial gonio exams: </a:t>
            </a:r>
            <a:r>
              <a:rPr lang="en-US" altLang="en-US" sz="2100" dirty="0">
                <a:solidFill>
                  <a:srgbClr val="0000FF"/>
                </a:solidFill>
              </a:rPr>
              <a:t>All</a:t>
            </a:r>
          </a:p>
        </p:txBody>
      </p:sp>
      <p:sp>
        <p:nvSpPr>
          <p:cNvPr id="55299" name="Text Box 3">
            <a:extLst>
              <a:ext uri="{FF2B5EF4-FFF2-40B4-BE49-F238E27FC236}">
                <a16:creationId xmlns:a16="http://schemas.microsoft.com/office/drawing/2014/main" id="{1AD93DD2-BAEE-4FB8-88CC-9E47D9EA5E9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5300" name="Text Box 4">
            <a:extLst>
              <a:ext uri="{FF2B5EF4-FFF2-40B4-BE49-F238E27FC236}">
                <a16:creationId xmlns:a16="http://schemas.microsoft.com/office/drawing/2014/main" id="{FCE3E346-A958-4FD8-9664-D6F2BB1BB48E}"/>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5301" name="Rectangle 6">
            <a:extLst>
              <a:ext uri="{FF2B5EF4-FFF2-40B4-BE49-F238E27FC236}">
                <a16:creationId xmlns:a16="http://schemas.microsoft.com/office/drawing/2014/main" id="{8AD281A8-602F-4EB5-B141-FAA673CD08A3}"/>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5302" name="Text Box 7">
            <a:extLst>
              <a:ext uri="{FF2B5EF4-FFF2-40B4-BE49-F238E27FC236}">
                <a16:creationId xmlns:a16="http://schemas.microsoft.com/office/drawing/2014/main" id="{3435D339-0943-4DCB-ACE4-FCD5C40F01AF}"/>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3" name="Text Box 8">
            <a:extLst>
              <a:ext uri="{FF2B5EF4-FFF2-40B4-BE49-F238E27FC236}">
                <a16:creationId xmlns:a16="http://schemas.microsoft.com/office/drawing/2014/main" id="{77509D0E-355F-4B9E-9344-0B0557394F8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4" name="Text Box 9">
            <a:extLst>
              <a:ext uri="{FF2B5EF4-FFF2-40B4-BE49-F238E27FC236}">
                <a16:creationId xmlns:a16="http://schemas.microsoft.com/office/drawing/2014/main" id="{F3B29EC8-9C6D-4D91-9C2D-2B0D7E8DE38A}"/>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5" name="Text Box 10">
            <a:extLst>
              <a:ext uri="{FF2B5EF4-FFF2-40B4-BE49-F238E27FC236}">
                <a16:creationId xmlns:a16="http://schemas.microsoft.com/office/drawing/2014/main" id="{B1624006-020A-43D8-961A-F610490C2A8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5306" name="Slide Number Placeholder 1">
            <a:extLst>
              <a:ext uri="{FF2B5EF4-FFF2-40B4-BE49-F238E27FC236}">
                <a16:creationId xmlns:a16="http://schemas.microsoft.com/office/drawing/2014/main" id="{01367C91-C3B7-43B2-AC8A-D7B20F6C9E6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22BDDA1-A06B-4BE5-BB33-4E9AC862A270}" type="slidenum">
              <a:rPr lang="en-US" altLang="en-US" sz="1000"/>
              <a:pPr>
                <a:spcBef>
                  <a:spcPct val="0"/>
                </a:spcBef>
                <a:buClrTx/>
                <a:buSzTx/>
                <a:buFontTx/>
                <a:buNone/>
              </a:pPr>
              <a:t>175</a:t>
            </a:fld>
            <a:endParaRPr lang="en-US" altLang="en-US" sz="1000"/>
          </a:p>
        </p:txBody>
      </p:sp>
      <p:sp>
        <p:nvSpPr>
          <p:cNvPr id="55307" name="Text Box 10">
            <a:extLst>
              <a:ext uri="{FF2B5EF4-FFF2-40B4-BE49-F238E27FC236}">
                <a16:creationId xmlns:a16="http://schemas.microsoft.com/office/drawing/2014/main" id="{5EF94EFD-227D-4433-9C47-9D7854C6041A}"/>
              </a:ext>
            </a:extLst>
          </p:cNvPr>
          <p:cNvSpPr txBox="1">
            <a:spLocks noChangeArrowheads="1"/>
          </p:cNvSpPr>
          <p:nvPr/>
        </p:nvSpPr>
        <p:spPr bwMode="auto">
          <a:xfrm>
            <a:off x="152400" y="55467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1CC9CF0-37DA-473C-A6C9-9A71014F780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 </a:t>
            </a:r>
            <a:r>
              <a:rPr lang="en-US" altLang="en-US" sz="2100" dirty="0">
                <a:solidFill>
                  <a:srgbClr val="0000FF"/>
                </a:solidFill>
              </a:rPr>
              <a:t>Chronic</a:t>
            </a:r>
          </a:p>
          <a:p>
            <a:pPr eaLnBrk="1" hangingPunct="1">
              <a:lnSpc>
                <a:spcPct val="80000"/>
              </a:lnSpc>
            </a:pPr>
            <a:r>
              <a:rPr lang="en-US" altLang="en-US" sz="2100" dirty="0"/>
              <a:t>Complain of haloes, blurred VA: </a:t>
            </a:r>
            <a:r>
              <a:rPr lang="en-US" altLang="en-US" sz="2100" dirty="0">
                <a:solidFill>
                  <a:srgbClr val="0000FF"/>
                </a:solidFill>
              </a:rPr>
              <a:t>Acute; subacute</a:t>
            </a:r>
          </a:p>
          <a:p>
            <a:pPr eaLnBrk="1" hangingPunct="1">
              <a:lnSpc>
                <a:spcPct val="80000"/>
              </a:lnSpc>
            </a:pPr>
            <a:r>
              <a:rPr lang="en-US" altLang="en-US" sz="2100" dirty="0"/>
              <a:t>Must be followed with serial gonio exams: </a:t>
            </a:r>
            <a:r>
              <a:rPr lang="en-US" altLang="en-US" sz="2100" dirty="0">
                <a:solidFill>
                  <a:srgbClr val="0000FF"/>
                </a:solidFill>
              </a:rPr>
              <a:t>All</a:t>
            </a:r>
            <a:endParaRPr lang="en-US" altLang="en-US" sz="2100" dirty="0"/>
          </a:p>
          <a:p>
            <a:pPr eaLnBrk="1" hangingPunct="1">
              <a:lnSpc>
                <a:spcPct val="80000"/>
              </a:lnSpc>
            </a:pPr>
            <a:r>
              <a:rPr lang="en-US" altLang="en-US" sz="2100" dirty="0"/>
              <a:t>May be accompanied by nausea, vomiting:</a:t>
            </a:r>
            <a:endParaRPr lang="en-US" altLang="en-US" sz="2100" dirty="0">
              <a:solidFill>
                <a:srgbClr val="0000FF"/>
              </a:solidFill>
            </a:endParaRPr>
          </a:p>
        </p:txBody>
      </p:sp>
      <p:sp>
        <p:nvSpPr>
          <p:cNvPr id="55299" name="Text Box 3">
            <a:extLst>
              <a:ext uri="{FF2B5EF4-FFF2-40B4-BE49-F238E27FC236}">
                <a16:creationId xmlns:a16="http://schemas.microsoft.com/office/drawing/2014/main" id="{1AD93DD2-BAEE-4FB8-88CC-9E47D9EA5E9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5300" name="Text Box 4">
            <a:extLst>
              <a:ext uri="{FF2B5EF4-FFF2-40B4-BE49-F238E27FC236}">
                <a16:creationId xmlns:a16="http://schemas.microsoft.com/office/drawing/2014/main" id="{FCE3E346-A958-4FD8-9664-D6F2BB1BB48E}"/>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5301" name="Rectangle 6">
            <a:extLst>
              <a:ext uri="{FF2B5EF4-FFF2-40B4-BE49-F238E27FC236}">
                <a16:creationId xmlns:a16="http://schemas.microsoft.com/office/drawing/2014/main" id="{8AD281A8-602F-4EB5-B141-FAA673CD08A3}"/>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55302" name="Text Box 7">
            <a:extLst>
              <a:ext uri="{FF2B5EF4-FFF2-40B4-BE49-F238E27FC236}">
                <a16:creationId xmlns:a16="http://schemas.microsoft.com/office/drawing/2014/main" id="{3435D339-0943-4DCB-ACE4-FCD5C40F01AF}"/>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3" name="Text Box 8">
            <a:extLst>
              <a:ext uri="{FF2B5EF4-FFF2-40B4-BE49-F238E27FC236}">
                <a16:creationId xmlns:a16="http://schemas.microsoft.com/office/drawing/2014/main" id="{77509D0E-355F-4B9E-9344-0B0557394F8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4" name="Text Box 9">
            <a:extLst>
              <a:ext uri="{FF2B5EF4-FFF2-40B4-BE49-F238E27FC236}">
                <a16:creationId xmlns:a16="http://schemas.microsoft.com/office/drawing/2014/main" id="{F3B29EC8-9C6D-4D91-9C2D-2B0D7E8DE38A}"/>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5" name="Text Box 10">
            <a:extLst>
              <a:ext uri="{FF2B5EF4-FFF2-40B4-BE49-F238E27FC236}">
                <a16:creationId xmlns:a16="http://schemas.microsoft.com/office/drawing/2014/main" id="{B1624006-020A-43D8-961A-F610490C2A8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5306" name="Slide Number Placeholder 1">
            <a:extLst>
              <a:ext uri="{FF2B5EF4-FFF2-40B4-BE49-F238E27FC236}">
                <a16:creationId xmlns:a16="http://schemas.microsoft.com/office/drawing/2014/main" id="{01367C91-C3B7-43B2-AC8A-D7B20F6C9E6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22BDDA1-A06B-4BE5-BB33-4E9AC862A270}" type="slidenum">
              <a:rPr lang="en-US" altLang="en-US" sz="1000"/>
              <a:pPr>
                <a:spcBef>
                  <a:spcPct val="0"/>
                </a:spcBef>
                <a:buClrTx/>
                <a:buSzTx/>
                <a:buFontTx/>
                <a:buNone/>
              </a:pPr>
              <a:t>176</a:t>
            </a:fld>
            <a:endParaRPr lang="en-US" altLang="en-US" sz="1000"/>
          </a:p>
        </p:txBody>
      </p:sp>
      <p:sp>
        <p:nvSpPr>
          <p:cNvPr id="55307" name="Text Box 10">
            <a:extLst>
              <a:ext uri="{FF2B5EF4-FFF2-40B4-BE49-F238E27FC236}">
                <a16:creationId xmlns:a16="http://schemas.microsoft.com/office/drawing/2014/main" id="{5EF94EFD-227D-4433-9C47-9D7854C6041A}"/>
              </a:ext>
            </a:extLst>
          </p:cNvPr>
          <p:cNvSpPr txBox="1">
            <a:spLocks noChangeArrowheads="1"/>
          </p:cNvSpPr>
          <p:nvPr/>
        </p:nvSpPr>
        <p:spPr bwMode="auto">
          <a:xfrm>
            <a:off x="152400" y="55467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Tree>
    <p:extLst>
      <p:ext uri="{BB962C8B-B14F-4D97-AF65-F5344CB8AC3E}">
        <p14:creationId xmlns:p14="http://schemas.microsoft.com/office/powerpoint/2010/main" val="18883205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1CC9CF0-37DA-473C-A6C9-9A71014F780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p>
          <a:p>
            <a:pPr eaLnBrk="1" hangingPunct="1">
              <a:lnSpc>
                <a:spcPct val="80000"/>
              </a:lnSpc>
            </a:pPr>
            <a:r>
              <a:rPr lang="en-US" altLang="en-US" sz="2100" dirty="0"/>
              <a:t>Often improves with sleep: </a:t>
            </a:r>
            <a:r>
              <a:rPr lang="en-US" altLang="en-US" sz="2100" dirty="0">
                <a:solidFill>
                  <a:srgbClr val="0000FF"/>
                </a:solidFill>
              </a:rPr>
              <a:t>Sub-acute</a:t>
            </a:r>
          </a:p>
          <a:p>
            <a:pPr eaLnBrk="1" hangingPunct="1">
              <a:lnSpc>
                <a:spcPct val="80000"/>
              </a:lnSpc>
            </a:pPr>
            <a:r>
              <a:rPr lang="en-US" altLang="en-US" sz="2100" dirty="0"/>
              <a:t>Pain usually absent: </a:t>
            </a:r>
            <a:r>
              <a:rPr lang="en-US" altLang="en-US" sz="2100" dirty="0">
                <a:solidFill>
                  <a:srgbClr val="0000FF"/>
                </a:solidFill>
              </a:rPr>
              <a:t>Chronic</a:t>
            </a:r>
          </a:p>
          <a:p>
            <a:pPr eaLnBrk="1" hangingPunct="1">
              <a:lnSpc>
                <a:spcPct val="80000"/>
              </a:lnSpc>
            </a:pPr>
            <a:r>
              <a:rPr lang="en-US" altLang="en-US" sz="2100" dirty="0"/>
              <a:t>Cornea cloudy during event: </a:t>
            </a:r>
            <a:r>
              <a:rPr lang="en-US" altLang="en-US" sz="2100" dirty="0">
                <a:solidFill>
                  <a:srgbClr val="0000FF"/>
                </a:solidFill>
              </a:rPr>
              <a:t>Acute; subacute</a:t>
            </a:r>
          </a:p>
          <a:p>
            <a:pPr eaLnBrk="1" hangingPunct="1">
              <a:lnSpc>
                <a:spcPct val="80000"/>
              </a:lnSpc>
            </a:pPr>
            <a:r>
              <a:rPr lang="en-US" altLang="en-US" sz="2100" dirty="0"/>
              <a:t>IOP </a:t>
            </a:r>
            <a:r>
              <a:rPr lang="en-US" altLang="en-US" sz="2100" b="1" i="1" dirty="0"/>
              <a:t>normal</a:t>
            </a:r>
            <a:r>
              <a:rPr lang="en-US" altLang="en-US" sz="2100" dirty="0"/>
              <a:t> between events: </a:t>
            </a:r>
            <a:r>
              <a:rPr lang="en-US" altLang="en-US" sz="2100" dirty="0">
                <a:solidFill>
                  <a:srgbClr val="0000FF"/>
                </a:solidFill>
              </a:rPr>
              <a:t>Subacute</a:t>
            </a:r>
          </a:p>
          <a:p>
            <a:pPr eaLnBrk="1" hangingPunct="1">
              <a:lnSpc>
                <a:spcPct val="80000"/>
              </a:lnSpc>
            </a:pPr>
            <a:r>
              <a:rPr lang="en-US" altLang="en-US" sz="2100" dirty="0"/>
              <a:t>Cornea always clear: </a:t>
            </a:r>
            <a:r>
              <a:rPr lang="en-US" altLang="en-US" sz="2100" dirty="0">
                <a:solidFill>
                  <a:srgbClr val="0000FF"/>
                </a:solidFill>
              </a:rPr>
              <a:t>Chronic</a:t>
            </a:r>
          </a:p>
          <a:p>
            <a:pPr eaLnBrk="1" hangingPunct="1">
              <a:lnSpc>
                <a:spcPct val="80000"/>
              </a:lnSpc>
            </a:pPr>
            <a:r>
              <a:rPr lang="en-US" altLang="en-US" sz="2100" dirty="0"/>
              <a:t>Often misdiagnosed as migraines: </a:t>
            </a:r>
            <a:r>
              <a:rPr lang="en-US" altLang="en-US" sz="2100" dirty="0">
                <a:solidFill>
                  <a:srgbClr val="0000FF"/>
                </a:solidFill>
              </a:rPr>
              <a:t>Sub-acute</a:t>
            </a:r>
          </a:p>
          <a:p>
            <a:pPr eaLnBrk="1" hangingPunct="1">
              <a:lnSpc>
                <a:spcPct val="80000"/>
              </a:lnSpc>
            </a:pPr>
            <a:r>
              <a:rPr lang="en-US" altLang="en-US" sz="2100" dirty="0"/>
              <a:t>Presents like POAG: </a:t>
            </a:r>
            <a:r>
              <a:rPr lang="en-US" altLang="en-US" sz="2100" dirty="0">
                <a:solidFill>
                  <a:srgbClr val="0000FF"/>
                </a:solidFill>
              </a:rPr>
              <a:t>Chronic</a:t>
            </a:r>
          </a:p>
          <a:p>
            <a:pPr eaLnBrk="1" hangingPunct="1">
              <a:lnSpc>
                <a:spcPct val="80000"/>
              </a:lnSpc>
            </a:pPr>
            <a:r>
              <a:rPr lang="en-US" altLang="en-US" sz="2100" dirty="0"/>
              <a:t>Complain of haloes, blurred VA: </a:t>
            </a:r>
            <a:r>
              <a:rPr lang="en-US" altLang="en-US" sz="2100" dirty="0">
                <a:solidFill>
                  <a:srgbClr val="0000FF"/>
                </a:solidFill>
              </a:rPr>
              <a:t>Acute; subacute</a:t>
            </a:r>
          </a:p>
          <a:p>
            <a:pPr eaLnBrk="1" hangingPunct="1">
              <a:lnSpc>
                <a:spcPct val="80000"/>
              </a:lnSpc>
            </a:pPr>
            <a:r>
              <a:rPr lang="en-US" altLang="en-US" sz="2100" dirty="0"/>
              <a:t>Must be followed with serial gonio exams: </a:t>
            </a:r>
            <a:r>
              <a:rPr lang="en-US" altLang="en-US" sz="2100" dirty="0">
                <a:solidFill>
                  <a:srgbClr val="0000FF"/>
                </a:solidFill>
              </a:rPr>
              <a:t>All</a:t>
            </a:r>
            <a:endParaRPr lang="en-US" altLang="en-US" sz="2100" dirty="0"/>
          </a:p>
          <a:p>
            <a:pPr eaLnBrk="1" hangingPunct="1">
              <a:lnSpc>
                <a:spcPct val="80000"/>
              </a:lnSpc>
            </a:pPr>
            <a:r>
              <a:rPr lang="en-US" altLang="en-US" sz="2100" dirty="0"/>
              <a:t>May be accompanied by nausea, vomiting:</a:t>
            </a:r>
            <a:r>
              <a:rPr lang="en-US" altLang="en-US" sz="2100" dirty="0">
                <a:solidFill>
                  <a:srgbClr val="0000FF"/>
                </a:solidFill>
              </a:rPr>
              <a:t> Acute</a:t>
            </a:r>
          </a:p>
        </p:txBody>
      </p:sp>
      <p:sp>
        <p:nvSpPr>
          <p:cNvPr id="55299" name="Text Box 3">
            <a:extLst>
              <a:ext uri="{FF2B5EF4-FFF2-40B4-BE49-F238E27FC236}">
                <a16:creationId xmlns:a16="http://schemas.microsoft.com/office/drawing/2014/main" id="{1AD93DD2-BAEE-4FB8-88CC-9E47D9EA5E9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5300" name="Text Box 4">
            <a:extLst>
              <a:ext uri="{FF2B5EF4-FFF2-40B4-BE49-F238E27FC236}">
                <a16:creationId xmlns:a16="http://schemas.microsoft.com/office/drawing/2014/main" id="{FCE3E346-A958-4FD8-9664-D6F2BB1BB48E}"/>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5301" name="Rectangle 6">
            <a:extLst>
              <a:ext uri="{FF2B5EF4-FFF2-40B4-BE49-F238E27FC236}">
                <a16:creationId xmlns:a16="http://schemas.microsoft.com/office/drawing/2014/main" id="{8AD281A8-602F-4EB5-B141-FAA673CD08A3}"/>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5302" name="Text Box 7">
            <a:extLst>
              <a:ext uri="{FF2B5EF4-FFF2-40B4-BE49-F238E27FC236}">
                <a16:creationId xmlns:a16="http://schemas.microsoft.com/office/drawing/2014/main" id="{3435D339-0943-4DCB-ACE4-FCD5C40F01AF}"/>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3" name="Text Box 8">
            <a:extLst>
              <a:ext uri="{FF2B5EF4-FFF2-40B4-BE49-F238E27FC236}">
                <a16:creationId xmlns:a16="http://schemas.microsoft.com/office/drawing/2014/main" id="{77509D0E-355F-4B9E-9344-0B0557394F88}"/>
              </a:ext>
            </a:extLst>
          </p:cNvPr>
          <p:cNvSpPr txBox="1">
            <a:spLocks noChangeArrowheads="1"/>
          </p:cNvSpPr>
          <p:nvPr/>
        </p:nvSpPr>
        <p:spPr bwMode="auto">
          <a:xfrm>
            <a:off x="152400" y="51816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4" name="Text Box 9">
            <a:extLst>
              <a:ext uri="{FF2B5EF4-FFF2-40B4-BE49-F238E27FC236}">
                <a16:creationId xmlns:a16="http://schemas.microsoft.com/office/drawing/2014/main" id="{F3B29EC8-9C6D-4D91-9C2D-2B0D7E8DE38A}"/>
              </a:ext>
            </a:extLst>
          </p:cNvPr>
          <p:cNvSpPr txBox="1">
            <a:spLocks noChangeArrowheads="1"/>
          </p:cNvSpPr>
          <p:nvPr/>
        </p:nvSpPr>
        <p:spPr bwMode="auto">
          <a:xfrm>
            <a:off x="152400" y="3565525"/>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55305" name="Text Box 10">
            <a:extLst>
              <a:ext uri="{FF2B5EF4-FFF2-40B4-BE49-F238E27FC236}">
                <a16:creationId xmlns:a16="http://schemas.microsoft.com/office/drawing/2014/main" id="{B1624006-020A-43D8-961A-F610490C2A8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55306" name="Slide Number Placeholder 1">
            <a:extLst>
              <a:ext uri="{FF2B5EF4-FFF2-40B4-BE49-F238E27FC236}">
                <a16:creationId xmlns:a16="http://schemas.microsoft.com/office/drawing/2014/main" id="{01367C91-C3B7-43B2-AC8A-D7B20F6C9E6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22BDDA1-A06B-4BE5-BB33-4E9AC862A270}" type="slidenum">
              <a:rPr lang="en-US" altLang="en-US" sz="1000"/>
              <a:pPr>
                <a:spcBef>
                  <a:spcPct val="0"/>
                </a:spcBef>
                <a:buClrTx/>
                <a:buSzTx/>
                <a:buFontTx/>
                <a:buNone/>
              </a:pPr>
              <a:t>177</a:t>
            </a:fld>
            <a:endParaRPr lang="en-US" altLang="en-US" sz="1000"/>
          </a:p>
        </p:txBody>
      </p:sp>
      <p:sp>
        <p:nvSpPr>
          <p:cNvPr id="55307" name="Text Box 10">
            <a:extLst>
              <a:ext uri="{FF2B5EF4-FFF2-40B4-BE49-F238E27FC236}">
                <a16:creationId xmlns:a16="http://schemas.microsoft.com/office/drawing/2014/main" id="{5EF94EFD-227D-4433-9C47-9D7854C6041A}"/>
              </a:ext>
            </a:extLst>
          </p:cNvPr>
          <p:cNvSpPr txBox="1">
            <a:spLocks noChangeArrowheads="1"/>
          </p:cNvSpPr>
          <p:nvPr/>
        </p:nvSpPr>
        <p:spPr bwMode="auto">
          <a:xfrm>
            <a:off x="152400" y="55467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Tree>
    <p:extLst>
      <p:ext uri="{BB962C8B-B14F-4D97-AF65-F5344CB8AC3E}">
        <p14:creationId xmlns:p14="http://schemas.microsoft.com/office/powerpoint/2010/main" val="403736172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 name="TextBox 3">
            <a:extLst>
              <a:ext uri="{FF2B5EF4-FFF2-40B4-BE49-F238E27FC236}">
                <a16:creationId xmlns:a16="http://schemas.microsoft.com/office/drawing/2014/main" id="{52E74C71-385C-4433-9C07-5D2D1F77A019}"/>
              </a:ext>
            </a:extLst>
          </p:cNvPr>
          <p:cNvSpPr txBox="1"/>
          <p:nvPr/>
        </p:nvSpPr>
        <p:spPr>
          <a:xfrm>
            <a:off x="1413703" y="5871577"/>
            <a:ext cx="6316602" cy="461665"/>
          </a:xfrm>
          <a:prstGeom prst="rect">
            <a:avLst/>
          </a:prstGeom>
          <a:noFill/>
        </p:spPr>
        <p:txBody>
          <a:bodyPr wrap="none" rtlCol="0">
            <a:spAutoFit/>
          </a:bodyPr>
          <a:lstStyle/>
          <a:p>
            <a:pPr algn="ctr"/>
            <a:r>
              <a:rPr lang="en-US" sz="2400" i="1" dirty="0">
                <a:effectLst>
                  <a:outerShdw blurRad="38100" dist="38100" dir="2700000" algn="tl">
                    <a:srgbClr val="000000">
                      <a:alpha val="43137"/>
                    </a:srgbClr>
                  </a:outerShdw>
                </a:effectLst>
              </a:rPr>
              <a:t>Let’s summarize what we know about PACG:</a:t>
            </a:r>
          </a:p>
        </p:txBody>
      </p:sp>
    </p:spTree>
    <p:extLst>
      <p:ext uri="{BB962C8B-B14F-4D97-AF65-F5344CB8AC3E}">
        <p14:creationId xmlns:p14="http://schemas.microsoft.com/office/powerpoint/2010/main" val="40732600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 name="TextBox 3">
            <a:extLst>
              <a:ext uri="{FF2B5EF4-FFF2-40B4-BE49-F238E27FC236}">
                <a16:creationId xmlns:a16="http://schemas.microsoft.com/office/drawing/2014/main" id="{52E74C71-385C-4433-9C07-5D2D1F77A019}"/>
              </a:ext>
            </a:extLst>
          </p:cNvPr>
          <p:cNvSpPr txBox="1"/>
          <p:nvPr/>
        </p:nvSpPr>
        <p:spPr>
          <a:xfrm>
            <a:off x="1413703" y="5871577"/>
            <a:ext cx="6316602" cy="461665"/>
          </a:xfrm>
          <a:prstGeom prst="rect">
            <a:avLst/>
          </a:prstGeom>
          <a:noFill/>
        </p:spPr>
        <p:txBody>
          <a:bodyPr wrap="none" rtlCol="0">
            <a:spAutoFit/>
          </a:bodyPr>
          <a:lstStyle/>
          <a:p>
            <a:pPr algn="ctr"/>
            <a:r>
              <a:rPr lang="en-US" sz="2400" i="1" dirty="0">
                <a:effectLst>
                  <a:outerShdw blurRad="38100" dist="38100" dir="2700000" algn="tl">
                    <a:srgbClr val="000000">
                      <a:alpha val="43137"/>
                    </a:srgbClr>
                  </a:outerShdw>
                </a:effectLst>
              </a:rPr>
              <a:t>Let’s summarize what we know about PACG:</a:t>
            </a:r>
          </a:p>
        </p:txBody>
      </p:sp>
      <p:sp>
        <p:nvSpPr>
          <p:cNvPr id="31" name="TextBox 30">
            <a:extLst>
              <a:ext uri="{FF2B5EF4-FFF2-40B4-BE49-F238E27FC236}">
                <a16:creationId xmlns:a16="http://schemas.microsoft.com/office/drawing/2014/main" id="{95390F96-6F27-4393-BEA9-4FA0B9EA9CDA}"/>
              </a:ext>
            </a:extLst>
          </p:cNvPr>
          <p:cNvSpPr txBox="1"/>
          <p:nvPr/>
        </p:nvSpPr>
        <p:spPr>
          <a:xfrm>
            <a:off x="995416" y="2667000"/>
            <a:ext cx="7149077" cy="1077218"/>
          </a:xfrm>
          <a:prstGeom prst="rect">
            <a:avLst/>
          </a:prstGeom>
          <a:solidFill>
            <a:schemeClr val="accent5">
              <a:lumMod val="75000"/>
            </a:schemeClr>
          </a:solidFill>
        </p:spPr>
        <p:txBody>
          <a:bodyPr wrap="square" rtlCol="0">
            <a:spAutoFit/>
          </a:bodyPr>
          <a:lstStyle/>
          <a:p>
            <a:r>
              <a:rPr lang="en-US" sz="1600" dirty="0">
                <a:solidFill>
                  <a:srgbClr val="0000FF"/>
                </a:solidFill>
              </a:rPr>
              <a:t>In </a:t>
            </a:r>
            <a:r>
              <a:rPr lang="en-US" sz="1600" b="1" dirty="0">
                <a:solidFill>
                  <a:srgbClr val="0000FF"/>
                </a:solidFill>
              </a:rPr>
              <a:t>acute</a:t>
            </a:r>
            <a:r>
              <a:rPr lang="en-US" sz="1600" dirty="0">
                <a:solidFill>
                  <a:srgbClr val="0000FF"/>
                </a:solidFill>
              </a:rPr>
              <a:t> ACG, the entire angle becomes occluded over a short period of time, producing a precipitous rise in IOP. The extremely high IOP causes severe eye pain and HA, N/V, and blurry vision. The event will not resolve without intervention.</a:t>
            </a:r>
          </a:p>
        </p:txBody>
      </p:sp>
    </p:spTree>
    <p:extLst>
      <p:ext uri="{BB962C8B-B14F-4D97-AF65-F5344CB8AC3E}">
        <p14:creationId xmlns:p14="http://schemas.microsoft.com/office/powerpoint/2010/main" val="252698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8" name="TextBox 2">
            <a:extLst>
              <a:ext uri="{FF2B5EF4-FFF2-40B4-BE49-F238E27FC236}">
                <a16:creationId xmlns:a16="http://schemas.microsoft.com/office/drawing/2014/main" id="{D71F8FD6-0804-49AC-9494-F6C850BAD3FD}"/>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rgbClr val="0000FF"/>
                </a:solidFill>
              </a:rPr>
              <a:t>In what fundamental way do these three…</a:t>
            </a:r>
          </a:p>
        </p:txBody>
      </p:sp>
      <p:sp>
        <p:nvSpPr>
          <p:cNvPr id="40" name="Right Brace 39">
            <a:extLst>
              <a:ext uri="{FF2B5EF4-FFF2-40B4-BE49-F238E27FC236}">
                <a16:creationId xmlns:a16="http://schemas.microsoft.com/office/drawing/2014/main" id="{FA9725AE-EA91-4266-86EE-D4A2AE26F6CC}"/>
              </a:ext>
            </a:extLst>
          </p:cNvPr>
          <p:cNvSpPr/>
          <p:nvPr/>
        </p:nvSpPr>
        <p:spPr>
          <a:xfrm flipH="1">
            <a:off x="3638062" y="3837867"/>
            <a:ext cx="300403" cy="10639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7782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t>They share a common mechanism:</a:t>
            </a:r>
          </a:p>
          <a:p>
            <a:pPr eaLnBrk="1" hangingPunct="1">
              <a:spcBef>
                <a:spcPct val="0"/>
              </a:spcBef>
              <a:buClrTx/>
              <a:buSzTx/>
              <a:buFontTx/>
              <a:buNone/>
            </a:pPr>
            <a:r>
              <a:rPr lang="en-US" altLang="en-US" sz="1600" b="1" dirty="0"/>
              <a:t>Pupillary block</a:t>
            </a:r>
          </a:p>
        </p:txBody>
      </p:sp>
    </p:spTree>
    <p:extLst>
      <p:ext uri="{BB962C8B-B14F-4D97-AF65-F5344CB8AC3E}">
        <p14:creationId xmlns:p14="http://schemas.microsoft.com/office/powerpoint/2010/main" val="31709226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 name="TextBox 3">
            <a:extLst>
              <a:ext uri="{FF2B5EF4-FFF2-40B4-BE49-F238E27FC236}">
                <a16:creationId xmlns:a16="http://schemas.microsoft.com/office/drawing/2014/main" id="{52E74C71-385C-4433-9C07-5D2D1F77A019}"/>
              </a:ext>
            </a:extLst>
          </p:cNvPr>
          <p:cNvSpPr txBox="1"/>
          <p:nvPr/>
        </p:nvSpPr>
        <p:spPr>
          <a:xfrm>
            <a:off x="1413703" y="5871577"/>
            <a:ext cx="6316602" cy="461665"/>
          </a:xfrm>
          <a:prstGeom prst="rect">
            <a:avLst/>
          </a:prstGeom>
          <a:noFill/>
        </p:spPr>
        <p:txBody>
          <a:bodyPr wrap="none" rtlCol="0">
            <a:spAutoFit/>
          </a:bodyPr>
          <a:lstStyle/>
          <a:p>
            <a:pPr algn="ctr"/>
            <a:r>
              <a:rPr lang="en-US" sz="2400" i="1" dirty="0">
                <a:effectLst>
                  <a:outerShdw blurRad="38100" dist="38100" dir="2700000" algn="tl">
                    <a:srgbClr val="000000">
                      <a:alpha val="43137"/>
                    </a:srgbClr>
                  </a:outerShdw>
                </a:effectLst>
              </a:rPr>
              <a:t>Let’s summarize what we know about PACG:</a:t>
            </a:r>
          </a:p>
        </p:txBody>
      </p:sp>
      <p:sp>
        <p:nvSpPr>
          <p:cNvPr id="32" name="TextBox 31">
            <a:extLst>
              <a:ext uri="{FF2B5EF4-FFF2-40B4-BE49-F238E27FC236}">
                <a16:creationId xmlns:a16="http://schemas.microsoft.com/office/drawing/2014/main" id="{389C089B-8E0F-432C-A1C5-E4D7E2F0ADB9}"/>
              </a:ext>
            </a:extLst>
          </p:cNvPr>
          <p:cNvSpPr txBox="1"/>
          <p:nvPr/>
        </p:nvSpPr>
        <p:spPr>
          <a:xfrm>
            <a:off x="995416" y="76200"/>
            <a:ext cx="7149077" cy="1077218"/>
          </a:xfrm>
          <a:prstGeom prst="rect">
            <a:avLst/>
          </a:prstGeom>
          <a:solidFill>
            <a:schemeClr val="accent5">
              <a:lumMod val="75000"/>
            </a:schemeClr>
          </a:solidFill>
        </p:spPr>
        <p:txBody>
          <a:bodyPr wrap="square" rtlCol="0">
            <a:spAutoFit/>
          </a:bodyPr>
          <a:lstStyle/>
          <a:p>
            <a:r>
              <a:rPr lang="en-US" sz="1600" dirty="0">
                <a:solidFill>
                  <a:srgbClr val="0000FF"/>
                </a:solidFill>
              </a:rPr>
              <a:t>In </a:t>
            </a:r>
            <a:r>
              <a:rPr lang="en-US" sz="1600" b="1" dirty="0">
                <a:solidFill>
                  <a:srgbClr val="0000FF"/>
                </a:solidFill>
              </a:rPr>
              <a:t>acute</a:t>
            </a:r>
            <a:r>
              <a:rPr lang="en-US" sz="1600" dirty="0">
                <a:solidFill>
                  <a:srgbClr val="0000FF"/>
                </a:solidFill>
              </a:rPr>
              <a:t> ACG, the entire angle becomes occluded over a short period of time, producing a precipitous rise in IOP. The extremely high IOP causes severe eye pain and HA, N/V, and blurry vision. The event will not resolve without intervention.</a:t>
            </a:r>
          </a:p>
        </p:txBody>
      </p:sp>
      <p:sp>
        <p:nvSpPr>
          <p:cNvPr id="33" name="TextBox 32">
            <a:extLst>
              <a:ext uri="{FF2B5EF4-FFF2-40B4-BE49-F238E27FC236}">
                <a16:creationId xmlns:a16="http://schemas.microsoft.com/office/drawing/2014/main" id="{FF68E3AD-A3E4-4558-BFF7-3B3851C1A449}"/>
              </a:ext>
            </a:extLst>
          </p:cNvPr>
          <p:cNvSpPr txBox="1"/>
          <p:nvPr/>
        </p:nvSpPr>
        <p:spPr>
          <a:xfrm>
            <a:off x="995415" y="2791361"/>
            <a:ext cx="7149077" cy="1323439"/>
          </a:xfrm>
          <a:prstGeom prst="rect">
            <a:avLst/>
          </a:prstGeom>
          <a:solidFill>
            <a:schemeClr val="accent1">
              <a:lumMod val="40000"/>
              <a:lumOff val="60000"/>
            </a:schemeClr>
          </a:solidFill>
        </p:spPr>
        <p:txBody>
          <a:bodyPr wrap="square" rtlCol="0">
            <a:spAutoFit/>
          </a:bodyPr>
          <a:lstStyle/>
          <a:p>
            <a:r>
              <a:rPr lang="en-US" sz="1600" dirty="0">
                <a:solidFill>
                  <a:srgbClr val="0000FF"/>
                </a:solidFill>
              </a:rPr>
              <a:t>In </a:t>
            </a:r>
            <a:r>
              <a:rPr lang="en-US" sz="1600" b="1" dirty="0">
                <a:solidFill>
                  <a:srgbClr val="0000FF"/>
                </a:solidFill>
              </a:rPr>
              <a:t>subacute</a:t>
            </a:r>
            <a:r>
              <a:rPr lang="en-US" sz="1600" dirty="0">
                <a:solidFill>
                  <a:srgbClr val="0000FF"/>
                </a:solidFill>
              </a:rPr>
              <a:t> ACG, some </a:t>
            </a:r>
            <a:r>
              <a:rPr lang="en-US" sz="1600" i="1" dirty="0">
                <a:solidFill>
                  <a:srgbClr val="0000FF"/>
                </a:solidFill>
              </a:rPr>
              <a:t>portion</a:t>
            </a:r>
            <a:r>
              <a:rPr lang="en-US" sz="1600" dirty="0">
                <a:solidFill>
                  <a:srgbClr val="0000FF"/>
                </a:solidFill>
              </a:rPr>
              <a:t> of the angle occludes </a:t>
            </a:r>
            <a:r>
              <a:rPr lang="en-US" sz="1600" i="1" dirty="0">
                <a:solidFill>
                  <a:srgbClr val="0000FF"/>
                </a:solidFill>
              </a:rPr>
              <a:t>episodically</a:t>
            </a:r>
            <a:r>
              <a:rPr lang="en-US" sz="1600" dirty="0">
                <a:solidFill>
                  <a:srgbClr val="0000FF"/>
                </a:solidFill>
              </a:rPr>
              <a:t>, resulting in episodes of moderate (not extreme) IOP elevation. This IOP causes moderate eye pain and HA, and blurry vision. The episodes resolve spontaneously, often after sleep. IOP is normal between episodes, which can make diagnosis challenging.</a:t>
            </a:r>
          </a:p>
        </p:txBody>
      </p:sp>
    </p:spTree>
    <p:extLst>
      <p:ext uri="{BB962C8B-B14F-4D97-AF65-F5344CB8AC3E}">
        <p14:creationId xmlns:p14="http://schemas.microsoft.com/office/powerpoint/2010/main" val="3424788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 name="TextBox 3">
            <a:extLst>
              <a:ext uri="{FF2B5EF4-FFF2-40B4-BE49-F238E27FC236}">
                <a16:creationId xmlns:a16="http://schemas.microsoft.com/office/drawing/2014/main" id="{52E74C71-385C-4433-9C07-5D2D1F77A019}"/>
              </a:ext>
            </a:extLst>
          </p:cNvPr>
          <p:cNvSpPr txBox="1"/>
          <p:nvPr/>
        </p:nvSpPr>
        <p:spPr>
          <a:xfrm>
            <a:off x="1413703" y="5871577"/>
            <a:ext cx="6316602" cy="461665"/>
          </a:xfrm>
          <a:prstGeom prst="rect">
            <a:avLst/>
          </a:prstGeom>
          <a:noFill/>
        </p:spPr>
        <p:txBody>
          <a:bodyPr wrap="none" rtlCol="0">
            <a:spAutoFit/>
          </a:bodyPr>
          <a:lstStyle/>
          <a:p>
            <a:pPr algn="ctr"/>
            <a:r>
              <a:rPr lang="en-US" sz="2400" i="1" dirty="0">
                <a:effectLst>
                  <a:outerShdw blurRad="38100" dist="38100" dir="2700000" algn="tl">
                    <a:srgbClr val="000000">
                      <a:alpha val="43137"/>
                    </a:srgbClr>
                  </a:outerShdw>
                </a:effectLst>
              </a:rPr>
              <a:t>Let’s summarize what we know about PACG:</a:t>
            </a:r>
          </a:p>
        </p:txBody>
      </p:sp>
      <p:sp>
        <p:nvSpPr>
          <p:cNvPr id="33" name="TextBox 32">
            <a:extLst>
              <a:ext uri="{FF2B5EF4-FFF2-40B4-BE49-F238E27FC236}">
                <a16:creationId xmlns:a16="http://schemas.microsoft.com/office/drawing/2014/main" id="{1CDEFADD-B4CB-4E8E-95E3-71414AAF5984}"/>
              </a:ext>
            </a:extLst>
          </p:cNvPr>
          <p:cNvSpPr txBox="1"/>
          <p:nvPr/>
        </p:nvSpPr>
        <p:spPr>
          <a:xfrm>
            <a:off x="995416" y="76200"/>
            <a:ext cx="7149077" cy="1077218"/>
          </a:xfrm>
          <a:prstGeom prst="rect">
            <a:avLst/>
          </a:prstGeom>
          <a:solidFill>
            <a:schemeClr val="accent5">
              <a:lumMod val="75000"/>
            </a:schemeClr>
          </a:solidFill>
        </p:spPr>
        <p:txBody>
          <a:bodyPr wrap="square" rtlCol="0">
            <a:spAutoFit/>
          </a:bodyPr>
          <a:lstStyle/>
          <a:p>
            <a:r>
              <a:rPr lang="en-US" sz="1600" dirty="0">
                <a:solidFill>
                  <a:srgbClr val="0000FF"/>
                </a:solidFill>
              </a:rPr>
              <a:t>In </a:t>
            </a:r>
            <a:r>
              <a:rPr lang="en-US" sz="1600" b="1" dirty="0">
                <a:solidFill>
                  <a:srgbClr val="0000FF"/>
                </a:solidFill>
              </a:rPr>
              <a:t>acute</a:t>
            </a:r>
            <a:r>
              <a:rPr lang="en-US" sz="1600" dirty="0">
                <a:solidFill>
                  <a:srgbClr val="0000FF"/>
                </a:solidFill>
              </a:rPr>
              <a:t> ACG, the entire angle becomes occluded over a short period of time, producing a precipitous rise in IOP. The extremely high IOP causes severe eye pain and HA, N/V, and blurry vision. The event will not resolve without intervention.</a:t>
            </a:r>
          </a:p>
        </p:txBody>
      </p:sp>
      <p:sp>
        <p:nvSpPr>
          <p:cNvPr id="34" name="TextBox 33">
            <a:extLst>
              <a:ext uri="{FF2B5EF4-FFF2-40B4-BE49-F238E27FC236}">
                <a16:creationId xmlns:a16="http://schemas.microsoft.com/office/drawing/2014/main" id="{B501E438-9BFA-4EE4-96A9-26539005D153}"/>
              </a:ext>
            </a:extLst>
          </p:cNvPr>
          <p:cNvSpPr txBox="1"/>
          <p:nvPr/>
        </p:nvSpPr>
        <p:spPr>
          <a:xfrm>
            <a:off x="995415" y="1219200"/>
            <a:ext cx="7149077" cy="1323439"/>
          </a:xfrm>
          <a:prstGeom prst="rect">
            <a:avLst/>
          </a:prstGeom>
          <a:solidFill>
            <a:schemeClr val="accent1">
              <a:lumMod val="40000"/>
              <a:lumOff val="60000"/>
            </a:schemeClr>
          </a:solidFill>
        </p:spPr>
        <p:txBody>
          <a:bodyPr wrap="square" rtlCol="0">
            <a:spAutoFit/>
          </a:bodyPr>
          <a:lstStyle/>
          <a:p>
            <a:r>
              <a:rPr lang="en-US" sz="1600" dirty="0">
                <a:solidFill>
                  <a:srgbClr val="0000FF"/>
                </a:solidFill>
              </a:rPr>
              <a:t>In </a:t>
            </a:r>
            <a:r>
              <a:rPr lang="en-US" sz="1600" b="1" dirty="0">
                <a:solidFill>
                  <a:srgbClr val="0000FF"/>
                </a:solidFill>
              </a:rPr>
              <a:t>subacute</a:t>
            </a:r>
            <a:r>
              <a:rPr lang="en-US" sz="1600" dirty="0">
                <a:solidFill>
                  <a:srgbClr val="0000FF"/>
                </a:solidFill>
              </a:rPr>
              <a:t> ACG, some </a:t>
            </a:r>
            <a:r>
              <a:rPr lang="en-US" sz="1600" i="1" dirty="0">
                <a:solidFill>
                  <a:srgbClr val="0000FF"/>
                </a:solidFill>
              </a:rPr>
              <a:t>portion</a:t>
            </a:r>
            <a:r>
              <a:rPr lang="en-US" sz="1600" dirty="0">
                <a:solidFill>
                  <a:srgbClr val="0000FF"/>
                </a:solidFill>
              </a:rPr>
              <a:t> of the angle occludes </a:t>
            </a:r>
            <a:r>
              <a:rPr lang="en-US" sz="1600" i="1" dirty="0">
                <a:solidFill>
                  <a:srgbClr val="0000FF"/>
                </a:solidFill>
              </a:rPr>
              <a:t>episodically</a:t>
            </a:r>
            <a:r>
              <a:rPr lang="en-US" sz="1600" dirty="0">
                <a:solidFill>
                  <a:srgbClr val="0000FF"/>
                </a:solidFill>
              </a:rPr>
              <a:t>, resulting in episodes of moderate (not extreme) IOP elevation. This IOP causes moderate eye pain and HA, and blurry vision. The episodes resolve spontaneously, often after sleep. IOP is normal between episodes, which can make diagnosis challenging.</a:t>
            </a:r>
          </a:p>
        </p:txBody>
      </p:sp>
      <p:sp>
        <p:nvSpPr>
          <p:cNvPr id="35" name="TextBox 34">
            <a:extLst>
              <a:ext uri="{FF2B5EF4-FFF2-40B4-BE49-F238E27FC236}">
                <a16:creationId xmlns:a16="http://schemas.microsoft.com/office/drawing/2014/main" id="{C5759846-6831-4B82-86EB-8F266CA1BF52}"/>
              </a:ext>
            </a:extLst>
          </p:cNvPr>
          <p:cNvSpPr txBox="1"/>
          <p:nvPr/>
        </p:nvSpPr>
        <p:spPr>
          <a:xfrm>
            <a:off x="995415" y="3429000"/>
            <a:ext cx="7149077" cy="1077218"/>
          </a:xfrm>
          <a:prstGeom prst="rect">
            <a:avLst/>
          </a:prstGeom>
          <a:solidFill>
            <a:schemeClr val="accent6">
              <a:lumMod val="40000"/>
              <a:lumOff val="60000"/>
            </a:schemeClr>
          </a:solidFill>
        </p:spPr>
        <p:txBody>
          <a:bodyPr wrap="square" rtlCol="0">
            <a:spAutoFit/>
          </a:bodyPr>
          <a:lstStyle/>
          <a:p>
            <a:r>
              <a:rPr lang="en-US" sz="1600" dirty="0">
                <a:solidFill>
                  <a:srgbClr val="0000FF"/>
                </a:solidFill>
              </a:rPr>
              <a:t>In </a:t>
            </a:r>
            <a:r>
              <a:rPr lang="en-US" sz="1600" b="1" dirty="0">
                <a:solidFill>
                  <a:srgbClr val="0000FF"/>
                </a:solidFill>
              </a:rPr>
              <a:t>chronic</a:t>
            </a:r>
            <a:r>
              <a:rPr lang="en-US" sz="1600" dirty="0">
                <a:solidFill>
                  <a:srgbClr val="0000FF"/>
                </a:solidFill>
              </a:rPr>
              <a:t> ACG, some portion of the angle is </a:t>
            </a:r>
            <a:r>
              <a:rPr lang="en-US" sz="1600" i="1" dirty="0">
                <a:solidFill>
                  <a:srgbClr val="0000FF"/>
                </a:solidFill>
              </a:rPr>
              <a:t>always</a:t>
            </a:r>
            <a:r>
              <a:rPr lang="en-US" sz="1600" dirty="0">
                <a:solidFill>
                  <a:srgbClr val="0000FF"/>
                </a:solidFill>
              </a:rPr>
              <a:t> occluded via PAS, resulting in consistently modest IOP elevation. This IOP is not high enough to cause eye pain, HA or blurry vision. The consistently elevated IOP produces typical glaucomatous VF loss and ONH changes. </a:t>
            </a:r>
          </a:p>
        </p:txBody>
      </p:sp>
    </p:spTree>
    <p:extLst>
      <p:ext uri="{BB962C8B-B14F-4D97-AF65-F5344CB8AC3E}">
        <p14:creationId xmlns:p14="http://schemas.microsoft.com/office/powerpoint/2010/main" val="35007481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748079" y="4919246"/>
            <a:ext cx="1281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 name="TextBox 3">
            <a:extLst>
              <a:ext uri="{FF2B5EF4-FFF2-40B4-BE49-F238E27FC236}">
                <a16:creationId xmlns:a16="http://schemas.microsoft.com/office/drawing/2014/main" id="{52E74C71-385C-4433-9C07-5D2D1F77A019}"/>
              </a:ext>
            </a:extLst>
          </p:cNvPr>
          <p:cNvSpPr txBox="1"/>
          <p:nvPr/>
        </p:nvSpPr>
        <p:spPr>
          <a:xfrm>
            <a:off x="1413703" y="5871577"/>
            <a:ext cx="6316602" cy="461665"/>
          </a:xfrm>
          <a:prstGeom prst="rect">
            <a:avLst/>
          </a:prstGeom>
          <a:noFill/>
        </p:spPr>
        <p:txBody>
          <a:bodyPr wrap="none" rtlCol="0">
            <a:spAutoFit/>
          </a:bodyPr>
          <a:lstStyle/>
          <a:p>
            <a:pPr algn="ctr"/>
            <a:r>
              <a:rPr lang="en-US" sz="2400" i="1" dirty="0">
                <a:effectLst>
                  <a:outerShdw blurRad="38100" dist="38100" dir="2700000" algn="tl">
                    <a:srgbClr val="000000">
                      <a:alpha val="43137"/>
                    </a:srgbClr>
                  </a:outerShdw>
                </a:effectLst>
              </a:rPr>
              <a:t>Let’s summarize what we know about PACG:</a:t>
            </a:r>
          </a:p>
        </p:txBody>
      </p:sp>
      <p:sp>
        <p:nvSpPr>
          <p:cNvPr id="3" name="TextBox 2">
            <a:extLst>
              <a:ext uri="{FF2B5EF4-FFF2-40B4-BE49-F238E27FC236}">
                <a16:creationId xmlns:a16="http://schemas.microsoft.com/office/drawing/2014/main" id="{D546C41A-C636-41EE-987D-ACB4DB70FE1A}"/>
              </a:ext>
            </a:extLst>
          </p:cNvPr>
          <p:cNvSpPr txBox="1"/>
          <p:nvPr/>
        </p:nvSpPr>
        <p:spPr>
          <a:xfrm>
            <a:off x="995416" y="76200"/>
            <a:ext cx="7149077" cy="1077218"/>
          </a:xfrm>
          <a:prstGeom prst="rect">
            <a:avLst/>
          </a:prstGeom>
          <a:solidFill>
            <a:schemeClr val="accent5">
              <a:lumMod val="75000"/>
            </a:schemeClr>
          </a:solidFill>
        </p:spPr>
        <p:txBody>
          <a:bodyPr wrap="square" rtlCol="0">
            <a:spAutoFit/>
          </a:bodyPr>
          <a:lstStyle/>
          <a:p>
            <a:r>
              <a:rPr lang="en-US" sz="1600" dirty="0">
                <a:solidFill>
                  <a:srgbClr val="0000FF"/>
                </a:solidFill>
              </a:rPr>
              <a:t>In </a:t>
            </a:r>
            <a:r>
              <a:rPr lang="en-US" sz="1600" b="1" dirty="0">
                <a:solidFill>
                  <a:srgbClr val="0000FF"/>
                </a:solidFill>
              </a:rPr>
              <a:t>acute</a:t>
            </a:r>
            <a:r>
              <a:rPr lang="en-US" sz="1600" dirty="0">
                <a:solidFill>
                  <a:srgbClr val="0000FF"/>
                </a:solidFill>
              </a:rPr>
              <a:t> ACG, the entire angle becomes occluded over a short period of time, producing a precipitous rise in IOP. The extremely high IOP causes severe eye pain and HA, N/V, and blurry vision. The event will not resolve without intervention.</a:t>
            </a:r>
          </a:p>
        </p:txBody>
      </p:sp>
      <p:sp>
        <p:nvSpPr>
          <p:cNvPr id="31" name="TextBox 30">
            <a:extLst>
              <a:ext uri="{FF2B5EF4-FFF2-40B4-BE49-F238E27FC236}">
                <a16:creationId xmlns:a16="http://schemas.microsoft.com/office/drawing/2014/main" id="{B3930F56-B6B7-4B77-9E40-4BEAC36D770B}"/>
              </a:ext>
            </a:extLst>
          </p:cNvPr>
          <p:cNvSpPr txBox="1"/>
          <p:nvPr/>
        </p:nvSpPr>
        <p:spPr>
          <a:xfrm>
            <a:off x="995415" y="1219200"/>
            <a:ext cx="7149077" cy="1323439"/>
          </a:xfrm>
          <a:prstGeom prst="rect">
            <a:avLst/>
          </a:prstGeom>
          <a:solidFill>
            <a:schemeClr val="accent1">
              <a:lumMod val="40000"/>
              <a:lumOff val="60000"/>
            </a:schemeClr>
          </a:solidFill>
        </p:spPr>
        <p:txBody>
          <a:bodyPr wrap="square" rtlCol="0">
            <a:spAutoFit/>
          </a:bodyPr>
          <a:lstStyle/>
          <a:p>
            <a:r>
              <a:rPr lang="en-US" sz="1600" dirty="0">
                <a:solidFill>
                  <a:srgbClr val="0000FF"/>
                </a:solidFill>
              </a:rPr>
              <a:t>In </a:t>
            </a:r>
            <a:r>
              <a:rPr lang="en-US" sz="1600" b="1" dirty="0">
                <a:solidFill>
                  <a:srgbClr val="0000FF"/>
                </a:solidFill>
              </a:rPr>
              <a:t>subacute</a:t>
            </a:r>
            <a:r>
              <a:rPr lang="en-US" sz="1600" dirty="0">
                <a:solidFill>
                  <a:srgbClr val="0000FF"/>
                </a:solidFill>
              </a:rPr>
              <a:t> ACG, some </a:t>
            </a:r>
            <a:r>
              <a:rPr lang="en-US" sz="1600" i="1" dirty="0">
                <a:solidFill>
                  <a:srgbClr val="0000FF"/>
                </a:solidFill>
              </a:rPr>
              <a:t>portion</a:t>
            </a:r>
            <a:r>
              <a:rPr lang="en-US" sz="1600" dirty="0">
                <a:solidFill>
                  <a:srgbClr val="0000FF"/>
                </a:solidFill>
              </a:rPr>
              <a:t> of the angle occludes </a:t>
            </a:r>
            <a:r>
              <a:rPr lang="en-US" sz="1600" i="1" dirty="0">
                <a:solidFill>
                  <a:srgbClr val="0000FF"/>
                </a:solidFill>
              </a:rPr>
              <a:t>episodically</a:t>
            </a:r>
            <a:r>
              <a:rPr lang="en-US" sz="1600" dirty="0">
                <a:solidFill>
                  <a:srgbClr val="0000FF"/>
                </a:solidFill>
              </a:rPr>
              <a:t>, resulting in episodes of moderate (not extreme) IOP elevation. This IOP causes moderate eye pain and HA, and blurry vision. The episodes resolve spontaneously, often after sleep. IOP is normal between episodes, which can make diagnosis challenging.</a:t>
            </a:r>
          </a:p>
        </p:txBody>
      </p:sp>
      <p:sp>
        <p:nvSpPr>
          <p:cNvPr id="32" name="TextBox 31">
            <a:extLst>
              <a:ext uri="{FF2B5EF4-FFF2-40B4-BE49-F238E27FC236}">
                <a16:creationId xmlns:a16="http://schemas.microsoft.com/office/drawing/2014/main" id="{3669A0F8-0238-42F8-AF42-6E79676E6388}"/>
              </a:ext>
            </a:extLst>
          </p:cNvPr>
          <p:cNvSpPr txBox="1"/>
          <p:nvPr/>
        </p:nvSpPr>
        <p:spPr>
          <a:xfrm>
            <a:off x="995415" y="2656582"/>
            <a:ext cx="7149077" cy="1077218"/>
          </a:xfrm>
          <a:prstGeom prst="rect">
            <a:avLst/>
          </a:prstGeom>
          <a:solidFill>
            <a:schemeClr val="accent6">
              <a:lumMod val="40000"/>
              <a:lumOff val="60000"/>
            </a:schemeClr>
          </a:solidFill>
        </p:spPr>
        <p:txBody>
          <a:bodyPr wrap="square" rtlCol="0">
            <a:spAutoFit/>
          </a:bodyPr>
          <a:lstStyle/>
          <a:p>
            <a:r>
              <a:rPr lang="en-US" sz="1600" dirty="0">
                <a:solidFill>
                  <a:srgbClr val="0000FF"/>
                </a:solidFill>
              </a:rPr>
              <a:t>In </a:t>
            </a:r>
            <a:r>
              <a:rPr lang="en-US" sz="1600" b="1" dirty="0">
                <a:solidFill>
                  <a:srgbClr val="0000FF"/>
                </a:solidFill>
              </a:rPr>
              <a:t>chronic</a:t>
            </a:r>
            <a:r>
              <a:rPr lang="en-US" sz="1600" dirty="0">
                <a:solidFill>
                  <a:srgbClr val="0000FF"/>
                </a:solidFill>
              </a:rPr>
              <a:t> ACG, some portion of the angle is </a:t>
            </a:r>
            <a:r>
              <a:rPr lang="en-US" sz="1600" i="1" dirty="0">
                <a:solidFill>
                  <a:srgbClr val="0000FF"/>
                </a:solidFill>
              </a:rPr>
              <a:t>always</a:t>
            </a:r>
            <a:r>
              <a:rPr lang="en-US" sz="1600" dirty="0">
                <a:solidFill>
                  <a:srgbClr val="0000FF"/>
                </a:solidFill>
              </a:rPr>
              <a:t> occluded via PAS, resulting in consistently modest IOP elevation. This IOP is not high enough to cause eye pain, HA or blurry vision. The consistently elevated IOP produces typical glaucomatous VF loss and ONH changes. </a:t>
            </a:r>
          </a:p>
        </p:txBody>
      </p:sp>
      <p:sp>
        <p:nvSpPr>
          <p:cNvPr id="33" name="TextBox 32">
            <a:extLst>
              <a:ext uri="{FF2B5EF4-FFF2-40B4-BE49-F238E27FC236}">
                <a16:creationId xmlns:a16="http://schemas.microsoft.com/office/drawing/2014/main" id="{54C9BF2F-E561-4F60-88BE-DE7D69093BA1}"/>
              </a:ext>
            </a:extLst>
          </p:cNvPr>
          <p:cNvSpPr txBox="1"/>
          <p:nvPr/>
        </p:nvSpPr>
        <p:spPr>
          <a:xfrm>
            <a:off x="1005354" y="3875782"/>
            <a:ext cx="7149077" cy="1077218"/>
          </a:xfrm>
          <a:prstGeom prst="rect">
            <a:avLst/>
          </a:prstGeom>
          <a:solidFill>
            <a:srgbClr val="002060"/>
          </a:solidFill>
        </p:spPr>
        <p:txBody>
          <a:bodyPr wrap="square" rtlCol="0">
            <a:spAutoFit/>
          </a:bodyPr>
          <a:lstStyle/>
          <a:p>
            <a:r>
              <a:rPr lang="en-US" sz="1600" dirty="0">
                <a:solidFill>
                  <a:schemeClr val="bg1"/>
                </a:solidFill>
              </a:rPr>
              <a:t>In </a:t>
            </a:r>
            <a:r>
              <a:rPr lang="en-US" sz="1600" b="1" dirty="0">
                <a:solidFill>
                  <a:schemeClr val="bg1"/>
                </a:solidFill>
              </a:rPr>
              <a:t>plateau iris syndrome</a:t>
            </a:r>
            <a:r>
              <a:rPr lang="en-US" sz="1600" dirty="0">
                <a:solidFill>
                  <a:schemeClr val="bg1"/>
                </a:solidFill>
              </a:rPr>
              <a:t>, anteriorly-positioned ciliary processes displace the peripheral iris into the angle, predisposing the eye to either chronic or acute ACG without the need for pupillary block (although it is often present). The diagnosis can only be made via gonio (or imaging). </a:t>
            </a:r>
          </a:p>
        </p:txBody>
      </p:sp>
    </p:spTree>
    <p:extLst>
      <p:ext uri="{BB962C8B-B14F-4D97-AF65-F5344CB8AC3E}">
        <p14:creationId xmlns:p14="http://schemas.microsoft.com/office/powerpoint/2010/main" val="216393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5">
            <a:extLst>
              <a:ext uri="{FF2B5EF4-FFF2-40B4-BE49-F238E27FC236}">
                <a16:creationId xmlns:a16="http://schemas.microsoft.com/office/drawing/2014/main" id="{1C4FF2E6-CD5A-47C2-A843-74DD9D535BEC}"/>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endParaRPr lang="en-US" altLang="en-US" sz="1600" i="1" dirty="0">
              <a:solidFill>
                <a:schemeClr val="accent5">
                  <a:lumMod val="75000"/>
                </a:schemeClr>
              </a:solidFill>
            </a:endParaRPr>
          </a:p>
          <a:p>
            <a:pPr eaLnBrk="1" hangingPunct="1"/>
            <a:r>
              <a:rPr lang="en-US" altLang="en-US" sz="1600" dirty="0">
                <a:solidFill>
                  <a:schemeClr val="accent5">
                    <a:lumMod val="75000"/>
                  </a:schemeClr>
                </a:solidFill>
              </a:rPr>
              <a:t>It refers to contact between the  pupil margin  and the  lens  that impedes the normal flow of aqueous from the  posterior chamber (PC)  to the  anterior chamber (AC)  through the pupillary aperture. </a:t>
            </a:r>
          </a:p>
          <a:p>
            <a:pPr eaLnBrk="1" hangingPunct="1"/>
            <a:endParaRPr lang="en-US" altLang="en-US" sz="1600" dirty="0">
              <a:solidFill>
                <a:schemeClr val="accent5">
                  <a:lumMod val="75000"/>
                </a:schemeClr>
              </a:solidFill>
            </a:endParaRPr>
          </a:p>
          <a:p>
            <a:pPr eaLnBrk="1" hangingPunct="1"/>
            <a:r>
              <a:rPr lang="en-US" altLang="en-US" sz="1600" dirty="0">
                <a:solidFill>
                  <a:schemeClr val="accent5">
                    <a:lumMod val="75000"/>
                  </a:schemeClr>
                </a:solidFill>
              </a:rPr>
              <a:t>Pupillary block leads to the development of a  pressure gradient  across the iris, which causes the iris to  bow forward . </a:t>
            </a:r>
            <a:r>
              <a:rPr lang="en-US" altLang="en-US" sz="1600" b="1" dirty="0">
                <a:solidFill>
                  <a:schemeClr val="accent5">
                    <a:lumMod val="75000"/>
                  </a:schemeClr>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accent5">
                  <a:lumMod val="75000"/>
                </a:schemeClr>
              </a:solidFill>
            </a:endParaRPr>
          </a:p>
          <a:p>
            <a:pPr eaLnBrk="1" hangingPunct="1"/>
            <a:r>
              <a:rPr lang="en-US" altLang="en-US" sz="1600" i="1" dirty="0">
                <a:solidFill>
                  <a:schemeClr val="accent5">
                    <a:lumMod val="75000"/>
                  </a:schemeClr>
                </a:solidFill>
              </a:rPr>
              <a:t>The posterior chamber? I didn’t know the vitreous was involved.</a:t>
            </a:r>
          </a:p>
          <a:p>
            <a:pPr eaLnBrk="1" hangingPunct="1"/>
            <a:r>
              <a:rPr lang="en-US" altLang="en-US" sz="1600" dirty="0">
                <a:solidFill>
                  <a:schemeClr val="accent5">
                    <a:lumMod val="75000"/>
                  </a:schemeClr>
                </a:solidFill>
              </a:rPr>
              <a:t>It isn’t. The posterior chamber is the space immediately behind the  iris  and anterior to the  lens/zonules . Vitreous resides in the  vitreous cavity . </a:t>
            </a:r>
            <a:endParaRPr lang="en-US" altLang="en-US" sz="1600" i="1" dirty="0">
              <a:solidFill>
                <a:schemeClr val="accent5">
                  <a:lumMod val="75000"/>
                </a:schemeClr>
              </a:solidFill>
            </a:endParaRPr>
          </a:p>
        </p:txBody>
      </p:sp>
    </p:spTree>
    <p:extLst>
      <p:ext uri="{BB962C8B-B14F-4D97-AF65-F5344CB8AC3E}">
        <p14:creationId xmlns:p14="http://schemas.microsoft.com/office/powerpoint/2010/main" val="360053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7"/>
          <p:cNvSpPr txBox="1">
            <a:spLocks noChangeArrowheads="1"/>
          </p:cNvSpPr>
          <p:nvPr/>
        </p:nvSpPr>
        <p:spPr bwMode="auto">
          <a:xfrm>
            <a:off x="1904999" y="3080768"/>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rgbClr val="0000FF"/>
                </a:solidFill>
              </a:rPr>
              <a:t>The first thought you should have when</a:t>
            </a:r>
          </a:p>
          <a:p>
            <a:pPr algn="ctr" eaLnBrk="1" hangingPunct="1">
              <a:spcBef>
                <a:spcPct val="0"/>
              </a:spcBef>
              <a:buClrTx/>
              <a:buSzTx/>
              <a:buFontTx/>
              <a:buNone/>
            </a:pPr>
            <a:r>
              <a:rPr lang="en-US" altLang="en-US" sz="1800" dirty="0">
                <a:solidFill>
                  <a:srgbClr val="0000FF"/>
                </a:solidFill>
              </a:rPr>
              <a:t>encountering a </a:t>
            </a:r>
            <a:r>
              <a:rPr lang="en-US" altLang="en-US" sz="1800" dirty="0" err="1">
                <a:solidFill>
                  <a:srgbClr val="0000FF"/>
                </a:solidFill>
              </a:rPr>
              <a:t>pt</a:t>
            </a:r>
            <a:r>
              <a:rPr lang="en-US" altLang="en-US" sz="1800" dirty="0">
                <a:solidFill>
                  <a:srgbClr val="0000FF"/>
                </a:solidFill>
              </a:rPr>
              <a:t> you suspect has glaucoma is…</a:t>
            </a:r>
          </a:p>
          <a:p>
            <a:pPr algn="ctr" eaLnBrk="1" hangingPunct="1">
              <a:spcBef>
                <a:spcPct val="0"/>
              </a:spcBef>
              <a:buClrTx/>
              <a:buSzTx/>
              <a:buFontTx/>
              <a:buNone/>
            </a:pPr>
            <a:r>
              <a:rPr lang="en-US" altLang="en-US" sz="1800" b="1" i="1" dirty="0">
                <a:solidFill>
                  <a:srgbClr val="0000FF"/>
                </a:solidFill>
              </a:rPr>
              <a:t>What is the status of the angle?</a:t>
            </a: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4B09B81E-7B2F-4B26-82F4-430125CE1A7B}"/>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128956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solidFill>
                  <a:schemeClr val="bg1">
                    <a:lumMod val="75000"/>
                  </a:schemeClr>
                </a:solidFill>
              </a:rPr>
              <a:t>Closed- </a:t>
            </a:r>
            <a:r>
              <a:rPr lang="en-US" altLang="en-US" sz="2800" dirty="0">
                <a:solidFill>
                  <a:schemeClr val="bg1">
                    <a:lumMod val="75000"/>
                  </a:schemeClr>
                </a:solidFill>
              </a:rPr>
              <a:t>or</a:t>
            </a:r>
          </a:p>
          <a:p>
            <a:pPr algn="ctr" eaLnBrk="1" hangingPunct="1">
              <a:lnSpc>
                <a:spcPct val="85000"/>
              </a:lnSpc>
              <a:spcBef>
                <a:spcPct val="0"/>
              </a:spcBef>
              <a:buClrTx/>
              <a:buSzTx/>
              <a:buFontTx/>
              <a:buNone/>
            </a:pPr>
            <a:r>
              <a:rPr lang="en-US" altLang="en-US" sz="2800" i="1" dirty="0">
                <a:solidFill>
                  <a:schemeClr val="bg1">
                    <a:lumMod val="75000"/>
                  </a:schemeClr>
                </a:solidFill>
              </a:rPr>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5">
            <a:extLst>
              <a:ext uri="{FF2B5EF4-FFF2-40B4-BE49-F238E27FC236}">
                <a16:creationId xmlns:a16="http://schemas.microsoft.com/office/drawing/2014/main" id="{62727256-D510-4CA4-919D-5C653D57F872}"/>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endParaRPr lang="en-US" altLang="en-US" sz="1600" dirty="0">
              <a:solidFill>
                <a:schemeClr val="accent5">
                  <a:lumMod val="75000"/>
                </a:schemeClr>
              </a:solidFill>
            </a:endParaRPr>
          </a:p>
          <a:p>
            <a:pPr eaLnBrk="1" hangingPunct="1"/>
            <a:endParaRPr lang="en-US" altLang="en-US" sz="1600" dirty="0">
              <a:solidFill>
                <a:schemeClr val="accent5">
                  <a:lumMod val="75000"/>
                </a:schemeClr>
              </a:solidFill>
            </a:endParaRPr>
          </a:p>
          <a:p>
            <a:pPr eaLnBrk="1" hangingPunct="1"/>
            <a:r>
              <a:rPr lang="en-US" altLang="en-US" sz="1600" dirty="0">
                <a:solidFill>
                  <a:schemeClr val="accent5">
                    <a:lumMod val="75000"/>
                  </a:schemeClr>
                </a:solidFill>
              </a:rPr>
              <a:t>Pupillary block leads to the development of a  pressure gradient  across the iris, which causes the iris to  bow forward . </a:t>
            </a:r>
            <a:r>
              <a:rPr lang="en-US" altLang="en-US" sz="1600" b="1" dirty="0">
                <a:solidFill>
                  <a:schemeClr val="accent5">
                    <a:lumMod val="75000"/>
                  </a:schemeClr>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accent5">
                  <a:lumMod val="75000"/>
                </a:schemeClr>
              </a:solidFill>
            </a:endParaRPr>
          </a:p>
          <a:p>
            <a:pPr eaLnBrk="1" hangingPunct="1"/>
            <a:r>
              <a:rPr lang="en-US" altLang="en-US" sz="1600" i="1" dirty="0">
                <a:solidFill>
                  <a:schemeClr val="accent5">
                    <a:lumMod val="75000"/>
                  </a:schemeClr>
                </a:solidFill>
              </a:rPr>
              <a:t>The posterior chamber? I didn’t know the vitreous was involved.</a:t>
            </a:r>
          </a:p>
          <a:p>
            <a:pPr eaLnBrk="1" hangingPunct="1"/>
            <a:r>
              <a:rPr lang="en-US" altLang="en-US" sz="1600" dirty="0">
                <a:solidFill>
                  <a:schemeClr val="accent5">
                    <a:lumMod val="75000"/>
                  </a:schemeClr>
                </a:solidFill>
              </a:rPr>
              <a:t>It isn’t. The posterior chamber is the space immediately behind the  iris  and anterior to the  lens/zonules . Vitreous resides in the  vitreous cavity . </a:t>
            </a:r>
            <a:endParaRPr lang="en-US" altLang="en-US" sz="1600" i="1" dirty="0">
              <a:solidFill>
                <a:schemeClr val="accent5">
                  <a:lumMod val="75000"/>
                </a:schemeClr>
              </a:solidFill>
            </a:endParaRPr>
          </a:p>
        </p:txBody>
      </p:sp>
      <p:sp>
        <p:nvSpPr>
          <p:cNvPr id="26" name="Rectangle 25">
            <a:extLst>
              <a:ext uri="{FF2B5EF4-FFF2-40B4-BE49-F238E27FC236}">
                <a16:creationId xmlns:a16="http://schemas.microsoft.com/office/drawing/2014/main" id="{996C35F6-D5DF-484E-909C-31AAD9C267CC}"/>
              </a:ext>
            </a:extLst>
          </p:cNvPr>
          <p:cNvSpPr/>
          <p:nvPr/>
        </p:nvSpPr>
        <p:spPr>
          <a:xfrm>
            <a:off x="5816348" y="2183724"/>
            <a:ext cx="2136820" cy="213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still different words</a:t>
            </a:r>
          </a:p>
        </p:txBody>
      </p:sp>
      <p:sp>
        <p:nvSpPr>
          <p:cNvPr id="28" name="Rectangle 27">
            <a:extLst>
              <a:ext uri="{FF2B5EF4-FFF2-40B4-BE49-F238E27FC236}">
                <a16:creationId xmlns:a16="http://schemas.microsoft.com/office/drawing/2014/main" id="{DDCA9B2E-44E5-4177-B6A5-3E7D243563FE}"/>
              </a:ext>
            </a:extLst>
          </p:cNvPr>
          <p:cNvSpPr/>
          <p:nvPr/>
        </p:nvSpPr>
        <p:spPr>
          <a:xfrm>
            <a:off x="3531702" y="1922531"/>
            <a:ext cx="1192697" cy="201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9" name="Rectangle 28">
            <a:extLst>
              <a:ext uri="{FF2B5EF4-FFF2-40B4-BE49-F238E27FC236}">
                <a16:creationId xmlns:a16="http://schemas.microsoft.com/office/drawing/2014/main" id="{2333188B-7967-4B56-913A-D5CBB28406E5}"/>
              </a:ext>
            </a:extLst>
          </p:cNvPr>
          <p:cNvSpPr/>
          <p:nvPr/>
        </p:nvSpPr>
        <p:spPr>
          <a:xfrm>
            <a:off x="5552659" y="1929333"/>
            <a:ext cx="467141" cy="201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r>
              <a:rPr lang="en-US" sz="800" dirty="0">
                <a:solidFill>
                  <a:schemeClr val="tx1"/>
                </a:solidFill>
              </a:rPr>
              <a:t>one word</a:t>
            </a:r>
          </a:p>
        </p:txBody>
      </p:sp>
      <p:sp>
        <p:nvSpPr>
          <p:cNvPr id="32" name="Rectangle 31">
            <a:extLst>
              <a:ext uri="{FF2B5EF4-FFF2-40B4-BE49-F238E27FC236}">
                <a16:creationId xmlns:a16="http://schemas.microsoft.com/office/drawing/2014/main" id="{25299C89-7D11-4DFE-A561-C93DB64D8D47}"/>
              </a:ext>
            </a:extLst>
          </p:cNvPr>
          <p:cNvSpPr/>
          <p:nvPr/>
        </p:nvSpPr>
        <p:spPr>
          <a:xfrm>
            <a:off x="2970141" y="2167042"/>
            <a:ext cx="2135259" cy="201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Tree>
    <p:extLst>
      <p:ext uri="{BB962C8B-B14F-4D97-AF65-F5344CB8AC3E}">
        <p14:creationId xmlns:p14="http://schemas.microsoft.com/office/powerpoint/2010/main" val="355437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solidFill>
                  <a:schemeClr val="bg1">
                    <a:lumMod val="75000"/>
                  </a:schemeClr>
                </a:solidFill>
              </a:rPr>
              <a:t>Closed- </a:t>
            </a:r>
            <a:r>
              <a:rPr lang="en-US" altLang="en-US" sz="2800" dirty="0">
                <a:solidFill>
                  <a:schemeClr val="bg1">
                    <a:lumMod val="75000"/>
                  </a:schemeClr>
                </a:solidFill>
              </a:rPr>
              <a:t>or</a:t>
            </a:r>
          </a:p>
          <a:p>
            <a:pPr algn="ctr" eaLnBrk="1" hangingPunct="1">
              <a:lnSpc>
                <a:spcPct val="85000"/>
              </a:lnSpc>
              <a:spcBef>
                <a:spcPct val="0"/>
              </a:spcBef>
              <a:buClrTx/>
              <a:buSzTx/>
              <a:buFontTx/>
              <a:buNone/>
            </a:pPr>
            <a:r>
              <a:rPr lang="en-US" altLang="en-US" sz="2800" i="1" dirty="0">
                <a:solidFill>
                  <a:schemeClr val="bg1">
                    <a:lumMod val="75000"/>
                  </a:schemeClr>
                </a:solidFill>
              </a:rPr>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5">
            <a:extLst>
              <a:ext uri="{FF2B5EF4-FFF2-40B4-BE49-F238E27FC236}">
                <a16:creationId xmlns:a16="http://schemas.microsoft.com/office/drawing/2014/main" id="{F75137A1-C780-427C-9DAA-6FF5ACB593D8}"/>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endParaRPr lang="en-US" altLang="en-US" sz="1600" dirty="0">
              <a:solidFill>
                <a:schemeClr val="accent5">
                  <a:lumMod val="75000"/>
                </a:schemeClr>
              </a:solidFill>
            </a:endParaRPr>
          </a:p>
          <a:p>
            <a:pPr eaLnBrk="1" hangingPunct="1"/>
            <a:endParaRPr lang="en-US" altLang="en-US" sz="1600" dirty="0">
              <a:solidFill>
                <a:schemeClr val="accent5">
                  <a:lumMod val="75000"/>
                </a:schemeClr>
              </a:solidFill>
            </a:endParaRPr>
          </a:p>
          <a:p>
            <a:pPr eaLnBrk="1" hangingPunct="1"/>
            <a:r>
              <a:rPr lang="en-US" altLang="en-US" sz="1600" dirty="0">
                <a:solidFill>
                  <a:schemeClr val="accent5">
                    <a:lumMod val="75000"/>
                  </a:schemeClr>
                </a:solidFill>
              </a:rPr>
              <a:t>Pupillary block leads to the development of a  pressure gradient  across the iris, which causes the iris to  bow forward . </a:t>
            </a:r>
            <a:r>
              <a:rPr lang="en-US" altLang="en-US" sz="1600" b="1" dirty="0">
                <a:solidFill>
                  <a:schemeClr val="accent5">
                    <a:lumMod val="75000"/>
                  </a:schemeClr>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accent5">
                  <a:lumMod val="75000"/>
                </a:schemeClr>
              </a:solidFill>
            </a:endParaRPr>
          </a:p>
          <a:p>
            <a:pPr eaLnBrk="1" hangingPunct="1"/>
            <a:r>
              <a:rPr lang="en-US" altLang="en-US" sz="1600" i="1" dirty="0">
                <a:solidFill>
                  <a:schemeClr val="accent5">
                    <a:lumMod val="75000"/>
                  </a:schemeClr>
                </a:solidFill>
              </a:rPr>
              <a:t>The posterior chamber? I didn’t know the vitreous was involved.</a:t>
            </a:r>
          </a:p>
          <a:p>
            <a:pPr eaLnBrk="1" hangingPunct="1"/>
            <a:r>
              <a:rPr lang="en-US" altLang="en-US" sz="1600" dirty="0">
                <a:solidFill>
                  <a:schemeClr val="accent5">
                    <a:lumMod val="75000"/>
                  </a:schemeClr>
                </a:solidFill>
              </a:rPr>
              <a:t>It isn’t. The posterior chamber is the space immediately behind the  iris  and anterior to the  lens/zonules . Vitreous resides in the  vitreous cavity . </a:t>
            </a:r>
            <a:endParaRPr lang="en-US" altLang="en-US" sz="1600" i="1" dirty="0">
              <a:solidFill>
                <a:schemeClr val="accent5">
                  <a:lumMod val="75000"/>
                </a:schemeClr>
              </a:solidFill>
            </a:endParaRPr>
          </a:p>
        </p:txBody>
      </p:sp>
    </p:spTree>
    <p:extLst>
      <p:ext uri="{BB962C8B-B14F-4D97-AF65-F5344CB8AC3E}">
        <p14:creationId xmlns:p14="http://schemas.microsoft.com/office/powerpoint/2010/main" val="106552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D2F201-5515-4467-A3A6-A43EC9D47D36}"/>
              </a:ext>
            </a:extLst>
          </p:cNvPr>
          <p:cNvSpPr>
            <a:spLocks noGrp="1"/>
          </p:cNvSpPr>
          <p:nvPr>
            <p:ph type="sldNum" sz="quarter" idx="12"/>
          </p:nvPr>
        </p:nvSpPr>
        <p:spPr/>
        <p:txBody>
          <a:bodyPr/>
          <a:lstStyle/>
          <a:p>
            <a:pPr>
              <a:defRPr/>
            </a:pPr>
            <a:fld id="{3E94788E-B940-421F-AF31-4A04D10C579D}" type="slidenum">
              <a:rPr lang="en-US" altLang="en-US" smtClean="0"/>
              <a:pPr>
                <a:defRPr/>
              </a:pPr>
              <a:t>22</a:t>
            </a:fld>
            <a:endParaRPr lang="en-US" altLang="en-US"/>
          </a:p>
        </p:txBody>
      </p:sp>
      <p:sp>
        <p:nvSpPr>
          <p:cNvPr id="6" name="TextBox 5">
            <a:extLst>
              <a:ext uri="{FF2B5EF4-FFF2-40B4-BE49-F238E27FC236}">
                <a16:creationId xmlns:a16="http://schemas.microsoft.com/office/drawing/2014/main" id="{668EC50F-8DFA-4F09-986A-A8A9C0CF345D}"/>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pic>
        <p:nvPicPr>
          <p:cNvPr id="8" name="Picture 7">
            <a:extLst>
              <a:ext uri="{FF2B5EF4-FFF2-40B4-BE49-F238E27FC236}">
                <a16:creationId xmlns:a16="http://schemas.microsoft.com/office/drawing/2014/main" id="{F1099AA3-F51A-4177-9DD7-70A8BB497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351926"/>
            <a:ext cx="4020111" cy="1905266"/>
          </a:xfrm>
          <a:prstGeom prst="rect">
            <a:avLst/>
          </a:prstGeom>
        </p:spPr>
      </p:pic>
      <p:sp>
        <p:nvSpPr>
          <p:cNvPr id="13" name="TextBox 12">
            <a:extLst>
              <a:ext uri="{FF2B5EF4-FFF2-40B4-BE49-F238E27FC236}">
                <a16:creationId xmlns:a16="http://schemas.microsoft.com/office/drawing/2014/main" id="{FEE33047-1F8F-4E18-BB97-ACBF4DD0C0E6}"/>
              </a:ext>
            </a:extLst>
          </p:cNvPr>
          <p:cNvSpPr txBox="1"/>
          <p:nvPr/>
        </p:nvSpPr>
        <p:spPr>
          <a:xfrm>
            <a:off x="1352098" y="4648200"/>
            <a:ext cx="1925527" cy="307777"/>
          </a:xfrm>
          <a:prstGeom prst="rect">
            <a:avLst/>
          </a:prstGeom>
          <a:solidFill>
            <a:schemeClr val="bg1"/>
          </a:solidFill>
          <a:ln>
            <a:solidFill>
              <a:schemeClr val="tx1"/>
            </a:solidFill>
          </a:ln>
        </p:spPr>
        <p:txBody>
          <a:bodyPr wrap="none" rtlCol="0">
            <a:spAutoFit/>
          </a:bodyPr>
          <a:lstStyle/>
          <a:p>
            <a:pPr algn="ctr"/>
            <a:r>
              <a:rPr lang="en-US" sz="1400" dirty="0"/>
              <a:t>Location of resistance</a:t>
            </a:r>
          </a:p>
        </p:txBody>
      </p:sp>
      <p:cxnSp>
        <p:nvCxnSpPr>
          <p:cNvPr id="15" name="Straight Arrow Connector 14">
            <a:extLst>
              <a:ext uri="{FF2B5EF4-FFF2-40B4-BE49-F238E27FC236}">
                <a16:creationId xmlns:a16="http://schemas.microsoft.com/office/drawing/2014/main" id="{DB55B5B1-609B-4230-A66B-32C5E7749FF5}"/>
              </a:ext>
            </a:extLst>
          </p:cNvPr>
          <p:cNvCxnSpPr>
            <a:cxnSpLocks/>
            <a:stCxn id="13" idx="2"/>
          </p:cNvCxnSpPr>
          <p:nvPr/>
        </p:nvCxnSpPr>
        <p:spPr>
          <a:xfrm flipH="1">
            <a:off x="1981208" y="4955977"/>
            <a:ext cx="333654" cy="149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B5DA19-7C51-4E86-B40D-7C9414D50E9C}"/>
              </a:ext>
            </a:extLst>
          </p:cNvPr>
          <p:cNvCxnSpPr>
            <a:cxnSpLocks/>
            <a:stCxn id="13" idx="2"/>
          </p:cNvCxnSpPr>
          <p:nvPr/>
        </p:nvCxnSpPr>
        <p:spPr>
          <a:xfrm>
            <a:off x="2314862" y="4955977"/>
            <a:ext cx="323087" cy="149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40D1C9D-1E57-4797-A33A-4A37DD927406}"/>
              </a:ext>
            </a:extLst>
          </p:cNvPr>
          <p:cNvSpPr txBox="1"/>
          <p:nvPr/>
        </p:nvSpPr>
        <p:spPr>
          <a:xfrm>
            <a:off x="4355479" y="4797936"/>
            <a:ext cx="2905646" cy="584775"/>
          </a:xfrm>
          <a:prstGeom prst="rect">
            <a:avLst/>
          </a:prstGeom>
          <a:noFill/>
        </p:spPr>
        <p:txBody>
          <a:bodyPr wrap="square" rtlCol="0">
            <a:spAutoFit/>
          </a:bodyPr>
          <a:lstStyle/>
          <a:p>
            <a:r>
              <a:rPr lang="en-US" sz="1600" i="1" dirty="0"/>
              <a:t>1. Resistance to aqueous flow from the PC to the AC</a:t>
            </a:r>
          </a:p>
        </p:txBody>
      </p:sp>
      <p:sp>
        <p:nvSpPr>
          <p:cNvPr id="2" name="TextBox 1">
            <a:extLst>
              <a:ext uri="{FF2B5EF4-FFF2-40B4-BE49-F238E27FC236}">
                <a16:creationId xmlns:a16="http://schemas.microsoft.com/office/drawing/2014/main" id="{94448E23-DABD-430E-9077-04531E24F416}"/>
              </a:ext>
            </a:extLst>
          </p:cNvPr>
          <p:cNvSpPr txBox="1"/>
          <p:nvPr/>
        </p:nvSpPr>
        <p:spPr>
          <a:xfrm>
            <a:off x="3688584" y="6072526"/>
            <a:ext cx="1766830" cy="369332"/>
          </a:xfrm>
          <a:prstGeom prst="rect">
            <a:avLst/>
          </a:prstGeom>
          <a:noFill/>
        </p:spPr>
        <p:txBody>
          <a:bodyPr wrap="none" rtlCol="0">
            <a:spAutoFit/>
          </a:bodyPr>
          <a:lstStyle/>
          <a:p>
            <a:r>
              <a:rPr lang="en-US" dirty="0"/>
              <a:t>‘Pupillary block’</a:t>
            </a:r>
          </a:p>
        </p:txBody>
      </p:sp>
    </p:spTree>
    <p:extLst>
      <p:ext uri="{BB962C8B-B14F-4D97-AF65-F5344CB8AC3E}">
        <p14:creationId xmlns:p14="http://schemas.microsoft.com/office/powerpoint/2010/main" val="1761632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solidFill>
                  <a:schemeClr val="bg1">
                    <a:lumMod val="75000"/>
                  </a:schemeClr>
                </a:solidFill>
              </a:rPr>
              <a:t>Closed- </a:t>
            </a:r>
            <a:r>
              <a:rPr lang="en-US" altLang="en-US" sz="2800" dirty="0">
                <a:solidFill>
                  <a:schemeClr val="bg1">
                    <a:lumMod val="75000"/>
                  </a:schemeClr>
                </a:solidFill>
              </a:rPr>
              <a:t>or</a:t>
            </a:r>
          </a:p>
          <a:p>
            <a:pPr algn="ctr" eaLnBrk="1" hangingPunct="1">
              <a:lnSpc>
                <a:spcPct val="85000"/>
              </a:lnSpc>
              <a:spcBef>
                <a:spcPct val="0"/>
              </a:spcBef>
              <a:buClrTx/>
              <a:buSzTx/>
              <a:buFontTx/>
              <a:buNone/>
            </a:pPr>
            <a:r>
              <a:rPr lang="en-US" altLang="en-US" sz="2800" i="1" dirty="0">
                <a:solidFill>
                  <a:schemeClr val="bg1">
                    <a:lumMod val="75000"/>
                  </a:schemeClr>
                </a:solidFill>
              </a:rPr>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5">
            <a:extLst>
              <a:ext uri="{FF2B5EF4-FFF2-40B4-BE49-F238E27FC236}">
                <a16:creationId xmlns:a16="http://schemas.microsoft.com/office/drawing/2014/main" id="{FB21CF40-3C50-4F36-863D-A78085FC3CCC}"/>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p>
          <a:p>
            <a:pPr eaLnBrk="1" hangingPunct="1"/>
            <a:endParaRPr lang="en-US" altLang="en-US" sz="1600" dirty="0">
              <a:solidFill>
                <a:srgbClr val="0000FF"/>
              </a:solidFill>
            </a:endParaRPr>
          </a:p>
          <a:p>
            <a:pPr eaLnBrk="1" hangingPunct="1"/>
            <a:r>
              <a:rPr lang="en-US" altLang="en-US" sz="1600" dirty="0"/>
              <a:t>Pupillary block leads to the development of a  pressure gradient  across the iris, which causes the iris to  bow forward . </a:t>
            </a:r>
            <a:r>
              <a:rPr lang="en-US" altLang="en-US" sz="1600" b="1" dirty="0">
                <a:solidFill>
                  <a:schemeClr val="accent5">
                    <a:lumMod val="75000"/>
                  </a:schemeClr>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accent5">
                  <a:lumMod val="75000"/>
                </a:schemeClr>
              </a:solidFill>
            </a:endParaRPr>
          </a:p>
          <a:p>
            <a:pPr eaLnBrk="1" hangingPunct="1"/>
            <a:r>
              <a:rPr lang="en-US" altLang="en-US" sz="1600" i="1" dirty="0">
                <a:solidFill>
                  <a:schemeClr val="accent5">
                    <a:lumMod val="75000"/>
                  </a:schemeClr>
                </a:solidFill>
              </a:rPr>
              <a:t>The posterior chamber? I didn’t know the vitreous was involved.</a:t>
            </a:r>
          </a:p>
          <a:p>
            <a:pPr eaLnBrk="1" hangingPunct="1"/>
            <a:r>
              <a:rPr lang="en-US" altLang="en-US" sz="1600" dirty="0">
                <a:solidFill>
                  <a:schemeClr val="accent5">
                    <a:lumMod val="75000"/>
                  </a:schemeClr>
                </a:solidFill>
              </a:rPr>
              <a:t>It isn’t. The posterior chamber is the space immediately behind the  iris  and anterior to the  lens/zonules . Vitreous resides in the  vitreous cavity . </a:t>
            </a:r>
            <a:endParaRPr lang="en-US" altLang="en-US" sz="1600" i="1" dirty="0">
              <a:solidFill>
                <a:schemeClr val="accent5">
                  <a:lumMod val="75000"/>
                </a:schemeClr>
              </a:solidFill>
            </a:endParaRPr>
          </a:p>
        </p:txBody>
      </p:sp>
      <p:sp>
        <p:nvSpPr>
          <p:cNvPr id="22" name="Rectangle 21">
            <a:extLst>
              <a:ext uri="{FF2B5EF4-FFF2-40B4-BE49-F238E27FC236}">
                <a16:creationId xmlns:a16="http://schemas.microsoft.com/office/drawing/2014/main" id="{10F00331-748C-4CF6-8F94-8219B024514D}"/>
              </a:ext>
            </a:extLst>
          </p:cNvPr>
          <p:cNvSpPr/>
          <p:nvPr/>
        </p:nvSpPr>
        <p:spPr>
          <a:xfrm>
            <a:off x="4765810" y="2907206"/>
            <a:ext cx="1634990" cy="213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3" name="Rectangle 22">
            <a:extLst>
              <a:ext uri="{FF2B5EF4-FFF2-40B4-BE49-F238E27FC236}">
                <a16:creationId xmlns:a16="http://schemas.microsoft.com/office/drawing/2014/main" id="{58143973-D60E-46DC-B31F-A16CC38A991E}"/>
              </a:ext>
            </a:extLst>
          </p:cNvPr>
          <p:cNvSpPr/>
          <p:nvPr/>
        </p:nvSpPr>
        <p:spPr>
          <a:xfrm>
            <a:off x="2286000" y="3120214"/>
            <a:ext cx="1143000" cy="201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Tree>
    <p:extLst>
      <p:ext uri="{BB962C8B-B14F-4D97-AF65-F5344CB8AC3E}">
        <p14:creationId xmlns:p14="http://schemas.microsoft.com/office/powerpoint/2010/main" val="323693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solidFill>
                  <a:schemeClr val="bg1">
                    <a:lumMod val="75000"/>
                  </a:schemeClr>
                </a:solidFill>
              </a:rPr>
              <a:t>Closed- </a:t>
            </a:r>
            <a:r>
              <a:rPr lang="en-US" altLang="en-US" sz="2800" dirty="0">
                <a:solidFill>
                  <a:schemeClr val="bg1">
                    <a:lumMod val="75000"/>
                  </a:schemeClr>
                </a:solidFill>
              </a:rPr>
              <a:t>or</a:t>
            </a:r>
          </a:p>
          <a:p>
            <a:pPr algn="ctr" eaLnBrk="1" hangingPunct="1">
              <a:lnSpc>
                <a:spcPct val="85000"/>
              </a:lnSpc>
              <a:spcBef>
                <a:spcPct val="0"/>
              </a:spcBef>
              <a:buClrTx/>
              <a:buSzTx/>
              <a:buFontTx/>
              <a:buNone/>
            </a:pPr>
            <a:r>
              <a:rPr lang="en-US" altLang="en-US" sz="2800" i="1" dirty="0">
                <a:solidFill>
                  <a:schemeClr val="bg1">
                    <a:lumMod val="75000"/>
                  </a:schemeClr>
                </a:solidFill>
              </a:rPr>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5">
            <a:extLst>
              <a:ext uri="{FF2B5EF4-FFF2-40B4-BE49-F238E27FC236}">
                <a16:creationId xmlns:a16="http://schemas.microsoft.com/office/drawing/2014/main" id="{34E75D8A-8A49-44A8-A00B-5E3AA4BA80BF}"/>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p>
          <a:p>
            <a:pPr eaLnBrk="1" hangingPunct="1"/>
            <a:endParaRPr lang="en-US" altLang="en-US" sz="1600" dirty="0">
              <a:solidFill>
                <a:srgbClr val="0000FF"/>
              </a:solidFill>
            </a:endParaRPr>
          </a:p>
          <a:p>
            <a:pPr eaLnBrk="1" hangingPunct="1"/>
            <a:r>
              <a:rPr lang="en-US" altLang="en-US" sz="1600" dirty="0"/>
              <a:t>Pupillary block leads to the development of a  pressure gradient  across the iris, which causes the iris to  bow forward . </a:t>
            </a:r>
            <a:r>
              <a:rPr lang="en-US" altLang="en-US" sz="1600" b="1" dirty="0">
                <a:solidFill>
                  <a:schemeClr val="accent5">
                    <a:lumMod val="75000"/>
                  </a:schemeClr>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accent5">
                  <a:lumMod val="75000"/>
                </a:schemeClr>
              </a:solidFill>
            </a:endParaRPr>
          </a:p>
          <a:p>
            <a:pPr eaLnBrk="1" hangingPunct="1"/>
            <a:r>
              <a:rPr lang="en-US" altLang="en-US" sz="1600" i="1" dirty="0">
                <a:solidFill>
                  <a:schemeClr val="accent5">
                    <a:lumMod val="75000"/>
                  </a:schemeClr>
                </a:solidFill>
              </a:rPr>
              <a:t>The posterior chamber? I didn’t know the vitreous was involved.</a:t>
            </a:r>
          </a:p>
          <a:p>
            <a:pPr eaLnBrk="1" hangingPunct="1"/>
            <a:r>
              <a:rPr lang="en-US" altLang="en-US" sz="1600" dirty="0">
                <a:solidFill>
                  <a:schemeClr val="accent5">
                    <a:lumMod val="75000"/>
                  </a:schemeClr>
                </a:solidFill>
              </a:rPr>
              <a:t>It isn’t. The posterior chamber is the space immediately behind the  iris  and anterior to the  lens/zonules . Vitreous resides in the  vitreous cavity . </a:t>
            </a:r>
            <a:endParaRPr lang="en-US" altLang="en-US" sz="1600" i="1" dirty="0">
              <a:solidFill>
                <a:schemeClr val="accent5">
                  <a:lumMod val="75000"/>
                </a:schemeClr>
              </a:solidFill>
            </a:endParaRPr>
          </a:p>
        </p:txBody>
      </p:sp>
    </p:spTree>
    <p:extLst>
      <p:ext uri="{BB962C8B-B14F-4D97-AF65-F5344CB8AC3E}">
        <p14:creationId xmlns:p14="http://schemas.microsoft.com/office/powerpoint/2010/main" val="270800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D2F201-5515-4467-A3A6-A43EC9D47D36}"/>
              </a:ext>
            </a:extLst>
          </p:cNvPr>
          <p:cNvSpPr>
            <a:spLocks noGrp="1"/>
          </p:cNvSpPr>
          <p:nvPr>
            <p:ph type="sldNum" sz="quarter" idx="12"/>
          </p:nvPr>
        </p:nvSpPr>
        <p:spPr/>
        <p:txBody>
          <a:bodyPr/>
          <a:lstStyle/>
          <a:p>
            <a:pPr>
              <a:defRPr/>
            </a:pPr>
            <a:fld id="{3E94788E-B940-421F-AF31-4A04D10C579D}" type="slidenum">
              <a:rPr lang="en-US" altLang="en-US" smtClean="0"/>
              <a:pPr>
                <a:defRPr/>
              </a:pPr>
              <a:t>25</a:t>
            </a:fld>
            <a:endParaRPr lang="en-US" altLang="en-US"/>
          </a:p>
        </p:txBody>
      </p:sp>
      <p:sp>
        <p:nvSpPr>
          <p:cNvPr id="6" name="TextBox 5">
            <a:extLst>
              <a:ext uri="{FF2B5EF4-FFF2-40B4-BE49-F238E27FC236}">
                <a16:creationId xmlns:a16="http://schemas.microsoft.com/office/drawing/2014/main" id="{668EC50F-8DFA-4F09-986A-A8A9C0CF345D}"/>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pic>
        <p:nvPicPr>
          <p:cNvPr id="8" name="Picture 7">
            <a:extLst>
              <a:ext uri="{FF2B5EF4-FFF2-40B4-BE49-F238E27FC236}">
                <a16:creationId xmlns:a16="http://schemas.microsoft.com/office/drawing/2014/main" id="{F1099AA3-F51A-4177-9DD7-70A8BB497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351926"/>
            <a:ext cx="4020111" cy="1905266"/>
          </a:xfrm>
          <a:prstGeom prst="rect">
            <a:avLst/>
          </a:prstGeom>
        </p:spPr>
      </p:pic>
      <p:pic>
        <p:nvPicPr>
          <p:cNvPr id="10" name="Picture 9">
            <a:extLst>
              <a:ext uri="{FF2B5EF4-FFF2-40B4-BE49-F238E27FC236}">
                <a16:creationId xmlns:a16="http://schemas.microsoft.com/office/drawing/2014/main" id="{F346AFF5-6E52-4A8A-8EF2-D3934F237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949" y="2506074"/>
            <a:ext cx="3868099" cy="1845852"/>
          </a:xfrm>
          <a:prstGeom prst="rect">
            <a:avLst/>
          </a:prstGeom>
        </p:spPr>
      </p:pic>
      <p:sp>
        <p:nvSpPr>
          <p:cNvPr id="13" name="TextBox 12">
            <a:extLst>
              <a:ext uri="{FF2B5EF4-FFF2-40B4-BE49-F238E27FC236}">
                <a16:creationId xmlns:a16="http://schemas.microsoft.com/office/drawing/2014/main" id="{FEE33047-1F8F-4E18-BB97-ACBF4DD0C0E6}"/>
              </a:ext>
            </a:extLst>
          </p:cNvPr>
          <p:cNvSpPr txBox="1"/>
          <p:nvPr/>
        </p:nvSpPr>
        <p:spPr>
          <a:xfrm>
            <a:off x="1352098" y="4648200"/>
            <a:ext cx="1925527" cy="307777"/>
          </a:xfrm>
          <a:prstGeom prst="rect">
            <a:avLst/>
          </a:prstGeom>
          <a:solidFill>
            <a:schemeClr val="bg1"/>
          </a:solidFill>
          <a:ln>
            <a:solidFill>
              <a:schemeClr val="tx1"/>
            </a:solidFill>
          </a:ln>
        </p:spPr>
        <p:txBody>
          <a:bodyPr wrap="none" rtlCol="0">
            <a:spAutoFit/>
          </a:bodyPr>
          <a:lstStyle/>
          <a:p>
            <a:pPr algn="ctr"/>
            <a:r>
              <a:rPr lang="en-US" sz="1400" dirty="0"/>
              <a:t>Location of resistance</a:t>
            </a:r>
          </a:p>
        </p:txBody>
      </p:sp>
      <p:cxnSp>
        <p:nvCxnSpPr>
          <p:cNvPr id="15" name="Straight Arrow Connector 14">
            <a:extLst>
              <a:ext uri="{FF2B5EF4-FFF2-40B4-BE49-F238E27FC236}">
                <a16:creationId xmlns:a16="http://schemas.microsoft.com/office/drawing/2014/main" id="{DB55B5B1-609B-4230-A66B-32C5E7749FF5}"/>
              </a:ext>
            </a:extLst>
          </p:cNvPr>
          <p:cNvCxnSpPr>
            <a:cxnSpLocks/>
            <a:stCxn id="13" idx="2"/>
          </p:cNvCxnSpPr>
          <p:nvPr/>
        </p:nvCxnSpPr>
        <p:spPr>
          <a:xfrm flipH="1">
            <a:off x="1981208" y="4955977"/>
            <a:ext cx="333654" cy="149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B5DA19-7C51-4E86-B40D-7C9414D50E9C}"/>
              </a:ext>
            </a:extLst>
          </p:cNvPr>
          <p:cNvCxnSpPr>
            <a:cxnSpLocks/>
            <a:stCxn id="13" idx="2"/>
          </p:cNvCxnSpPr>
          <p:nvPr/>
        </p:nvCxnSpPr>
        <p:spPr>
          <a:xfrm>
            <a:off x="2314862" y="4955977"/>
            <a:ext cx="323087" cy="149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417C0E3-AB1F-42AB-88DD-09254AB74AAE}"/>
              </a:ext>
            </a:extLst>
          </p:cNvPr>
          <p:cNvSpPr txBox="1"/>
          <p:nvPr/>
        </p:nvSpPr>
        <p:spPr>
          <a:xfrm>
            <a:off x="279202" y="2375716"/>
            <a:ext cx="3302198" cy="830997"/>
          </a:xfrm>
          <a:prstGeom prst="rect">
            <a:avLst/>
          </a:prstGeom>
          <a:noFill/>
        </p:spPr>
        <p:txBody>
          <a:bodyPr wrap="square" rtlCol="0">
            <a:spAutoFit/>
          </a:bodyPr>
          <a:lstStyle/>
          <a:p>
            <a:r>
              <a:rPr lang="en-US" sz="1600" i="1" dirty="0"/>
              <a:t>2. The PC&gt;AC pressure gradient causes the iris to bow forward,  like a sail in the wind</a:t>
            </a:r>
          </a:p>
        </p:txBody>
      </p:sp>
      <p:sp>
        <p:nvSpPr>
          <p:cNvPr id="21" name="TextBox 20">
            <a:extLst>
              <a:ext uri="{FF2B5EF4-FFF2-40B4-BE49-F238E27FC236}">
                <a16:creationId xmlns:a16="http://schemas.microsoft.com/office/drawing/2014/main" id="{7F6B6BE0-5009-44E3-89BD-7188678E7CF9}"/>
              </a:ext>
            </a:extLst>
          </p:cNvPr>
          <p:cNvSpPr txBox="1"/>
          <p:nvPr/>
        </p:nvSpPr>
        <p:spPr>
          <a:xfrm>
            <a:off x="2230429" y="3361592"/>
            <a:ext cx="434734" cy="307777"/>
          </a:xfrm>
          <a:prstGeom prst="rect">
            <a:avLst/>
          </a:prstGeom>
          <a:noFill/>
        </p:spPr>
        <p:txBody>
          <a:bodyPr wrap="none" rtlCol="0">
            <a:spAutoFit/>
          </a:bodyPr>
          <a:lstStyle/>
          <a:p>
            <a:r>
              <a:rPr lang="en-US" sz="1400" dirty="0"/>
              <a:t>PC</a:t>
            </a:r>
          </a:p>
        </p:txBody>
      </p:sp>
      <p:cxnSp>
        <p:nvCxnSpPr>
          <p:cNvPr id="23" name="Straight Arrow Connector 22">
            <a:extLst>
              <a:ext uri="{FF2B5EF4-FFF2-40B4-BE49-F238E27FC236}">
                <a16:creationId xmlns:a16="http://schemas.microsoft.com/office/drawing/2014/main" id="{87B1A054-B0DE-4BD0-A432-A50F52C62F18}"/>
              </a:ext>
            </a:extLst>
          </p:cNvPr>
          <p:cNvCxnSpPr>
            <a:cxnSpLocks/>
          </p:cNvCxnSpPr>
          <p:nvPr/>
        </p:nvCxnSpPr>
        <p:spPr>
          <a:xfrm flipV="1">
            <a:off x="2637949" y="3496408"/>
            <a:ext cx="943451" cy="1732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352813-EBAE-4F4A-AAFF-59ED604DEDD3}"/>
              </a:ext>
            </a:extLst>
          </p:cNvPr>
          <p:cNvSpPr txBox="1"/>
          <p:nvPr/>
        </p:nvSpPr>
        <p:spPr>
          <a:xfrm>
            <a:off x="2622797" y="2946849"/>
            <a:ext cx="434734" cy="307777"/>
          </a:xfrm>
          <a:prstGeom prst="rect">
            <a:avLst/>
          </a:prstGeom>
          <a:noFill/>
        </p:spPr>
        <p:txBody>
          <a:bodyPr wrap="none" rtlCol="0">
            <a:spAutoFit/>
          </a:bodyPr>
          <a:lstStyle/>
          <a:p>
            <a:r>
              <a:rPr lang="en-US" sz="1400" dirty="0"/>
              <a:t>AC</a:t>
            </a:r>
          </a:p>
        </p:txBody>
      </p:sp>
      <p:cxnSp>
        <p:nvCxnSpPr>
          <p:cNvPr id="26" name="Straight Arrow Connector 25">
            <a:extLst>
              <a:ext uri="{FF2B5EF4-FFF2-40B4-BE49-F238E27FC236}">
                <a16:creationId xmlns:a16="http://schemas.microsoft.com/office/drawing/2014/main" id="{AE4BBDBC-EC8D-4046-BD48-787561CD1B09}"/>
              </a:ext>
            </a:extLst>
          </p:cNvPr>
          <p:cNvCxnSpPr>
            <a:cxnSpLocks/>
          </p:cNvCxnSpPr>
          <p:nvPr/>
        </p:nvCxnSpPr>
        <p:spPr>
          <a:xfrm flipV="1">
            <a:off x="3030317" y="3081665"/>
            <a:ext cx="943451" cy="1732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9EA40A8-A637-4706-90BB-52E47313A27F}"/>
              </a:ext>
            </a:extLst>
          </p:cNvPr>
          <p:cNvSpPr txBox="1"/>
          <p:nvPr/>
        </p:nvSpPr>
        <p:spPr>
          <a:xfrm>
            <a:off x="3688584" y="6072526"/>
            <a:ext cx="1766830" cy="369332"/>
          </a:xfrm>
          <a:prstGeom prst="rect">
            <a:avLst/>
          </a:prstGeom>
          <a:noFill/>
        </p:spPr>
        <p:txBody>
          <a:bodyPr wrap="none" rtlCol="0">
            <a:spAutoFit/>
          </a:bodyPr>
          <a:lstStyle/>
          <a:p>
            <a:r>
              <a:rPr lang="en-US" dirty="0"/>
              <a:t>‘Pupillary block’</a:t>
            </a:r>
          </a:p>
        </p:txBody>
      </p:sp>
      <p:sp>
        <p:nvSpPr>
          <p:cNvPr id="18" name="TextBox 17">
            <a:extLst>
              <a:ext uri="{FF2B5EF4-FFF2-40B4-BE49-F238E27FC236}">
                <a16:creationId xmlns:a16="http://schemas.microsoft.com/office/drawing/2014/main" id="{3236BEC2-45C7-455F-B231-3CE07D60C288}"/>
              </a:ext>
            </a:extLst>
          </p:cNvPr>
          <p:cNvSpPr txBox="1"/>
          <p:nvPr/>
        </p:nvSpPr>
        <p:spPr>
          <a:xfrm>
            <a:off x="4355479" y="4797936"/>
            <a:ext cx="2905646" cy="584775"/>
          </a:xfrm>
          <a:prstGeom prst="rect">
            <a:avLst/>
          </a:prstGeom>
          <a:noFill/>
        </p:spPr>
        <p:txBody>
          <a:bodyPr wrap="square" rtlCol="0">
            <a:spAutoFit/>
          </a:bodyPr>
          <a:lstStyle/>
          <a:p>
            <a:r>
              <a:rPr lang="en-US" sz="1600" i="1" dirty="0"/>
              <a:t>1. Resistance to aqueous flow from the PC to the AC</a:t>
            </a:r>
          </a:p>
        </p:txBody>
      </p:sp>
    </p:spTree>
    <p:extLst>
      <p:ext uri="{BB962C8B-B14F-4D97-AF65-F5344CB8AC3E}">
        <p14:creationId xmlns:p14="http://schemas.microsoft.com/office/powerpoint/2010/main" val="1985681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solidFill>
                  <a:schemeClr val="bg1">
                    <a:lumMod val="75000"/>
                  </a:schemeClr>
                </a:solidFill>
              </a:rPr>
              <a:t>Closed- </a:t>
            </a:r>
            <a:r>
              <a:rPr lang="en-US" altLang="en-US" sz="2800" dirty="0">
                <a:solidFill>
                  <a:schemeClr val="bg1">
                    <a:lumMod val="75000"/>
                  </a:schemeClr>
                </a:solidFill>
              </a:rPr>
              <a:t>or</a:t>
            </a:r>
          </a:p>
          <a:p>
            <a:pPr algn="ctr" eaLnBrk="1" hangingPunct="1">
              <a:lnSpc>
                <a:spcPct val="85000"/>
              </a:lnSpc>
              <a:spcBef>
                <a:spcPct val="0"/>
              </a:spcBef>
              <a:buClrTx/>
              <a:buSzTx/>
              <a:buFontTx/>
              <a:buNone/>
            </a:pPr>
            <a:r>
              <a:rPr lang="en-US" altLang="en-US" sz="2800" i="1" dirty="0">
                <a:solidFill>
                  <a:schemeClr val="bg1">
                    <a:lumMod val="75000"/>
                  </a:schemeClr>
                </a:solidFill>
              </a:rPr>
              <a:t>narrow-angle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5">
            <a:extLst>
              <a:ext uri="{FF2B5EF4-FFF2-40B4-BE49-F238E27FC236}">
                <a16:creationId xmlns:a16="http://schemas.microsoft.com/office/drawing/2014/main" id="{A8E62A64-DA79-4CAC-A1A4-ECEE87DBD1DF}"/>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p>
          <a:p>
            <a:pPr eaLnBrk="1" hangingPunct="1"/>
            <a:endParaRPr lang="en-US" altLang="en-US" sz="1600" dirty="0">
              <a:solidFill>
                <a:srgbClr val="0000FF"/>
              </a:solidFill>
            </a:endParaRPr>
          </a:p>
          <a:p>
            <a:pPr eaLnBrk="1" hangingPunct="1"/>
            <a:r>
              <a:rPr lang="en-US" altLang="en-US" sz="1600" dirty="0"/>
              <a:t>Pupillary block leads to the development of a  pressure gradient  across the iris, which causes the iris to  bow forward . </a:t>
            </a:r>
            <a:r>
              <a:rPr lang="en-US" altLang="en-US" sz="1600" b="1" dirty="0">
                <a:solidFill>
                  <a:schemeClr val="bg1"/>
                </a:solidFill>
              </a:rPr>
              <a:t>If the iris bows far enough, the peripheral iris will come into apposition with and occlude the drainage angle, precipitating acute closure of the angle and a prodigious rise in IOP.</a:t>
            </a:r>
            <a:endParaRPr lang="en-US" altLang="en-US" sz="1600" b="1" dirty="0">
              <a:solidFill>
                <a:schemeClr val="accent5">
                  <a:lumMod val="75000"/>
                </a:schemeClr>
              </a:solidFill>
            </a:endParaRPr>
          </a:p>
          <a:p>
            <a:pPr eaLnBrk="1" hangingPunct="1"/>
            <a:endParaRPr lang="en-US" altLang="en-US" sz="1600" b="1" dirty="0">
              <a:solidFill>
                <a:schemeClr val="accent5">
                  <a:lumMod val="75000"/>
                </a:schemeClr>
              </a:solidFill>
            </a:endParaRPr>
          </a:p>
          <a:p>
            <a:pPr eaLnBrk="1" hangingPunct="1"/>
            <a:r>
              <a:rPr lang="en-US" altLang="en-US" sz="1600" i="1" dirty="0">
                <a:solidFill>
                  <a:schemeClr val="accent5">
                    <a:lumMod val="75000"/>
                  </a:schemeClr>
                </a:solidFill>
              </a:rPr>
              <a:t>The posterior chamber? I didn’t know the vitreous was involved.</a:t>
            </a:r>
          </a:p>
          <a:p>
            <a:pPr eaLnBrk="1" hangingPunct="1"/>
            <a:r>
              <a:rPr lang="en-US" altLang="en-US" sz="1600" dirty="0">
                <a:solidFill>
                  <a:schemeClr val="accent5">
                    <a:lumMod val="75000"/>
                  </a:schemeClr>
                </a:solidFill>
              </a:rPr>
              <a:t>It isn’t. The posterior chamber is the space immediately behind the  iris  and anterior to the  lens/zonules . Vitreous resides in the  vitreous cavity . </a:t>
            </a:r>
            <a:endParaRPr lang="en-US" altLang="en-US" sz="1600" i="1" dirty="0">
              <a:solidFill>
                <a:schemeClr val="accent5">
                  <a:lumMod val="75000"/>
                </a:schemeClr>
              </a:solidFill>
            </a:endParaRPr>
          </a:p>
        </p:txBody>
      </p:sp>
    </p:spTree>
    <p:extLst>
      <p:ext uri="{BB962C8B-B14F-4D97-AF65-F5344CB8AC3E}">
        <p14:creationId xmlns:p14="http://schemas.microsoft.com/office/powerpoint/2010/main" val="237699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D2F201-5515-4467-A3A6-A43EC9D47D36}"/>
              </a:ext>
            </a:extLst>
          </p:cNvPr>
          <p:cNvSpPr>
            <a:spLocks noGrp="1"/>
          </p:cNvSpPr>
          <p:nvPr>
            <p:ph type="sldNum" sz="quarter" idx="12"/>
          </p:nvPr>
        </p:nvSpPr>
        <p:spPr/>
        <p:txBody>
          <a:bodyPr/>
          <a:lstStyle/>
          <a:p>
            <a:pPr>
              <a:defRPr/>
            </a:pPr>
            <a:fld id="{3E94788E-B940-421F-AF31-4A04D10C579D}" type="slidenum">
              <a:rPr lang="en-US" altLang="en-US" smtClean="0"/>
              <a:pPr>
                <a:defRPr/>
              </a:pPr>
              <a:t>27</a:t>
            </a:fld>
            <a:endParaRPr lang="en-US" altLang="en-US"/>
          </a:p>
        </p:txBody>
      </p:sp>
      <p:sp>
        <p:nvSpPr>
          <p:cNvPr id="6" name="TextBox 5">
            <a:extLst>
              <a:ext uri="{FF2B5EF4-FFF2-40B4-BE49-F238E27FC236}">
                <a16:creationId xmlns:a16="http://schemas.microsoft.com/office/drawing/2014/main" id="{668EC50F-8DFA-4F09-986A-A8A9C0CF345D}"/>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pic>
        <p:nvPicPr>
          <p:cNvPr id="8" name="Picture 7">
            <a:extLst>
              <a:ext uri="{FF2B5EF4-FFF2-40B4-BE49-F238E27FC236}">
                <a16:creationId xmlns:a16="http://schemas.microsoft.com/office/drawing/2014/main" id="{F1099AA3-F51A-4177-9DD7-70A8BB497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351926"/>
            <a:ext cx="4020111" cy="1905266"/>
          </a:xfrm>
          <a:prstGeom prst="rect">
            <a:avLst/>
          </a:prstGeom>
        </p:spPr>
      </p:pic>
      <p:pic>
        <p:nvPicPr>
          <p:cNvPr id="10" name="Picture 9">
            <a:extLst>
              <a:ext uri="{FF2B5EF4-FFF2-40B4-BE49-F238E27FC236}">
                <a16:creationId xmlns:a16="http://schemas.microsoft.com/office/drawing/2014/main" id="{F346AFF5-6E52-4A8A-8EF2-D3934F237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949" y="2506074"/>
            <a:ext cx="3868099" cy="1845852"/>
          </a:xfrm>
          <a:prstGeom prst="rect">
            <a:avLst/>
          </a:prstGeom>
        </p:spPr>
      </p:pic>
      <p:pic>
        <p:nvPicPr>
          <p:cNvPr id="12" name="Picture 11">
            <a:extLst>
              <a:ext uri="{FF2B5EF4-FFF2-40B4-BE49-F238E27FC236}">
                <a16:creationId xmlns:a16="http://schemas.microsoft.com/office/drawing/2014/main" id="{ADC82E99-1138-4B9F-A6B5-EC1ACC481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350" y="775312"/>
            <a:ext cx="3868099" cy="1653399"/>
          </a:xfrm>
          <a:prstGeom prst="rect">
            <a:avLst/>
          </a:prstGeom>
        </p:spPr>
      </p:pic>
      <p:sp>
        <p:nvSpPr>
          <p:cNvPr id="13" name="TextBox 12">
            <a:extLst>
              <a:ext uri="{FF2B5EF4-FFF2-40B4-BE49-F238E27FC236}">
                <a16:creationId xmlns:a16="http://schemas.microsoft.com/office/drawing/2014/main" id="{FEE33047-1F8F-4E18-BB97-ACBF4DD0C0E6}"/>
              </a:ext>
            </a:extLst>
          </p:cNvPr>
          <p:cNvSpPr txBox="1"/>
          <p:nvPr/>
        </p:nvSpPr>
        <p:spPr>
          <a:xfrm>
            <a:off x="1352098" y="4648200"/>
            <a:ext cx="1925527" cy="307777"/>
          </a:xfrm>
          <a:prstGeom prst="rect">
            <a:avLst/>
          </a:prstGeom>
          <a:solidFill>
            <a:schemeClr val="bg1"/>
          </a:solidFill>
          <a:ln>
            <a:solidFill>
              <a:schemeClr val="tx1"/>
            </a:solidFill>
          </a:ln>
        </p:spPr>
        <p:txBody>
          <a:bodyPr wrap="none" rtlCol="0">
            <a:spAutoFit/>
          </a:bodyPr>
          <a:lstStyle/>
          <a:p>
            <a:pPr algn="ctr"/>
            <a:r>
              <a:rPr lang="en-US" sz="1400" dirty="0"/>
              <a:t>Location of resistance</a:t>
            </a:r>
          </a:p>
        </p:txBody>
      </p:sp>
      <p:cxnSp>
        <p:nvCxnSpPr>
          <p:cNvPr id="15" name="Straight Arrow Connector 14">
            <a:extLst>
              <a:ext uri="{FF2B5EF4-FFF2-40B4-BE49-F238E27FC236}">
                <a16:creationId xmlns:a16="http://schemas.microsoft.com/office/drawing/2014/main" id="{DB55B5B1-609B-4230-A66B-32C5E7749FF5}"/>
              </a:ext>
            </a:extLst>
          </p:cNvPr>
          <p:cNvCxnSpPr>
            <a:cxnSpLocks/>
            <a:stCxn id="13" idx="2"/>
          </p:cNvCxnSpPr>
          <p:nvPr/>
        </p:nvCxnSpPr>
        <p:spPr>
          <a:xfrm flipH="1">
            <a:off x="1981208" y="4955977"/>
            <a:ext cx="333654" cy="149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B5DA19-7C51-4E86-B40D-7C9414D50E9C}"/>
              </a:ext>
            </a:extLst>
          </p:cNvPr>
          <p:cNvCxnSpPr>
            <a:cxnSpLocks/>
            <a:stCxn id="13" idx="2"/>
          </p:cNvCxnSpPr>
          <p:nvPr/>
        </p:nvCxnSpPr>
        <p:spPr>
          <a:xfrm>
            <a:off x="2314862" y="4955977"/>
            <a:ext cx="323087" cy="149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F6B6BE0-5009-44E3-89BD-7188678E7CF9}"/>
              </a:ext>
            </a:extLst>
          </p:cNvPr>
          <p:cNvSpPr txBox="1"/>
          <p:nvPr/>
        </p:nvSpPr>
        <p:spPr>
          <a:xfrm>
            <a:off x="2230429" y="3361592"/>
            <a:ext cx="434734" cy="307777"/>
          </a:xfrm>
          <a:prstGeom prst="rect">
            <a:avLst/>
          </a:prstGeom>
          <a:noFill/>
        </p:spPr>
        <p:txBody>
          <a:bodyPr wrap="none" rtlCol="0">
            <a:spAutoFit/>
          </a:bodyPr>
          <a:lstStyle/>
          <a:p>
            <a:r>
              <a:rPr lang="en-US" sz="1400" dirty="0"/>
              <a:t>PC</a:t>
            </a:r>
          </a:p>
        </p:txBody>
      </p:sp>
      <p:cxnSp>
        <p:nvCxnSpPr>
          <p:cNvPr id="23" name="Straight Arrow Connector 22">
            <a:extLst>
              <a:ext uri="{FF2B5EF4-FFF2-40B4-BE49-F238E27FC236}">
                <a16:creationId xmlns:a16="http://schemas.microsoft.com/office/drawing/2014/main" id="{87B1A054-B0DE-4BD0-A432-A50F52C62F18}"/>
              </a:ext>
            </a:extLst>
          </p:cNvPr>
          <p:cNvCxnSpPr>
            <a:cxnSpLocks/>
          </p:cNvCxnSpPr>
          <p:nvPr/>
        </p:nvCxnSpPr>
        <p:spPr>
          <a:xfrm flipV="1">
            <a:off x="2637949" y="3496408"/>
            <a:ext cx="943451" cy="1732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352813-EBAE-4F4A-AAFF-59ED604DEDD3}"/>
              </a:ext>
            </a:extLst>
          </p:cNvPr>
          <p:cNvSpPr txBox="1"/>
          <p:nvPr/>
        </p:nvSpPr>
        <p:spPr>
          <a:xfrm>
            <a:off x="2622797" y="2946849"/>
            <a:ext cx="434734" cy="307777"/>
          </a:xfrm>
          <a:prstGeom prst="rect">
            <a:avLst/>
          </a:prstGeom>
          <a:noFill/>
        </p:spPr>
        <p:txBody>
          <a:bodyPr wrap="none" rtlCol="0">
            <a:spAutoFit/>
          </a:bodyPr>
          <a:lstStyle/>
          <a:p>
            <a:r>
              <a:rPr lang="en-US" sz="1400" dirty="0"/>
              <a:t>AC</a:t>
            </a:r>
          </a:p>
        </p:txBody>
      </p:sp>
      <p:cxnSp>
        <p:nvCxnSpPr>
          <p:cNvPr id="26" name="Straight Arrow Connector 25">
            <a:extLst>
              <a:ext uri="{FF2B5EF4-FFF2-40B4-BE49-F238E27FC236}">
                <a16:creationId xmlns:a16="http://schemas.microsoft.com/office/drawing/2014/main" id="{AE4BBDBC-EC8D-4046-BD48-787561CD1B09}"/>
              </a:ext>
            </a:extLst>
          </p:cNvPr>
          <p:cNvCxnSpPr>
            <a:cxnSpLocks/>
          </p:cNvCxnSpPr>
          <p:nvPr/>
        </p:nvCxnSpPr>
        <p:spPr>
          <a:xfrm flipV="1">
            <a:off x="3030317" y="3081665"/>
            <a:ext cx="943451" cy="1732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5851156-EDF7-4373-91C7-8493ACACF9DF}"/>
              </a:ext>
            </a:extLst>
          </p:cNvPr>
          <p:cNvSpPr txBox="1"/>
          <p:nvPr/>
        </p:nvSpPr>
        <p:spPr>
          <a:xfrm>
            <a:off x="1068852" y="930484"/>
            <a:ext cx="3922929" cy="830997"/>
          </a:xfrm>
          <a:prstGeom prst="rect">
            <a:avLst/>
          </a:prstGeom>
          <a:noFill/>
        </p:spPr>
        <p:txBody>
          <a:bodyPr wrap="square" rtlCol="0">
            <a:spAutoFit/>
          </a:bodyPr>
          <a:lstStyle/>
          <a:p>
            <a:r>
              <a:rPr lang="en-US" sz="1600" i="1" dirty="0"/>
              <a:t>3. Forward movement of the iris leads to apposition of the peripheral iris against the drainage angle, occluding it</a:t>
            </a:r>
          </a:p>
        </p:txBody>
      </p:sp>
      <p:cxnSp>
        <p:nvCxnSpPr>
          <p:cNvPr id="29" name="Straight Arrow Connector 28">
            <a:extLst>
              <a:ext uri="{FF2B5EF4-FFF2-40B4-BE49-F238E27FC236}">
                <a16:creationId xmlns:a16="http://schemas.microsoft.com/office/drawing/2014/main" id="{AC68E8D7-2F25-48CF-AB3A-672452A979C4}"/>
              </a:ext>
            </a:extLst>
          </p:cNvPr>
          <p:cNvCxnSpPr>
            <a:cxnSpLocks/>
          </p:cNvCxnSpPr>
          <p:nvPr/>
        </p:nvCxnSpPr>
        <p:spPr>
          <a:xfrm flipV="1">
            <a:off x="4789366" y="1604304"/>
            <a:ext cx="943451" cy="1732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E3E1B7F-C453-4FAF-B376-6A82033ED600}"/>
              </a:ext>
            </a:extLst>
          </p:cNvPr>
          <p:cNvSpPr txBox="1"/>
          <p:nvPr/>
        </p:nvSpPr>
        <p:spPr>
          <a:xfrm>
            <a:off x="3688584" y="6072526"/>
            <a:ext cx="1766830" cy="369332"/>
          </a:xfrm>
          <a:prstGeom prst="rect">
            <a:avLst/>
          </a:prstGeom>
          <a:noFill/>
        </p:spPr>
        <p:txBody>
          <a:bodyPr wrap="none" rtlCol="0">
            <a:spAutoFit/>
          </a:bodyPr>
          <a:lstStyle/>
          <a:p>
            <a:r>
              <a:rPr lang="en-US" dirty="0"/>
              <a:t>‘Pupillary block’</a:t>
            </a:r>
          </a:p>
        </p:txBody>
      </p:sp>
      <p:sp>
        <p:nvSpPr>
          <p:cNvPr id="19" name="TextBox 18">
            <a:extLst>
              <a:ext uri="{FF2B5EF4-FFF2-40B4-BE49-F238E27FC236}">
                <a16:creationId xmlns:a16="http://schemas.microsoft.com/office/drawing/2014/main" id="{017AB7C9-A524-458C-AF3F-57CD03776E1F}"/>
              </a:ext>
            </a:extLst>
          </p:cNvPr>
          <p:cNvSpPr txBox="1"/>
          <p:nvPr/>
        </p:nvSpPr>
        <p:spPr>
          <a:xfrm>
            <a:off x="4355479" y="4797936"/>
            <a:ext cx="2905646" cy="584775"/>
          </a:xfrm>
          <a:prstGeom prst="rect">
            <a:avLst/>
          </a:prstGeom>
          <a:noFill/>
        </p:spPr>
        <p:txBody>
          <a:bodyPr wrap="square" rtlCol="0">
            <a:spAutoFit/>
          </a:bodyPr>
          <a:lstStyle/>
          <a:p>
            <a:r>
              <a:rPr lang="en-US" sz="1600" i="1" dirty="0"/>
              <a:t>1. Resistance to aqueous flow from the PC to the AC</a:t>
            </a:r>
          </a:p>
        </p:txBody>
      </p:sp>
      <p:sp>
        <p:nvSpPr>
          <p:cNvPr id="22" name="TextBox 21">
            <a:extLst>
              <a:ext uri="{FF2B5EF4-FFF2-40B4-BE49-F238E27FC236}">
                <a16:creationId xmlns:a16="http://schemas.microsoft.com/office/drawing/2014/main" id="{F1B29F2F-529F-4062-A8C8-5A6AE841A4BE}"/>
              </a:ext>
            </a:extLst>
          </p:cNvPr>
          <p:cNvSpPr txBox="1"/>
          <p:nvPr/>
        </p:nvSpPr>
        <p:spPr>
          <a:xfrm>
            <a:off x="279202" y="2375716"/>
            <a:ext cx="3302198" cy="830997"/>
          </a:xfrm>
          <a:prstGeom prst="rect">
            <a:avLst/>
          </a:prstGeom>
          <a:noFill/>
        </p:spPr>
        <p:txBody>
          <a:bodyPr wrap="square" rtlCol="0">
            <a:spAutoFit/>
          </a:bodyPr>
          <a:lstStyle/>
          <a:p>
            <a:r>
              <a:rPr lang="en-US" sz="1600" i="1" dirty="0"/>
              <a:t>2. The PC&gt;AC pressure gradient causes the iris to bow forward,  like a sail in the wind</a:t>
            </a:r>
          </a:p>
        </p:txBody>
      </p:sp>
    </p:spTree>
    <p:extLst>
      <p:ext uri="{BB962C8B-B14F-4D97-AF65-F5344CB8AC3E}">
        <p14:creationId xmlns:p14="http://schemas.microsoft.com/office/powerpoint/2010/main" val="908549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8249545" cy="5344270"/>
          </a:xfrm>
          <a:prstGeom prst="rect">
            <a:avLst/>
          </a:prstGeom>
        </p:spPr>
      </p:pic>
      <p:sp>
        <p:nvSpPr>
          <p:cNvPr id="2" name="Rectangle 1">
            <a:extLst>
              <a:ext uri="{FF2B5EF4-FFF2-40B4-BE49-F238E27FC236}">
                <a16:creationId xmlns:a16="http://schemas.microsoft.com/office/drawing/2014/main" id="{6345467F-5C54-4079-A28F-0CCCAD31C238}"/>
              </a:ext>
            </a:extLst>
          </p:cNvPr>
          <p:cNvSpPr/>
          <p:nvPr/>
        </p:nvSpPr>
        <p:spPr>
          <a:xfrm>
            <a:off x="5334000" y="1447800"/>
            <a:ext cx="3352800" cy="473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EB90E7A-0B08-443E-8E2A-C71F24FE900E}"/>
              </a:ext>
            </a:extLst>
          </p:cNvPr>
          <p:cNvSpPr/>
          <p:nvPr/>
        </p:nvSpPr>
        <p:spPr>
          <a:xfrm>
            <a:off x="2514600" y="1447800"/>
            <a:ext cx="2057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BC2229-ADE4-486F-AF64-608279BD61D4}"/>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90514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8249545" cy="5344270"/>
          </a:xfrm>
          <a:prstGeom prst="rect">
            <a:avLst/>
          </a:prstGeom>
        </p:spPr>
      </p:pic>
      <p:sp>
        <p:nvSpPr>
          <p:cNvPr id="4" name="Oval 3">
            <a:extLst>
              <a:ext uri="{FF2B5EF4-FFF2-40B4-BE49-F238E27FC236}">
                <a16:creationId xmlns:a16="http://schemas.microsoft.com/office/drawing/2014/main" id="{645E0EF2-211B-47B4-A41B-DB55296E626F}"/>
              </a:ext>
            </a:extLst>
          </p:cNvPr>
          <p:cNvSpPr/>
          <p:nvPr/>
        </p:nvSpPr>
        <p:spPr>
          <a:xfrm>
            <a:off x="5943600" y="1447800"/>
            <a:ext cx="2057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91083D-AF95-470C-9D72-EAB1285A7417}"/>
              </a:ext>
            </a:extLst>
          </p:cNvPr>
          <p:cNvSpPr/>
          <p:nvPr/>
        </p:nvSpPr>
        <p:spPr>
          <a:xfrm>
            <a:off x="6477000" y="5943600"/>
            <a:ext cx="2077345" cy="391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DF32B1-6051-4F98-BB50-BE4C15AE4EA3}"/>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204987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7"/>
          <p:cNvSpPr txBox="1">
            <a:spLocks noChangeArrowheads="1"/>
          </p:cNvSpPr>
          <p:nvPr/>
        </p:nvSpPr>
        <p:spPr bwMode="auto">
          <a:xfrm>
            <a:off x="1904999" y="3080768"/>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lumMod val="75000"/>
                  </a:schemeClr>
                </a:solidFill>
              </a:rPr>
              <a:t>The first thought you should have when</a:t>
            </a:r>
          </a:p>
          <a:p>
            <a:pPr algn="ctr" eaLnBrk="1" hangingPunct="1">
              <a:spcBef>
                <a:spcPct val="0"/>
              </a:spcBef>
              <a:buClrTx/>
              <a:buSzTx/>
              <a:buFontTx/>
              <a:buNone/>
            </a:pPr>
            <a:r>
              <a:rPr lang="en-US" altLang="en-US" sz="1800" dirty="0">
                <a:solidFill>
                  <a:schemeClr val="bg1">
                    <a:lumMod val="75000"/>
                  </a:schemeClr>
                </a:solidFill>
              </a:rPr>
              <a:t>encountering a </a:t>
            </a:r>
            <a:r>
              <a:rPr lang="en-US" altLang="en-US" sz="1800" dirty="0" err="1">
                <a:solidFill>
                  <a:schemeClr val="bg1">
                    <a:lumMod val="75000"/>
                  </a:schemeClr>
                </a:solidFill>
              </a:rPr>
              <a:t>pt</a:t>
            </a:r>
            <a:r>
              <a:rPr lang="en-US" altLang="en-US" sz="1800" dirty="0">
                <a:solidFill>
                  <a:schemeClr val="bg1">
                    <a:lumMod val="75000"/>
                  </a:schemeClr>
                </a:solidFill>
              </a:rPr>
              <a:t> you suspect has glaucoma is…</a:t>
            </a:r>
          </a:p>
          <a:p>
            <a:pPr algn="ctr" eaLnBrk="1" hangingPunct="1">
              <a:spcBef>
                <a:spcPct val="0"/>
              </a:spcBef>
              <a:buClrTx/>
              <a:buSzTx/>
              <a:buFontTx/>
              <a:buNone/>
            </a:pPr>
            <a:r>
              <a:rPr lang="en-US" altLang="en-US" sz="1800" b="1" i="1" dirty="0">
                <a:solidFill>
                  <a:schemeClr val="bg1">
                    <a:lumMod val="75000"/>
                  </a:schemeClr>
                </a:solidFill>
              </a:rPr>
              <a:t>What is the status of the angle?</a:t>
            </a: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161801" y="2211387"/>
            <a:ext cx="2441694"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b="1" i="1" dirty="0"/>
              <a:t>Closed- </a:t>
            </a:r>
            <a:r>
              <a:rPr lang="en-US" altLang="en-US" sz="2800" b="1" dirty="0"/>
              <a:t>or</a:t>
            </a:r>
          </a:p>
          <a:p>
            <a:pPr algn="ctr" eaLnBrk="1" hangingPunct="1">
              <a:lnSpc>
                <a:spcPct val="85000"/>
              </a:lnSpc>
              <a:spcBef>
                <a:spcPct val="0"/>
              </a:spcBef>
              <a:buClrTx/>
              <a:buSzTx/>
              <a:buFontTx/>
              <a:buNone/>
            </a:pPr>
            <a:r>
              <a:rPr lang="en-US" altLang="en-US" sz="2800" b="1"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7C0AF69C-4874-49E7-9329-4384F3541034}"/>
              </a:ext>
            </a:extLst>
          </p:cNvPr>
          <p:cNvSpPr txBox="1"/>
          <p:nvPr/>
        </p:nvSpPr>
        <p:spPr>
          <a:xfrm>
            <a:off x="1295400" y="4267200"/>
            <a:ext cx="4371710" cy="338554"/>
          </a:xfrm>
          <a:prstGeom prst="rect">
            <a:avLst/>
          </a:prstGeom>
          <a:noFill/>
        </p:spPr>
        <p:txBody>
          <a:bodyPr wrap="none" rtlCol="0">
            <a:spAutoFit/>
          </a:bodyPr>
          <a:lstStyle/>
          <a:p>
            <a:r>
              <a:rPr lang="en-US" sz="1600" i="1" dirty="0">
                <a:solidFill>
                  <a:srgbClr val="0000FF"/>
                </a:solidFill>
              </a:rPr>
              <a:t>What does it mean to say the angle is </a:t>
            </a:r>
            <a:r>
              <a:rPr lang="en-US" sz="1600" dirty="0">
                <a:solidFill>
                  <a:srgbClr val="0000FF"/>
                </a:solidFill>
              </a:rPr>
              <a:t>closed</a:t>
            </a:r>
            <a:r>
              <a:rPr lang="en-US" sz="1600" i="1" dirty="0">
                <a:solidFill>
                  <a:srgbClr val="0000FF"/>
                </a:solidFill>
              </a:rPr>
              <a:t>?</a:t>
            </a:r>
            <a:endParaRPr lang="en-US" sz="1600" dirty="0">
              <a:solidFill>
                <a:srgbClr val="0000FF"/>
              </a:solidFill>
            </a:endParaRPr>
          </a:p>
        </p:txBody>
      </p:sp>
      <p:sp>
        <p:nvSpPr>
          <p:cNvPr id="11" name="TextBox 10">
            <a:extLst>
              <a:ext uri="{FF2B5EF4-FFF2-40B4-BE49-F238E27FC236}">
                <a16:creationId xmlns:a16="http://schemas.microsoft.com/office/drawing/2014/main" id="{DD04FD5D-4399-419B-B022-59D8EDC0CF37}"/>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1411660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solidFill>
                  <a:schemeClr val="bg1">
                    <a:lumMod val="75000"/>
                  </a:schemeClr>
                </a:solidFill>
              </a:rPr>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8" name="TextBox 2">
            <a:extLst>
              <a:ext uri="{FF2B5EF4-FFF2-40B4-BE49-F238E27FC236}">
                <a16:creationId xmlns:a16="http://schemas.microsoft.com/office/drawing/2014/main" id="{D71F8FD6-0804-49AC-9494-F6C850BAD3FD}"/>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In what fundamental way do these three…</a:t>
            </a:r>
          </a:p>
        </p:txBody>
      </p:sp>
      <p:sp>
        <p:nvSpPr>
          <p:cNvPr id="40" name="Right Brace 39">
            <a:extLst>
              <a:ext uri="{FF2B5EF4-FFF2-40B4-BE49-F238E27FC236}">
                <a16:creationId xmlns:a16="http://schemas.microsoft.com/office/drawing/2014/main" id="{FA9725AE-EA91-4266-86EE-D4A2AE26F6CC}"/>
              </a:ext>
            </a:extLst>
          </p:cNvPr>
          <p:cNvSpPr/>
          <p:nvPr/>
        </p:nvSpPr>
        <p:spPr>
          <a:xfrm flipH="1">
            <a:off x="3638062" y="3837867"/>
            <a:ext cx="300403" cy="106396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5">
            <a:extLst>
              <a:ext uri="{FF2B5EF4-FFF2-40B4-BE49-F238E27FC236}">
                <a16:creationId xmlns:a16="http://schemas.microsoft.com/office/drawing/2014/main" id="{3B855359-7021-43A0-A207-E575D914BCBF}"/>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p>
          <a:p>
            <a:pPr eaLnBrk="1" hangingPunct="1"/>
            <a:endParaRPr lang="en-US" altLang="en-US" sz="1600" dirty="0">
              <a:solidFill>
                <a:srgbClr val="0000FF"/>
              </a:solidFill>
            </a:endParaRPr>
          </a:p>
          <a:p>
            <a:pPr eaLnBrk="1" hangingPunct="1"/>
            <a:r>
              <a:rPr lang="en-US" altLang="en-US" sz="1600" dirty="0"/>
              <a:t>Pupillary block leads to the development of a  pressure gradient  across the iris, which causes the iris to  bow forward . </a:t>
            </a:r>
            <a:r>
              <a:rPr lang="en-US" altLang="en-US" sz="1600" b="1" dirty="0">
                <a:solidFill>
                  <a:schemeClr val="bg1"/>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bg1"/>
              </a:solidFill>
            </a:endParaRPr>
          </a:p>
          <a:p>
            <a:pPr eaLnBrk="1" hangingPunct="1"/>
            <a:r>
              <a:rPr lang="en-US" altLang="en-US" sz="1600" i="1" dirty="0"/>
              <a:t>The posterior chamber? I didn’t know the vitreous was involved.</a:t>
            </a:r>
            <a:endParaRPr lang="en-US" altLang="en-US" sz="1600" i="1" dirty="0">
              <a:solidFill>
                <a:schemeClr val="accent5">
                  <a:lumMod val="75000"/>
                </a:schemeClr>
              </a:solidFill>
            </a:endParaRPr>
          </a:p>
          <a:p>
            <a:pPr eaLnBrk="1" hangingPunct="1"/>
            <a:r>
              <a:rPr lang="en-US" altLang="en-US" sz="1600" dirty="0">
                <a:solidFill>
                  <a:schemeClr val="accent5">
                    <a:lumMod val="75000"/>
                  </a:schemeClr>
                </a:solidFill>
              </a:rPr>
              <a:t>It isn’t. The posterior chamber is the space immediately behind the  iris  and anterior to the  lens/zonules . Vitreous resides in the  vitreous cavity . </a:t>
            </a:r>
            <a:endParaRPr lang="en-US" altLang="en-US" sz="1600" i="1" dirty="0">
              <a:solidFill>
                <a:schemeClr val="accent5">
                  <a:lumMod val="75000"/>
                </a:schemeClr>
              </a:solidFill>
            </a:endParaRPr>
          </a:p>
        </p:txBody>
      </p:sp>
    </p:spTree>
    <p:extLst>
      <p:ext uri="{BB962C8B-B14F-4D97-AF65-F5344CB8AC3E}">
        <p14:creationId xmlns:p14="http://schemas.microsoft.com/office/powerpoint/2010/main" val="2951898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solidFill>
                  <a:schemeClr val="bg1">
                    <a:lumMod val="75000"/>
                  </a:schemeClr>
                </a:solidFill>
              </a:rPr>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8" name="TextBox 2">
            <a:extLst>
              <a:ext uri="{FF2B5EF4-FFF2-40B4-BE49-F238E27FC236}">
                <a16:creationId xmlns:a16="http://schemas.microsoft.com/office/drawing/2014/main" id="{D71F8FD6-0804-49AC-9494-F6C850BAD3FD}"/>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In what fundamental way do these three…</a:t>
            </a:r>
          </a:p>
        </p:txBody>
      </p:sp>
      <p:sp>
        <p:nvSpPr>
          <p:cNvPr id="40" name="Right Brace 39">
            <a:extLst>
              <a:ext uri="{FF2B5EF4-FFF2-40B4-BE49-F238E27FC236}">
                <a16:creationId xmlns:a16="http://schemas.microsoft.com/office/drawing/2014/main" id="{FA9725AE-EA91-4266-86EE-D4A2AE26F6CC}"/>
              </a:ext>
            </a:extLst>
          </p:cNvPr>
          <p:cNvSpPr/>
          <p:nvPr/>
        </p:nvSpPr>
        <p:spPr>
          <a:xfrm flipH="1">
            <a:off x="3638062" y="3837867"/>
            <a:ext cx="300403" cy="106396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5">
            <a:extLst>
              <a:ext uri="{FF2B5EF4-FFF2-40B4-BE49-F238E27FC236}">
                <a16:creationId xmlns:a16="http://schemas.microsoft.com/office/drawing/2014/main" id="{48BA8AEB-1B24-4E6E-9EAF-5A1593378850}"/>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p>
          <a:p>
            <a:pPr eaLnBrk="1" hangingPunct="1"/>
            <a:endParaRPr lang="en-US" altLang="en-US" sz="1600" dirty="0">
              <a:solidFill>
                <a:srgbClr val="0000FF"/>
              </a:solidFill>
            </a:endParaRPr>
          </a:p>
          <a:p>
            <a:pPr eaLnBrk="1" hangingPunct="1"/>
            <a:r>
              <a:rPr lang="en-US" altLang="en-US" sz="1600" dirty="0"/>
              <a:t>Pupillary block leads to the development of a  pressure gradient  across the iris, which causes the iris to  bow forward . </a:t>
            </a:r>
            <a:r>
              <a:rPr lang="en-US" altLang="en-US" sz="1600" b="1" dirty="0">
                <a:solidFill>
                  <a:schemeClr val="bg1"/>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bg1"/>
              </a:solidFill>
            </a:endParaRPr>
          </a:p>
          <a:p>
            <a:pPr eaLnBrk="1" hangingPunct="1"/>
            <a:r>
              <a:rPr lang="en-US" altLang="en-US" sz="1600" i="1" dirty="0"/>
              <a:t>The posterior chamber? I didn’t know the vitreous was involved.</a:t>
            </a:r>
          </a:p>
          <a:p>
            <a:pPr eaLnBrk="1" hangingPunct="1"/>
            <a:r>
              <a:rPr lang="en-US" altLang="en-US" sz="1600" dirty="0"/>
              <a:t>It isn’t. The posterior chamber is the space immediately behind the  iris  and anterior to the  lens/zonules . Vitreous resides in the  vitreous cavity . </a:t>
            </a:r>
            <a:endParaRPr lang="en-US" altLang="en-US" sz="1600" i="1" dirty="0"/>
          </a:p>
        </p:txBody>
      </p:sp>
      <p:sp>
        <p:nvSpPr>
          <p:cNvPr id="34" name="Rectangle 33">
            <a:extLst>
              <a:ext uri="{FF2B5EF4-FFF2-40B4-BE49-F238E27FC236}">
                <a16:creationId xmlns:a16="http://schemas.microsoft.com/office/drawing/2014/main" id="{7F1F0A2E-28F9-4F44-B6C5-387C426AA892}"/>
              </a:ext>
            </a:extLst>
          </p:cNvPr>
          <p:cNvSpPr/>
          <p:nvPr/>
        </p:nvSpPr>
        <p:spPr>
          <a:xfrm>
            <a:off x="6651187" y="4340866"/>
            <a:ext cx="436950" cy="213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r>
              <a:rPr lang="en-US" sz="800" dirty="0">
                <a:solidFill>
                  <a:schemeClr val="tx1"/>
                </a:solidFill>
              </a:rPr>
              <a:t>one word</a:t>
            </a:r>
          </a:p>
        </p:txBody>
      </p:sp>
      <p:sp>
        <p:nvSpPr>
          <p:cNvPr id="35" name="Rectangle 34">
            <a:extLst>
              <a:ext uri="{FF2B5EF4-FFF2-40B4-BE49-F238E27FC236}">
                <a16:creationId xmlns:a16="http://schemas.microsoft.com/office/drawing/2014/main" id="{E9D9423A-547F-4D8F-8628-90DF2CADF0B1}"/>
              </a:ext>
            </a:extLst>
          </p:cNvPr>
          <p:cNvSpPr/>
          <p:nvPr/>
        </p:nvSpPr>
        <p:spPr>
          <a:xfrm>
            <a:off x="987285" y="4633603"/>
            <a:ext cx="1192697" cy="201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42" name="Rectangle 41">
            <a:extLst>
              <a:ext uri="{FF2B5EF4-FFF2-40B4-BE49-F238E27FC236}">
                <a16:creationId xmlns:a16="http://schemas.microsoft.com/office/drawing/2014/main" id="{2F32DCC3-544C-48B4-A2E2-714E1BF69E89}"/>
              </a:ext>
            </a:extLst>
          </p:cNvPr>
          <p:cNvSpPr/>
          <p:nvPr/>
        </p:nvSpPr>
        <p:spPr>
          <a:xfrm>
            <a:off x="4379840" y="4643545"/>
            <a:ext cx="1406689" cy="191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Tree>
    <p:extLst>
      <p:ext uri="{BB962C8B-B14F-4D97-AF65-F5344CB8AC3E}">
        <p14:creationId xmlns:p14="http://schemas.microsoft.com/office/powerpoint/2010/main" val="83458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22">
            <a:extLst>
              <a:ext uri="{FF2B5EF4-FFF2-40B4-BE49-F238E27FC236}">
                <a16:creationId xmlns:a16="http://schemas.microsoft.com/office/drawing/2014/main" id="{ED1DB4CF-7B5C-4082-8C75-D30682DD7198}"/>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41" name="Right Brace 40">
            <a:extLst>
              <a:ext uri="{FF2B5EF4-FFF2-40B4-BE49-F238E27FC236}">
                <a16:creationId xmlns:a16="http://schemas.microsoft.com/office/drawing/2014/main" id="{F336B625-6BAC-43D7-9C22-C61E4D6B59C4}"/>
              </a:ext>
            </a:extLst>
          </p:cNvPr>
          <p:cNvSpPr/>
          <p:nvPr/>
        </p:nvSpPr>
        <p:spPr>
          <a:xfrm flipH="1">
            <a:off x="3638063" y="4901833"/>
            <a:ext cx="300402" cy="3651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solidFill>
                  <a:schemeClr val="bg1">
                    <a:lumMod val="75000"/>
                  </a:schemeClr>
                </a:solidFill>
              </a:rPr>
              <a:t>Glaucoma</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solidFill>
                  <a:schemeClr val="bg1">
                    <a:lumMod val="75000"/>
                  </a:schemeClr>
                </a:solidFill>
              </a:rPr>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38828" y="3792121"/>
            <a:ext cx="7537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056032" y="4554121"/>
            <a:ext cx="95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06295" y="4173121"/>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8" name="TextBox 2">
            <a:extLst>
              <a:ext uri="{FF2B5EF4-FFF2-40B4-BE49-F238E27FC236}">
                <a16:creationId xmlns:a16="http://schemas.microsoft.com/office/drawing/2014/main" id="{D71F8FD6-0804-49AC-9494-F6C850BAD3FD}"/>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In what fundamental way do these three…</a:t>
            </a:r>
          </a:p>
        </p:txBody>
      </p:sp>
      <p:sp>
        <p:nvSpPr>
          <p:cNvPr id="40" name="Right Brace 39">
            <a:extLst>
              <a:ext uri="{FF2B5EF4-FFF2-40B4-BE49-F238E27FC236}">
                <a16:creationId xmlns:a16="http://schemas.microsoft.com/office/drawing/2014/main" id="{FA9725AE-EA91-4266-86EE-D4A2AE26F6CC}"/>
              </a:ext>
            </a:extLst>
          </p:cNvPr>
          <p:cNvSpPr/>
          <p:nvPr/>
        </p:nvSpPr>
        <p:spPr>
          <a:xfrm flipH="1">
            <a:off x="3638062" y="3837867"/>
            <a:ext cx="300403" cy="106396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solidFill>
                <a:schemeClr val="bg1">
                  <a:lumMod val="75000"/>
                </a:schemeClr>
              </a:solidFill>
            </a:endParaRPr>
          </a:p>
        </p:txBody>
      </p:sp>
      <p:sp>
        <p:nvSpPr>
          <p:cNvPr id="37" name="TextBox 2">
            <a:extLst>
              <a:ext uri="{FF2B5EF4-FFF2-40B4-BE49-F238E27FC236}">
                <a16:creationId xmlns:a16="http://schemas.microsoft.com/office/drawing/2014/main" id="{69DA81A4-5036-4210-9FEA-A627EC5B63CC}"/>
              </a:ext>
            </a:extLst>
          </p:cNvPr>
          <p:cNvSpPr txBox="1">
            <a:spLocks noChangeArrowheads="1"/>
          </p:cNvSpPr>
          <p:nvPr/>
        </p:nvSpPr>
        <p:spPr bwMode="auto">
          <a:xfrm>
            <a:off x="1600200" y="4999915"/>
            <a:ext cx="3414851" cy="584775"/>
          </a:xfrm>
          <a:prstGeom prst="rect">
            <a:avLst/>
          </a:prstGeom>
          <a:solidFill>
            <a:schemeClr val="accent6">
              <a:lumMod val="40000"/>
              <a:lumOff val="60000"/>
            </a:schemeClr>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dirty="0">
                <a:solidFill>
                  <a:schemeClr val="bg1">
                    <a:lumMod val="65000"/>
                  </a:schemeClr>
                </a:solidFill>
              </a:rPr>
              <a:t>They share a common mechanism:</a:t>
            </a:r>
          </a:p>
          <a:p>
            <a:pPr eaLnBrk="1" hangingPunct="1">
              <a:spcBef>
                <a:spcPct val="0"/>
              </a:spcBef>
              <a:buClrTx/>
              <a:buSzTx/>
              <a:buFontTx/>
              <a:buNone/>
            </a:pPr>
            <a:r>
              <a:rPr lang="en-US" altLang="en-US" sz="1600" b="1" dirty="0"/>
              <a:t>Pupillary block</a:t>
            </a:r>
          </a:p>
        </p:txBody>
      </p:sp>
      <p:sp>
        <p:nvSpPr>
          <p:cNvPr id="4" name="Oval 3">
            <a:extLst>
              <a:ext uri="{FF2B5EF4-FFF2-40B4-BE49-F238E27FC236}">
                <a16:creationId xmlns:a16="http://schemas.microsoft.com/office/drawing/2014/main" id="{D1FC9A78-EDD9-4925-91DA-9076D6AB2437}"/>
              </a:ext>
            </a:extLst>
          </p:cNvPr>
          <p:cNvSpPr/>
          <p:nvPr/>
        </p:nvSpPr>
        <p:spPr>
          <a:xfrm>
            <a:off x="1509851" y="5188491"/>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5">
            <a:extLst>
              <a:ext uri="{FF2B5EF4-FFF2-40B4-BE49-F238E27FC236}">
                <a16:creationId xmlns:a16="http://schemas.microsoft.com/office/drawing/2014/main" id="{8A5230DF-CE99-46AA-8D3E-FDF842962BC9}"/>
              </a:ext>
            </a:extLst>
          </p:cNvPr>
          <p:cNvSpPr txBox="1">
            <a:spLocks noChangeArrowheads="1"/>
          </p:cNvSpPr>
          <p:nvPr/>
        </p:nvSpPr>
        <p:spPr bwMode="auto">
          <a:xfrm>
            <a:off x="571499" y="1600200"/>
            <a:ext cx="8001000" cy="3293209"/>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What does </a:t>
            </a:r>
            <a:r>
              <a:rPr lang="en-US" altLang="en-US" sz="1600" b="1" dirty="0">
                <a:solidFill>
                  <a:srgbClr val="0000FF"/>
                </a:solidFill>
              </a:rPr>
              <a:t>pupillary block</a:t>
            </a:r>
            <a:r>
              <a:rPr lang="en-US" altLang="en-US" sz="1600" dirty="0">
                <a:solidFill>
                  <a:srgbClr val="0000FF"/>
                </a:solidFill>
              </a:rPr>
              <a:t> </a:t>
            </a:r>
            <a:r>
              <a:rPr lang="en-US" altLang="en-US" sz="1600" i="1" dirty="0">
                <a:solidFill>
                  <a:srgbClr val="0000FF"/>
                </a:solidFill>
              </a:rPr>
              <a:t>refer to, exactly?</a:t>
            </a:r>
          </a:p>
          <a:p>
            <a:pPr eaLnBrk="1" hangingPunct="1"/>
            <a:r>
              <a:rPr lang="en-US" altLang="en-US" sz="1600" dirty="0">
                <a:solidFill>
                  <a:srgbClr val="0000FF"/>
                </a:solidFill>
              </a:rPr>
              <a:t>It refers to contact between the  pupil margin  and the  lens  that impedes the normal flow of aqueous from the  posterior chamber (PC)  to the  anterior chamber (AC)  through the pupillary aperture. </a:t>
            </a:r>
          </a:p>
          <a:p>
            <a:pPr eaLnBrk="1" hangingPunct="1"/>
            <a:endParaRPr lang="en-US" altLang="en-US" sz="1600" dirty="0">
              <a:solidFill>
                <a:srgbClr val="0000FF"/>
              </a:solidFill>
            </a:endParaRPr>
          </a:p>
          <a:p>
            <a:pPr eaLnBrk="1" hangingPunct="1"/>
            <a:r>
              <a:rPr lang="en-US" altLang="en-US" sz="1600" dirty="0"/>
              <a:t>Pupillary block leads to the development of a  pressure gradient  across the iris, which causes the iris to  bow forward . </a:t>
            </a:r>
            <a:r>
              <a:rPr lang="en-US" altLang="en-US" sz="1600" b="1" dirty="0">
                <a:solidFill>
                  <a:schemeClr val="bg1"/>
                </a:solidFill>
              </a:rPr>
              <a:t>If the iris bows far enough, the peripheral iris will come into apposition with and occlude the drainage angle, precipitating acute closure of the angle and a prodigious rise in IOP.</a:t>
            </a:r>
          </a:p>
          <a:p>
            <a:pPr eaLnBrk="1" hangingPunct="1"/>
            <a:endParaRPr lang="en-US" altLang="en-US" sz="1600" b="1" dirty="0">
              <a:solidFill>
                <a:schemeClr val="bg1"/>
              </a:solidFill>
            </a:endParaRPr>
          </a:p>
          <a:p>
            <a:pPr eaLnBrk="1" hangingPunct="1"/>
            <a:r>
              <a:rPr lang="en-US" altLang="en-US" sz="1600" i="1" dirty="0"/>
              <a:t>The posterior chamber? I didn’t know the vitreous was involved.</a:t>
            </a:r>
          </a:p>
          <a:p>
            <a:pPr eaLnBrk="1" hangingPunct="1"/>
            <a:r>
              <a:rPr lang="en-US" altLang="en-US" sz="1600" dirty="0"/>
              <a:t>It isn’t. The posterior chamber is the space immediately behind the  iris  and anterior to the  lens/zonules . Vitreous resides in the  vitreous cavity . </a:t>
            </a:r>
            <a:endParaRPr lang="en-US" altLang="en-US" sz="1600" i="1" dirty="0"/>
          </a:p>
        </p:txBody>
      </p:sp>
    </p:spTree>
    <p:extLst>
      <p:ext uri="{BB962C8B-B14F-4D97-AF65-F5344CB8AC3E}">
        <p14:creationId xmlns:p14="http://schemas.microsoft.com/office/powerpoint/2010/main" val="399957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2B5A54-C833-45D5-8D4B-FBAE178A745C}"/>
              </a:ext>
            </a:extLst>
          </p:cNvPr>
          <p:cNvSpPr>
            <a:spLocks noGrp="1"/>
          </p:cNvSpPr>
          <p:nvPr>
            <p:ph type="sldNum" sz="quarter" idx="12"/>
          </p:nvPr>
        </p:nvSpPr>
        <p:spPr/>
        <p:txBody>
          <a:bodyPr/>
          <a:lstStyle/>
          <a:p>
            <a:pPr>
              <a:defRPr/>
            </a:pPr>
            <a:fld id="{3E94788E-B940-421F-AF31-4A04D10C579D}" type="slidenum">
              <a:rPr lang="en-US" altLang="en-US" smtClean="0"/>
              <a:pPr>
                <a:defRPr/>
              </a:pPr>
              <a:t>33</a:t>
            </a:fld>
            <a:endParaRPr lang="en-US" altLang="en-US"/>
          </a:p>
        </p:txBody>
      </p:sp>
      <p:sp>
        <p:nvSpPr>
          <p:cNvPr id="4" name="TextBox 3">
            <a:extLst>
              <a:ext uri="{FF2B5EF4-FFF2-40B4-BE49-F238E27FC236}">
                <a16:creationId xmlns:a16="http://schemas.microsoft.com/office/drawing/2014/main" id="{444F5C18-6828-4F9B-B2F0-578BAFEE69AD}"/>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pic>
        <p:nvPicPr>
          <p:cNvPr id="6" name="Picture 5">
            <a:extLst>
              <a:ext uri="{FF2B5EF4-FFF2-40B4-BE49-F238E27FC236}">
                <a16:creationId xmlns:a16="http://schemas.microsoft.com/office/drawing/2014/main" id="{F9BA7C9B-3E75-45E2-8BF2-313C2A1E8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01" y="1170992"/>
            <a:ext cx="7011997" cy="5043049"/>
          </a:xfrm>
          <a:prstGeom prst="rect">
            <a:avLst/>
          </a:prstGeom>
        </p:spPr>
      </p:pic>
      <p:sp>
        <p:nvSpPr>
          <p:cNvPr id="7" name="Oval 6">
            <a:extLst>
              <a:ext uri="{FF2B5EF4-FFF2-40B4-BE49-F238E27FC236}">
                <a16:creationId xmlns:a16="http://schemas.microsoft.com/office/drawing/2014/main" id="{E2F05719-0B0B-4F89-AB3B-8D030E8A4C65}"/>
              </a:ext>
            </a:extLst>
          </p:cNvPr>
          <p:cNvSpPr/>
          <p:nvPr/>
        </p:nvSpPr>
        <p:spPr>
          <a:xfrm>
            <a:off x="3505200" y="3616317"/>
            <a:ext cx="2438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E4C85A1-D69D-44F6-A6C5-C8585FE373F4}"/>
              </a:ext>
            </a:extLst>
          </p:cNvPr>
          <p:cNvSpPr/>
          <p:nvPr/>
        </p:nvSpPr>
        <p:spPr>
          <a:xfrm>
            <a:off x="1905000" y="1253818"/>
            <a:ext cx="1219200" cy="845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34EE477-1920-433E-BF7F-8086017AE807}"/>
              </a:ext>
            </a:extLst>
          </p:cNvPr>
          <p:cNvSpPr/>
          <p:nvPr/>
        </p:nvSpPr>
        <p:spPr>
          <a:xfrm>
            <a:off x="5181600" y="1120828"/>
            <a:ext cx="21336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515EB8-60B1-4E84-B297-08A7D87DAEC6}"/>
              </a:ext>
            </a:extLst>
          </p:cNvPr>
          <p:cNvSpPr/>
          <p:nvPr/>
        </p:nvSpPr>
        <p:spPr>
          <a:xfrm rot="1646053">
            <a:off x="6234666" y="3883128"/>
            <a:ext cx="1968016" cy="2620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45804D-55D7-4E78-8C1C-5F3330655F79}"/>
              </a:ext>
            </a:extLst>
          </p:cNvPr>
          <p:cNvSpPr/>
          <p:nvPr/>
        </p:nvSpPr>
        <p:spPr>
          <a:xfrm>
            <a:off x="3505200" y="5673717"/>
            <a:ext cx="1066800" cy="5904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15C42DC-D348-4103-B97F-1EC1068EB0D5}"/>
              </a:ext>
            </a:extLst>
          </p:cNvPr>
          <p:cNvSpPr/>
          <p:nvPr/>
        </p:nvSpPr>
        <p:spPr>
          <a:xfrm>
            <a:off x="914400" y="4530717"/>
            <a:ext cx="1676400" cy="5904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91EA64C-EFCE-4982-A280-0440B76EA210}"/>
              </a:ext>
            </a:extLst>
          </p:cNvPr>
          <p:cNvSpPr/>
          <p:nvPr/>
        </p:nvSpPr>
        <p:spPr>
          <a:xfrm>
            <a:off x="1062688" y="2149107"/>
            <a:ext cx="1676400" cy="4476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D8B528-C166-403C-BDC2-F053D9788C7B}"/>
              </a:ext>
            </a:extLst>
          </p:cNvPr>
          <p:cNvSpPr/>
          <p:nvPr/>
        </p:nvSpPr>
        <p:spPr>
          <a:xfrm>
            <a:off x="5638800" y="1639995"/>
            <a:ext cx="1981200" cy="4476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BC94C8-FEBF-4063-B226-8767F9F022D0}"/>
              </a:ext>
            </a:extLst>
          </p:cNvPr>
          <p:cNvSpPr/>
          <p:nvPr/>
        </p:nvSpPr>
        <p:spPr>
          <a:xfrm>
            <a:off x="4038600" y="2098943"/>
            <a:ext cx="689912" cy="4476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5731BD-C16E-40EB-B6DB-458F499B7B84}"/>
              </a:ext>
            </a:extLst>
          </p:cNvPr>
          <p:cNvSpPr/>
          <p:nvPr/>
        </p:nvSpPr>
        <p:spPr>
          <a:xfrm>
            <a:off x="2975113" y="1029213"/>
            <a:ext cx="1219200" cy="4476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FC0381-ACAE-43AA-98F1-20B58145137D}"/>
              </a:ext>
            </a:extLst>
          </p:cNvPr>
          <p:cNvSpPr/>
          <p:nvPr/>
        </p:nvSpPr>
        <p:spPr>
          <a:xfrm>
            <a:off x="771396" y="5974061"/>
            <a:ext cx="1676400" cy="4476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44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748079" y="4919246"/>
            <a:ext cx="1281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8" name="TextBox 20">
            <a:extLst>
              <a:ext uri="{FF2B5EF4-FFF2-40B4-BE49-F238E27FC236}">
                <a16:creationId xmlns:a16="http://schemas.microsoft.com/office/drawing/2014/main" id="{D3FA2E1F-F3F7-4BDC-ACF8-ABE7E9F09F88}"/>
              </a:ext>
            </a:extLst>
          </p:cNvPr>
          <p:cNvSpPr txBox="1">
            <a:spLocks noChangeArrowheads="1"/>
          </p:cNvSpPr>
          <p:nvPr/>
        </p:nvSpPr>
        <p:spPr bwMode="auto">
          <a:xfrm>
            <a:off x="841443" y="5452846"/>
            <a:ext cx="7286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400" i="1" dirty="0">
                <a:solidFill>
                  <a:srgbClr val="0000FF"/>
                </a:solidFill>
              </a:rPr>
              <a:t>What’s the </a:t>
            </a:r>
            <a:r>
              <a:rPr lang="en-US" altLang="en-US" sz="1400" i="1" dirty="0" err="1">
                <a:solidFill>
                  <a:srgbClr val="0000FF"/>
                </a:solidFill>
              </a:rPr>
              <a:t>dealio</a:t>
            </a:r>
            <a:r>
              <a:rPr lang="en-US" altLang="en-US" sz="1400" i="1" dirty="0">
                <a:solidFill>
                  <a:srgbClr val="0000FF"/>
                </a:solidFill>
              </a:rPr>
              <a:t> with plateau iris syndrome?</a:t>
            </a:r>
            <a:endParaRPr lang="en-US" altLang="en-US" sz="1400" b="1" dirty="0">
              <a:solidFill>
                <a:srgbClr val="0000FF"/>
              </a:solidFill>
            </a:endParaRPr>
          </a:p>
        </p:txBody>
      </p:sp>
      <p:sp>
        <p:nvSpPr>
          <p:cNvPr id="31" name="TextBox 2">
            <a:extLst>
              <a:ext uri="{FF2B5EF4-FFF2-40B4-BE49-F238E27FC236}">
                <a16:creationId xmlns:a16="http://schemas.microsoft.com/office/drawing/2014/main" id="{3C15C2B2-BBEB-4DBA-B1EF-EB4D1746EAB6}"/>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In what fundamental way do these three…</a:t>
            </a:r>
          </a:p>
        </p:txBody>
      </p:sp>
      <p:sp>
        <p:nvSpPr>
          <p:cNvPr id="32" name="TextBox 22">
            <a:extLst>
              <a:ext uri="{FF2B5EF4-FFF2-40B4-BE49-F238E27FC236}">
                <a16:creationId xmlns:a16="http://schemas.microsoft.com/office/drawing/2014/main" id="{C69DFF5F-3C06-48CB-9946-A7E927F0FF6B}"/>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37" name="Right Brace 36">
            <a:extLst>
              <a:ext uri="{FF2B5EF4-FFF2-40B4-BE49-F238E27FC236}">
                <a16:creationId xmlns:a16="http://schemas.microsoft.com/office/drawing/2014/main" id="{0C5C1BC4-2FEA-41D5-AA52-95F22F2A4669}"/>
              </a:ext>
            </a:extLst>
          </p:cNvPr>
          <p:cNvSpPr/>
          <p:nvPr/>
        </p:nvSpPr>
        <p:spPr>
          <a:xfrm flipH="1">
            <a:off x="3638062" y="3837867"/>
            <a:ext cx="300403" cy="106396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9" name="Right Brace 38">
            <a:extLst>
              <a:ext uri="{FF2B5EF4-FFF2-40B4-BE49-F238E27FC236}">
                <a16:creationId xmlns:a16="http://schemas.microsoft.com/office/drawing/2014/main" id="{E6FB8030-E4F5-4CF3-8FA6-7B3028883A98}"/>
              </a:ext>
            </a:extLst>
          </p:cNvPr>
          <p:cNvSpPr/>
          <p:nvPr/>
        </p:nvSpPr>
        <p:spPr>
          <a:xfrm flipH="1">
            <a:off x="3638063" y="4901833"/>
            <a:ext cx="300402" cy="365128"/>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3" name="Oval 32">
            <a:extLst>
              <a:ext uri="{FF2B5EF4-FFF2-40B4-BE49-F238E27FC236}">
                <a16:creationId xmlns:a16="http://schemas.microsoft.com/office/drawing/2014/main" id="{07CD836F-AC50-4E96-B9CB-82CB21FC2580}"/>
              </a:ext>
            </a:extLst>
          </p:cNvPr>
          <p:cNvSpPr/>
          <p:nvPr/>
        </p:nvSpPr>
        <p:spPr>
          <a:xfrm>
            <a:off x="3467958" y="4855860"/>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452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748079" y="4919246"/>
            <a:ext cx="1281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8" name="TextBox 20">
            <a:extLst>
              <a:ext uri="{FF2B5EF4-FFF2-40B4-BE49-F238E27FC236}">
                <a16:creationId xmlns:a16="http://schemas.microsoft.com/office/drawing/2014/main" id="{D3FA2E1F-F3F7-4BDC-ACF8-ABE7E9F09F88}"/>
              </a:ext>
            </a:extLst>
          </p:cNvPr>
          <p:cNvSpPr txBox="1">
            <a:spLocks noChangeArrowheads="1"/>
          </p:cNvSpPr>
          <p:nvPr/>
        </p:nvSpPr>
        <p:spPr bwMode="auto">
          <a:xfrm>
            <a:off x="841442" y="5452846"/>
            <a:ext cx="73881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400" i="1" dirty="0">
                <a:solidFill>
                  <a:srgbClr val="0000FF"/>
                </a:solidFill>
              </a:rPr>
              <a:t>What’s the </a:t>
            </a:r>
            <a:r>
              <a:rPr lang="en-US" altLang="en-US" sz="1400" i="1" dirty="0" err="1">
                <a:solidFill>
                  <a:srgbClr val="0000FF"/>
                </a:solidFill>
              </a:rPr>
              <a:t>dealio</a:t>
            </a:r>
            <a:r>
              <a:rPr lang="en-US" altLang="en-US" sz="1400" i="1" dirty="0">
                <a:solidFill>
                  <a:srgbClr val="0000FF"/>
                </a:solidFill>
              </a:rPr>
              <a:t> with plateau iris syndrome?</a:t>
            </a:r>
          </a:p>
          <a:p>
            <a:pPr eaLnBrk="1" hangingPunct="1">
              <a:spcBef>
                <a:spcPct val="0"/>
              </a:spcBef>
              <a:buClrTx/>
              <a:buSzTx/>
              <a:buFontTx/>
              <a:buNone/>
            </a:pPr>
            <a:r>
              <a:rPr lang="en-US" altLang="en-US" sz="1400" dirty="0">
                <a:solidFill>
                  <a:srgbClr val="0000FF"/>
                </a:solidFill>
              </a:rPr>
              <a:t>In plateau iris, angle closure is due to ‘bad anatomy.’ Specifically, the  ciliary processes  are more  anterior  than normal, which in turn displace the  peripheral iris  perilously close to the  drainage angle . (Some plateau-iris cases have a pupillary block component as well.)</a:t>
            </a:r>
            <a:endParaRPr lang="en-US" altLang="en-US" sz="1400" b="1" dirty="0">
              <a:solidFill>
                <a:srgbClr val="0000FF"/>
              </a:solidFill>
            </a:endParaRPr>
          </a:p>
        </p:txBody>
      </p:sp>
      <p:sp>
        <p:nvSpPr>
          <p:cNvPr id="31" name="TextBox 2">
            <a:extLst>
              <a:ext uri="{FF2B5EF4-FFF2-40B4-BE49-F238E27FC236}">
                <a16:creationId xmlns:a16="http://schemas.microsoft.com/office/drawing/2014/main" id="{3C15C2B2-BBEB-4DBA-B1EF-EB4D1746EAB6}"/>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In what fundamental way do these three…</a:t>
            </a:r>
          </a:p>
        </p:txBody>
      </p:sp>
      <p:sp>
        <p:nvSpPr>
          <p:cNvPr id="32" name="TextBox 22">
            <a:extLst>
              <a:ext uri="{FF2B5EF4-FFF2-40B4-BE49-F238E27FC236}">
                <a16:creationId xmlns:a16="http://schemas.microsoft.com/office/drawing/2014/main" id="{C69DFF5F-3C06-48CB-9946-A7E927F0FF6B}"/>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37" name="Right Brace 36">
            <a:extLst>
              <a:ext uri="{FF2B5EF4-FFF2-40B4-BE49-F238E27FC236}">
                <a16:creationId xmlns:a16="http://schemas.microsoft.com/office/drawing/2014/main" id="{0C5C1BC4-2FEA-41D5-AA52-95F22F2A4669}"/>
              </a:ext>
            </a:extLst>
          </p:cNvPr>
          <p:cNvSpPr/>
          <p:nvPr/>
        </p:nvSpPr>
        <p:spPr>
          <a:xfrm flipH="1">
            <a:off x="3638062" y="3837867"/>
            <a:ext cx="300403" cy="106396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9" name="Right Brace 38">
            <a:extLst>
              <a:ext uri="{FF2B5EF4-FFF2-40B4-BE49-F238E27FC236}">
                <a16:creationId xmlns:a16="http://schemas.microsoft.com/office/drawing/2014/main" id="{E6FB8030-E4F5-4CF3-8FA6-7B3028883A98}"/>
              </a:ext>
            </a:extLst>
          </p:cNvPr>
          <p:cNvSpPr/>
          <p:nvPr/>
        </p:nvSpPr>
        <p:spPr>
          <a:xfrm flipH="1">
            <a:off x="3638063" y="4901833"/>
            <a:ext cx="300402" cy="365128"/>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 name="Rectangle 2">
            <a:extLst>
              <a:ext uri="{FF2B5EF4-FFF2-40B4-BE49-F238E27FC236}">
                <a16:creationId xmlns:a16="http://schemas.microsoft.com/office/drawing/2014/main" id="{815737E8-10C9-4D60-ADD4-486D896C9B35}"/>
              </a:ext>
            </a:extLst>
          </p:cNvPr>
          <p:cNvSpPr/>
          <p:nvPr/>
        </p:nvSpPr>
        <p:spPr>
          <a:xfrm>
            <a:off x="6428477" y="5735783"/>
            <a:ext cx="1343923" cy="19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3" name="Rectangle 32">
            <a:extLst>
              <a:ext uri="{FF2B5EF4-FFF2-40B4-BE49-F238E27FC236}">
                <a16:creationId xmlns:a16="http://schemas.microsoft.com/office/drawing/2014/main" id="{76F8D988-0143-4C82-95F2-E74CFDBB364D}"/>
              </a:ext>
            </a:extLst>
          </p:cNvPr>
          <p:cNvSpPr/>
          <p:nvPr/>
        </p:nvSpPr>
        <p:spPr>
          <a:xfrm>
            <a:off x="1450037" y="5935275"/>
            <a:ext cx="607363" cy="19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direction</a:t>
            </a:r>
          </a:p>
        </p:txBody>
      </p:sp>
      <p:sp>
        <p:nvSpPr>
          <p:cNvPr id="34" name="Rectangle 33">
            <a:extLst>
              <a:ext uri="{FF2B5EF4-FFF2-40B4-BE49-F238E27FC236}">
                <a16:creationId xmlns:a16="http://schemas.microsoft.com/office/drawing/2014/main" id="{004C58E2-BF1E-4ABD-AB41-51217EC21D40}"/>
              </a:ext>
            </a:extLst>
          </p:cNvPr>
          <p:cNvSpPr/>
          <p:nvPr/>
        </p:nvSpPr>
        <p:spPr>
          <a:xfrm>
            <a:off x="5210127" y="5956497"/>
            <a:ext cx="1170991" cy="173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
        <p:nvSpPr>
          <p:cNvPr id="35" name="Rectangle 34">
            <a:extLst>
              <a:ext uri="{FF2B5EF4-FFF2-40B4-BE49-F238E27FC236}">
                <a16:creationId xmlns:a16="http://schemas.microsoft.com/office/drawing/2014/main" id="{A1F3BC2C-E0A9-476B-99F0-3D4F4628E868}"/>
              </a:ext>
            </a:extLst>
          </p:cNvPr>
          <p:cNvSpPr/>
          <p:nvPr/>
        </p:nvSpPr>
        <p:spPr>
          <a:xfrm>
            <a:off x="914400" y="6157179"/>
            <a:ext cx="1235425" cy="195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
        <p:nvSpPr>
          <p:cNvPr id="36" name="Oval 35">
            <a:extLst>
              <a:ext uri="{FF2B5EF4-FFF2-40B4-BE49-F238E27FC236}">
                <a16:creationId xmlns:a16="http://schemas.microsoft.com/office/drawing/2014/main" id="{B21B426A-773B-426E-B3E0-F59F91173ECE}"/>
              </a:ext>
            </a:extLst>
          </p:cNvPr>
          <p:cNvSpPr/>
          <p:nvPr/>
        </p:nvSpPr>
        <p:spPr>
          <a:xfrm>
            <a:off x="3467958" y="4855860"/>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805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solidFill>
                  <a:schemeClr val="bg1">
                    <a:lumMod val="75000"/>
                  </a:schemeClr>
                </a:solidFill>
              </a:rPr>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chemeClr val="bg1">
                    <a:lumMod val="75000"/>
                  </a:schemeClr>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748079" y="4919246"/>
            <a:ext cx="1281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b="1"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31" name="TextBox 2">
            <a:extLst>
              <a:ext uri="{FF2B5EF4-FFF2-40B4-BE49-F238E27FC236}">
                <a16:creationId xmlns:a16="http://schemas.microsoft.com/office/drawing/2014/main" id="{3C15C2B2-BBEB-4DBA-B1EF-EB4D1746EAB6}"/>
              </a:ext>
            </a:extLst>
          </p:cNvPr>
          <p:cNvSpPr txBox="1">
            <a:spLocks noChangeArrowheads="1"/>
          </p:cNvSpPr>
          <p:nvPr/>
        </p:nvSpPr>
        <p:spPr bwMode="auto">
          <a:xfrm>
            <a:off x="1474787" y="4100589"/>
            <a:ext cx="218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In what fundamental way do these three…</a:t>
            </a:r>
          </a:p>
        </p:txBody>
      </p:sp>
      <p:sp>
        <p:nvSpPr>
          <p:cNvPr id="32" name="TextBox 22">
            <a:extLst>
              <a:ext uri="{FF2B5EF4-FFF2-40B4-BE49-F238E27FC236}">
                <a16:creationId xmlns:a16="http://schemas.microsoft.com/office/drawing/2014/main" id="{C69DFF5F-3C06-48CB-9946-A7E927F0FF6B}"/>
              </a:ext>
            </a:extLst>
          </p:cNvPr>
          <p:cNvSpPr txBox="1">
            <a:spLocks noChangeArrowheads="1"/>
          </p:cNvSpPr>
          <p:nvPr/>
        </p:nvSpPr>
        <p:spPr bwMode="auto">
          <a:xfrm>
            <a:off x="1143000" y="4943796"/>
            <a:ext cx="248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buClrTx/>
              <a:buSzTx/>
              <a:buFontTx/>
              <a:buNone/>
            </a:pPr>
            <a:r>
              <a:rPr lang="en-US" altLang="en-US" sz="1600" i="1" dirty="0">
                <a:solidFill>
                  <a:schemeClr val="bg1">
                    <a:lumMod val="75000"/>
                  </a:schemeClr>
                </a:solidFill>
              </a:rPr>
              <a:t>…differ from this one?</a:t>
            </a:r>
          </a:p>
        </p:txBody>
      </p:sp>
      <p:sp>
        <p:nvSpPr>
          <p:cNvPr id="37" name="Right Brace 36">
            <a:extLst>
              <a:ext uri="{FF2B5EF4-FFF2-40B4-BE49-F238E27FC236}">
                <a16:creationId xmlns:a16="http://schemas.microsoft.com/office/drawing/2014/main" id="{0C5C1BC4-2FEA-41D5-AA52-95F22F2A4669}"/>
              </a:ext>
            </a:extLst>
          </p:cNvPr>
          <p:cNvSpPr/>
          <p:nvPr/>
        </p:nvSpPr>
        <p:spPr>
          <a:xfrm flipH="1">
            <a:off x="3638062" y="3837867"/>
            <a:ext cx="300403" cy="106396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9" name="Right Brace 38">
            <a:extLst>
              <a:ext uri="{FF2B5EF4-FFF2-40B4-BE49-F238E27FC236}">
                <a16:creationId xmlns:a16="http://schemas.microsoft.com/office/drawing/2014/main" id="{E6FB8030-E4F5-4CF3-8FA6-7B3028883A98}"/>
              </a:ext>
            </a:extLst>
          </p:cNvPr>
          <p:cNvSpPr/>
          <p:nvPr/>
        </p:nvSpPr>
        <p:spPr>
          <a:xfrm flipH="1">
            <a:off x="3638063" y="4901833"/>
            <a:ext cx="300402" cy="365128"/>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dirty="0"/>
          </a:p>
        </p:txBody>
      </p:sp>
      <p:sp>
        <p:nvSpPr>
          <p:cNvPr id="34" name="Oval 33">
            <a:extLst>
              <a:ext uri="{FF2B5EF4-FFF2-40B4-BE49-F238E27FC236}">
                <a16:creationId xmlns:a16="http://schemas.microsoft.com/office/drawing/2014/main" id="{BBBEDD23-9743-428F-9A71-8E95A7F2D6BE}"/>
              </a:ext>
            </a:extLst>
          </p:cNvPr>
          <p:cNvSpPr/>
          <p:nvPr/>
        </p:nvSpPr>
        <p:spPr>
          <a:xfrm>
            <a:off x="3467958" y="4855860"/>
            <a:ext cx="1841361" cy="450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0">
            <a:extLst>
              <a:ext uri="{FF2B5EF4-FFF2-40B4-BE49-F238E27FC236}">
                <a16:creationId xmlns:a16="http://schemas.microsoft.com/office/drawing/2014/main" id="{D5EF1361-D666-4BC1-9DD2-BCC6F44FD9C8}"/>
              </a:ext>
            </a:extLst>
          </p:cNvPr>
          <p:cNvSpPr txBox="1">
            <a:spLocks noChangeArrowheads="1"/>
          </p:cNvSpPr>
          <p:nvPr/>
        </p:nvSpPr>
        <p:spPr bwMode="auto">
          <a:xfrm>
            <a:off x="841442" y="5452846"/>
            <a:ext cx="73881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400" i="1" dirty="0">
                <a:solidFill>
                  <a:srgbClr val="0000FF"/>
                </a:solidFill>
              </a:rPr>
              <a:t>What’s the </a:t>
            </a:r>
            <a:r>
              <a:rPr lang="en-US" altLang="en-US" sz="1400" i="1" dirty="0" err="1">
                <a:solidFill>
                  <a:srgbClr val="0000FF"/>
                </a:solidFill>
              </a:rPr>
              <a:t>dealio</a:t>
            </a:r>
            <a:r>
              <a:rPr lang="en-US" altLang="en-US" sz="1400" i="1" dirty="0">
                <a:solidFill>
                  <a:srgbClr val="0000FF"/>
                </a:solidFill>
              </a:rPr>
              <a:t> with plateau iris syndrome?</a:t>
            </a:r>
          </a:p>
          <a:p>
            <a:pPr eaLnBrk="1" hangingPunct="1">
              <a:spcBef>
                <a:spcPct val="0"/>
              </a:spcBef>
              <a:buClrTx/>
              <a:buSzTx/>
              <a:buFontTx/>
              <a:buNone/>
            </a:pPr>
            <a:r>
              <a:rPr lang="en-US" altLang="en-US" sz="1400" dirty="0">
                <a:solidFill>
                  <a:srgbClr val="0000FF"/>
                </a:solidFill>
              </a:rPr>
              <a:t>In plateau iris, angle closure is due to ‘bad anatomy.’ Specifically, the  ciliary processes  are more  anterior  than normal, which in turn displace the  peripheral iris  perilously close to the  drainage angle . (Some plateau-iris cases have a pupillary block component as well.)</a:t>
            </a:r>
            <a:endParaRPr lang="en-US" altLang="en-US" sz="1400" b="1" dirty="0">
              <a:solidFill>
                <a:srgbClr val="0000FF"/>
              </a:solidFill>
            </a:endParaRPr>
          </a:p>
        </p:txBody>
      </p:sp>
    </p:spTree>
    <p:extLst>
      <p:ext uri="{BB962C8B-B14F-4D97-AF65-F5344CB8AC3E}">
        <p14:creationId xmlns:p14="http://schemas.microsoft.com/office/powerpoint/2010/main" val="701665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DC24B-80AD-45B3-99BD-A27114942204}"/>
              </a:ext>
            </a:extLst>
          </p:cNvPr>
          <p:cNvSpPr>
            <a:spLocks noGrp="1"/>
          </p:cNvSpPr>
          <p:nvPr>
            <p:ph type="sldNum" sz="quarter" idx="12"/>
          </p:nvPr>
        </p:nvSpPr>
        <p:spPr/>
        <p:txBody>
          <a:bodyPr/>
          <a:lstStyle/>
          <a:p>
            <a:pPr>
              <a:defRPr/>
            </a:pPr>
            <a:fld id="{3552EEDA-34CF-42D0-9BC9-8F133D96D4E5}" type="slidenum">
              <a:rPr lang="en-US" altLang="en-US" smtClean="0"/>
              <a:pPr>
                <a:defRPr/>
              </a:pPr>
              <a:t>37</a:t>
            </a:fld>
            <a:endParaRPr lang="en-US" altLang="en-US"/>
          </a:p>
        </p:txBody>
      </p:sp>
      <p:sp>
        <p:nvSpPr>
          <p:cNvPr id="5" name="TextBox 4">
            <a:extLst>
              <a:ext uri="{FF2B5EF4-FFF2-40B4-BE49-F238E27FC236}">
                <a16:creationId xmlns:a16="http://schemas.microsoft.com/office/drawing/2014/main" id="{67904BA4-FF8F-4F5E-BFC4-0D2859EAA48A}"/>
              </a:ext>
            </a:extLst>
          </p:cNvPr>
          <p:cNvSpPr txBox="1"/>
          <p:nvPr/>
        </p:nvSpPr>
        <p:spPr>
          <a:xfrm>
            <a:off x="2055862" y="304800"/>
            <a:ext cx="5032275" cy="400110"/>
          </a:xfrm>
          <a:prstGeom prst="rect">
            <a:avLst/>
          </a:prstGeom>
          <a:solidFill>
            <a:schemeClr val="accent1">
              <a:lumMod val="60000"/>
              <a:lumOff val="40000"/>
            </a:schemeClr>
          </a:solidFill>
        </p:spPr>
        <p:txBody>
          <a:bodyPr wrap="none" rtlCol="0">
            <a:spAutoFit/>
          </a:bodyPr>
          <a:lstStyle/>
          <a:p>
            <a:pPr algn="ctr"/>
            <a:r>
              <a:rPr lang="en-US" sz="2000" b="1" dirty="0"/>
              <a:t>Acute Primary Angle Closure Glaucoma</a:t>
            </a:r>
          </a:p>
        </p:txBody>
      </p:sp>
      <p:sp>
        <p:nvSpPr>
          <p:cNvPr id="8" name="TextBox 7">
            <a:extLst>
              <a:ext uri="{FF2B5EF4-FFF2-40B4-BE49-F238E27FC236}">
                <a16:creationId xmlns:a16="http://schemas.microsoft.com/office/drawing/2014/main" id="{173CAA4E-075E-4B5B-B145-F96848CFCA7A}"/>
              </a:ext>
            </a:extLst>
          </p:cNvPr>
          <p:cNvSpPr txBox="1"/>
          <p:nvPr/>
        </p:nvSpPr>
        <p:spPr>
          <a:xfrm>
            <a:off x="3909002" y="5717495"/>
            <a:ext cx="1326004" cy="369332"/>
          </a:xfrm>
          <a:prstGeom prst="rect">
            <a:avLst/>
          </a:prstGeom>
          <a:noFill/>
        </p:spPr>
        <p:txBody>
          <a:bodyPr wrap="none" rtlCol="0">
            <a:spAutoFit/>
          </a:bodyPr>
          <a:lstStyle/>
          <a:p>
            <a:pPr algn="ctr"/>
            <a:r>
              <a:rPr lang="en-US" dirty="0"/>
              <a:t>Plateau iris</a:t>
            </a:r>
          </a:p>
        </p:txBody>
      </p:sp>
      <p:pic>
        <p:nvPicPr>
          <p:cNvPr id="12" name="Picture 11">
            <a:extLst>
              <a:ext uri="{FF2B5EF4-FFF2-40B4-BE49-F238E27FC236}">
                <a16:creationId xmlns:a16="http://schemas.microsoft.com/office/drawing/2014/main" id="{72F60AA3-4442-4D44-8F49-110A9744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33" y="1395128"/>
            <a:ext cx="5077534" cy="4067743"/>
          </a:xfrm>
          <a:prstGeom prst="rect">
            <a:avLst/>
          </a:prstGeom>
        </p:spPr>
      </p:pic>
      <p:cxnSp>
        <p:nvCxnSpPr>
          <p:cNvPr id="15" name="Straight Arrow Connector 14">
            <a:extLst>
              <a:ext uri="{FF2B5EF4-FFF2-40B4-BE49-F238E27FC236}">
                <a16:creationId xmlns:a16="http://schemas.microsoft.com/office/drawing/2014/main" id="{14F5C7CF-4B2E-44BA-A7AE-828445C0C83A}"/>
              </a:ext>
            </a:extLst>
          </p:cNvPr>
          <p:cNvCxnSpPr/>
          <p:nvPr/>
        </p:nvCxnSpPr>
        <p:spPr>
          <a:xfrm>
            <a:off x="2590800" y="3352800"/>
            <a:ext cx="1981199" cy="761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F76D0E-3FC2-44B2-BEF1-5AA9C48A2B22}"/>
              </a:ext>
            </a:extLst>
          </p:cNvPr>
          <p:cNvSpPr txBox="1"/>
          <p:nvPr/>
        </p:nvSpPr>
        <p:spPr>
          <a:xfrm>
            <a:off x="533398" y="3067530"/>
            <a:ext cx="2057402" cy="584775"/>
          </a:xfrm>
          <a:prstGeom prst="rect">
            <a:avLst/>
          </a:prstGeom>
          <a:solidFill>
            <a:schemeClr val="bg1"/>
          </a:solidFill>
          <a:ln>
            <a:solidFill>
              <a:schemeClr val="bg1">
                <a:lumMod val="75000"/>
              </a:schemeClr>
            </a:solidFill>
          </a:ln>
        </p:spPr>
        <p:txBody>
          <a:bodyPr wrap="square" rtlCol="0">
            <a:spAutoFit/>
          </a:bodyPr>
          <a:lstStyle/>
          <a:p>
            <a:r>
              <a:rPr lang="en-US" sz="1600" dirty="0"/>
              <a:t>Note the too-anterior ciliary processes…</a:t>
            </a:r>
          </a:p>
        </p:txBody>
      </p:sp>
      <p:sp>
        <p:nvSpPr>
          <p:cNvPr id="18" name="TextBox 17">
            <a:extLst>
              <a:ext uri="{FF2B5EF4-FFF2-40B4-BE49-F238E27FC236}">
                <a16:creationId xmlns:a16="http://schemas.microsoft.com/office/drawing/2014/main" id="{50167325-924C-47F8-8C24-187B79FCE890}"/>
              </a:ext>
            </a:extLst>
          </p:cNvPr>
          <p:cNvSpPr txBox="1"/>
          <p:nvPr/>
        </p:nvSpPr>
        <p:spPr>
          <a:xfrm>
            <a:off x="2895599" y="1541454"/>
            <a:ext cx="1635384" cy="307777"/>
          </a:xfrm>
          <a:prstGeom prst="rect">
            <a:avLst/>
          </a:prstGeom>
          <a:noFill/>
        </p:spPr>
        <p:txBody>
          <a:bodyPr wrap="none" rtlCol="0">
            <a:spAutoFit/>
          </a:bodyPr>
          <a:lstStyle/>
          <a:p>
            <a:r>
              <a:rPr lang="en-US" sz="1400" dirty="0"/>
              <a:t>(ignore this arrow)</a:t>
            </a:r>
          </a:p>
        </p:txBody>
      </p:sp>
    </p:spTree>
    <p:extLst>
      <p:ext uri="{BB962C8B-B14F-4D97-AF65-F5344CB8AC3E}">
        <p14:creationId xmlns:p14="http://schemas.microsoft.com/office/powerpoint/2010/main" val="1680935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DC24B-80AD-45B3-99BD-A27114942204}"/>
              </a:ext>
            </a:extLst>
          </p:cNvPr>
          <p:cNvSpPr>
            <a:spLocks noGrp="1"/>
          </p:cNvSpPr>
          <p:nvPr>
            <p:ph type="sldNum" sz="quarter" idx="12"/>
          </p:nvPr>
        </p:nvSpPr>
        <p:spPr/>
        <p:txBody>
          <a:bodyPr/>
          <a:lstStyle/>
          <a:p>
            <a:pPr>
              <a:defRPr/>
            </a:pPr>
            <a:fld id="{3552EEDA-34CF-42D0-9BC9-8F133D96D4E5}" type="slidenum">
              <a:rPr lang="en-US" altLang="en-US" smtClean="0"/>
              <a:pPr>
                <a:defRPr/>
              </a:pPr>
              <a:t>38</a:t>
            </a:fld>
            <a:endParaRPr lang="en-US" altLang="en-US"/>
          </a:p>
        </p:txBody>
      </p:sp>
      <p:sp>
        <p:nvSpPr>
          <p:cNvPr id="5" name="TextBox 4">
            <a:extLst>
              <a:ext uri="{FF2B5EF4-FFF2-40B4-BE49-F238E27FC236}">
                <a16:creationId xmlns:a16="http://schemas.microsoft.com/office/drawing/2014/main" id="{67904BA4-FF8F-4F5E-BFC4-0D2859EAA48A}"/>
              </a:ext>
            </a:extLst>
          </p:cNvPr>
          <p:cNvSpPr txBox="1"/>
          <p:nvPr/>
        </p:nvSpPr>
        <p:spPr>
          <a:xfrm>
            <a:off x="2055862" y="304800"/>
            <a:ext cx="5032275" cy="400110"/>
          </a:xfrm>
          <a:prstGeom prst="rect">
            <a:avLst/>
          </a:prstGeom>
          <a:solidFill>
            <a:schemeClr val="accent1">
              <a:lumMod val="60000"/>
              <a:lumOff val="40000"/>
            </a:schemeClr>
          </a:solidFill>
        </p:spPr>
        <p:txBody>
          <a:bodyPr wrap="none" rtlCol="0">
            <a:spAutoFit/>
          </a:bodyPr>
          <a:lstStyle/>
          <a:p>
            <a:pPr algn="ctr"/>
            <a:r>
              <a:rPr lang="en-US" sz="2000" b="1" dirty="0"/>
              <a:t>Acute Primary Angle Closure Glaucoma</a:t>
            </a:r>
          </a:p>
        </p:txBody>
      </p:sp>
      <p:sp>
        <p:nvSpPr>
          <p:cNvPr id="8" name="TextBox 7">
            <a:extLst>
              <a:ext uri="{FF2B5EF4-FFF2-40B4-BE49-F238E27FC236}">
                <a16:creationId xmlns:a16="http://schemas.microsoft.com/office/drawing/2014/main" id="{173CAA4E-075E-4B5B-B145-F96848CFCA7A}"/>
              </a:ext>
            </a:extLst>
          </p:cNvPr>
          <p:cNvSpPr txBox="1"/>
          <p:nvPr/>
        </p:nvSpPr>
        <p:spPr>
          <a:xfrm>
            <a:off x="3909002" y="5717495"/>
            <a:ext cx="1326004" cy="369332"/>
          </a:xfrm>
          <a:prstGeom prst="rect">
            <a:avLst/>
          </a:prstGeom>
          <a:noFill/>
        </p:spPr>
        <p:txBody>
          <a:bodyPr wrap="none" rtlCol="0">
            <a:spAutoFit/>
          </a:bodyPr>
          <a:lstStyle/>
          <a:p>
            <a:pPr algn="ctr"/>
            <a:r>
              <a:rPr lang="en-US" dirty="0"/>
              <a:t>Plateau iris</a:t>
            </a:r>
          </a:p>
        </p:txBody>
      </p:sp>
      <p:pic>
        <p:nvPicPr>
          <p:cNvPr id="12" name="Picture 11">
            <a:extLst>
              <a:ext uri="{FF2B5EF4-FFF2-40B4-BE49-F238E27FC236}">
                <a16:creationId xmlns:a16="http://schemas.microsoft.com/office/drawing/2014/main" id="{72F60AA3-4442-4D44-8F49-110A9744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33" y="1395128"/>
            <a:ext cx="5077534" cy="4067743"/>
          </a:xfrm>
          <a:prstGeom prst="rect">
            <a:avLst/>
          </a:prstGeom>
        </p:spPr>
      </p:pic>
      <p:cxnSp>
        <p:nvCxnSpPr>
          <p:cNvPr id="15" name="Straight Arrow Connector 14">
            <a:extLst>
              <a:ext uri="{FF2B5EF4-FFF2-40B4-BE49-F238E27FC236}">
                <a16:creationId xmlns:a16="http://schemas.microsoft.com/office/drawing/2014/main" id="{14F5C7CF-4B2E-44BA-A7AE-828445C0C83A}"/>
              </a:ext>
            </a:extLst>
          </p:cNvPr>
          <p:cNvCxnSpPr/>
          <p:nvPr/>
        </p:nvCxnSpPr>
        <p:spPr>
          <a:xfrm>
            <a:off x="2590800" y="3352800"/>
            <a:ext cx="1981199" cy="761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5D39A5-5297-4F29-B668-392880728ADC}"/>
              </a:ext>
            </a:extLst>
          </p:cNvPr>
          <p:cNvCxnSpPr>
            <a:cxnSpLocks/>
          </p:cNvCxnSpPr>
          <p:nvPr/>
        </p:nvCxnSpPr>
        <p:spPr>
          <a:xfrm>
            <a:off x="2657624" y="2539449"/>
            <a:ext cx="1752600" cy="5971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F76D0E-3FC2-44B2-BEF1-5AA9C48A2B22}"/>
              </a:ext>
            </a:extLst>
          </p:cNvPr>
          <p:cNvSpPr txBox="1"/>
          <p:nvPr/>
        </p:nvSpPr>
        <p:spPr>
          <a:xfrm>
            <a:off x="533398" y="3067530"/>
            <a:ext cx="2057402" cy="584775"/>
          </a:xfrm>
          <a:prstGeom prst="rect">
            <a:avLst/>
          </a:prstGeom>
          <a:solidFill>
            <a:schemeClr val="bg1"/>
          </a:solidFill>
          <a:ln>
            <a:solidFill>
              <a:schemeClr val="bg1">
                <a:lumMod val="75000"/>
              </a:schemeClr>
            </a:solidFill>
          </a:ln>
        </p:spPr>
        <p:txBody>
          <a:bodyPr wrap="square" rtlCol="0">
            <a:spAutoFit/>
          </a:bodyPr>
          <a:lstStyle/>
          <a:p>
            <a:r>
              <a:rPr lang="en-US" sz="1600" dirty="0"/>
              <a:t>Note the too-anterior ciliary processes…</a:t>
            </a:r>
          </a:p>
        </p:txBody>
      </p:sp>
      <p:sp>
        <p:nvSpPr>
          <p:cNvPr id="18" name="TextBox 17">
            <a:extLst>
              <a:ext uri="{FF2B5EF4-FFF2-40B4-BE49-F238E27FC236}">
                <a16:creationId xmlns:a16="http://schemas.microsoft.com/office/drawing/2014/main" id="{50167325-924C-47F8-8C24-187B79FCE890}"/>
              </a:ext>
            </a:extLst>
          </p:cNvPr>
          <p:cNvSpPr txBox="1"/>
          <p:nvPr/>
        </p:nvSpPr>
        <p:spPr>
          <a:xfrm>
            <a:off x="2895599" y="1541454"/>
            <a:ext cx="1635384" cy="307777"/>
          </a:xfrm>
          <a:prstGeom prst="rect">
            <a:avLst/>
          </a:prstGeom>
          <a:noFill/>
        </p:spPr>
        <p:txBody>
          <a:bodyPr wrap="none" rtlCol="0">
            <a:spAutoFit/>
          </a:bodyPr>
          <a:lstStyle/>
          <a:p>
            <a:r>
              <a:rPr lang="en-US" sz="1400" dirty="0"/>
              <a:t>(ignore this arrow)</a:t>
            </a:r>
          </a:p>
        </p:txBody>
      </p:sp>
      <p:sp>
        <p:nvSpPr>
          <p:cNvPr id="10" name="TextBox 9">
            <a:extLst>
              <a:ext uri="{FF2B5EF4-FFF2-40B4-BE49-F238E27FC236}">
                <a16:creationId xmlns:a16="http://schemas.microsoft.com/office/drawing/2014/main" id="{065BC5CC-ECD2-4E73-BE00-2A389FDFD73F}"/>
              </a:ext>
            </a:extLst>
          </p:cNvPr>
          <p:cNvSpPr txBox="1"/>
          <p:nvPr/>
        </p:nvSpPr>
        <p:spPr>
          <a:xfrm>
            <a:off x="213809" y="2092439"/>
            <a:ext cx="2590800" cy="584775"/>
          </a:xfrm>
          <a:prstGeom prst="rect">
            <a:avLst/>
          </a:prstGeom>
          <a:solidFill>
            <a:schemeClr val="bg1"/>
          </a:solidFill>
          <a:ln>
            <a:solidFill>
              <a:schemeClr val="bg1">
                <a:lumMod val="75000"/>
              </a:schemeClr>
            </a:solidFill>
          </a:ln>
        </p:spPr>
        <p:txBody>
          <a:bodyPr wrap="square" rtlCol="0">
            <a:spAutoFit/>
          </a:bodyPr>
          <a:lstStyle/>
          <a:p>
            <a:r>
              <a:rPr lang="en-US" sz="1600" dirty="0"/>
              <a:t>…displacing the peripheral iris into the angle</a:t>
            </a:r>
          </a:p>
        </p:txBody>
      </p:sp>
    </p:spTree>
    <p:extLst>
      <p:ext uri="{BB962C8B-B14F-4D97-AF65-F5344CB8AC3E}">
        <p14:creationId xmlns:p14="http://schemas.microsoft.com/office/powerpoint/2010/main" val="4159172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4">
            <a:extLst>
              <a:ext uri="{FF2B5EF4-FFF2-40B4-BE49-F238E27FC236}">
                <a16:creationId xmlns:a16="http://schemas.microsoft.com/office/drawing/2014/main" id="{9FA3F571-C53C-4134-8001-7BAB301CFA72}"/>
              </a:ext>
            </a:extLst>
          </p:cNvPr>
          <p:cNvSpPr txBox="1">
            <a:spLocks noChangeArrowheads="1"/>
          </p:cNvSpPr>
          <p:nvPr/>
        </p:nvSpPr>
        <p:spPr bwMode="auto">
          <a:xfrm>
            <a:off x="4283712" y="3792121"/>
            <a:ext cx="708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Acute</a:t>
            </a:r>
          </a:p>
        </p:txBody>
      </p:sp>
      <p:sp>
        <p:nvSpPr>
          <p:cNvPr id="22" name="Text Box 5">
            <a:extLst>
              <a:ext uri="{FF2B5EF4-FFF2-40B4-BE49-F238E27FC236}">
                <a16:creationId xmlns:a16="http://schemas.microsoft.com/office/drawing/2014/main" id="{350B0AB0-7E80-4BB6-AA3C-CE9F5D91F154}"/>
              </a:ext>
            </a:extLst>
          </p:cNvPr>
          <p:cNvSpPr txBox="1">
            <a:spLocks noChangeArrowheads="1"/>
          </p:cNvSpPr>
          <p:nvPr/>
        </p:nvSpPr>
        <p:spPr bwMode="auto">
          <a:xfrm>
            <a:off x="4124962" y="4554121"/>
            <a:ext cx="889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a:solidFill>
                  <a:srgbClr val="0000FF"/>
                </a:solidFill>
              </a:rPr>
              <a:t>Chronic</a:t>
            </a:r>
          </a:p>
        </p:txBody>
      </p:sp>
      <p:sp>
        <p:nvSpPr>
          <p:cNvPr id="23" name="Text Box 15">
            <a:extLst>
              <a:ext uri="{FF2B5EF4-FFF2-40B4-BE49-F238E27FC236}">
                <a16:creationId xmlns:a16="http://schemas.microsoft.com/office/drawing/2014/main" id="{F57D47E0-5950-4716-B9A9-B64CE134325B}"/>
              </a:ext>
            </a:extLst>
          </p:cNvPr>
          <p:cNvSpPr txBox="1">
            <a:spLocks noChangeArrowheads="1"/>
          </p:cNvSpPr>
          <p:nvPr/>
        </p:nvSpPr>
        <p:spPr bwMode="auto">
          <a:xfrm>
            <a:off x="3962400" y="4173121"/>
            <a:ext cx="1050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Subacute</a:t>
            </a:r>
          </a:p>
        </p:txBody>
      </p:sp>
      <p:sp>
        <p:nvSpPr>
          <p:cNvPr id="24" name="Text Box 16">
            <a:extLst>
              <a:ext uri="{FF2B5EF4-FFF2-40B4-BE49-F238E27FC236}">
                <a16:creationId xmlns:a16="http://schemas.microsoft.com/office/drawing/2014/main" id="{312679CB-CB9E-475E-B364-EBD2A2822C27}"/>
              </a:ext>
            </a:extLst>
          </p:cNvPr>
          <p:cNvSpPr txBox="1">
            <a:spLocks noChangeArrowheads="1"/>
          </p:cNvSpPr>
          <p:nvPr/>
        </p:nvSpPr>
        <p:spPr bwMode="auto">
          <a:xfrm>
            <a:off x="3831436" y="4919246"/>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600" dirty="0">
                <a:solidFill>
                  <a:srgbClr val="0000FF"/>
                </a:solidFill>
              </a:rPr>
              <a:t>Plateau iris</a:t>
            </a:r>
          </a:p>
        </p:txBody>
      </p:sp>
      <p:sp>
        <p:nvSpPr>
          <p:cNvPr id="25" name="Line 17">
            <a:extLst>
              <a:ext uri="{FF2B5EF4-FFF2-40B4-BE49-F238E27FC236}">
                <a16:creationId xmlns:a16="http://schemas.microsoft.com/office/drawing/2014/main" id="{E0F91591-6D2D-4D72-940F-5735BE61ABE8}"/>
              </a:ext>
            </a:extLst>
          </p:cNvPr>
          <p:cNvSpPr>
            <a:spLocks noChangeShapeType="1"/>
          </p:cNvSpPr>
          <p:nvPr/>
        </p:nvSpPr>
        <p:spPr bwMode="auto">
          <a:xfrm>
            <a:off x="5105400" y="371887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6" name="Line 18">
            <a:extLst>
              <a:ext uri="{FF2B5EF4-FFF2-40B4-BE49-F238E27FC236}">
                <a16:creationId xmlns:a16="http://schemas.microsoft.com/office/drawing/2014/main" id="{1D6ADB42-DBC3-409C-B115-4BC16560E0D7}"/>
              </a:ext>
            </a:extLst>
          </p:cNvPr>
          <p:cNvSpPr>
            <a:spLocks noChangeShapeType="1"/>
          </p:cNvSpPr>
          <p:nvPr/>
        </p:nvSpPr>
        <p:spPr bwMode="auto">
          <a:xfrm>
            <a:off x="4953000" y="3947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7" name="Line 19">
            <a:extLst>
              <a:ext uri="{FF2B5EF4-FFF2-40B4-BE49-F238E27FC236}">
                <a16:creationId xmlns:a16="http://schemas.microsoft.com/office/drawing/2014/main" id="{C74B0D06-05BD-49A6-81BF-52991C5B303A}"/>
              </a:ext>
            </a:extLst>
          </p:cNvPr>
          <p:cNvSpPr>
            <a:spLocks noChangeShapeType="1"/>
          </p:cNvSpPr>
          <p:nvPr/>
        </p:nvSpPr>
        <p:spPr bwMode="auto">
          <a:xfrm>
            <a:off x="4953000" y="5090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8" name="Line 20">
            <a:extLst>
              <a:ext uri="{FF2B5EF4-FFF2-40B4-BE49-F238E27FC236}">
                <a16:creationId xmlns:a16="http://schemas.microsoft.com/office/drawing/2014/main" id="{71D7E115-BE1C-4BFC-95E3-64A4072C24C4}"/>
              </a:ext>
            </a:extLst>
          </p:cNvPr>
          <p:cNvSpPr>
            <a:spLocks noChangeShapeType="1"/>
          </p:cNvSpPr>
          <p:nvPr/>
        </p:nvSpPr>
        <p:spPr bwMode="auto">
          <a:xfrm>
            <a:off x="4953000" y="4709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9" name="Line 21">
            <a:extLst>
              <a:ext uri="{FF2B5EF4-FFF2-40B4-BE49-F238E27FC236}">
                <a16:creationId xmlns:a16="http://schemas.microsoft.com/office/drawing/2014/main" id="{D5BA02E4-B93F-4560-842D-2A81D73A517F}"/>
              </a:ext>
            </a:extLst>
          </p:cNvPr>
          <p:cNvSpPr>
            <a:spLocks noChangeShapeType="1"/>
          </p:cNvSpPr>
          <p:nvPr/>
        </p:nvSpPr>
        <p:spPr bwMode="auto">
          <a:xfrm>
            <a:off x="4953000" y="432847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0" name="TextBox 29">
            <a:extLst>
              <a:ext uri="{FF2B5EF4-FFF2-40B4-BE49-F238E27FC236}">
                <a16:creationId xmlns:a16="http://schemas.microsoft.com/office/drawing/2014/main" id="{7F6823FD-3AD8-4574-86FD-AC86DDCBAF9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4" name="TextBox 3">
            <a:extLst>
              <a:ext uri="{FF2B5EF4-FFF2-40B4-BE49-F238E27FC236}">
                <a16:creationId xmlns:a16="http://schemas.microsoft.com/office/drawing/2014/main" id="{52E74C71-385C-4433-9C07-5D2D1F77A019}"/>
              </a:ext>
            </a:extLst>
          </p:cNvPr>
          <p:cNvSpPr txBox="1"/>
          <p:nvPr/>
        </p:nvSpPr>
        <p:spPr>
          <a:xfrm>
            <a:off x="159158" y="5871577"/>
            <a:ext cx="8825686" cy="461665"/>
          </a:xfrm>
          <a:prstGeom prst="rect">
            <a:avLst/>
          </a:prstGeom>
          <a:noFill/>
        </p:spPr>
        <p:txBody>
          <a:bodyPr wrap="none" rtlCol="0">
            <a:spAutoFit/>
          </a:bodyPr>
          <a:lstStyle/>
          <a:p>
            <a:pPr algn="ctr"/>
            <a:r>
              <a:rPr lang="en-US" sz="2400" i="1" dirty="0">
                <a:effectLst>
                  <a:outerShdw blurRad="38100" dist="38100" dir="2700000" algn="tl">
                    <a:srgbClr val="000000">
                      <a:alpha val="43137"/>
                    </a:srgbClr>
                  </a:outerShdw>
                </a:effectLst>
              </a:rPr>
              <a:t>Next let’s look at primary angle closure glaucoma in more detail</a:t>
            </a:r>
          </a:p>
        </p:txBody>
      </p:sp>
    </p:spTree>
    <p:extLst>
      <p:ext uri="{BB962C8B-B14F-4D97-AF65-F5344CB8AC3E}">
        <p14:creationId xmlns:p14="http://schemas.microsoft.com/office/powerpoint/2010/main" val="419924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7"/>
          <p:cNvSpPr txBox="1">
            <a:spLocks noChangeArrowheads="1"/>
          </p:cNvSpPr>
          <p:nvPr/>
        </p:nvSpPr>
        <p:spPr bwMode="auto">
          <a:xfrm>
            <a:off x="1904999" y="3080768"/>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lumMod val="75000"/>
                  </a:schemeClr>
                </a:solidFill>
              </a:rPr>
              <a:t>The first thought you should have when</a:t>
            </a:r>
          </a:p>
          <a:p>
            <a:pPr algn="ctr" eaLnBrk="1" hangingPunct="1">
              <a:spcBef>
                <a:spcPct val="0"/>
              </a:spcBef>
              <a:buClrTx/>
              <a:buSzTx/>
              <a:buFontTx/>
              <a:buNone/>
            </a:pPr>
            <a:r>
              <a:rPr lang="en-US" altLang="en-US" sz="1800" dirty="0">
                <a:solidFill>
                  <a:schemeClr val="bg1">
                    <a:lumMod val="75000"/>
                  </a:schemeClr>
                </a:solidFill>
              </a:rPr>
              <a:t>encountering a </a:t>
            </a:r>
            <a:r>
              <a:rPr lang="en-US" altLang="en-US" sz="1800" dirty="0" err="1">
                <a:solidFill>
                  <a:schemeClr val="bg1">
                    <a:lumMod val="75000"/>
                  </a:schemeClr>
                </a:solidFill>
              </a:rPr>
              <a:t>pt</a:t>
            </a:r>
            <a:r>
              <a:rPr lang="en-US" altLang="en-US" sz="1800" dirty="0">
                <a:solidFill>
                  <a:schemeClr val="bg1">
                    <a:lumMod val="75000"/>
                  </a:schemeClr>
                </a:solidFill>
              </a:rPr>
              <a:t> you suspect has glaucoma is…</a:t>
            </a:r>
          </a:p>
          <a:p>
            <a:pPr algn="ctr" eaLnBrk="1" hangingPunct="1">
              <a:spcBef>
                <a:spcPct val="0"/>
              </a:spcBef>
              <a:buClrTx/>
              <a:buSzTx/>
              <a:buFontTx/>
              <a:buNone/>
            </a:pPr>
            <a:r>
              <a:rPr lang="en-US" altLang="en-US" sz="1800" b="1" i="1" dirty="0">
                <a:solidFill>
                  <a:schemeClr val="bg1">
                    <a:lumMod val="75000"/>
                  </a:schemeClr>
                </a:solidFill>
              </a:rPr>
              <a:t>What is the status of the angle?</a:t>
            </a: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161801" y="2211387"/>
            <a:ext cx="2441694"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b="1" i="1" dirty="0"/>
              <a:t>Closed- </a:t>
            </a:r>
            <a:r>
              <a:rPr lang="en-US" altLang="en-US" sz="2800" b="1" dirty="0"/>
              <a:t>or</a:t>
            </a:r>
          </a:p>
          <a:p>
            <a:pPr algn="ctr" eaLnBrk="1" hangingPunct="1">
              <a:lnSpc>
                <a:spcPct val="85000"/>
              </a:lnSpc>
              <a:spcBef>
                <a:spcPct val="0"/>
              </a:spcBef>
              <a:buClrTx/>
              <a:buSzTx/>
              <a:buFontTx/>
              <a:buNone/>
            </a:pPr>
            <a:r>
              <a:rPr lang="en-US" altLang="en-US" sz="2800" b="1"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7C0AF69C-4874-49E7-9329-4384F3541034}"/>
              </a:ext>
            </a:extLst>
          </p:cNvPr>
          <p:cNvSpPr txBox="1"/>
          <p:nvPr/>
        </p:nvSpPr>
        <p:spPr>
          <a:xfrm>
            <a:off x="1295400" y="4267200"/>
            <a:ext cx="6963766" cy="584775"/>
          </a:xfrm>
          <a:prstGeom prst="rect">
            <a:avLst/>
          </a:prstGeom>
          <a:noFill/>
        </p:spPr>
        <p:txBody>
          <a:bodyPr wrap="none" rtlCol="0">
            <a:spAutoFit/>
          </a:bodyPr>
          <a:lstStyle/>
          <a:p>
            <a:r>
              <a:rPr lang="en-US" sz="1600" i="1" dirty="0">
                <a:solidFill>
                  <a:srgbClr val="0000FF"/>
                </a:solidFill>
              </a:rPr>
              <a:t>What does it mean to say the angle is </a:t>
            </a:r>
            <a:r>
              <a:rPr lang="en-US" sz="1600" dirty="0">
                <a:solidFill>
                  <a:srgbClr val="0000FF"/>
                </a:solidFill>
              </a:rPr>
              <a:t>closed</a:t>
            </a:r>
            <a:r>
              <a:rPr lang="en-US" sz="1600" i="1" dirty="0">
                <a:solidFill>
                  <a:srgbClr val="0000FF"/>
                </a:solidFill>
              </a:rPr>
              <a:t>?</a:t>
            </a:r>
          </a:p>
          <a:p>
            <a:r>
              <a:rPr lang="en-US" sz="1600" dirty="0">
                <a:solidFill>
                  <a:srgbClr val="0000FF"/>
                </a:solidFill>
              </a:rPr>
              <a:t>It means the peripheral iris is in contact with the trabecular meshwork (TM)</a:t>
            </a:r>
          </a:p>
        </p:txBody>
      </p:sp>
      <p:sp>
        <p:nvSpPr>
          <p:cNvPr id="11" name="TextBox 10">
            <a:extLst>
              <a:ext uri="{FF2B5EF4-FFF2-40B4-BE49-F238E27FC236}">
                <a16:creationId xmlns:a16="http://schemas.microsoft.com/office/drawing/2014/main" id="{E60CE51F-D67E-4DF3-A033-A1D79C1B659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206842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3"/>
          <p:cNvSpPr txBox="1">
            <a:spLocks noChangeArrowheads="1"/>
          </p:cNvSpPr>
          <p:nvPr/>
        </p:nvSpPr>
        <p:spPr bwMode="auto">
          <a:xfrm>
            <a:off x="355600" y="1524000"/>
            <a:ext cx="718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endParaRPr lang="en-US" altLang="en-US" sz="1400" dirty="0">
              <a:solidFill>
                <a:srgbClr val="0000FF"/>
              </a:solidFill>
            </a:endParaRP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4051751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3"/>
          <p:cNvSpPr txBox="1">
            <a:spLocks noChangeArrowheads="1"/>
          </p:cNvSpPr>
          <p:nvPr/>
        </p:nvSpPr>
        <p:spPr bwMode="auto">
          <a:xfrm>
            <a:off x="355600" y="1524000"/>
            <a:ext cx="718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rPr>
              <a:t>#x</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2088259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956953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endParaRPr lang="en-US" altLang="en-US" sz="1400" dirty="0">
              <a:solidFill>
                <a:srgbClr val="0000FF"/>
              </a:solidFill>
            </a:endParaRP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190608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227643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endParaRPr lang="en-US" altLang="en-US" sz="1400" dirty="0">
              <a:solidFill>
                <a:srgbClr val="0000FF"/>
              </a:solidFill>
            </a:endParaRP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111161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 vs ↓</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2002239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dirty="0">
              <a:solidFill>
                <a:schemeClr val="tx1"/>
              </a:solidFill>
            </a:endParaRP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700952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dirty="0">
              <a:solidFill>
                <a:schemeClr val="tx1"/>
              </a:solidFill>
            </a:endParaRP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endParaRPr lang="en-US" altLang="en-US" sz="1400" dirty="0">
              <a:solidFill>
                <a:srgbClr val="0000FF"/>
              </a:solidFill>
            </a:endParaRP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413791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dirty="0">
              <a:solidFill>
                <a:schemeClr val="tx1"/>
              </a:solidFill>
            </a:endParaRP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3" name="Rectangle 2"/>
          <p:cNvSpPr/>
          <p:nvPr/>
        </p:nvSpPr>
        <p:spPr>
          <a:xfrm>
            <a:off x="838200" y="3886200"/>
            <a:ext cx="597399" cy="228600"/>
          </a:xfrm>
          <a:prstGeom prst="rect">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69344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7"/>
          <p:cNvSpPr txBox="1">
            <a:spLocks noChangeArrowheads="1"/>
          </p:cNvSpPr>
          <p:nvPr/>
        </p:nvSpPr>
        <p:spPr bwMode="auto">
          <a:xfrm>
            <a:off x="1904999" y="3080768"/>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lumMod val="75000"/>
                  </a:schemeClr>
                </a:solidFill>
              </a:rPr>
              <a:t>The first thought you should have when</a:t>
            </a:r>
          </a:p>
          <a:p>
            <a:pPr algn="ctr" eaLnBrk="1" hangingPunct="1">
              <a:spcBef>
                <a:spcPct val="0"/>
              </a:spcBef>
              <a:buClrTx/>
              <a:buSzTx/>
              <a:buFontTx/>
              <a:buNone/>
            </a:pPr>
            <a:r>
              <a:rPr lang="en-US" altLang="en-US" sz="1800" dirty="0">
                <a:solidFill>
                  <a:schemeClr val="bg1">
                    <a:lumMod val="75000"/>
                  </a:schemeClr>
                </a:solidFill>
              </a:rPr>
              <a:t>encountering a </a:t>
            </a:r>
            <a:r>
              <a:rPr lang="en-US" altLang="en-US" sz="1800" dirty="0" err="1">
                <a:solidFill>
                  <a:schemeClr val="bg1">
                    <a:lumMod val="75000"/>
                  </a:schemeClr>
                </a:solidFill>
              </a:rPr>
              <a:t>pt</a:t>
            </a:r>
            <a:r>
              <a:rPr lang="en-US" altLang="en-US" sz="1800" dirty="0">
                <a:solidFill>
                  <a:schemeClr val="bg1">
                    <a:lumMod val="75000"/>
                  </a:schemeClr>
                </a:solidFill>
              </a:rPr>
              <a:t> you suspect has glaucoma is…</a:t>
            </a:r>
          </a:p>
          <a:p>
            <a:pPr algn="ctr" eaLnBrk="1" hangingPunct="1">
              <a:spcBef>
                <a:spcPct val="0"/>
              </a:spcBef>
              <a:buClrTx/>
              <a:buSzTx/>
              <a:buFontTx/>
              <a:buNone/>
            </a:pPr>
            <a:r>
              <a:rPr lang="en-US" altLang="en-US" sz="1800" b="1" i="1" dirty="0">
                <a:solidFill>
                  <a:schemeClr val="bg1">
                    <a:lumMod val="75000"/>
                  </a:schemeClr>
                </a:solidFill>
              </a:rPr>
              <a:t>What is the status of the angle?</a:t>
            </a: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161801" y="2211387"/>
            <a:ext cx="2441694"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b="1" i="1" dirty="0"/>
              <a:t>Closed- </a:t>
            </a:r>
            <a:r>
              <a:rPr lang="en-US" altLang="en-US" sz="2800" b="1" dirty="0"/>
              <a:t>or</a:t>
            </a:r>
          </a:p>
          <a:p>
            <a:pPr algn="ctr" eaLnBrk="1" hangingPunct="1">
              <a:lnSpc>
                <a:spcPct val="85000"/>
              </a:lnSpc>
              <a:spcBef>
                <a:spcPct val="0"/>
              </a:spcBef>
              <a:buClrTx/>
              <a:buSzTx/>
              <a:buFontTx/>
              <a:buNone/>
            </a:pPr>
            <a:r>
              <a:rPr lang="en-US" altLang="en-US" sz="2800" b="1"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7C0AF69C-4874-49E7-9329-4384F3541034}"/>
              </a:ext>
            </a:extLst>
          </p:cNvPr>
          <p:cNvSpPr txBox="1"/>
          <p:nvPr/>
        </p:nvSpPr>
        <p:spPr>
          <a:xfrm>
            <a:off x="1295400" y="4267200"/>
            <a:ext cx="6963766" cy="1569660"/>
          </a:xfrm>
          <a:prstGeom prst="rect">
            <a:avLst/>
          </a:prstGeom>
          <a:noFill/>
        </p:spPr>
        <p:txBody>
          <a:bodyPr wrap="none" rtlCol="0">
            <a:spAutoFit/>
          </a:bodyPr>
          <a:lstStyle/>
          <a:p>
            <a:r>
              <a:rPr lang="en-US" sz="1600" i="1" dirty="0">
                <a:solidFill>
                  <a:srgbClr val="0000FF"/>
                </a:solidFill>
              </a:rPr>
              <a:t>What does it mean to say the angle is </a:t>
            </a:r>
            <a:r>
              <a:rPr lang="en-US" sz="1600" dirty="0">
                <a:solidFill>
                  <a:srgbClr val="0000FF"/>
                </a:solidFill>
              </a:rPr>
              <a:t>closed</a:t>
            </a:r>
            <a:r>
              <a:rPr lang="en-US" sz="1600" i="1" dirty="0">
                <a:solidFill>
                  <a:srgbClr val="0000FF"/>
                </a:solidFill>
              </a:rPr>
              <a:t>?</a:t>
            </a:r>
          </a:p>
          <a:p>
            <a:r>
              <a:rPr lang="en-US" sz="1600" dirty="0">
                <a:solidFill>
                  <a:srgbClr val="0000FF"/>
                </a:solidFill>
              </a:rPr>
              <a:t>It means the peripheral iris is in contact with the trabecular meshwork (TM)</a:t>
            </a:r>
          </a:p>
          <a:p>
            <a:endParaRPr lang="en-US" sz="1600" dirty="0">
              <a:solidFill>
                <a:srgbClr val="0000FF"/>
              </a:solidFill>
            </a:endParaRPr>
          </a:p>
          <a:p>
            <a:r>
              <a:rPr lang="en-US" sz="1600" i="1" dirty="0">
                <a:solidFill>
                  <a:srgbClr val="0000FF"/>
                </a:solidFill>
              </a:rPr>
              <a:t>This contact comes in two basic flavors—what are they?</a:t>
            </a:r>
          </a:p>
          <a:p>
            <a:r>
              <a:rPr lang="en-US" sz="1600" dirty="0">
                <a:solidFill>
                  <a:srgbClr val="0000FF"/>
                </a:solidFill>
              </a:rPr>
              <a:t>--</a:t>
            </a:r>
          </a:p>
          <a:p>
            <a:r>
              <a:rPr lang="en-US" sz="1600" dirty="0">
                <a:solidFill>
                  <a:srgbClr val="0000FF"/>
                </a:solidFill>
              </a:rPr>
              <a:t>--</a:t>
            </a:r>
          </a:p>
        </p:txBody>
      </p:sp>
      <p:sp>
        <p:nvSpPr>
          <p:cNvPr id="11" name="TextBox 10">
            <a:extLst>
              <a:ext uri="{FF2B5EF4-FFF2-40B4-BE49-F238E27FC236}">
                <a16:creationId xmlns:a16="http://schemas.microsoft.com/office/drawing/2014/main" id="{4ABEC186-1D7F-410C-91E1-ED19F48E1651}"/>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304199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886200"/>
            <a:ext cx="5973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dirty="0">
              <a:solidFill>
                <a:schemeClr val="tx1"/>
              </a:solidFill>
            </a:endParaRP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306684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886200"/>
            <a:ext cx="5973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dirty="0">
              <a:solidFill>
                <a:schemeClr val="tx1"/>
              </a:solidFill>
            </a:endParaRP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refraction a risk factor?</a:t>
            </a:r>
            <a:endParaRPr lang="en-US" altLang="en-US" sz="1400" dirty="0">
              <a:solidFill>
                <a:srgbClr val="0000FF"/>
              </a:solidFill>
            </a:endParaRP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1568912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886200"/>
            <a:ext cx="5973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dirty="0">
              <a:solidFill>
                <a:schemeClr val="tx1"/>
              </a:solidFill>
            </a:endParaRP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refraction a risk factor?</a:t>
            </a:r>
          </a:p>
          <a:p>
            <a:pPr eaLnBrk="1" hangingPunct="1">
              <a:spcBef>
                <a:spcPct val="0"/>
              </a:spcBef>
              <a:buClrTx/>
              <a:buSzTx/>
              <a:buFontTx/>
              <a:buNone/>
            </a:pPr>
            <a:r>
              <a:rPr lang="en-US" altLang="en-US" sz="1400" dirty="0">
                <a:solidFill>
                  <a:srgbClr val="0000FF"/>
                </a:solidFill>
              </a:rPr>
              <a:t>Yes; PACG is more likely to occur in hyperopes</a:t>
            </a:r>
          </a:p>
        </p:txBody>
      </p:sp>
      <p:sp>
        <p:nvSpPr>
          <p:cNvPr id="4" name="Rectangle 3"/>
          <p:cNvSpPr/>
          <p:nvPr/>
        </p:nvSpPr>
        <p:spPr>
          <a:xfrm>
            <a:off x="3314700" y="4530725"/>
            <a:ext cx="814373" cy="2730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877558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4700" y="4530725"/>
            <a:ext cx="814373" cy="273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838200" y="3886200"/>
            <a:ext cx="5973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id="{19DE9507-9445-4E1B-AB8A-5723FC4D6811}"/>
              </a:ext>
            </a:extLst>
          </p:cNvPr>
          <p:cNvSpPr/>
          <p:nvPr/>
        </p:nvSpPr>
        <p:spPr>
          <a:xfrm>
            <a:off x="1934816" y="3274253"/>
            <a:ext cx="808383"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dirty="0">
              <a:solidFill>
                <a:schemeClr val="tx1"/>
              </a:solidFill>
            </a:endParaRPr>
          </a:p>
        </p:txBody>
      </p:sp>
      <p:sp>
        <p:nvSpPr>
          <p:cNvPr id="15" name="Rectangle 14">
            <a:extLst>
              <a:ext uri="{FF2B5EF4-FFF2-40B4-BE49-F238E27FC236}">
                <a16:creationId xmlns:a16="http://schemas.microsoft.com/office/drawing/2014/main" id="{71E35E34-07C1-461D-92C4-76DA6D3E6852}"/>
              </a:ext>
            </a:extLst>
          </p:cNvPr>
          <p:cNvSpPr/>
          <p:nvPr/>
        </p:nvSpPr>
        <p:spPr>
          <a:xfrm>
            <a:off x="1905000" y="17557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2D9480CD-3AAE-4938-8695-084915A8A434}"/>
              </a:ext>
            </a:extLst>
          </p:cNvPr>
          <p:cNvSpPr/>
          <p:nvPr/>
        </p:nvSpPr>
        <p:spPr>
          <a:xfrm>
            <a:off x="3342901" y="1984375"/>
            <a:ext cx="39089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6635" name="Text Box 3"/>
          <p:cNvSpPr txBox="1">
            <a:spLocks noChangeArrowheads="1"/>
          </p:cNvSpPr>
          <p:nvPr/>
        </p:nvSpPr>
        <p:spPr bwMode="auto">
          <a:xfrm>
            <a:off x="355600" y="1524000"/>
            <a:ext cx="7188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refraction a risk factor?</a:t>
            </a:r>
          </a:p>
          <a:p>
            <a:pPr eaLnBrk="1" hangingPunct="1">
              <a:spcBef>
                <a:spcPct val="0"/>
              </a:spcBef>
              <a:buClrTx/>
              <a:buSzTx/>
              <a:buFontTx/>
              <a:buNone/>
            </a:pPr>
            <a:r>
              <a:rPr lang="en-US" altLang="en-US" sz="1400" dirty="0">
                <a:solidFill>
                  <a:srgbClr val="0000FF"/>
                </a:solidFill>
              </a:rPr>
              <a:t>Yes; PACG is more likely to occur in hyperopes</a:t>
            </a:r>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8" name="TextBox 17">
            <a:extLst>
              <a:ext uri="{FF2B5EF4-FFF2-40B4-BE49-F238E27FC236}">
                <a16:creationId xmlns:a16="http://schemas.microsoft.com/office/drawing/2014/main" id="{70743F1E-E9EA-44DC-A9FB-D6F943B915F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2702793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96D0CA6-BCA2-4CA9-B17D-7779B7040F5B}"/>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4099" name="Rectangle 3">
            <a:extLst>
              <a:ext uri="{FF2B5EF4-FFF2-40B4-BE49-F238E27FC236}">
                <a16:creationId xmlns:a16="http://schemas.microsoft.com/office/drawing/2014/main" id="{D2B7A8A8-41BC-4BBB-9303-6E06B0321BA8}"/>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a:t>
            </a:r>
            <a:endParaRPr lang="en-US" altLang="en-US" sz="2100" dirty="0">
              <a:solidFill>
                <a:schemeClr val="bg1"/>
              </a:solidFill>
            </a:endParaRPr>
          </a:p>
        </p:txBody>
      </p:sp>
      <p:sp>
        <p:nvSpPr>
          <p:cNvPr id="4100" name="Text Box 4">
            <a:extLst>
              <a:ext uri="{FF2B5EF4-FFF2-40B4-BE49-F238E27FC236}">
                <a16:creationId xmlns:a16="http://schemas.microsoft.com/office/drawing/2014/main" id="{BFE836B1-6F90-4793-855D-A33C66A6D95E}"/>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4101" name="Text Box 5">
            <a:extLst>
              <a:ext uri="{FF2B5EF4-FFF2-40B4-BE49-F238E27FC236}">
                <a16:creationId xmlns:a16="http://schemas.microsoft.com/office/drawing/2014/main" id="{0553D330-4C13-489A-9266-8AF4BAD730AA}"/>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dirty="0">
                <a:solidFill>
                  <a:srgbClr val="0000FF"/>
                </a:solidFill>
              </a:rPr>
              <a:t>Acute angle closure</a:t>
            </a:r>
          </a:p>
          <a:p>
            <a:pPr eaLnBrk="1" hangingPunct="1">
              <a:lnSpc>
                <a:spcPct val="80000"/>
              </a:lnSpc>
              <a:spcBef>
                <a:spcPct val="0"/>
              </a:spcBef>
              <a:buClrTx/>
              <a:buSzTx/>
              <a:buFontTx/>
              <a:buNone/>
            </a:pPr>
            <a:r>
              <a:rPr lang="en-US" altLang="en-US" sz="1800" b="1" dirty="0">
                <a:solidFill>
                  <a:srgbClr val="0000FF"/>
                </a:solidFill>
              </a:rPr>
              <a:t>Sub-acute angle closure</a:t>
            </a:r>
          </a:p>
          <a:p>
            <a:pPr eaLnBrk="1" hangingPunct="1">
              <a:lnSpc>
                <a:spcPct val="80000"/>
              </a:lnSpc>
              <a:spcBef>
                <a:spcPct val="0"/>
              </a:spcBef>
              <a:buClrTx/>
              <a:buSzTx/>
              <a:buFontTx/>
              <a:buNone/>
            </a:pPr>
            <a:r>
              <a:rPr lang="en-US" altLang="en-US" sz="1800" b="1" dirty="0">
                <a:solidFill>
                  <a:srgbClr val="0000FF"/>
                </a:solidFill>
              </a:rPr>
              <a:t>Chronic angle closure</a:t>
            </a:r>
          </a:p>
          <a:p>
            <a:pPr eaLnBrk="1" hangingPunct="1">
              <a:lnSpc>
                <a:spcPct val="80000"/>
              </a:lnSpc>
              <a:spcBef>
                <a:spcPct val="0"/>
              </a:spcBef>
              <a:buClrTx/>
              <a:buSzTx/>
              <a:buFontTx/>
              <a:buNone/>
            </a:pPr>
            <a:r>
              <a:rPr lang="en-US" altLang="en-US" sz="1800" b="1" dirty="0">
                <a:solidFill>
                  <a:srgbClr val="0000FF"/>
                </a:solidFill>
              </a:rPr>
              <a:t>Plateau iris</a:t>
            </a:r>
          </a:p>
        </p:txBody>
      </p:sp>
      <p:sp>
        <p:nvSpPr>
          <p:cNvPr id="4103" name="Slide Number Placeholder 1">
            <a:extLst>
              <a:ext uri="{FF2B5EF4-FFF2-40B4-BE49-F238E27FC236}">
                <a16:creationId xmlns:a16="http://schemas.microsoft.com/office/drawing/2014/main" id="{AE9B63D0-9B6E-4330-94B7-6B306A042A1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DC3C91-6D26-45B3-A85A-D95E21B8667C}" type="slidenum">
              <a:rPr lang="en-US" altLang="en-US" sz="1000"/>
              <a:pPr>
                <a:spcBef>
                  <a:spcPct val="0"/>
                </a:spcBef>
                <a:buClrTx/>
                <a:buSzTx/>
                <a:buFontTx/>
                <a:buNone/>
              </a:pPr>
              <a:t>54</a:t>
            </a:fld>
            <a:endParaRPr lang="en-US" altLang="en-US" sz="1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1037BA02-330A-4FDC-91A0-AACBE250FD7E}"/>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endParaRPr lang="en-US" altLang="en-US" sz="2100" dirty="0">
              <a:solidFill>
                <a:schemeClr val="bg1"/>
              </a:solidFill>
            </a:endParaRPr>
          </a:p>
        </p:txBody>
      </p:sp>
      <p:sp>
        <p:nvSpPr>
          <p:cNvPr id="5123" name="Text Box 4">
            <a:extLst>
              <a:ext uri="{FF2B5EF4-FFF2-40B4-BE49-F238E27FC236}">
                <a16:creationId xmlns:a16="http://schemas.microsoft.com/office/drawing/2014/main" id="{C043C9A3-F2CA-460D-BA1A-8BADA6744A2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5124" name="Text Box 5">
            <a:extLst>
              <a:ext uri="{FF2B5EF4-FFF2-40B4-BE49-F238E27FC236}">
                <a16:creationId xmlns:a16="http://schemas.microsoft.com/office/drawing/2014/main" id="{B426E925-B0BB-4553-8210-196C0BA4DF6B}"/>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5126" name="Rectangle 2">
            <a:extLst>
              <a:ext uri="{FF2B5EF4-FFF2-40B4-BE49-F238E27FC236}">
                <a16:creationId xmlns:a16="http://schemas.microsoft.com/office/drawing/2014/main" id="{D5A4D333-5145-46D0-AE90-3339903DE805}"/>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5127" name="Slide Number Placeholder 1">
            <a:extLst>
              <a:ext uri="{FF2B5EF4-FFF2-40B4-BE49-F238E27FC236}">
                <a16:creationId xmlns:a16="http://schemas.microsoft.com/office/drawing/2014/main" id="{8D3F17C1-764F-40CD-B1FA-A59CBDAC862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356B48A-F049-4C99-B96A-81933C0283D1}" type="slidenum">
              <a:rPr lang="en-US" altLang="en-US" sz="1000"/>
              <a:pPr>
                <a:spcBef>
                  <a:spcPct val="0"/>
                </a:spcBef>
                <a:buClrTx/>
                <a:buSzTx/>
                <a:buFontTx/>
                <a:buNone/>
              </a:pPr>
              <a:t>55</a:t>
            </a:fld>
            <a:endParaRPr lang="en-US" altLang="en-US" sz="1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BA6E85C-F817-4BE1-9AFA-42D6B8692B8A}"/>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a:t>
            </a:r>
            <a:endParaRPr lang="en-US" altLang="en-US" sz="2100" dirty="0">
              <a:solidFill>
                <a:schemeClr val="bg1"/>
              </a:solidFill>
            </a:endParaRPr>
          </a:p>
        </p:txBody>
      </p:sp>
      <p:sp>
        <p:nvSpPr>
          <p:cNvPr id="6147" name="Text Box 3">
            <a:extLst>
              <a:ext uri="{FF2B5EF4-FFF2-40B4-BE49-F238E27FC236}">
                <a16:creationId xmlns:a16="http://schemas.microsoft.com/office/drawing/2014/main" id="{35C67298-72C5-41C3-8415-CF33820091EF}"/>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6148" name="Text Box 4">
            <a:extLst>
              <a:ext uri="{FF2B5EF4-FFF2-40B4-BE49-F238E27FC236}">
                <a16:creationId xmlns:a16="http://schemas.microsoft.com/office/drawing/2014/main" id="{2F2B5F39-0AB2-46F7-AADC-A755687D0243}"/>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6150" name="Rectangle 6">
            <a:extLst>
              <a:ext uri="{FF2B5EF4-FFF2-40B4-BE49-F238E27FC236}">
                <a16:creationId xmlns:a16="http://schemas.microsoft.com/office/drawing/2014/main" id="{AAA70553-8A4B-4543-BDAE-CC455C287353}"/>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6151" name="Text Box 7">
            <a:extLst>
              <a:ext uri="{FF2B5EF4-FFF2-40B4-BE49-F238E27FC236}">
                <a16:creationId xmlns:a16="http://schemas.microsoft.com/office/drawing/2014/main" id="{83C2AF2B-B530-477A-A695-D839C074BC61}"/>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6152" name="TextBox 1">
            <a:extLst>
              <a:ext uri="{FF2B5EF4-FFF2-40B4-BE49-F238E27FC236}">
                <a16:creationId xmlns:a16="http://schemas.microsoft.com/office/drawing/2014/main" id="{7A8E3C02-FAA0-4EB3-A79A-85EEE5D21D53}"/>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4" name="Straight Arrow Connector 3">
            <a:extLst>
              <a:ext uri="{FF2B5EF4-FFF2-40B4-BE49-F238E27FC236}">
                <a16:creationId xmlns:a16="http://schemas.microsoft.com/office/drawing/2014/main" id="{EC3DBABF-EBED-44A2-B7DF-794EB43EF97E}"/>
              </a:ext>
            </a:extLst>
          </p:cNvPr>
          <p:cNvCxnSpPr>
            <a:stCxn id="6152" idx="2"/>
            <a:endCxn id="6151" idx="0"/>
          </p:cNvCxnSpPr>
          <p:nvPr/>
        </p:nvCxnSpPr>
        <p:spPr>
          <a:xfrm>
            <a:off x="330200" y="1339850"/>
            <a:ext cx="30751"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54" name="Slide Number Placeholder 1">
            <a:extLst>
              <a:ext uri="{FF2B5EF4-FFF2-40B4-BE49-F238E27FC236}">
                <a16:creationId xmlns:a16="http://schemas.microsoft.com/office/drawing/2014/main" id="{DFE910AE-E24C-4C56-AF39-A8BBB34ADDC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D12B04-03AA-4537-9330-FD49C3B8FEFF}" type="slidenum">
              <a:rPr lang="en-US" altLang="en-US" sz="1000"/>
              <a:pPr>
                <a:spcBef>
                  <a:spcPct val="0"/>
                </a:spcBef>
                <a:buClrTx/>
                <a:buSzTx/>
                <a:buFontTx/>
                <a:buNone/>
              </a:pPr>
              <a:t>56</a:t>
            </a:fld>
            <a:endParaRPr lang="en-US" altLang="en-US" sz="1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7C2D25-0968-4987-9996-FF2C1E42195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endParaRPr lang="en-US" altLang="en-US" sz="2100" dirty="0">
              <a:solidFill>
                <a:schemeClr val="bg1"/>
              </a:solidFill>
            </a:endParaRPr>
          </a:p>
        </p:txBody>
      </p:sp>
      <p:sp>
        <p:nvSpPr>
          <p:cNvPr id="7171" name="Text Box 3">
            <a:extLst>
              <a:ext uri="{FF2B5EF4-FFF2-40B4-BE49-F238E27FC236}">
                <a16:creationId xmlns:a16="http://schemas.microsoft.com/office/drawing/2014/main" id="{8FE53BE0-CEA9-4967-A0CB-A02C04A0718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7172" name="Text Box 4">
            <a:extLst>
              <a:ext uri="{FF2B5EF4-FFF2-40B4-BE49-F238E27FC236}">
                <a16:creationId xmlns:a16="http://schemas.microsoft.com/office/drawing/2014/main" id="{05BC3311-BBF8-4AB8-82C8-D977FAC1E41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7174" name="Rectangle 6">
            <a:extLst>
              <a:ext uri="{FF2B5EF4-FFF2-40B4-BE49-F238E27FC236}">
                <a16:creationId xmlns:a16="http://schemas.microsoft.com/office/drawing/2014/main" id="{D21AFD04-8FA4-4DE8-9CA5-F35E6569362B}"/>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7175" name="Text Box 7">
            <a:extLst>
              <a:ext uri="{FF2B5EF4-FFF2-40B4-BE49-F238E27FC236}">
                <a16:creationId xmlns:a16="http://schemas.microsoft.com/office/drawing/2014/main" id="{4EC6498A-789E-44D8-8EB3-4C6BD2ED844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7176" name="TextBox 7">
            <a:extLst>
              <a:ext uri="{FF2B5EF4-FFF2-40B4-BE49-F238E27FC236}">
                <a16:creationId xmlns:a16="http://schemas.microsoft.com/office/drawing/2014/main" id="{84B4AFC7-F476-48FC-B0F4-585DCD4D75FC}"/>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9" name="Straight Arrow Connector 8">
            <a:extLst>
              <a:ext uri="{FF2B5EF4-FFF2-40B4-BE49-F238E27FC236}">
                <a16:creationId xmlns:a16="http://schemas.microsoft.com/office/drawing/2014/main" id="{5304E6C1-C6D6-4D61-BC9F-9C6DB422AA1C}"/>
              </a:ext>
            </a:extLst>
          </p:cNvPr>
          <p:cNvCxnSpPr>
            <a:stCxn id="7176" idx="2"/>
          </p:cNvCxnSpPr>
          <p:nvPr/>
        </p:nvCxnSpPr>
        <p:spPr>
          <a:xfrm flipH="1">
            <a:off x="322263" y="1339850"/>
            <a:ext cx="7937"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78" name="Slide Number Placeholder 1">
            <a:extLst>
              <a:ext uri="{FF2B5EF4-FFF2-40B4-BE49-F238E27FC236}">
                <a16:creationId xmlns:a16="http://schemas.microsoft.com/office/drawing/2014/main" id="{39C06509-9BF3-4AF3-91FE-51A19572492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B30EF6-4C7C-4637-B1A3-2A153AF1DBB4}" type="slidenum">
              <a:rPr lang="en-US" altLang="en-US" sz="1000"/>
              <a:pPr>
                <a:spcBef>
                  <a:spcPct val="0"/>
                </a:spcBef>
                <a:buClrTx/>
                <a:buSzTx/>
                <a:buFontTx/>
                <a:buNone/>
              </a:pPr>
              <a:t>57</a:t>
            </a:fld>
            <a:endParaRPr lang="en-US" altLang="en-US" sz="1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7C2D25-0968-4987-9996-FF2C1E42195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b="1" dirty="0" err="1"/>
              <a:t>iridoplasty</a:t>
            </a:r>
            <a:r>
              <a:rPr lang="en-US" altLang="en-US" sz="2100" dirty="0"/>
              <a:t> </a:t>
            </a:r>
            <a:r>
              <a:rPr lang="en-US" altLang="en-US" sz="2100" dirty="0">
                <a:solidFill>
                  <a:schemeClr val="bg1">
                    <a:lumMod val="75000"/>
                  </a:schemeClr>
                </a:solidFill>
              </a:rPr>
              <a:t>may be beneficial: Plateau iris; chronic</a:t>
            </a:r>
          </a:p>
        </p:txBody>
      </p:sp>
      <p:sp>
        <p:nvSpPr>
          <p:cNvPr id="7171" name="Text Box 3">
            <a:extLst>
              <a:ext uri="{FF2B5EF4-FFF2-40B4-BE49-F238E27FC236}">
                <a16:creationId xmlns:a16="http://schemas.microsoft.com/office/drawing/2014/main" id="{8FE53BE0-CEA9-4967-A0CB-A02C04A0718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7172" name="Text Box 4">
            <a:extLst>
              <a:ext uri="{FF2B5EF4-FFF2-40B4-BE49-F238E27FC236}">
                <a16:creationId xmlns:a16="http://schemas.microsoft.com/office/drawing/2014/main" id="{05BC3311-BBF8-4AB8-82C8-D977FAC1E41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7174" name="Rectangle 6">
            <a:extLst>
              <a:ext uri="{FF2B5EF4-FFF2-40B4-BE49-F238E27FC236}">
                <a16:creationId xmlns:a16="http://schemas.microsoft.com/office/drawing/2014/main" id="{D21AFD04-8FA4-4DE8-9CA5-F35E6569362B}"/>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7175" name="Text Box 7">
            <a:extLst>
              <a:ext uri="{FF2B5EF4-FFF2-40B4-BE49-F238E27FC236}">
                <a16:creationId xmlns:a16="http://schemas.microsoft.com/office/drawing/2014/main" id="{4EC6498A-789E-44D8-8EB3-4C6BD2ED844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7176" name="TextBox 7">
            <a:extLst>
              <a:ext uri="{FF2B5EF4-FFF2-40B4-BE49-F238E27FC236}">
                <a16:creationId xmlns:a16="http://schemas.microsoft.com/office/drawing/2014/main" id="{84B4AFC7-F476-48FC-B0F4-585DCD4D75FC}"/>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9" name="Straight Arrow Connector 8">
            <a:extLst>
              <a:ext uri="{FF2B5EF4-FFF2-40B4-BE49-F238E27FC236}">
                <a16:creationId xmlns:a16="http://schemas.microsoft.com/office/drawing/2014/main" id="{5304E6C1-C6D6-4D61-BC9F-9C6DB422AA1C}"/>
              </a:ext>
            </a:extLst>
          </p:cNvPr>
          <p:cNvCxnSpPr>
            <a:stCxn id="7176" idx="2"/>
          </p:cNvCxnSpPr>
          <p:nvPr/>
        </p:nvCxnSpPr>
        <p:spPr>
          <a:xfrm flipH="1">
            <a:off x="322263" y="1339850"/>
            <a:ext cx="7937"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78" name="Slide Number Placeholder 1">
            <a:extLst>
              <a:ext uri="{FF2B5EF4-FFF2-40B4-BE49-F238E27FC236}">
                <a16:creationId xmlns:a16="http://schemas.microsoft.com/office/drawing/2014/main" id="{39C06509-9BF3-4AF3-91FE-51A19572492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B30EF6-4C7C-4637-B1A3-2A153AF1DBB4}" type="slidenum">
              <a:rPr lang="en-US" altLang="en-US" sz="1000"/>
              <a:pPr>
                <a:spcBef>
                  <a:spcPct val="0"/>
                </a:spcBef>
                <a:buClrTx/>
                <a:buSzTx/>
                <a:buFontTx/>
                <a:buNone/>
              </a:pPr>
              <a:t>58</a:t>
            </a:fld>
            <a:endParaRPr lang="en-US" altLang="en-US" sz="1000"/>
          </a:p>
        </p:txBody>
      </p:sp>
      <p:sp>
        <p:nvSpPr>
          <p:cNvPr id="2" name="Oval 1">
            <a:extLst>
              <a:ext uri="{FF2B5EF4-FFF2-40B4-BE49-F238E27FC236}">
                <a16:creationId xmlns:a16="http://schemas.microsoft.com/office/drawing/2014/main" id="{12054AB4-819F-4691-B2EF-5FE53672D402}"/>
              </a:ext>
            </a:extLst>
          </p:cNvPr>
          <p:cNvSpPr/>
          <p:nvPr/>
        </p:nvSpPr>
        <p:spPr>
          <a:xfrm>
            <a:off x="1523310" y="1479550"/>
            <a:ext cx="1524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C4DA55-A5BD-4E12-9D9E-E7EC08911EF2}"/>
              </a:ext>
            </a:extLst>
          </p:cNvPr>
          <p:cNvSpPr txBox="1"/>
          <p:nvPr/>
        </p:nvSpPr>
        <p:spPr>
          <a:xfrm>
            <a:off x="609600" y="2185386"/>
            <a:ext cx="6477690" cy="338554"/>
          </a:xfrm>
          <a:prstGeom prst="rect">
            <a:avLst/>
          </a:prstGeom>
          <a:noFill/>
        </p:spPr>
        <p:txBody>
          <a:bodyPr wrap="square" rtlCol="0">
            <a:spAutoFit/>
          </a:bodyPr>
          <a:lstStyle/>
          <a:p>
            <a:r>
              <a:rPr lang="en-US" sz="1600" i="1" dirty="0">
                <a:solidFill>
                  <a:srgbClr val="0000FF"/>
                </a:solidFill>
              </a:rPr>
              <a:t>By what other name is </a:t>
            </a:r>
            <a:r>
              <a:rPr lang="en-US" sz="1600" i="1" dirty="0" err="1">
                <a:solidFill>
                  <a:srgbClr val="0000FF"/>
                </a:solidFill>
              </a:rPr>
              <a:t>iridoplasty</a:t>
            </a:r>
            <a:r>
              <a:rPr lang="en-US" sz="1600" i="1" dirty="0">
                <a:solidFill>
                  <a:srgbClr val="0000FF"/>
                </a:solidFill>
              </a:rPr>
              <a:t> called?</a:t>
            </a:r>
            <a:endParaRPr lang="en-US" sz="1600" dirty="0">
              <a:solidFill>
                <a:srgbClr val="0000FF"/>
              </a:solidFill>
            </a:endParaRPr>
          </a:p>
        </p:txBody>
      </p:sp>
    </p:spTree>
    <p:extLst>
      <p:ext uri="{BB962C8B-B14F-4D97-AF65-F5344CB8AC3E}">
        <p14:creationId xmlns:p14="http://schemas.microsoft.com/office/powerpoint/2010/main" val="64704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7C2D25-0968-4987-9996-FF2C1E42195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b="1" dirty="0" err="1"/>
              <a:t>iridoplasty</a:t>
            </a:r>
            <a:r>
              <a:rPr lang="en-US" altLang="en-US" sz="2100" dirty="0"/>
              <a:t> </a:t>
            </a:r>
            <a:r>
              <a:rPr lang="en-US" altLang="en-US" sz="2100" dirty="0">
                <a:solidFill>
                  <a:schemeClr val="bg1">
                    <a:lumMod val="75000"/>
                  </a:schemeClr>
                </a:solidFill>
              </a:rPr>
              <a:t>may be beneficial: Plateau iris; chronic</a:t>
            </a:r>
          </a:p>
        </p:txBody>
      </p:sp>
      <p:sp>
        <p:nvSpPr>
          <p:cNvPr id="7171" name="Text Box 3">
            <a:extLst>
              <a:ext uri="{FF2B5EF4-FFF2-40B4-BE49-F238E27FC236}">
                <a16:creationId xmlns:a16="http://schemas.microsoft.com/office/drawing/2014/main" id="{8FE53BE0-CEA9-4967-A0CB-A02C04A0718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7172" name="Text Box 4">
            <a:extLst>
              <a:ext uri="{FF2B5EF4-FFF2-40B4-BE49-F238E27FC236}">
                <a16:creationId xmlns:a16="http://schemas.microsoft.com/office/drawing/2014/main" id="{05BC3311-BBF8-4AB8-82C8-D977FAC1E41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7174" name="Rectangle 6">
            <a:extLst>
              <a:ext uri="{FF2B5EF4-FFF2-40B4-BE49-F238E27FC236}">
                <a16:creationId xmlns:a16="http://schemas.microsoft.com/office/drawing/2014/main" id="{D21AFD04-8FA4-4DE8-9CA5-F35E6569362B}"/>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175" name="Text Box 7">
            <a:extLst>
              <a:ext uri="{FF2B5EF4-FFF2-40B4-BE49-F238E27FC236}">
                <a16:creationId xmlns:a16="http://schemas.microsoft.com/office/drawing/2014/main" id="{4EC6498A-789E-44D8-8EB3-4C6BD2ED844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7176" name="TextBox 7">
            <a:extLst>
              <a:ext uri="{FF2B5EF4-FFF2-40B4-BE49-F238E27FC236}">
                <a16:creationId xmlns:a16="http://schemas.microsoft.com/office/drawing/2014/main" id="{84B4AFC7-F476-48FC-B0F4-585DCD4D75FC}"/>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9" name="Straight Arrow Connector 8">
            <a:extLst>
              <a:ext uri="{FF2B5EF4-FFF2-40B4-BE49-F238E27FC236}">
                <a16:creationId xmlns:a16="http://schemas.microsoft.com/office/drawing/2014/main" id="{5304E6C1-C6D6-4D61-BC9F-9C6DB422AA1C}"/>
              </a:ext>
            </a:extLst>
          </p:cNvPr>
          <p:cNvCxnSpPr>
            <a:stCxn id="7176" idx="2"/>
          </p:cNvCxnSpPr>
          <p:nvPr/>
        </p:nvCxnSpPr>
        <p:spPr>
          <a:xfrm flipH="1">
            <a:off x="322263" y="1339850"/>
            <a:ext cx="7937"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78" name="Slide Number Placeholder 1">
            <a:extLst>
              <a:ext uri="{FF2B5EF4-FFF2-40B4-BE49-F238E27FC236}">
                <a16:creationId xmlns:a16="http://schemas.microsoft.com/office/drawing/2014/main" id="{39C06509-9BF3-4AF3-91FE-51A19572492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B30EF6-4C7C-4637-B1A3-2A153AF1DBB4}" type="slidenum">
              <a:rPr lang="en-US" altLang="en-US" sz="1000"/>
              <a:pPr>
                <a:spcBef>
                  <a:spcPct val="0"/>
                </a:spcBef>
                <a:buClrTx/>
                <a:buSzTx/>
                <a:buFontTx/>
                <a:buNone/>
              </a:pPr>
              <a:t>59</a:t>
            </a:fld>
            <a:endParaRPr lang="en-US" altLang="en-US" sz="1000"/>
          </a:p>
        </p:txBody>
      </p:sp>
      <p:sp>
        <p:nvSpPr>
          <p:cNvPr id="2" name="Oval 1">
            <a:extLst>
              <a:ext uri="{FF2B5EF4-FFF2-40B4-BE49-F238E27FC236}">
                <a16:creationId xmlns:a16="http://schemas.microsoft.com/office/drawing/2014/main" id="{12054AB4-819F-4691-B2EF-5FE53672D402}"/>
              </a:ext>
            </a:extLst>
          </p:cNvPr>
          <p:cNvSpPr/>
          <p:nvPr/>
        </p:nvSpPr>
        <p:spPr>
          <a:xfrm>
            <a:off x="1523310" y="1479550"/>
            <a:ext cx="1524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C4DA55-A5BD-4E12-9D9E-E7EC08911EF2}"/>
              </a:ext>
            </a:extLst>
          </p:cNvPr>
          <p:cNvSpPr txBox="1"/>
          <p:nvPr/>
        </p:nvSpPr>
        <p:spPr>
          <a:xfrm>
            <a:off x="609600" y="2185386"/>
            <a:ext cx="6477690" cy="584775"/>
          </a:xfrm>
          <a:prstGeom prst="rect">
            <a:avLst/>
          </a:prstGeom>
          <a:noFill/>
        </p:spPr>
        <p:txBody>
          <a:bodyPr wrap="square" rtlCol="0">
            <a:spAutoFit/>
          </a:bodyPr>
          <a:lstStyle/>
          <a:p>
            <a:r>
              <a:rPr lang="en-US" sz="1600" i="1" dirty="0">
                <a:solidFill>
                  <a:srgbClr val="0000FF"/>
                </a:solidFill>
              </a:rPr>
              <a:t>By what other name is </a:t>
            </a:r>
            <a:r>
              <a:rPr lang="en-US" sz="1600" i="1" dirty="0" err="1">
                <a:solidFill>
                  <a:srgbClr val="0000FF"/>
                </a:solidFill>
              </a:rPr>
              <a:t>iridoplasty</a:t>
            </a:r>
            <a:r>
              <a:rPr lang="en-US" sz="1600" i="1" dirty="0">
                <a:solidFill>
                  <a:srgbClr val="0000FF"/>
                </a:solidFill>
              </a:rPr>
              <a:t> called?</a:t>
            </a:r>
          </a:p>
          <a:p>
            <a:r>
              <a:rPr lang="en-US" sz="1600" dirty="0" err="1">
                <a:solidFill>
                  <a:srgbClr val="0000FF"/>
                </a:solidFill>
              </a:rPr>
              <a:t>Gonioplasty</a:t>
            </a:r>
            <a:endParaRPr lang="en-US" sz="1600" dirty="0">
              <a:solidFill>
                <a:srgbClr val="0000FF"/>
              </a:solidFill>
            </a:endParaRPr>
          </a:p>
        </p:txBody>
      </p:sp>
    </p:spTree>
    <p:extLst>
      <p:ext uri="{BB962C8B-B14F-4D97-AF65-F5344CB8AC3E}">
        <p14:creationId xmlns:p14="http://schemas.microsoft.com/office/powerpoint/2010/main" val="194766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7"/>
          <p:cNvSpPr txBox="1">
            <a:spLocks noChangeArrowheads="1"/>
          </p:cNvSpPr>
          <p:nvPr/>
        </p:nvSpPr>
        <p:spPr bwMode="auto">
          <a:xfrm>
            <a:off x="1904999" y="3080768"/>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lumMod val="75000"/>
                  </a:schemeClr>
                </a:solidFill>
              </a:rPr>
              <a:t>The first thought you should have when</a:t>
            </a:r>
          </a:p>
          <a:p>
            <a:pPr algn="ctr" eaLnBrk="1" hangingPunct="1">
              <a:spcBef>
                <a:spcPct val="0"/>
              </a:spcBef>
              <a:buClrTx/>
              <a:buSzTx/>
              <a:buFontTx/>
              <a:buNone/>
            </a:pPr>
            <a:r>
              <a:rPr lang="en-US" altLang="en-US" sz="1800" dirty="0">
                <a:solidFill>
                  <a:schemeClr val="bg1">
                    <a:lumMod val="75000"/>
                  </a:schemeClr>
                </a:solidFill>
              </a:rPr>
              <a:t>encountering a </a:t>
            </a:r>
            <a:r>
              <a:rPr lang="en-US" altLang="en-US" sz="1800" dirty="0" err="1">
                <a:solidFill>
                  <a:schemeClr val="bg1">
                    <a:lumMod val="75000"/>
                  </a:schemeClr>
                </a:solidFill>
              </a:rPr>
              <a:t>pt</a:t>
            </a:r>
            <a:r>
              <a:rPr lang="en-US" altLang="en-US" sz="1800" dirty="0">
                <a:solidFill>
                  <a:schemeClr val="bg1">
                    <a:lumMod val="75000"/>
                  </a:schemeClr>
                </a:solidFill>
              </a:rPr>
              <a:t> you suspect has glaucoma is…</a:t>
            </a:r>
          </a:p>
          <a:p>
            <a:pPr algn="ctr" eaLnBrk="1" hangingPunct="1">
              <a:spcBef>
                <a:spcPct val="0"/>
              </a:spcBef>
              <a:buClrTx/>
              <a:buSzTx/>
              <a:buFontTx/>
              <a:buNone/>
            </a:pPr>
            <a:r>
              <a:rPr lang="en-US" altLang="en-US" sz="1800" b="1" i="1" dirty="0">
                <a:solidFill>
                  <a:schemeClr val="bg1">
                    <a:lumMod val="75000"/>
                  </a:schemeClr>
                </a:solidFill>
              </a:rPr>
              <a:t>What is the status of the angle?</a:t>
            </a: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161801" y="2211387"/>
            <a:ext cx="2441694"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b="1" i="1" dirty="0"/>
              <a:t>Closed- </a:t>
            </a:r>
            <a:r>
              <a:rPr lang="en-US" altLang="en-US" sz="2800" b="1" dirty="0"/>
              <a:t>or</a:t>
            </a:r>
          </a:p>
          <a:p>
            <a:pPr algn="ctr" eaLnBrk="1" hangingPunct="1">
              <a:lnSpc>
                <a:spcPct val="85000"/>
              </a:lnSpc>
              <a:spcBef>
                <a:spcPct val="0"/>
              </a:spcBef>
              <a:buClrTx/>
              <a:buSzTx/>
              <a:buFontTx/>
              <a:buNone/>
            </a:pPr>
            <a:r>
              <a:rPr lang="en-US" altLang="en-US" sz="2800" b="1"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7C0AF69C-4874-49E7-9329-4384F3541034}"/>
              </a:ext>
            </a:extLst>
          </p:cNvPr>
          <p:cNvSpPr txBox="1"/>
          <p:nvPr/>
        </p:nvSpPr>
        <p:spPr>
          <a:xfrm>
            <a:off x="1295400" y="4267200"/>
            <a:ext cx="6963766" cy="1569660"/>
          </a:xfrm>
          <a:prstGeom prst="rect">
            <a:avLst/>
          </a:prstGeom>
          <a:noFill/>
        </p:spPr>
        <p:txBody>
          <a:bodyPr wrap="none" rtlCol="0">
            <a:spAutoFit/>
          </a:bodyPr>
          <a:lstStyle/>
          <a:p>
            <a:r>
              <a:rPr lang="en-US" sz="1600" i="1" dirty="0">
                <a:solidFill>
                  <a:srgbClr val="0000FF"/>
                </a:solidFill>
              </a:rPr>
              <a:t>What does it mean to say the angle is </a:t>
            </a:r>
            <a:r>
              <a:rPr lang="en-US" sz="1600" dirty="0">
                <a:solidFill>
                  <a:srgbClr val="0000FF"/>
                </a:solidFill>
              </a:rPr>
              <a:t>closed</a:t>
            </a:r>
            <a:r>
              <a:rPr lang="en-US" sz="1600" i="1" dirty="0">
                <a:solidFill>
                  <a:srgbClr val="0000FF"/>
                </a:solidFill>
              </a:rPr>
              <a:t>?</a:t>
            </a:r>
          </a:p>
          <a:p>
            <a:r>
              <a:rPr lang="en-US" sz="1600" dirty="0">
                <a:solidFill>
                  <a:srgbClr val="0000FF"/>
                </a:solidFill>
              </a:rPr>
              <a:t>It means the peripheral iris is in contact with the trabecular meshwork (TM)</a:t>
            </a:r>
          </a:p>
          <a:p>
            <a:endParaRPr lang="en-US" sz="1600" dirty="0">
              <a:solidFill>
                <a:srgbClr val="0000FF"/>
              </a:solidFill>
            </a:endParaRPr>
          </a:p>
          <a:p>
            <a:r>
              <a:rPr lang="en-US" sz="1600" i="1" dirty="0">
                <a:solidFill>
                  <a:srgbClr val="0000FF"/>
                </a:solidFill>
              </a:rPr>
              <a:t>This contact comes in two basic flavors—what are they?</a:t>
            </a:r>
          </a:p>
          <a:p>
            <a:r>
              <a:rPr lang="en-US" sz="1600" dirty="0">
                <a:solidFill>
                  <a:srgbClr val="0000FF"/>
                </a:solidFill>
              </a:rPr>
              <a:t>--The iris can  </a:t>
            </a:r>
            <a:r>
              <a:rPr lang="en-US" sz="1600" i="1" dirty="0">
                <a:solidFill>
                  <a:srgbClr val="0000FF"/>
                </a:solidFill>
              </a:rPr>
              <a:t>appose</a:t>
            </a:r>
            <a:r>
              <a:rPr lang="en-US" sz="1600" dirty="0">
                <a:solidFill>
                  <a:srgbClr val="0000FF"/>
                </a:solidFill>
              </a:rPr>
              <a:t>  the TM, </a:t>
            </a:r>
            <a:r>
              <a:rPr lang="en-US" sz="1600" dirty="0" err="1">
                <a:solidFill>
                  <a:srgbClr val="0000FF"/>
                </a:solidFill>
              </a:rPr>
              <a:t>ie</a:t>
            </a:r>
            <a:r>
              <a:rPr lang="en-US" sz="1600" dirty="0">
                <a:solidFill>
                  <a:srgbClr val="0000FF"/>
                </a:solidFill>
              </a:rPr>
              <a:t>, touch it without adhering to it</a:t>
            </a:r>
          </a:p>
          <a:p>
            <a:r>
              <a:rPr lang="en-US" sz="1600" dirty="0">
                <a:solidFill>
                  <a:srgbClr val="0000FF"/>
                </a:solidFill>
              </a:rPr>
              <a:t>--The iris can be  </a:t>
            </a:r>
            <a:r>
              <a:rPr lang="en-US" sz="1600" i="1" dirty="0" err="1">
                <a:solidFill>
                  <a:srgbClr val="0000FF"/>
                </a:solidFill>
              </a:rPr>
              <a:t>syneched</a:t>
            </a:r>
            <a:r>
              <a:rPr lang="en-US" sz="1600" i="1" dirty="0">
                <a:solidFill>
                  <a:srgbClr val="0000FF"/>
                </a:solidFill>
              </a:rPr>
              <a:t>*</a:t>
            </a:r>
            <a:r>
              <a:rPr lang="en-US" sz="1600" dirty="0">
                <a:solidFill>
                  <a:srgbClr val="0000FF"/>
                </a:solidFill>
              </a:rPr>
              <a:t>  to the TM, </a:t>
            </a:r>
            <a:r>
              <a:rPr lang="en-US" sz="1600" dirty="0" err="1">
                <a:solidFill>
                  <a:srgbClr val="0000FF"/>
                </a:solidFill>
              </a:rPr>
              <a:t>ie</a:t>
            </a:r>
            <a:r>
              <a:rPr lang="en-US" sz="1600" dirty="0">
                <a:solidFill>
                  <a:srgbClr val="0000FF"/>
                </a:solidFill>
              </a:rPr>
              <a:t>, adhered to it</a:t>
            </a:r>
          </a:p>
        </p:txBody>
      </p:sp>
      <p:sp>
        <p:nvSpPr>
          <p:cNvPr id="3" name="Rectangle 2">
            <a:extLst>
              <a:ext uri="{FF2B5EF4-FFF2-40B4-BE49-F238E27FC236}">
                <a16:creationId xmlns:a16="http://schemas.microsoft.com/office/drawing/2014/main" id="{19A7BEB2-CB9F-4FAF-B24F-2195D3C7A4A5}"/>
              </a:ext>
            </a:extLst>
          </p:cNvPr>
          <p:cNvSpPr/>
          <p:nvPr/>
        </p:nvSpPr>
        <p:spPr>
          <a:xfrm>
            <a:off x="2667000" y="5280184"/>
            <a:ext cx="684212" cy="233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CF22B0-2C4E-483B-AA01-4D48CEF2CD97}"/>
              </a:ext>
            </a:extLst>
          </p:cNvPr>
          <p:cNvSpPr/>
          <p:nvPr/>
        </p:nvSpPr>
        <p:spPr>
          <a:xfrm>
            <a:off x="2953508" y="5536978"/>
            <a:ext cx="1008891" cy="233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E1E681D-2C47-48CC-AACE-F36DEA8E9C0A}"/>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303707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7C2D25-0968-4987-9996-FF2C1E42195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b="1" dirty="0" err="1"/>
              <a:t>iridoplasty</a:t>
            </a:r>
            <a:r>
              <a:rPr lang="en-US" altLang="en-US" sz="2100" dirty="0"/>
              <a:t> </a:t>
            </a:r>
            <a:r>
              <a:rPr lang="en-US" altLang="en-US" sz="2100" dirty="0">
                <a:solidFill>
                  <a:schemeClr val="bg1">
                    <a:lumMod val="75000"/>
                  </a:schemeClr>
                </a:solidFill>
              </a:rPr>
              <a:t>may be beneficial: Plateau iris; chronic</a:t>
            </a:r>
          </a:p>
        </p:txBody>
      </p:sp>
      <p:sp>
        <p:nvSpPr>
          <p:cNvPr id="7171" name="Text Box 3">
            <a:extLst>
              <a:ext uri="{FF2B5EF4-FFF2-40B4-BE49-F238E27FC236}">
                <a16:creationId xmlns:a16="http://schemas.microsoft.com/office/drawing/2014/main" id="{8FE53BE0-CEA9-4967-A0CB-A02C04A0718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7172" name="Text Box 4">
            <a:extLst>
              <a:ext uri="{FF2B5EF4-FFF2-40B4-BE49-F238E27FC236}">
                <a16:creationId xmlns:a16="http://schemas.microsoft.com/office/drawing/2014/main" id="{05BC3311-BBF8-4AB8-82C8-D977FAC1E41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7174" name="Rectangle 6">
            <a:extLst>
              <a:ext uri="{FF2B5EF4-FFF2-40B4-BE49-F238E27FC236}">
                <a16:creationId xmlns:a16="http://schemas.microsoft.com/office/drawing/2014/main" id="{D21AFD04-8FA4-4DE8-9CA5-F35E6569362B}"/>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7175" name="Text Box 7">
            <a:extLst>
              <a:ext uri="{FF2B5EF4-FFF2-40B4-BE49-F238E27FC236}">
                <a16:creationId xmlns:a16="http://schemas.microsoft.com/office/drawing/2014/main" id="{4EC6498A-789E-44D8-8EB3-4C6BD2ED844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7176" name="TextBox 7">
            <a:extLst>
              <a:ext uri="{FF2B5EF4-FFF2-40B4-BE49-F238E27FC236}">
                <a16:creationId xmlns:a16="http://schemas.microsoft.com/office/drawing/2014/main" id="{84B4AFC7-F476-48FC-B0F4-585DCD4D75FC}"/>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9" name="Straight Arrow Connector 8">
            <a:extLst>
              <a:ext uri="{FF2B5EF4-FFF2-40B4-BE49-F238E27FC236}">
                <a16:creationId xmlns:a16="http://schemas.microsoft.com/office/drawing/2014/main" id="{5304E6C1-C6D6-4D61-BC9F-9C6DB422AA1C}"/>
              </a:ext>
            </a:extLst>
          </p:cNvPr>
          <p:cNvCxnSpPr>
            <a:stCxn id="7176" idx="2"/>
          </p:cNvCxnSpPr>
          <p:nvPr/>
        </p:nvCxnSpPr>
        <p:spPr>
          <a:xfrm flipH="1">
            <a:off x="322263" y="1339850"/>
            <a:ext cx="7937"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78" name="Slide Number Placeholder 1">
            <a:extLst>
              <a:ext uri="{FF2B5EF4-FFF2-40B4-BE49-F238E27FC236}">
                <a16:creationId xmlns:a16="http://schemas.microsoft.com/office/drawing/2014/main" id="{39C06509-9BF3-4AF3-91FE-51A19572492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B30EF6-4C7C-4637-B1A3-2A153AF1DBB4}" type="slidenum">
              <a:rPr lang="en-US" altLang="en-US" sz="1000"/>
              <a:pPr>
                <a:spcBef>
                  <a:spcPct val="0"/>
                </a:spcBef>
                <a:buClrTx/>
                <a:buSzTx/>
                <a:buFontTx/>
                <a:buNone/>
              </a:pPr>
              <a:t>60</a:t>
            </a:fld>
            <a:endParaRPr lang="en-US" altLang="en-US" sz="1000"/>
          </a:p>
        </p:txBody>
      </p:sp>
      <p:sp>
        <p:nvSpPr>
          <p:cNvPr id="2" name="Oval 1">
            <a:extLst>
              <a:ext uri="{FF2B5EF4-FFF2-40B4-BE49-F238E27FC236}">
                <a16:creationId xmlns:a16="http://schemas.microsoft.com/office/drawing/2014/main" id="{12054AB4-819F-4691-B2EF-5FE53672D402}"/>
              </a:ext>
            </a:extLst>
          </p:cNvPr>
          <p:cNvSpPr/>
          <p:nvPr/>
        </p:nvSpPr>
        <p:spPr>
          <a:xfrm>
            <a:off x="1523310" y="1479550"/>
            <a:ext cx="1524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C4DA55-A5BD-4E12-9D9E-E7EC08911EF2}"/>
              </a:ext>
            </a:extLst>
          </p:cNvPr>
          <p:cNvSpPr txBox="1"/>
          <p:nvPr/>
        </p:nvSpPr>
        <p:spPr>
          <a:xfrm>
            <a:off x="609600" y="2185386"/>
            <a:ext cx="6477690" cy="1077218"/>
          </a:xfrm>
          <a:prstGeom prst="rect">
            <a:avLst/>
          </a:prstGeom>
          <a:noFill/>
        </p:spPr>
        <p:txBody>
          <a:bodyPr wrap="square" rtlCol="0">
            <a:spAutoFit/>
          </a:bodyPr>
          <a:lstStyle/>
          <a:p>
            <a:r>
              <a:rPr lang="en-US" sz="1600" i="1" dirty="0">
                <a:solidFill>
                  <a:srgbClr val="0000FF"/>
                </a:solidFill>
              </a:rPr>
              <a:t>By what other name is </a:t>
            </a:r>
            <a:r>
              <a:rPr lang="en-US" sz="1600" i="1" dirty="0" err="1">
                <a:solidFill>
                  <a:srgbClr val="0000FF"/>
                </a:solidFill>
              </a:rPr>
              <a:t>iridoplasty</a:t>
            </a:r>
            <a:r>
              <a:rPr lang="en-US" sz="1600" i="1" dirty="0">
                <a:solidFill>
                  <a:srgbClr val="0000FF"/>
                </a:solidFill>
              </a:rPr>
              <a:t> called?</a:t>
            </a:r>
          </a:p>
          <a:p>
            <a:r>
              <a:rPr lang="en-US" sz="1600" dirty="0" err="1">
                <a:solidFill>
                  <a:srgbClr val="0000FF"/>
                </a:solidFill>
              </a:rPr>
              <a:t>Gonioplasty</a:t>
            </a:r>
            <a:endParaRPr lang="en-US" sz="1600" dirty="0">
              <a:solidFill>
                <a:srgbClr val="0000FF"/>
              </a:solidFill>
            </a:endParaRPr>
          </a:p>
          <a:p>
            <a:endParaRPr lang="en-US" sz="1600" dirty="0">
              <a:solidFill>
                <a:srgbClr val="0000FF"/>
              </a:solidFill>
            </a:endParaRPr>
          </a:p>
          <a:p>
            <a:r>
              <a:rPr lang="en-US" sz="1600" i="1" dirty="0">
                <a:solidFill>
                  <a:srgbClr val="0000FF"/>
                </a:solidFill>
              </a:rPr>
              <a:t>What is its purpose, </a:t>
            </a:r>
            <a:r>
              <a:rPr lang="en-US" sz="1600" i="1" dirty="0" err="1">
                <a:solidFill>
                  <a:srgbClr val="0000FF"/>
                </a:solidFill>
              </a:rPr>
              <a:t>ie</a:t>
            </a:r>
            <a:r>
              <a:rPr lang="en-US" sz="1600" i="1" dirty="0">
                <a:solidFill>
                  <a:srgbClr val="0000FF"/>
                </a:solidFill>
              </a:rPr>
              <a:t>, its therapeutic goal?</a:t>
            </a:r>
            <a:endParaRPr lang="en-US" sz="1600" dirty="0">
              <a:solidFill>
                <a:srgbClr val="0000FF"/>
              </a:solidFill>
            </a:endParaRPr>
          </a:p>
        </p:txBody>
      </p:sp>
    </p:spTree>
    <p:extLst>
      <p:ext uri="{BB962C8B-B14F-4D97-AF65-F5344CB8AC3E}">
        <p14:creationId xmlns:p14="http://schemas.microsoft.com/office/powerpoint/2010/main" val="4245611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7C2D25-0968-4987-9996-FF2C1E42195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b="1" dirty="0" err="1"/>
              <a:t>iridoplasty</a:t>
            </a:r>
            <a:r>
              <a:rPr lang="en-US" altLang="en-US" sz="2100" dirty="0"/>
              <a:t> </a:t>
            </a:r>
            <a:r>
              <a:rPr lang="en-US" altLang="en-US" sz="2100" dirty="0">
                <a:solidFill>
                  <a:schemeClr val="bg1">
                    <a:lumMod val="75000"/>
                  </a:schemeClr>
                </a:solidFill>
              </a:rPr>
              <a:t>may be beneficial: Plateau iris; chronic</a:t>
            </a:r>
          </a:p>
        </p:txBody>
      </p:sp>
      <p:sp>
        <p:nvSpPr>
          <p:cNvPr id="7171" name="Text Box 3">
            <a:extLst>
              <a:ext uri="{FF2B5EF4-FFF2-40B4-BE49-F238E27FC236}">
                <a16:creationId xmlns:a16="http://schemas.microsoft.com/office/drawing/2014/main" id="{8FE53BE0-CEA9-4967-A0CB-A02C04A0718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7172" name="Text Box 4">
            <a:extLst>
              <a:ext uri="{FF2B5EF4-FFF2-40B4-BE49-F238E27FC236}">
                <a16:creationId xmlns:a16="http://schemas.microsoft.com/office/drawing/2014/main" id="{05BC3311-BBF8-4AB8-82C8-D977FAC1E41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7174" name="Rectangle 6">
            <a:extLst>
              <a:ext uri="{FF2B5EF4-FFF2-40B4-BE49-F238E27FC236}">
                <a16:creationId xmlns:a16="http://schemas.microsoft.com/office/drawing/2014/main" id="{D21AFD04-8FA4-4DE8-9CA5-F35E6569362B}"/>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175" name="Text Box 7">
            <a:extLst>
              <a:ext uri="{FF2B5EF4-FFF2-40B4-BE49-F238E27FC236}">
                <a16:creationId xmlns:a16="http://schemas.microsoft.com/office/drawing/2014/main" id="{4EC6498A-789E-44D8-8EB3-4C6BD2ED844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7176" name="TextBox 7">
            <a:extLst>
              <a:ext uri="{FF2B5EF4-FFF2-40B4-BE49-F238E27FC236}">
                <a16:creationId xmlns:a16="http://schemas.microsoft.com/office/drawing/2014/main" id="{84B4AFC7-F476-48FC-B0F4-585DCD4D75FC}"/>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9" name="Straight Arrow Connector 8">
            <a:extLst>
              <a:ext uri="{FF2B5EF4-FFF2-40B4-BE49-F238E27FC236}">
                <a16:creationId xmlns:a16="http://schemas.microsoft.com/office/drawing/2014/main" id="{5304E6C1-C6D6-4D61-BC9F-9C6DB422AA1C}"/>
              </a:ext>
            </a:extLst>
          </p:cNvPr>
          <p:cNvCxnSpPr>
            <a:stCxn id="7176" idx="2"/>
          </p:cNvCxnSpPr>
          <p:nvPr/>
        </p:nvCxnSpPr>
        <p:spPr>
          <a:xfrm flipH="1">
            <a:off x="322263" y="1339850"/>
            <a:ext cx="7937"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78" name="Slide Number Placeholder 1">
            <a:extLst>
              <a:ext uri="{FF2B5EF4-FFF2-40B4-BE49-F238E27FC236}">
                <a16:creationId xmlns:a16="http://schemas.microsoft.com/office/drawing/2014/main" id="{39C06509-9BF3-4AF3-91FE-51A19572492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B30EF6-4C7C-4637-B1A3-2A153AF1DBB4}" type="slidenum">
              <a:rPr lang="en-US" altLang="en-US" sz="1000"/>
              <a:pPr>
                <a:spcBef>
                  <a:spcPct val="0"/>
                </a:spcBef>
                <a:buClrTx/>
                <a:buSzTx/>
                <a:buFontTx/>
                <a:buNone/>
              </a:pPr>
              <a:t>61</a:t>
            </a:fld>
            <a:endParaRPr lang="en-US" altLang="en-US" sz="1000"/>
          </a:p>
        </p:txBody>
      </p:sp>
      <p:sp>
        <p:nvSpPr>
          <p:cNvPr id="2" name="Oval 1">
            <a:extLst>
              <a:ext uri="{FF2B5EF4-FFF2-40B4-BE49-F238E27FC236}">
                <a16:creationId xmlns:a16="http://schemas.microsoft.com/office/drawing/2014/main" id="{12054AB4-819F-4691-B2EF-5FE53672D402}"/>
              </a:ext>
            </a:extLst>
          </p:cNvPr>
          <p:cNvSpPr/>
          <p:nvPr/>
        </p:nvSpPr>
        <p:spPr>
          <a:xfrm>
            <a:off x="1523310" y="1479550"/>
            <a:ext cx="1524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C4DA55-A5BD-4E12-9D9E-E7EC08911EF2}"/>
              </a:ext>
            </a:extLst>
          </p:cNvPr>
          <p:cNvSpPr txBox="1"/>
          <p:nvPr/>
        </p:nvSpPr>
        <p:spPr>
          <a:xfrm>
            <a:off x="609600" y="2185386"/>
            <a:ext cx="6477690" cy="1323439"/>
          </a:xfrm>
          <a:prstGeom prst="rect">
            <a:avLst/>
          </a:prstGeom>
          <a:noFill/>
        </p:spPr>
        <p:txBody>
          <a:bodyPr wrap="square" rtlCol="0">
            <a:spAutoFit/>
          </a:bodyPr>
          <a:lstStyle/>
          <a:p>
            <a:r>
              <a:rPr lang="en-US" sz="1600" i="1" dirty="0">
                <a:solidFill>
                  <a:srgbClr val="0000FF"/>
                </a:solidFill>
              </a:rPr>
              <a:t>By what other name is </a:t>
            </a:r>
            <a:r>
              <a:rPr lang="en-US" sz="1600" i="1" dirty="0" err="1">
                <a:solidFill>
                  <a:srgbClr val="0000FF"/>
                </a:solidFill>
              </a:rPr>
              <a:t>iridoplasty</a:t>
            </a:r>
            <a:r>
              <a:rPr lang="en-US" sz="1600" i="1" dirty="0">
                <a:solidFill>
                  <a:srgbClr val="0000FF"/>
                </a:solidFill>
              </a:rPr>
              <a:t> called?</a:t>
            </a:r>
          </a:p>
          <a:p>
            <a:r>
              <a:rPr lang="en-US" sz="1600" dirty="0" err="1">
                <a:solidFill>
                  <a:srgbClr val="0000FF"/>
                </a:solidFill>
              </a:rPr>
              <a:t>Gonioplasty</a:t>
            </a:r>
            <a:endParaRPr lang="en-US" sz="1600" dirty="0">
              <a:solidFill>
                <a:srgbClr val="0000FF"/>
              </a:solidFill>
            </a:endParaRPr>
          </a:p>
          <a:p>
            <a:endParaRPr lang="en-US" sz="1600" dirty="0">
              <a:solidFill>
                <a:srgbClr val="0000FF"/>
              </a:solidFill>
            </a:endParaRPr>
          </a:p>
          <a:p>
            <a:r>
              <a:rPr lang="en-US" sz="1600" i="1" dirty="0">
                <a:solidFill>
                  <a:srgbClr val="0000FF"/>
                </a:solidFill>
              </a:rPr>
              <a:t>What is its purpose, </a:t>
            </a:r>
            <a:r>
              <a:rPr lang="en-US" sz="1600" i="1" dirty="0" err="1">
                <a:solidFill>
                  <a:srgbClr val="0000FF"/>
                </a:solidFill>
              </a:rPr>
              <a:t>ie</a:t>
            </a:r>
            <a:r>
              <a:rPr lang="en-US" sz="1600" i="1" dirty="0">
                <a:solidFill>
                  <a:srgbClr val="0000FF"/>
                </a:solidFill>
              </a:rPr>
              <a:t>, its therapeutic goal?</a:t>
            </a:r>
          </a:p>
          <a:p>
            <a:r>
              <a:rPr lang="en-US" sz="1600" dirty="0">
                <a:solidFill>
                  <a:srgbClr val="0000FF"/>
                </a:solidFill>
              </a:rPr>
              <a:t>To deepen the angle</a:t>
            </a:r>
          </a:p>
        </p:txBody>
      </p:sp>
    </p:spTree>
    <p:extLst>
      <p:ext uri="{BB962C8B-B14F-4D97-AF65-F5344CB8AC3E}">
        <p14:creationId xmlns:p14="http://schemas.microsoft.com/office/powerpoint/2010/main" val="3673726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7C2D25-0968-4987-9996-FF2C1E42195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b="1" dirty="0" err="1"/>
              <a:t>iridoplasty</a:t>
            </a:r>
            <a:r>
              <a:rPr lang="en-US" altLang="en-US" sz="2100" dirty="0"/>
              <a:t> </a:t>
            </a:r>
            <a:r>
              <a:rPr lang="en-US" altLang="en-US" sz="2100" dirty="0">
                <a:solidFill>
                  <a:schemeClr val="bg1">
                    <a:lumMod val="75000"/>
                  </a:schemeClr>
                </a:solidFill>
              </a:rPr>
              <a:t>may be beneficial: Plateau iris; chronic</a:t>
            </a:r>
          </a:p>
        </p:txBody>
      </p:sp>
      <p:sp>
        <p:nvSpPr>
          <p:cNvPr id="7171" name="Text Box 3">
            <a:extLst>
              <a:ext uri="{FF2B5EF4-FFF2-40B4-BE49-F238E27FC236}">
                <a16:creationId xmlns:a16="http://schemas.microsoft.com/office/drawing/2014/main" id="{8FE53BE0-CEA9-4967-A0CB-A02C04A0718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7172" name="Text Box 4">
            <a:extLst>
              <a:ext uri="{FF2B5EF4-FFF2-40B4-BE49-F238E27FC236}">
                <a16:creationId xmlns:a16="http://schemas.microsoft.com/office/drawing/2014/main" id="{05BC3311-BBF8-4AB8-82C8-D977FAC1E41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7174" name="Rectangle 6">
            <a:extLst>
              <a:ext uri="{FF2B5EF4-FFF2-40B4-BE49-F238E27FC236}">
                <a16:creationId xmlns:a16="http://schemas.microsoft.com/office/drawing/2014/main" id="{D21AFD04-8FA4-4DE8-9CA5-F35E6569362B}"/>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7175" name="Text Box 7">
            <a:extLst>
              <a:ext uri="{FF2B5EF4-FFF2-40B4-BE49-F238E27FC236}">
                <a16:creationId xmlns:a16="http://schemas.microsoft.com/office/drawing/2014/main" id="{4EC6498A-789E-44D8-8EB3-4C6BD2ED844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7176" name="TextBox 7">
            <a:extLst>
              <a:ext uri="{FF2B5EF4-FFF2-40B4-BE49-F238E27FC236}">
                <a16:creationId xmlns:a16="http://schemas.microsoft.com/office/drawing/2014/main" id="{84B4AFC7-F476-48FC-B0F4-585DCD4D75FC}"/>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9" name="Straight Arrow Connector 8">
            <a:extLst>
              <a:ext uri="{FF2B5EF4-FFF2-40B4-BE49-F238E27FC236}">
                <a16:creationId xmlns:a16="http://schemas.microsoft.com/office/drawing/2014/main" id="{5304E6C1-C6D6-4D61-BC9F-9C6DB422AA1C}"/>
              </a:ext>
            </a:extLst>
          </p:cNvPr>
          <p:cNvCxnSpPr>
            <a:stCxn id="7176" idx="2"/>
          </p:cNvCxnSpPr>
          <p:nvPr/>
        </p:nvCxnSpPr>
        <p:spPr>
          <a:xfrm flipH="1">
            <a:off x="322263" y="1339850"/>
            <a:ext cx="7937"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78" name="Slide Number Placeholder 1">
            <a:extLst>
              <a:ext uri="{FF2B5EF4-FFF2-40B4-BE49-F238E27FC236}">
                <a16:creationId xmlns:a16="http://schemas.microsoft.com/office/drawing/2014/main" id="{39C06509-9BF3-4AF3-91FE-51A19572492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B30EF6-4C7C-4637-B1A3-2A153AF1DBB4}" type="slidenum">
              <a:rPr lang="en-US" altLang="en-US" sz="1000"/>
              <a:pPr>
                <a:spcBef>
                  <a:spcPct val="0"/>
                </a:spcBef>
                <a:buClrTx/>
                <a:buSzTx/>
                <a:buFontTx/>
                <a:buNone/>
              </a:pPr>
              <a:t>62</a:t>
            </a:fld>
            <a:endParaRPr lang="en-US" altLang="en-US" sz="1000"/>
          </a:p>
        </p:txBody>
      </p:sp>
      <p:sp>
        <p:nvSpPr>
          <p:cNvPr id="2" name="Oval 1">
            <a:extLst>
              <a:ext uri="{FF2B5EF4-FFF2-40B4-BE49-F238E27FC236}">
                <a16:creationId xmlns:a16="http://schemas.microsoft.com/office/drawing/2014/main" id="{12054AB4-819F-4691-B2EF-5FE53672D402}"/>
              </a:ext>
            </a:extLst>
          </p:cNvPr>
          <p:cNvSpPr/>
          <p:nvPr/>
        </p:nvSpPr>
        <p:spPr>
          <a:xfrm>
            <a:off x="1523310" y="1479550"/>
            <a:ext cx="1524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C4DA55-A5BD-4E12-9D9E-E7EC08911EF2}"/>
              </a:ext>
            </a:extLst>
          </p:cNvPr>
          <p:cNvSpPr txBox="1"/>
          <p:nvPr/>
        </p:nvSpPr>
        <p:spPr>
          <a:xfrm>
            <a:off x="609600" y="2185386"/>
            <a:ext cx="6477690" cy="1815882"/>
          </a:xfrm>
          <a:prstGeom prst="rect">
            <a:avLst/>
          </a:prstGeom>
          <a:noFill/>
        </p:spPr>
        <p:txBody>
          <a:bodyPr wrap="square" rtlCol="0">
            <a:spAutoFit/>
          </a:bodyPr>
          <a:lstStyle/>
          <a:p>
            <a:r>
              <a:rPr lang="en-US" sz="1600" i="1" dirty="0">
                <a:solidFill>
                  <a:srgbClr val="0000FF"/>
                </a:solidFill>
              </a:rPr>
              <a:t>By what other name is </a:t>
            </a:r>
            <a:r>
              <a:rPr lang="en-US" sz="1600" i="1" dirty="0" err="1">
                <a:solidFill>
                  <a:srgbClr val="0000FF"/>
                </a:solidFill>
              </a:rPr>
              <a:t>iridoplasty</a:t>
            </a:r>
            <a:r>
              <a:rPr lang="en-US" sz="1600" i="1" dirty="0">
                <a:solidFill>
                  <a:srgbClr val="0000FF"/>
                </a:solidFill>
              </a:rPr>
              <a:t> called?</a:t>
            </a:r>
          </a:p>
          <a:p>
            <a:r>
              <a:rPr lang="en-US" sz="1600" dirty="0" err="1">
                <a:solidFill>
                  <a:srgbClr val="0000FF"/>
                </a:solidFill>
              </a:rPr>
              <a:t>Gonioplasty</a:t>
            </a:r>
            <a:endParaRPr lang="en-US" sz="1600" dirty="0">
              <a:solidFill>
                <a:srgbClr val="0000FF"/>
              </a:solidFill>
            </a:endParaRPr>
          </a:p>
          <a:p>
            <a:endParaRPr lang="en-US" sz="1600" dirty="0">
              <a:solidFill>
                <a:srgbClr val="0000FF"/>
              </a:solidFill>
            </a:endParaRPr>
          </a:p>
          <a:p>
            <a:r>
              <a:rPr lang="en-US" sz="1600" i="1" dirty="0">
                <a:solidFill>
                  <a:srgbClr val="0000FF"/>
                </a:solidFill>
              </a:rPr>
              <a:t>What is its purpose, </a:t>
            </a:r>
            <a:r>
              <a:rPr lang="en-US" sz="1600" i="1" dirty="0" err="1">
                <a:solidFill>
                  <a:srgbClr val="0000FF"/>
                </a:solidFill>
              </a:rPr>
              <a:t>ie</a:t>
            </a:r>
            <a:r>
              <a:rPr lang="en-US" sz="1600" i="1" dirty="0">
                <a:solidFill>
                  <a:srgbClr val="0000FF"/>
                </a:solidFill>
              </a:rPr>
              <a:t>, its therapeutic goal?</a:t>
            </a:r>
          </a:p>
          <a:p>
            <a:r>
              <a:rPr lang="en-US" sz="1600" dirty="0">
                <a:solidFill>
                  <a:srgbClr val="0000FF"/>
                </a:solidFill>
              </a:rPr>
              <a:t>To deepen the angle</a:t>
            </a:r>
          </a:p>
          <a:p>
            <a:endParaRPr lang="en-US" sz="1600" dirty="0">
              <a:solidFill>
                <a:srgbClr val="0000FF"/>
              </a:solidFill>
            </a:endParaRPr>
          </a:p>
          <a:p>
            <a:r>
              <a:rPr lang="en-US" sz="1600" i="1" dirty="0">
                <a:solidFill>
                  <a:srgbClr val="0000FF"/>
                </a:solidFill>
              </a:rPr>
              <a:t>In a nutshell, how is it performed, and how does it deepen the angle?</a:t>
            </a:r>
            <a:endParaRPr lang="en-US" sz="1600" dirty="0">
              <a:solidFill>
                <a:srgbClr val="0000FF"/>
              </a:solidFill>
            </a:endParaRPr>
          </a:p>
        </p:txBody>
      </p:sp>
    </p:spTree>
    <p:extLst>
      <p:ext uri="{BB962C8B-B14F-4D97-AF65-F5344CB8AC3E}">
        <p14:creationId xmlns:p14="http://schemas.microsoft.com/office/powerpoint/2010/main" val="2137591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7C2D25-0968-4987-9996-FF2C1E42195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b="1" dirty="0" err="1"/>
              <a:t>iridoplasty</a:t>
            </a:r>
            <a:r>
              <a:rPr lang="en-US" altLang="en-US" sz="2100" dirty="0"/>
              <a:t> </a:t>
            </a:r>
            <a:r>
              <a:rPr lang="en-US" altLang="en-US" sz="2100" dirty="0">
                <a:solidFill>
                  <a:schemeClr val="bg1">
                    <a:lumMod val="75000"/>
                  </a:schemeClr>
                </a:solidFill>
              </a:rPr>
              <a:t>may be beneficial: Plateau iris; chronic</a:t>
            </a:r>
          </a:p>
        </p:txBody>
      </p:sp>
      <p:sp>
        <p:nvSpPr>
          <p:cNvPr id="7171" name="Text Box 3">
            <a:extLst>
              <a:ext uri="{FF2B5EF4-FFF2-40B4-BE49-F238E27FC236}">
                <a16:creationId xmlns:a16="http://schemas.microsoft.com/office/drawing/2014/main" id="{8FE53BE0-CEA9-4967-A0CB-A02C04A0718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7172" name="Text Box 4">
            <a:extLst>
              <a:ext uri="{FF2B5EF4-FFF2-40B4-BE49-F238E27FC236}">
                <a16:creationId xmlns:a16="http://schemas.microsoft.com/office/drawing/2014/main" id="{05BC3311-BBF8-4AB8-82C8-D977FAC1E415}"/>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7174" name="Rectangle 6">
            <a:extLst>
              <a:ext uri="{FF2B5EF4-FFF2-40B4-BE49-F238E27FC236}">
                <a16:creationId xmlns:a16="http://schemas.microsoft.com/office/drawing/2014/main" id="{D21AFD04-8FA4-4DE8-9CA5-F35E6569362B}"/>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175" name="Text Box 7">
            <a:extLst>
              <a:ext uri="{FF2B5EF4-FFF2-40B4-BE49-F238E27FC236}">
                <a16:creationId xmlns:a16="http://schemas.microsoft.com/office/drawing/2014/main" id="{4EC6498A-789E-44D8-8EB3-4C6BD2ED844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7176" name="TextBox 7">
            <a:extLst>
              <a:ext uri="{FF2B5EF4-FFF2-40B4-BE49-F238E27FC236}">
                <a16:creationId xmlns:a16="http://schemas.microsoft.com/office/drawing/2014/main" id="{84B4AFC7-F476-48FC-B0F4-585DCD4D75FC}"/>
              </a:ext>
            </a:extLst>
          </p:cNvPr>
          <p:cNvSpPr txBox="1">
            <a:spLocks noChangeArrowheads="1"/>
          </p:cNvSpPr>
          <p:nvPr/>
        </p:nvSpPr>
        <p:spPr bwMode="auto">
          <a:xfrm>
            <a:off x="0" y="990600"/>
            <a:ext cx="66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000"/>
              </a:lnSpc>
              <a:spcBef>
                <a:spcPct val="0"/>
              </a:spcBef>
              <a:buClrTx/>
              <a:buSzTx/>
              <a:buFontTx/>
              <a:buNone/>
            </a:pPr>
            <a:r>
              <a:rPr lang="en-US" altLang="en-US" sz="1000"/>
              <a:t># of</a:t>
            </a:r>
          </a:p>
          <a:p>
            <a:pPr algn="ctr" eaLnBrk="1" hangingPunct="1">
              <a:lnSpc>
                <a:spcPts val="1000"/>
              </a:lnSpc>
              <a:spcBef>
                <a:spcPct val="0"/>
              </a:spcBef>
              <a:buClrTx/>
              <a:buSzTx/>
              <a:buFontTx/>
              <a:buNone/>
            </a:pPr>
            <a:r>
              <a:rPr lang="en-US" altLang="en-US" sz="1000"/>
              <a:t>answers</a:t>
            </a:r>
          </a:p>
        </p:txBody>
      </p:sp>
      <p:cxnSp>
        <p:nvCxnSpPr>
          <p:cNvPr id="9" name="Straight Arrow Connector 8">
            <a:extLst>
              <a:ext uri="{FF2B5EF4-FFF2-40B4-BE49-F238E27FC236}">
                <a16:creationId xmlns:a16="http://schemas.microsoft.com/office/drawing/2014/main" id="{5304E6C1-C6D6-4D61-BC9F-9C6DB422AA1C}"/>
              </a:ext>
            </a:extLst>
          </p:cNvPr>
          <p:cNvCxnSpPr>
            <a:stCxn id="7176" idx="2"/>
          </p:cNvCxnSpPr>
          <p:nvPr/>
        </p:nvCxnSpPr>
        <p:spPr>
          <a:xfrm flipH="1">
            <a:off x="322263" y="1339850"/>
            <a:ext cx="7937" cy="336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78" name="Slide Number Placeholder 1">
            <a:extLst>
              <a:ext uri="{FF2B5EF4-FFF2-40B4-BE49-F238E27FC236}">
                <a16:creationId xmlns:a16="http://schemas.microsoft.com/office/drawing/2014/main" id="{39C06509-9BF3-4AF3-91FE-51A19572492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B30EF6-4C7C-4637-B1A3-2A153AF1DBB4}" type="slidenum">
              <a:rPr lang="en-US" altLang="en-US" sz="1000"/>
              <a:pPr>
                <a:spcBef>
                  <a:spcPct val="0"/>
                </a:spcBef>
                <a:buClrTx/>
                <a:buSzTx/>
                <a:buFontTx/>
                <a:buNone/>
              </a:pPr>
              <a:t>63</a:t>
            </a:fld>
            <a:endParaRPr lang="en-US" altLang="en-US" sz="1000"/>
          </a:p>
        </p:txBody>
      </p:sp>
      <p:sp>
        <p:nvSpPr>
          <p:cNvPr id="2" name="Oval 1">
            <a:extLst>
              <a:ext uri="{FF2B5EF4-FFF2-40B4-BE49-F238E27FC236}">
                <a16:creationId xmlns:a16="http://schemas.microsoft.com/office/drawing/2014/main" id="{12054AB4-819F-4691-B2EF-5FE53672D402}"/>
              </a:ext>
            </a:extLst>
          </p:cNvPr>
          <p:cNvSpPr/>
          <p:nvPr/>
        </p:nvSpPr>
        <p:spPr>
          <a:xfrm>
            <a:off x="1523310" y="1479550"/>
            <a:ext cx="1524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C4DA55-A5BD-4E12-9D9E-E7EC08911EF2}"/>
              </a:ext>
            </a:extLst>
          </p:cNvPr>
          <p:cNvSpPr txBox="1"/>
          <p:nvPr/>
        </p:nvSpPr>
        <p:spPr>
          <a:xfrm>
            <a:off x="609600" y="2185386"/>
            <a:ext cx="6477690" cy="2308324"/>
          </a:xfrm>
          <a:prstGeom prst="rect">
            <a:avLst/>
          </a:prstGeom>
          <a:noFill/>
        </p:spPr>
        <p:txBody>
          <a:bodyPr wrap="square" rtlCol="0">
            <a:spAutoFit/>
          </a:bodyPr>
          <a:lstStyle/>
          <a:p>
            <a:r>
              <a:rPr lang="en-US" sz="1600" i="1" dirty="0">
                <a:solidFill>
                  <a:srgbClr val="0000FF"/>
                </a:solidFill>
              </a:rPr>
              <a:t>By what other name is </a:t>
            </a:r>
            <a:r>
              <a:rPr lang="en-US" sz="1600" i="1" dirty="0" err="1">
                <a:solidFill>
                  <a:srgbClr val="0000FF"/>
                </a:solidFill>
              </a:rPr>
              <a:t>iridoplasty</a:t>
            </a:r>
            <a:r>
              <a:rPr lang="en-US" sz="1600" i="1" dirty="0">
                <a:solidFill>
                  <a:srgbClr val="0000FF"/>
                </a:solidFill>
              </a:rPr>
              <a:t> called?</a:t>
            </a:r>
          </a:p>
          <a:p>
            <a:r>
              <a:rPr lang="en-US" sz="1600" dirty="0" err="1">
                <a:solidFill>
                  <a:srgbClr val="0000FF"/>
                </a:solidFill>
              </a:rPr>
              <a:t>Gonioplasty</a:t>
            </a:r>
            <a:endParaRPr lang="en-US" sz="1600" dirty="0">
              <a:solidFill>
                <a:srgbClr val="0000FF"/>
              </a:solidFill>
            </a:endParaRPr>
          </a:p>
          <a:p>
            <a:endParaRPr lang="en-US" sz="1600" dirty="0">
              <a:solidFill>
                <a:srgbClr val="0000FF"/>
              </a:solidFill>
            </a:endParaRPr>
          </a:p>
          <a:p>
            <a:r>
              <a:rPr lang="en-US" sz="1600" i="1" dirty="0">
                <a:solidFill>
                  <a:srgbClr val="0000FF"/>
                </a:solidFill>
              </a:rPr>
              <a:t>What is its purpose, </a:t>
            </a:r>
            <a:r>
              <a:rPr lang="en-US" sz="1600" i="1" dirty="0" err="1">
                <a:solidFill>
                  <a:srgbClr val="0000FF"/>
                </a:solidFill>
              </a:rPr>
              <a:t>ie</a:t>
            </a:r>
            <a:r>
              <a:rPr lang="en-US" sz="1600" i="1" dirty="0">
                <a:solidFill>
                  <a:srgbClr val="0000FF"/>
                </a:solidFill>
              </a:rPr>
              <a:t>, its therapeutic goal?</a:t>
            </a:r>
          </a:p>
          <a:p>
            <a:r>
              <a:rPr lang="en-US" sz="1600" dirty="0">
                <a:solidFill>
                  <a:srgbClr val="0000FF"/>
                </a:solidFill>
              </a:rPr>
              <a:t>To deepen the angle</a:t>
            </a:r>
          </a:p>
          <a:p>
            <a:endParaRPr lang="en-US" sz="1600" dirty="0">
              <a:solidFill>
                <a:srgbClr val="0000FF"/>
              </a:solidFill>
            </a:endParaRPr>
          </a:p>
          <a:p>
            <a:r>
              <a:rPr lang="en-US" sz="1600" i="1" dirty="0">
                <a:solidFill>
                  <a:srgbClr val="0000FF"/>
                </a:solidFill>
              </a:rPr>
              <a:t>In a nutshell, how is it performed, and how does it deepen the angle?</a:t>
            </a:r>
          </a:p>
          <a:p>
            <a:r>
              <a:rPr lang="en-US" sz="1600" dirty="0">
                <a:solidFill>
                  <a:srgbClr val="0000FF"/>
                </a:solidFill>
              </a:rPr>
              <a:t>Laser burns are placed in the peripheral iris stroma, and the resulting contraction causes the iris to flatten and pull away from the angle</a:t>
            </a:r>
          </a:p>
        </p:txBody>
      </p:sp>
    </p:spTree>
    <p:extLst>
      <p:ext uri="{BB962C8B-B14F-4D97-AF65-F5344CB8AC3E}">
        <p14:creationId xmlns:p14="http://schemas.microsoft.com/office/powerpoint/2010/main" val="3338113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DC24B-80AD-45B3-99BD-A27114942204}"/>
              </a:ext>
            </a:extLst>
          </p:cNvPr>
          <p:cNvSpPr>
            <a:spLocks noGrp="1"/>
          </p:cNvSpPr>
          <p:nvPr>
            <p:ph type="sldNum" sz="quarter" idx="12"/>
          </p:nvPr>
        </p:nvSpPr>
        <p:spPr/>
        <p:txBody>
          <a:bodyPr/>
          <a:lstStyle/>
          <a:p>
            <a:pPr>
              <a:defRPr/>
            </a:pPr>
            <a:fld id="{3552EEDA-34CF-42D0-9BC9-8F133D96D4E5}" type="slidenum">
              <a:rPr lang="en-US" altLang="en-US" smtClean="0"/>
              <a:pPr>
                <a:defRPr/>
              </a:pPr>
              <a:t>64</a:t>
            </a:fld>
            <a:endParaRPr lang="en-US" altLang="en-US"/>
          </a:p>
        </p:txBody>
      </p:sp>
      <p:sp>
        <p:nvSpPr>
          <p:cNvPr id="5" name="TextBox 4">
            <a:extLst>
              <a:ext uri="{FF2B5EF4-FFF2-40B4-BE49-F238E27FC236}">
                <a16:creationId xmlns:a16="http://schemas.microsoft.com/office/drawing/2014/main" id="{67904BA4-FF8F-4F5E-BFC4-0D2859EAA48A}"/>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8" name="TextBox 7">
            <a:extLst>
              <a:ext uri="{FF2B5EF4-FFF2-40B4-BE49-F238E27FC236}">
                <a16:creationId xmlns:a16="http://schemas.microsoft.com/office/drawing/2014/main" id="{173CAA4E-075E-4B5B-B145-F96848CFCA7A}"/>
              </a:ext>
            </a:extLst>
          </p:cNvPr>
          <p:cNvSpPr txBox="1"/>
          <p:nvPr/>
        </p:nvSpPr>
        <p:spPr>
          <a:xfrm>
            <a:off x="2639426" y="5717495"/>
            <a:ext cx="3865162" cy="369332"/>
          </a:xfrm>
          <a:prstGeom prst="rect">
            <a:avLst/>
          </a:prstGeom>
          <a:noFill/>
        </p:spPr>
        <p:txBody>
          <a:bodyPr wrap="none" rtlCol="0">
            <a:spAutoFit/>
          </a:bodyPr>
          <a:lstStyle/>
          <a:p>
            <a:pPr algn="ctr"/>
            <a:r>
              <a:rPr lang="en-US" dirty="0"/>
              <a:t>Plateau iris pre- and post-</a:t>
            </a:r>
            <a:r>
              <a:rPr lang="en-US" dirty="0" err="1"/>
              <a:t>iridoplasty</a:t>
            </a:r>
            <a:endParaRPr lang="en-US" dirty="0"/>
          </a:p>
        </p:txBody>
      </p:sp>
      <p:pic>
        <p:nvPicPr>
          <p:cNvPr id="6" name="Picture 5">
            <a:extLst>
              <a:ext uri="{FF2B5EF4-FFF2-40B4-BE49-F238E27FC236}">
                <a16:creationId xmlns:a16="http://schemas.microsoft.com/office/drawing/2014/main" id="{AF6E3AC4-BEEE-4891-B542-4A9DBBD4B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2" y="1405631"/>
            <a:ext cx="7933696" cy="2454955"/>
          </a:xfrm>
          <a:prstGeom prst="rect">
            <a:avLst/>
          </a:prstGeom>
        </p:spPr>
      </p:pic>
      <p:sp>
        <p:nvSpPr>
          <p:cNvPr id="7" name="TextBox 6">
            <a:extLst>
              <a:ext uri="{FF2B5EF4-FFF2-40B4-BE49-F238E27FC236}">
                <a16:creationId xmlns:a16="http://schemas.microsoft.com/office/drawing/2014/main" id="{E48FD999-873C-4788-9C85-3659C915A636}"/>
              </a:ext>
            </a:extLst>
          </p:cNvPr>
          <p:cNvSpPr txBox="1"/>
          <p:nvPr/>
        </p:nvSpPr>
        <p:spPr>
          <a:xfrm>
            <a:off x="683575" y="3870525"/>
            <a:ext cx="7776848" cy="1077218"/>
          </a:xfrm>
          <a:prstGeom prst="rect">
            <a:avLst/>
          </a:prstGeom>
          <a:noFill/>
        </p:spPr>
        <p:txBody>
          <a:bodyPr wrap="square" rtlCol="0">
            <a:spAutoFit/>
          </a:bodyPr>
          <a:lstStyle/>
          <a:p>
            <a:r>
              <a:rPr lang="en-US" sz="1600" b="1" dirty="0"/>
              <a:t>Left:</a:t>
            </a:r>
            <a:r>
              <a:rPr lang="en-US" sz="1600" dirty="0"/>
              <a:t> A flat iris plane but shallow angle recess </a:t>
            </a:r>
            <a:r>
              <a:rPr lang="en-US" sz="1600" b="1" dirty="0"/>
              <a:t>(arrow)</a:t>
            </a:r>
            <a:r>
              <a:rPr lang="en-US" sz="1600" dirty="0"/>
              <a:t>. Note that the midperipheral angle appears deeper </a:t>
            </a:r>
            <a:r>
              <a:rPr lang="en-US" sz="1600" b="1" dirty="0"/>
              <a:t>(double arrow)</a:t>
            </a:r>
            <a:r>
              <a:rPr lang="en-US" sz="1600" dirty="0"/>
              <a:t> than the narrow angles associated with pupillary block. </a:t>
            </a:r>
            <a:r>
              <a:rPr lang="en-US" sz="1600" b="1" dirty="0"/>
              <a:t>Right:</a:t>
            </a:r>
            <a:r>
              <a:rPr lang="en-US" sz="1600" dirty="0"/>
              <a:t> A much deeper angle recess </a:t>
            </a:r>
            <a:r>
              <a:rPr lang="en-US" sz="1600" b="1" dirty="0"/>
              <a:t>(arrow)</a:t>
            </a:r>
            <a:r>
              <a:rPr lang="en-US" sz="1600" dirty="0"/>
              <a:t> following laser peripheral </a:t>
            </a:r>
            <a:r>
              <a:rPr lang="en-US" sz="1600" dirty="0" err="1"/>
              <a:t>iridoplasty</a:t>
            </a:r>
            <a:r>
              <a:rPr lang="en-US" sz="1600" dirty="0"/>
              <a:t>.</a:t>
            </a:r>
          </a:p>
        </p:txBody>
      </p:sp>
    </p:spTree>
    <p:extLst>
      <p:ext uri="{BB962C8B-B14F-4D97-AF65-F5344CB8AC3E}">
        <p14:creationId xmlns:p14="http://schemas.microsoft.com/office/powerpoint/2010/main" val="3474558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0C50035-90E0-4E76-B4DF-52AF112D1CED}"/>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a:t>
            </a:r>
            <a:endParaRPr lang="en-US" altLang="en-US" sz="2100" dirty="0">
              <a:solidFill>
                <a:schemeClr val="bg1"/>
              </a:solidFill>
            </a:endParaRPr>
          </a:p>
        </p:txBody>
      </p:sp>
      <p:sp>
        <p:nvSpPr>
          <p:cNvPr id="8195" name="Text Box 3">
            <a:extLst>
              <a:ext uri="{FF2B5EF4-FFF2-40B4-BE49-F238E27FC236}">
                <a16:creationId xmlns:a16="http://schemas.microsoft.com/office/drawing/2014/main" id="{1B40F5E9-0AD3-4DF0-A5DC-01C5DF4FEC5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8196" name="Text Box 4">
            <a:extLst>
              <a:ext uri="{FF2B5EF4-FFF2-40B4-BE49-F238E27FC236}">
                <a16:creationId xmlns:a16="http://schemas.microsoft.com/office/drawing/2014/main" id="{563F33A7-B52B-40B9-9345-5F388A748E06}"/>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8197" name="Rectangle 6">
            <a:extLst>
              <a:ext uri="{FF2B5EF4-FFF2-40B4-BE49-F238E27FC236}">
                <a16:creationId xmlns:a16="http://schemas.microsoft.com/office/drawing/2014/main" id="{CDA73F50-A279-4895-B580-9BD2BB1838A2}"/>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8199" name="Text Box 8">
            <a:extLst>
              <a:ext uri="{FF2B5EF4-FFF2-40B4-BE49-F238E27FC236}">
                <a16:creationId xmlns:a16="http://schemas.microsoft.com/office/drawing/2014/main" id="{51BFD60C-D30D-4324-9FE8-3242C9F2F04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8200" name="Slide Number Placeholder 1">
            <a:extLst>
              <a:ext uri="{FF2B5EF4-FFF2-40B4-BE49-F238E27FC236}">
                <a16:creationId xmlns:a16="http://schemas.microsoft.com/office/drawing/2014/main" id="{808277D6-E4AD-4B04-AF52-016C25DE495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8F456A0-4D0E-4002-B8FD-B7CA63090DA6}" type="slidenum">
              <a:rPr lang="en-US" altLang="en-US" sz="1000"/>
              <a:pPr>
                <a:spcBef>
                  <a:spcPct val="0"/>
                </a:spcBef>
                <a:buClrTx/>
                <a:buSzTx/>
                <a:buFontTx/>
                <a:buNone/>
              </a:pPr>
              <a:t>65</a:t>
            </a:fld>
            <a:endParaRPr lang="en-US" altLang="en-US" sz="10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424A7E-E9F6-41DF-8CE9-3CC1AFA272E2}"/>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endParaRPr lang="en-US" altLang="en-US" sz="2100" dirty="0">
              <a:solidFill>
                <a:schemeClr val="bg1"/>
              </a:solidFill>
            </a:endParaRPr>
          </a:p>
        </p:txBody>
      </p:sp>
      <p:sp>
        <p:nvSpPr>
          <p:cNvPr id="9219" name="Text Box 3">
            <a:extLst>
              <a:ext uri="{FF2B5EF4-FFF2-40B4-BE49-F238E27FC236}">
                <a16:creationId xmlns:a16="http://schemas.microsoft.com/office/drawing/2014/main" id="{255F89D8-E43F-4C79-835E-AA38F2470D7E}"/>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9220" name="Text Box 4">
            <a:extLst>
              <a:ext uri="{FF2B5EF4-FFF2-40B4-BE49-F238E27FC236}">
                <a16:creationId xmlns:a16="http://schemas.microsoft.com/office/drawing/2014/main" id="{8634C906-96FA-48F9-B9BF-6158F73554C9}"/>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9221" name="Rectangle 6">
            <a:extLst>
              <a:ext uri="{FF2B5EF4-FFF2-40B4-BE49-F238E27FC236}">
                <a16:creationId xmlns:a16="http://schemas.microsoft.com/office/drawing/2014/main" id="{E9999259-E377-4301-BFFA-1674D2292AD7}"/>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223" name="Text Box 8">
            <a:extLst>
              <a:ext uri="{FF2B5EF4-FFF2-40B4-BE49-F238E27FC236}">
                <a16:creationId xmlns:a16="http://schemas.microsoft.com/office/drawing/2014/main" id="{E21A719A-664F-4D18-B3A4-FFE31A55F401}"/>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9224" name="Slide Number Placeholder 1">
            <a:extLst>
              <a:ext uri="{FF2B5EF4-FFF2-40B4-BE49-F238E27FC236}">
                <a16:creationId xmlns:a16="http://schemas.microsoft.com/office/drawing/2014/main" id="{BF017C6F-DB31-4EDE-8259-D7B46489A67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B4A0779-F0D8-4947-8A97-0BB67C0A2B70}" type="slidenum">
              <a:rPr lang="en-US" altLang="en-US" sz="1000"/>
              <a:pPr>
                <a:spcBef>
                  <a:spcPct val="0"/>
                </a:spcBef>
                <a:buClrTx/>
                <a:buSzTx/>
                <a:buFontTx/>
                <a:buNone/>
              </a:pPr>
              <a:t>66</a:t>
            </a:fld>
            <a:endParaRPr lang="en-US" altLang="en-US" sz="1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F1A8BE9-E78E-43A5-80D3-5F83F67470AB}"/>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b="1" dirty="0"/>
              <a:t>IOP </a:t>
            </a:r>
            <a:r>
              <a:rPr lang="en-US" sz="2100" b="1" i="1" dirty="0"/>
              <a:t>low</a:t>
            </a:r>
            <a:r>
              <a:rPr lang="en-US" sz="2100" b="1" dirty="0"/>
              <a:t> after events: </a:t>
            </a:r>
            <a:r>
              <a:rPr lang="en-US" sz="2100" b="1" dirty="0">
                <a:solidFill>
                  <a:srgbClr val="0000FF"/>
                </a:solidFill>
              </a:rPr>
              <a:t>Acute</a:t>
            </a:r>
            <a:endParaRPr lang="en-US" sz="2100" dirty="0">
              <a:solidFill>
                <a:schemeClr val="bg1"/>
              </a:solidFill>
            </a:endParaRPr>
          </a:p>
        </p:txBody>
      </p:sp>
      <p:sp>
        <p:nvSpPr>
          <p:cNvPr id="10243" name="Text Box 3">
            <a:extLst>
              <a:ext uri="{FF2B5EF4-FFF2-40B4-BE49-F238E27FC236}">
                <a16:creationId xmlns:a16="http://schemas.microsoft.com/office/drawing/2014/main" id="{0613A120-4C64-4992-A20E-782AC72CBFA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0244" name="Text Box 4">
            <a:extLst>
              <a:ext uri="{FF2B5EF4-FFF2-40B4-BE49-F238E27FC236}">
                <a16:creationId xmlns:a16="http://schemas.microsoft.com/office/drawing/2014/main" id="{EB52F81B-40A5-4F34-BAFC-11B2F1280F7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0245" name="Rectangle 6">
            <a:extLst>
              <a:ext uri="{FF2B5EF4-FFF2-40B4-BE49-F238E27FC236}">
                <a16:creationId xmlns:a16="http://schemas.microsoft.com/office/drawing/2014/main" id="{B56D401E-0D2D-4E50-86B9-70F9BDE9AF30}"/>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247" name="Text Box 8">
            <a:extLst>
              <a:ext uri="{FF2B5EF4-FFF2-40B4-BE49-F238E27FC236}">
                <a16:creationId xmlns:a16="http://schemas.microsoft.com/office/drawing/2014/main" id="{20C27CC3-4FD3-4AC5-AC57-FBE3AF48AF34}"/>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0248" name="Text Box 6">
            <a:extLst>
              <a:ext uri="{FF2B5EF4-FFF2-40B4-BE49-F238E27FC236}">
                <a16:creationId xmlns:a16="http://schemas.microsoft.com/office/drawing/2014/main" id="{F6BFBF73-7ECE-4D14-B218-E7729E43B924}"/>
              </a:ext>
            </a:extLst>
          </p:cNvPr>
          <p:cNvSpPr txBox="1">
            <a:spLocks noChangeArrowheads="1"/>
          </p:cNvSpPr>
          <p:nvPr/>
        </p:nvSpPr>
        <p:spPr bwMode="auto">
          <a:xfrm>
            <a:off x="990600" y="2652713"/>
            <a:ext cx="7010400" cy="157003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Why is IOP low after an acute angle-closure event?</a:t>
            </a:r>
            <a:endParaRPr lang="en-US" altLang="en-US" sz="1600" i="1">
              <a:solidFill>
                <a:srgbClr val="CCFFCC"/>
              </a:solidFill>
            </a:endParaRPr>
          </a:p>
          <a:p>
            <a:pPr eaLnBrk="1" hangingPunct="1">
              <a:spcBef>
                <a:spcPct val="0"/>
              </a:spcBef>
              <a:buClrTx/>
              <a:buSzTx/>
              <a:buFontTx/>
              <a:buNone/>
            </a:pPr>
            <a:r>
              <a:rPr lang="en-US" altLang="en-US" sz="1600">
                <a:solidFill>
                  <a:srgbClr val="CCFFCC"/>
                </a:solidFill>
                <a:sym typeface="Wingdings" panose="05000000000000000000" pitchFamily="2" charset="2"/>
              </a:rPr>
              <a:t>Very high IOP  CB ischemia  ↓ aqueous production  low IOP</a:t>
            </a:r>
          </a:p>
          <a:p>
            <a:pPr eaLnBrk="1" hangingPunct="1">
              <a:spcBef>
                <a:spcPct val="0"/>
              </a:spcBef>
              <a:buClrTx/>
              <a:buSzTx/>
              <a:buFontTx/>
              <a:buNone/>
            </a:pPr>
            <a:endParaRPr lang="en-US" altLang="en-US" sz="1600">
              <a:solidFill>
                <a:srgbClr val="CCFFCC"/>
              </a:solidFill>
              <a:sym typeface="Wingdings" panose="05000000000000000000" pitchFamily="2" charset="2"/>
            </a:endParaRPr>
          </a:p>
          <a:p>
            <a:pPr eaLnBrk="1" hangingPunct="1">
              <a:spcBef>
                <a:spcPct val="0"/>
              </a:spcBef>
              <a:buClrTx/>
              <a:buSzTx/>
              <a:buFontTx/>
              <a:buNone/>
            </a:pPr>
            <a:r>
              <a:rPr lang="en-US" altLang="en-US" sz="1600" i="1">
                <a:solidFill>
                  <a:srgbClr val="CCFFCC"/>
                </a:solidFill>
                <a:sym typeface="Wingdings" panose="05000000000000000000" pitchFamily="2" charset="2"/>
              </a:rPr>
              <a:t>What is the implication for management?</a:t>
            </a:r>
          </a:p>
          <a:p>
            <a:pPr eaLnBrk="1" hangingPunct="1">
              <a:spcBef>
                <a:spcPct val="0"/>
              </a:spcBef>
              <a:buClrTx/>
              <a:buSzTx/>
              <a:buFontTx/>
              <a:buNone/>
            </a:pPr>
            <a:r>
              <a:rPr lang="en-US" altLang="en-US" sz="1600">
                <a:solidFill>
                  <a:srgbClr val="CCFFCC"/>
                </a:solidFill>
                <a:sym typeface="Wingdings" panose="05000000000000000000" pitchFamily="2" charset="2"/>
              </a:rPr>
              <a:t>Low IOP post-event should not be interpreted as evidence of an adequately functioning angle. Follow-up with serial gonio must be performed.</a:t>
            </a:r>
          </a:p>
        </p:txBody>
      </p:sp>
      <p:sp>
        <p:nvSpPr>
          <p:cNvPr id="10249" name="Slide Number Placeholder 1">
            <a:extLst>
              <a:ext uri="{FF2B5EF4-FFF2-40B4-BE49-F238E27FC236}">
                <a16:creationId xmlns:a16="http://schemas.microsoft.com/office/drawing/2014/main" id="{10AA0C19-B582-46D8-982C-AF474E746E4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0F8D8B2-0DAE-455F-A721-3C8AAFCAB606}" type="slidenum">
              <a:rPr lang="en-US" altLang="en-US" sz="1000"/>
              <a:pPr>
                <a:spcBef>
                  <a:spcPct val="0"/>
                </a:spcBef>
                <a:buClrTx/>
                <a:buSzTx/>
                <a:buFontTx/>
                <a:buNone/>
              </a:pPr>
              <a:t>67</a:t>
            </a:fld>
            <a:endParaRPr lang="en-US" altLang="en-US" sz="1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6">
            <a:extLst>
              <a:ext uri="{FF2B5EF4-FFF2-40B4-BE49-F238E27FC236}">
                <a16:creationId xmlns:a16="http://schemas.microsoft.com/office/drawing/2014/main" id="{C42C6ECC-D5F4-4251-AFB7-639543F62C29}"/>
              </a:ext>
            </a:extLst>
          </p:cNvPr>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17410" name="Rectangle 2">
            <a:extLst>
              <a:ext uri="{FF2B5EF4-FFF2-40B4-BE49-F238E27FC236}">
                <a16:creationId xmlns:a16="http://schemas.microsoft.com/office/drawing/2014/main" id="{19042E96-940B-46F9-8585-ECF2423749FB}"/>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b="1" dirty="0"/>
              <a:t>IOP </a:t>
            </a:r>
            <a:r>
              <a:rPr lang="en-US" sz="2100" b="1" i="1" dirty="0"/>
              <a:t>low</a:t>
            </a:r>
            <a:r>
              <a:rPr lang="en-US" sz="2100" b="1" dirty="0"/>
              <a:t> after events: </a:t>
            </a:r>
            <a:r>
              <a:rPr lang="en-US" sz="2100" b="1" dirty="0">
                <a:solidFill>
                  <a:srgbClr val="0000FF"/>
                </a:solidFill>
              </a:rPr>
              <a:t>Acute</a:t>
            </a:r>
            <a:endParaRPr lang="en-US" sz="2100" dirty="0">
              <a:solidFill>
                <a:schemeClr val="bg1"/>
              </a:solidFill>
            </a:endParaRPr>
          </a:p>
        </p:txBody>
      </p:sp>
      <p:sp>
        <p:nvSpPr>
          <p:cNvPr id="11267" name="Text Box 3">
            <a:extLst>
              <a:ext uri="{FF2B5EF4-FFF2-40B4-BE49-F238E27FC236}">
                <a16:creationId xmlns:a16="http://schemas.microsoft.com/office/drawing/2014/main" id="{965E365C-B2D6-45BB-AF78-B66CCA7D761B}"/>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1268" name="Text Box 4">
            <a:extLst>
              <a:ext uri="{FF2B5EF4-FFF2-40B4-BE49-F238E27FC236}">
                <a16:creationId xmlns:a16="http://schemas.microsoft.com/office/drawing/2014/main" id="{FB1E475E-3F28-4C91-9C85-D945CE07C028}"/>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1271" name="Text Box 8">
            <a:extLst>
              <a:ext uri="{FF2B5EF4-FFF2-40B4-BE49-F238E27FC236}">
                <a16:creationId xmlns:a16="http://schemas.microsoft.com/office/drawing/2014/main" id="{04409B7A-1499-4FF2-942E-E7E6AA706D69}"/>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1272" name="Text Box 6">
            <a:extLst>
              <a:ext uri="{FF2B5EF4-FFF2-40B4-BE49-F238E27FC236}">
                <a16:creationId xmlns:a16="http://schemas.microsoft.com/office/drawing/2014/main" id="{5894335B-CDDB-4315-90AD-5B9BF95CE9B6}"/>
              </a:ext>
            </a:extLst>
          </p:cNvPr>
          <p:cNvSpPr txBox="1">
            <a:spLocks noChangeArrowheads="1"/>
          </p:cNvSpPr>
          <p:nvPr/>
        </p:nvSpPr>
        <p:spPr bwMode="auto">
          <a:xfrm>
            <a:off x="990600" y="2652713"/>
            <a:ext cx="7010400" cy="157003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Why is IOP low after an acute angle-closure event?</a:t>
            </a:r>
          </a:p>
          <a:p>
            <a:pPr eaLnBrk="1" hangingPunct="1">
              <a:spcBef>
                <a:spcPct val="0"/>
              </a:spcBef>
              <a:buClrTx/>
              <a:buSzTx/>
              <a:buFontTx/>
              <a:buNone/>
            </a:pPr>
            <a:r>
              <a:rPr lang="en-US" altLang="en-US" sz="1600">
                <a:solidFill>
                  <a:srgbClr val="0000FF"/>
                </a:solidFill>
                <a:sym typeface="Wingdings" panose="05000000000000000000" pitchFamily="2" charset="2"/>
              </a:rPr>
              <a:t>Very high IOP  CB ischemia  ↓ aqueous production  low IOP</a:t>
            </a:r>
            <a:endParaRPr lang="en-US" altLang="en-US" sz="1600">
              <a:solidFill>
                <a:srgbClr val="CCFFCC"/>
              </a:solidFill>
              <a:sym typeface="Wingdings" panose="05000000000000000000" pitchFamily="2" charset="2"/>
            </a:endParaRPr>
          </a:p>
          <a:p>
            <a:pPr eaLnBrk="1" hangingPunct="1">
              <a:spcBef>
                <a:spcPct val="0"/>
              </a:spcBef>
              <a:buClrTx/>
              <a:buSzTx/>
              <a:buFontTx/>
              <a:buNone/>
            </a:pPr>
            <a:endParaRPr lang="en-US" altLang="en-US" sz="1600">
              <a:solidFill>
                <a:srgbClr val="CCFFCC"/>
              </a:solidFill>
              <a:sym typeface="Wingdings" panose="05000000000000000000" pitchFamily="2" charset="2"/>
            </a:endParaRPr>
          </a:p>
          <a:p>
            <a:pPr eaLnBrk="1" hangingPunct="1">
              <a:spcBef>
                <a:spcPct val="0"/>
              </a:spcBef>
              <a:buClrTx/>
              <a:buSzTx/>
              <a:buFontTx/>
              <a:buNone/>
            </a:pPr>
            <a:r>
              <a:rPr lang="en-US" altLang="en-US" sz="1600" i="1">
                <a:solidFill>
                  <a:srgbClr val="CCFFCC"/>
                </a:solidFill>
                <a:sym typeface="Wingdings" panose="05000000000000000000" pitchFamily="2" charset="2"/>
              </a:rPr>
              <a:t>What is the implication for management?</a:t>
            </a:r>
          </a:p>
          <a:p>
            <a:pPr eaLnBrk="1" hangingPunct="1">
              <a:spcBef>
                <a:spcPct val="0"/>
              </a:spcBef>
              <a:buClrTx/>
              <a:buSzTx/>
              <a:buFontTx/>
              <a:buNone/>
            </a:pPr>
            <a:r>
              <a:rPr lang="en-US" altLang="en-US" sz="1600">
                <a:solidFill>
                  <a:srgbClr val="CCFFCC"/>
                </a:solidFill>
                <a:sym typeface="Wingdings" panose="05000000000000000000" pitchFamily="2" charset="2"/>
              </a:rPr>
              <a:t>Low IOP post-event should not be interpreted as evidence of an adequately functioning angle. Follow-up with serial gonio must be performed.</a:t>
            </a:r>
          </a:p>
        </p:txBody>
      </p:sp>
      <p:sp>
        <p:nvSpPr>
          <p:cNvPr id="11273" name="Slide Number Placeholder 1">
            <a:extLst>
              <a:ext uri="{FF2B5EF4-FFF2-40B4-BE49-F238E27FC236}">
                <a16:creationId xmlns:a16="http://schemas.microsoft.com/office/drawing/2014/main" id="{C7836BBC-13C3-4243-A90F-49D8892D7E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70B-BE8F-4C46-8E39-C53512FF77A4}" type="slidenum">
              <a:rPr lang="en-US" altLang="en-US" sz="1000"/>
              <a:pPr>
                <a:spcBef>
                  <a:spcPct val="0"/>
                </a:spcBef>
                <a:buClrTx/>
                <a:buSzTx/>
                <a:buFontTx/>
                <a:buNone/>
              </a:pPr>
              <a:t>68</a:t>
            </a:fld>
            <a:endParaRPr lang="en-US" altLang="en-US" sz="1000"/>
          </a:p>
        </p:txBody>
      </p:sp>
      <p:sp>
        <p:nvSpPr>
          <p:cNvPr id="2" name="Rectangle 1">
            <a:extLst>
              <a:ext uri="{FF2B5EF4-FFF2-40B4-BE49-F238E27FC236}">
                <a16:creationId xmlns:a16="http://schemas.microsoft.com/office/drawing/2014/main" id="{2E5F9561-C6BC-4C8B-96AF-157CA6D14FC4}"/>
              </a:ext>
            </a:extLst>
          </p:cNvPr>
          <p:cNvSpPr/>
          <p:nvPr/>
        </p:nvSpPr>
        <p:spPr>
          <a:xfrm>
            <a:off x="2663687" y="2945296"/>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F64104-701F-4FAE-ACF0-162648EBC48B}"/>
              </a:ext>
            </a:extLst>
          </p:cNvPr>
          <p:cNvSpPr/>
          <p:nvPr/>
        </p:nvSpPr>
        <p:spPr>
          <a:xfrm>
            <a:off x="4094922" y="2945296"/>
            <a:ext cx="192487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9042E96-940B-46F9-8585-ECF2423749FB}"/>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b="1" dirty="0"/>
              <a:t>IOP </a:t>
            </a:r>
            <a:r>
              <a:rPr lang="en-US" sz="2100" b="1" i="1" dirty="0"/>
              <a:t>low</a:t>
            </a:r>
            <a:r>
              <a:rPr lang="en-US" sz="2100" b="1" dirty="0"/>
              <a:t> after events: </a:t>
            </a:r>
            <a:r>
              <a:rPr lang="en-US" sz="2100" b="1" dirty="0">
                <a:solidFill>
                  <a:srgbClr val="0000FF"/>
                </a:solidFill>
              </a:rPr>
              <a:t>Acute</a:t>
            </a:r>
            <a:endParaRPr lang="en-US" sz="2100" dirty="0">
              <a:solidFill>
                <a:schemeClr val="bg1"/>
              </a:solidFill>
            </a:endParaRPr>
          </a:p>
        </p:txBody>
      </p:sp>
      <p:sp>
        <p:nvSpPr>
          <p:cNvPr id="11267" name="Text Box 3">
            <a:extLst>
              <a:ext uri="{FF2B5EF4-FFF2-40B4-BE49-F238E27FC236}">
                <a16:creationId xmlns:a16="http://schemas.microsoft.com/office/drawing/2014/main" id="{965E365C-B2D6-45BB-AF78-B66CCA7D761B}"/>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1268" name="Text Box 4">
            <a:extLst>
              <a:ext uri="{FF2B5EF4-FFF2-40B4-BE49-F238E27FC236}">
                <a16:creationId xmlns:a16="http://schemas.microsoft.com/office/drawing/2014/main" id="{FB1E475E-3F28-4C91-9C85-D945CE07C028}"/>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1269" name="Rectangle 6">
            <a:extLst>
              <a:ext uri="{FF2B5EF4-FFF2-40B4-BE49-F238E27FC236}">
                <a16:creationId xmlns:a16="http://schemas.microsoft.com/office/drawing/2014/main" id="{C42C6ECC-D5F4-4251-AFB7-639543F62C29}"/>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1271" name="Text Box 8">
            <a:extLst>
              <a:ext uri="{FF2B5EF4-FFF2-40B4-BE49-F238E27FC236}">
                <a16:creationId xmlns:a16="http://schemas.microsoft.com/office/drawing/2014/main" id="{04409B7A-1499-4FF2-942E-E7E6AA706D69}"/>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1272" name="Text Box 6">
            <a:extLst>
              <a:ext uri="{FF2B5EF4-FFF2-40B4-BE49-F238E27FC236}">
                <a16:creationId xmlns:a16="http://schemas.microsoft.com/office/drawing/2014/main" id="{5894335B-CDDB-4315-90AD-5B9BF95CE9B6}"/>
              </a:ext>
            </a:extLst>
          </p:cNvPr>
          <p:cNvSpPr txBox="1">
            <a:spLocks noChangeArrowheads="1"/>
          </p:cNvSpPr>
          <p:nvPr/>
        </p:nvSpPr>
        <p:spPr bwMode="auto">
          <a:xfrm>
            <a:off x="990600" y="2652713"/>
            <a:ext cx="7010400" cy="157003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Why is IOP low after an acute angle-closure event?</a:t>
            </a:r>
          </a:p>
          <a:p>
            <a:pPr eaLnBrk="1" hangingPunct="1">
              <a:spcBef>
                <a:spcPct val="0"/>
              </a:spcBef>
              <a:buClrTx/>
              <a:buSzTx/>
              <a:buFontTx/>
              <a:buNone/>
            </a:pPr>
            <a:r>
              <a:rPr lang="en-US" altLang="en-US" sz="1600">
                <a:solidFill>
                  <a:srgbClr val="0000FF"/>
                </a:solidFill>
                <a:sym typeface="Wingdings" panose="05000000000000000000" pitchFamily="2" charset="2"/>
              </a:rPr>
              <a:t>Very high IOP  CB ischemia  ↓ aqueous production  low IOP</a:t>
            </a:r>
            <a:endParaRPr lang="en-US" altLang="en-US" sz="1600">
              <a:solidFill>
                <a:srgbClr val="CCFFCC"/>
              </a:solidFill>
              <a:sym typeface="Wingdings" panose="05000000000000000000" pitchFamily="2" charset="2"/>
            </a:endParaRPr>
          </a:p>
          <a:p>
            <a:pPr eaLnBrk="1" hangingPunct="1">
              <a:spcBef>
                <a:spcPct val="0"/>
              </a:spcBef>
              <a:buClrTx/>
              <a:buSzTx/>
              <a:buFontTx/>
              <a:buNone/>
            </a:pPr>
            <a:endParaRPr lang="en-US" altLang="en-US" sz="1600">
              <a:solidFill>
                <a:srgbClr val="CCFFCC"/>
              </a:solidFill>
              <a:sym typeface="Wingdings" panose="05000000000000000000" pitchFamily="2" charset="2"/>
            </a:endParaRPr>
          </a:p>
          <a:p>
            <a:pPr eaLnBrk="1" hangingPunct="1">
              <a:spcBef>
                <a:spcPct val="0"/>
              </a:spcBef>
              <a:buClrTx/>
              <a:buSzTx/>
              <a:buFontTx/>
              <a:buNone/>
            </a:pPr>
            <a:r>
              <a:rPr lang="en-US" altLang="en-US" sz="1600" i="1">
                <a:solidFill>
                  <a:srgbClr val="CCFFCC"/>
                </a:solidFill>
                <a:sym typeface="Wingdings" panose="05000000000000000000" pitchFamily="2" charset="2"/>
              </a:rPr>
              <a:t>What is the implication for management?</a:t>
            </a:r>
          </a:p>
          <a:p>
            <a:pPr eaLnBrk="1" hangingPunct="1">
              <a:spcBef>
                <a:spcPct val="0"/>
              </a:spcBef>
              <a:buClrTx/>
              <a:buSzTx/>
              <a:buFontTx/>
              <a:buNone/>
            </a:pPr>
            <a:r>
              <a:rPr lang="en-US" altLang="en-US" sz="1600">
                <a:solidFill>
                  <a:srgbClr val="CCFFCC"/>
                </a:solidFill>
                <a:sym typeface="Wingdings" panose="05000000000000000000" pitchFamily="2" charset="2"/>
              </a:rPr>
              <a:t>Low IOP post-event should not be interpreted as evidence of an adequately functioning angle. Follow-up with serial gonio must be performed.</a:t>
            </a:r>
          </a:p>
        </p:txBody>
      </p:sp>
      <p:sp>
        <p:nvSpPr>
          <p:cNvPr id="11273" name="Slide Number Placeholder 1">
            <a:extLst>
              <a:ext uri="{FF2B5EF4-FFF2-40B4-BE49-F238E27FC236}">
                <a16:creationId xmlns:a16="http://schemas.microsoft.com/office/drawing/2014/main" id="{C7836BBC-13C3-4243-A90F-49D8892D7E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80270B-BE8F-4C46-8E39-C53512FF77A4}" type="slidenum">
              <a:rPr lang="en-US" altLang="en-US" sz="1000"/>
              <a:pPr>
                <a:spcBef>
                  <a:spcPct val="0"/>
                </a:spcBef>
                <a:buClrTx/>
                <a:buSzTx/>
                <a:buFontTx/>
                <a:buNone/>
              </a:pPr>
              <a:t>69</a:t>
            </a:fld>
            <a:endParaRPr lang="en-US" altLang="en-US" sz="1000"/>
          </a:p>
        </p:txBody>
      </p:sp>
    </p:spTree>
    <p:extLst>
      <p:ext uri="{BB962C8B-B14F-4D97-AF65-F5344CB8AC3E}">
        <p14:creationId xmlns:p14="http://schemas.microsoft.com/office/powerpoint/2010/main" val="26655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7"/>
          <p:cNvSpPr txBox="1">
            <a:spLocks noChangeArrowheads="1"/>
          </p:cNvSpPr>
          <p:nvPr/>
        </p:nvSpPr>
        <p:spPr bwMode="auto">
          <a:xfrm>
            <a:off x="1904999" y="3080768"/>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lumMod val="75000"/>
                  </a:schemeClr>
                </a:solidFill>
              </a:rPr>
              <a:t>The first thought you should have when</a:t>
            </a:r>
          </a:p>
          <a:p>
            <a:pPr algn="ctr" eaLnBrk="1" hangingPunct="1">
              <a:spcBef>
                <a:spcPct val="0"/>
              </a:spcBef>
              <a:buClrTx/>
              <a:buSzTx/>
              <a:buFontTx/>
              <a:buNone/>
            </a:pPr>
            <a:r>
              <a:rPr lang="en-US" altLang="en-US" sz="1800" dirty="0">
                <a:solidFill>
                  <a:schemeClr val="bg1">
                    <a:lumMod val="75000"/>
                  </a:schemeClr>
                </a:solidFill>
              </a:rPr>
              <a:t>encountering a </a:t>
            </a:r>
            <a:r>
              <a:rPr lang="en-US" altLang="en-US" sz="1800" dirty="0" err="1">
                <a:solidFill>
                  <a:schemeClr val="bg1">
                    <a:lumMod val="75000"/>
                  </a:schemeClr>
                </a:solidFill>
              </a:rPr>
              <a:t>pt</a:t>
            </a:r>
            <a:r>
              <a:rPr lang="en-US" altLang="en-US" sz="1800" dirty="0">
                <a:solidFill>
                  <a:schemeClr val="bg1">
                    <a:lumMod val="75000"/>
                  </a:schemeClr>
                </a:solidFill>
              </a:rPr>
              <a:t> you suspect has glaucoma is…</a:t>
            </a:r>
          </a:p>
          <a:p>
            <a:pPr algn="ctr" eaLnBrk="1" hangingPunct="1">
              <a:spcBef>
                <a:spcPct val="0"/>
              </a:spcBef>
              <a:buClrTx/>
              <a:buSzTx/>
              <a:buFontTx/>
              <a:buNone/>
            </a:pPr>
            <a:r>
              <a:rPr lang="en-US" altLang="en-US" sz="1800" b="1" i="1" dirty="0">
                <a:solidFill>
                  <a:schemeClr val="bg1">
                    <a:lumMod val="75000"/>
                  </a:schemeClr>
                </a:solidFill>
              </a:rPr>
              <a:t>What is the status of the angle?</a:t>
            </a:r>
          </a:p>
        </p:txBody>
      </p:sp>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161801" y="2211387"/>
            <a:ext cx="2441694"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b="1" i="1" dirty="0"/>
              <a:t>Closed- </a:t>
            </a:r>
            <a:r>
              <a:rPr lang="en-US" altLang="en-US" sz="2800" b="1" dirty="0"/>
              <a:t>or</a:t>
            </a:r>
          </a:p>
          <a:p>
            <a:pPr algn="ctr" eaLnBrk="1" hangingPunct="1">
              <a:lnSpc>
                <a:spcPct val="85000"/>
              </a:lnSpc>
              <a:spcBef>
                <a:spcPct val="0"/>
              </a:spcBef>
              <a:buClrTx/>
              <a:buSzTx/>
              <a:buFontTx/>
              <a:buNone/>
            </a:pPr>
            <a:r>
              <a:rPr lang="en-US" altLang="en-US" sz="2800" b="1"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7C0AF69C-4874-49E7-9329-4384F3541034}"/>
              </a:ext>
            </a:extLst>
          </p:cNvPr>
          <p:cNvSpPr txBox="1"/>
          <p:nvPr/>
        </p:nvSpPr>
        <p:spPr>
          <a:xfrm>
            <a:off x="1295400" y="4267200"/>
            <a:ext cx="6963766" cy="1569660"/>
          </a:xfrm>
          <a:prstGeom prst="rect">
            <a:avLst/>
          </a:prstGeom>
          <a:noFill/>
        </p:spPr>
        <p:txBody>
          <a:bodyPr wrap="none" rtlCol="0">
            <a:spAutoFit/>
          </a:bodyPr>
          <a:lstStyle/>
          <a:p>
            <a:r>
              <a:rPr lang="en-US" sz="1600" i="1" dirty="0">
                <a:solidFill>
                  <a:srgbClr val="0000FF"/>
                </a:solidFill>
              </a:rPr>
              <a:t>What does it mean to say the angle is </a:t>
            </a:r>
            <a:r>
              <a:rPr lang="en-US" sz="1600" dirty="0">
                <a:solidFill>
                  <a:srgbClr val="0000FF"/>
                </a:solidFill>
              </a:rPr>
              <a:t>closed</a:t>
            </a:r>
            <a:r>
              <a:rPr lang="en-US" sz="1600" i="1" dirty="0">
                <a:solidFill>
                  <a:srgbClr val="0000FF"/>
                </a:solidFill>
              </a:rPr>
              <a:t>?</a:t>
            </a:r>
          </a:p>
          <a:p>
            <a:r>
              <a:rPr lang="en-US" sz="1600" dirty="0">
                <a:solidFill>
                  <a:srgbClr val="0000FF"/>
                </a:solidFill>
              </a:rPr>
              <a:t>It means the peripheral iris is in contact with the trabecular meshwork (TM)</a:t>
            </a:r>
          </a:p>
          <a:p>
            <a:endParaRPr lang="en-US" sz="1600" dirty="0">
              <a:solidFill>
                <a:srgbClr val="0000FF"/>
              </a:solidFill>
            </a:endParaRPr>
          </a:p>
          <a:p>
            <a:r>
              <a:rPr lang="en-US" sz="1600" i="1" dirty="0">
                <a:solidFill>
                  <a:srgbClr val="0000FF"/>
                </a:solidFill>
              </a:rPr>
              <a:t>This contact comes in two basic flavors—what are they?</a:t>
            </a:r>
          </a:p>
          <a:p>
            <a:r>
              <a:rPr lang="en-US" sz="1600" dirty="0">
                <a:solidFill>
                  <a:srgbClr val="0000FF"/>
                </a:solidFill>
              </a:rPr>
              <a:t>--The iris can  </a:t>
            </a:r>
            <a:r>
              <a:rPr lang="en-US" sz="1600" i="1" dirty="0">
                <a:solidFill>
                  <a:srgbClr val="0000FF"/>
                </a:solidFill>
              </a:rPr>
              <a:t>appose</a:t>
            </a:r>
            <a:r>
              <a:rPr lang="en-US" sz="1600" dirty="0">
                <a:solidFill>
                  <a:srgbClr val="0000FF"/>
                </a:solidFill>
              </a:rPr>
              <a:t>  the TM, </a:t>
            </a:r>
            <a:r>
              <a:rPr lang="en-US" sz="1600" dirty="0" err="1">
                <a:solidFill>
                  <a:srgbClr val="0000FF"/>
                </a:solidFill>
              </a:rPr>
              <a:t>ie</a:t>
            </a:r>
            <a:r>
              <a:rPr lang="en-US" sz="1600" dirty="0">
                <a:solidFill>
                  <a:srgbClr val="0000FF"/>
                </a:solidFill>
              </a:rPr>
              <a:t>, touch it without adhering to it</a:t>
            </a:r>
          </a:p>
          <a:p>
            <a:r>
              <a:rPr lang="en-US" sz="1600" dirty="0">
                <a:solidFill>
                  <a:srgbClr val="0000FF"/>
                </a:solidFill>
              </a:rPr>
              <a:t>--The iris can be  </a:t>
            </a:r>
            <a:r>
              <a:rPr lang="en-US" sz="1600" i="1" dirty="0" err="1">
                <a:solidFill>
                  <a:srgbClr val="0000FF"/>
                </a:solidFill>
              </a:rPr>
              <a:t>syneched</a:t>
            </a:r>
            <a:r>
              <a:rPr lang="en-US" sz="1600" i="1" dirty="0">
                <a:solidFill>
                  <a:srgbClr val="0000FF"/>
                </a:solidFill>
              </a:rPr>
              <a:t>*</a:t>
            </a:r>
            <a:r>
              <a:rPr lang="en-US" sz="1600" dirty="0">
                <a:solidFill>
                  <a:srgbClr val="0000FF"/>
                </a:solidFill>
              </a:rPr>
              <a:t>  to the TM, </a:t>
            </a:r>
            <a:r>
              <a:rPr lang="en-US" sz="1600" dirty="0" err="1">
                <a:solidFill>
                  <a:srgbClr val="0000FF"/>
                </a:solidFill>
              </a:rPr>
              <a:t>ie</a:t>
            </a:r>
            <a:r>
              <a:rPr lang="en-US" sz="1600" dirty="0">
                <a:solidFill>
                  <a:srgbClr val="0000FF"/>
                </a:solidFill>
              </a:rPr>
              <a:t>, adhered to it</a:t>
            </a:r>
          </a:p>
        </p:txBody>
      </p:sp>
      <p:sp>
        <p:nvSpPr>
          <p:cNvPr id="3" name="TextBox 2">
            <a:extLst>
              <a:ext uri="{FF2B5EF4-FFF2-40B4-BE49-F238E27FC236}">
                <a16:creationId xmlns:a16="http://schemas.microsoft.com/office/drawing/2014/main" id="{8E92403F-D907-4B69-805D-627BEC5E1560}"/>
              </a:ext>
            </a:extLst>
          </p:cNvPr>
          <p:cNvSpPr txBox="1"/>
          <p:nvPr/>
        </p:nvSpPr>
        <p:spPr>
          <a:xfrm>
            <a:off x="3393648" y="6435066"/>
            <a:ext cx="4607352" cy="276999"/>
          </a:xfrm>
          <a:prstGeom prst="rect">
            <a:avLst/>
          </a:prstGeom>
          <a:noFill/>
        </p:spPr>
        <p:txBody>
          <a:bodyPr wrap="none" rtlCol="0">
            <a:spAutoFit/>
          </a:bodyPr>
          <a:lstStyle/>
          <a:p>
            <a:r>
              <a:rPr lang="en-US" sz="1200" dirty="0"/>
              <a:t>*I don’t know if </a:t>
            </a:r>
            <a:r>
              <a:rPr lang="en-US" sz="1200" i="1" dirty="0" err="1"/>
              <a:t>syneched</a:t>
            </a:r>
            <a:r>
              <a:rPr lang="en-US" sz="1200" dirty="0"/>
              <a:t> is actually a word, but you catch my drift</a:t>
            </a:r>
          </a:p>
        </p:txBody>
      </p:sp>
      <p:sp>
        <p:nvSpPr>
          <p:cNvPr id="12" name="TextBox 11">
            <a:extLst>
              <a:ext uri="{FF2B5EF4-FFF2-40B4-BE49-F238E27FC236}">
                <a16:creationId xmlns:a16="http://schemas.microsoft.com/office/drawing/2014/main" id="{3C312C9A-CE57-4149-AB80-8290F090F374}"/>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14156487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C26C942-5952-409E-98BA-2E2A2EEDBB67}"/>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b="1" dirty="0"/>
              <a:t>IOP </a:t>
            </a:r>
            <a:r>
              <a:rPr lang="en-US" sz="2100" b="1" i="1" dirty="0"/>
              <a:t>low</a:t>
            </a:r>
            <a:r>
              <a:rPr lang="en-US" sz="2100" b="1" dirty="0"/>
              <a:t> after events: </a:t>
            </a:r>
            <a:r>
              <a:rPr lang="en-US" sz="2100" b="1" dirty="0">
                <a:solidFill>
                  <a:srgbClr val="0000FF"/>
                </a:solidFill>
              </a:rPr>
              <a:t>Acute</a:t>
            </a:r>
            <a:endParaRPr lang="en-US" sz="2100" dirty="0">
              <a:solidFill>
                <a:schemeClr val="bg1"/>
              </a:solidFill>
            </a:endParaRPr>
          </a:p>
        </p:txBody>
      </p:sp>
      <p:sp>
        <p:nvSpPr>
          <p:cNvPr id="12291" name="Text Box 3">
            <a:extLst>
              <a:ext uri="{FF2B5EF4-FFF2-40B4-BE49-F238E27FC236}">
                <a16:creationId xmlns:a16="http://schemas.microsoft.com/office/drawing/2014/main" id="{422BD708-358C-4FD1-B5A1-EAD14F67F26E}"/>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2292" name="Text Box 4">
            <a:extLst>
              <a:ext uri="{FF2B5EF4-FFF2-40B4-BE49-F238E27FC236}">
                <a16:creationId xmlns:a16="http://schemas.microsoft.com/office/drawing/2014/main" id="{FF4F04FC-0F2D-4E08-AF4B-A208C5B27147}"/>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2293" name="Rectangle 6">
            <a:extLst>
              <a:ext uri="{FF2B5EF4-FFF2-40B4-BE49-F238E27FC236}">
                <a16:creationId xmlns:a16="http://schemas.microsoft.com/office/drawing/2014/main" id="{C8E791C4-D064-4C3A-BFC8-F1200EC631B8}"/>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2295" name="Text Box 8">
            <a:extLst>
              <a:ext uri="{FF2B5EF4-FFF2-40B4-BE49-F238E27FC236}">
                <a16:creationId xmlns:a16="http://schemas.microsoft.com/office/drawing/2014/main" id="{F5E38B46-3469-4263-B552-271F8CFF4A2D}"/>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2296" name="Text Box 6">
            <a:extLst>
              <a:ext uri="{FF2B5EF4-FFF2-40B4-BE49-F238E27FC236}">
                <a16:creationId xmlns:a16="http://schemas.microsoft.com/office/drawing/2014/main" id="{7A6C9856-9AE8-466E-95C8-9775A7EB72A5}"/>
              </a:ext>
            </a:extLst>
          </p:cNvPr>
          <p:cNvSpPr txBox="1">
            <a:spLocks noChangeArrowheads="1"/>
          </p:cNvSpPr>
          <p:nvPr/>
        </p:nvSpPr>
        <p:spPr bwMode="auto">
          <a:xfrm>
            <a:off x="990600" y="2652713"/>
            <a:ext cx="7010400" cy="157003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IOP low after an acute angle-closure event?</a:t>
            </a:r>
          </a:p>
          <a:p>
            <a:pPr eaLnBrk="1" hangingPunct="1">
              <a:spcBef>
                <a:spcPct val="0"/>
              </a:spcBef>
              <a:buClrTx/>
              <a:buSzTx/>
              <a:buFontTx/>
              <a:buNone/>
            </a:pPr>
            <a:r>
              <a:rPr lang="en-US" altLang="en-US" sz="1600" dirty="0">
                <a:solidFill>
                  <a:srgbClr val="0000FF"/>
                </a:solidFill>
                <a:sym typeface="Wingdings" panose="05000000000000000000" pitchFamily="2" charset="2"/>
              </a:rPr>
              <a:t>Very high IOP  CB ischemia  ↓ aqueous production  low IOP</a:t>
            </a:r>
          </a:p>
          <a:p>
            <a:pPr eaLnBrk="1" hangingPunct="1">
              <a:spcBef>
                <a:spcPct val="0"/>
              </a:spcBef>
              <a:buClrTx/>
              <a:buSzTx/>
              <a:buFontTx/>
              <a:buNone/>
            </a:pPr>
            <a:endParaRPr lang="en-US" altLang="en-US" sz="1600" dirty="0">
              <a:solidFill>
                <a:srgbClr val="0000FF"/>
              </a:solidFill>
              <a:sym typeface="Wingdings" panose="05000000000000000000" pitchFamily="2" charset="2"/>
            </a:endParaRPr>
          </a:p>
          <a:p>
            <a:pPr eaLnBrk="1" hangingPunct="1">
              <a:spcBef>
                <a:spcPct val="0"/>
              </a:spcBef>
              <a:buClrTx/>
              <a:buSzTx/>
              <a:buFontTx/>
              <a:buNone/>
            </a:pPr>
            <a:r>
              <a:rPr lang="en-US" altLang="en-US" sz="1600" i="1" dirty="0">
                <a:solidFill>
                  <a:srgbClr val="0000FF"/>
                </a:solidFill>
                <a:sym typeface="Wingdings" panose="05000000000000000000" pitchFamily="2" charset="2"/>
              </a:rPr>
              <a:t>What is the implication for management?</a:t>
            </a:r>
            <a:endParaRPr lang="en-US" altLang="en-US" sz="1600" i="1" dirty="0">
              <a:solidFill>
                <a:srgbClr val="CCFFCC"/>
              </a:solidFill>
              <a:sym typeface="Wingdings" panose="05000000000000000000" pitchFamily="2" charset="2"/>
            </a:endParaRPr>
          </a:p>
          <a:p>
            <a:pPr eaLnBrk="1" hangingPunct="1">
              <a:spcBef>
                <a:spcPct val="0"/>
              </a:spcBef>
              <a:buClrTx/>
              <a:buSzTx/>
              <a:buFontTx/>
              <a:buNone/>
            </a:pPr>
            <a:r>
              <a:rPr lang="en-US" altLang="en-US" sz="1600" dirty="0">
                <a:solidFill>
                  <a:srgbClr val="CCFFCC"/>
                </a:solidFill>
                <a:sym typeface="Wingdings" panose="05000000000000000000" pitchFamily="2" charset="2"/>
              </a:rPr>
              <a:t>Low IOP post-event should not be interpreted as evidence of an adequately functioning angle. Follow-up with serial gonio must be performed.</a:t>
            </a:r>
          </a:p>
        </p:txBody>
      </p:sp>
      <p:sp>
        <p:nvSpPr>
          <p:cNvPr id="12297" name="Slide Number Placeholder 1">
            <a:extLst>
              <a:ext uri="{FF2B5EF4-FFF2-40B4-BE49-F238E27FC236}">
                <a16:creationId xmlns:a16="http://schemas.microsoft.com/office/drawing/2014/main" id="{480B5DB8-19FB-4422-8B55-7B2ACD63867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9F2E833-8AD0-4D45-84B0-6B5CBFFBFBA9}" type="slidenum">
              <a:rPr lang="en-US" altLang="en-US" sz="1000"/>
              <a:pPr>
                <a:spcBef>
                  <a:spcPct val="0"/>
                </a:spcBef>
                <a:buClrTx/>
                <a:buSzTx/>
                <a:buFontTx/>
                <a:buNone/>
              </a:pPr>
              <a:t>70</a:t>
            </a:fld>
            <a:endParaRPr lang="en-US" altLang="en-US" sz="1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6B547EF-0E99-4793-B7F1-3FD0A1A87A9E}"/>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b="1" dirty="0"/>
              <a:t>IOP </a:t>
            </a:r>
            <a:r>
              <a:rPr lang="en-US" sz="2100" b="1" i="1" dirty="0"/>
              <a:t>low</a:t>
            </a:r>
            <a:r>
              <a:rPr lang="en-US" sz="2100" b="1" dirty="0"/>
              <a:t> after events: </a:t>
            </a:r>
            <a:r>
              <a:rPr lang="en-US" sz="2100" b="1" dirty="0">
                <a:solidFill>
                  <a:srgbClr val="0000FF"/>
                </a:solidFill>
              </a:rPr>
              <a:t>Acute</a:t>
            </a:r>
            <a:endParaRPr lang="en-US" sz="2100" dirty="0">
              <a:solidFill>
                <a:schemeClr val="bg1"/>
              </a:solidFill>
            </a:endParaRPr>
          </a:p>
        </p:txBody>
      </p:sp>
      <p:sp>
        <p:nvSpPr>
          <p:cNvPr id="13315" name="Text Box 3">
            <a:extLst>
              <a:ext uri="{FF2B5EF4-FFF2-40B4-BE49-F238E27FC236}">
                <a16:creationId xmlns:a16="http://schemas.microsoft.com/office/drawing/2014/main" id="{C9F1D316-1AE8-4A4F-9A15-B4CB327D1AC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3316" name="Text Box 4">
            <a:extLst>
              <a:ext uri="{FF2B5EF4-FFF2-40B4-BE49-F238E27FC236}">
                <a16:creationId xmlns:a16="http://schemas.microsoft.com/office/drawing/2014/main" id="{B568DD61-DD7A-48F1-8D7B-44CBDD4C1CC7}"/>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3317" name="Rectangle 6">
            <a:extLst>
              <a:ext uri="{FF2B5EF4-FFF2-40B4-BE49-F238E27FC236}">
                <a16:creationId xmlns:a16="http://schemas.microsoft.com/office/drawing/2014/main" id="{E3C9E0DE-155D-41AF-B9A1-37AD83246BAF}"/>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3319" name="Text Box 8">
            <a:extLst>
              <a:ext uri="{FF2B5EF4-FFF2-40B4-BE49-F238E27FC236}">
                <a16:creationId xmlns:a16="http://schemas.microsoft.com/office/drawing/2014/main" id="{82BDD538-5891-4AF8-ACE3-2628E0FAD2B7}"/>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3320" name="Text Box 6">
            <a:extLst>
              <a:ext uri="{FF2B5EF4-FFF2-40B4-BE49-F238E27FC236}">
                <a16:creationId xmlns:a16="http://schemas.microsoft.com/office/drawing/2014/main" id="{2AC2461F-EC08-42BF-99C6-5CC2DDD609DA}"/>
              </a:ext>
            </a:extLst>
          </p:cNvPr>
          <p:cNvSpPr txBox="1">
            <a:spLocks noChangeArrowheads="1"/>
          </p:cNvSpPr>
          <p:nvPr/>
        </p:nvSpPr>
        <p:spPr bwMode="auto">
          <a:xfrm>
            <a:off x="990600" y="2652713"/>
            <a:ext cx="7010400" cy="157003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is IOP low after an acute angle-closure event?</a:t>
            </a:r>
          </a:p>
          <a:p>
            <a:pPr eaLnBrk="1" hangingPunct="1">
              <a:spcBef>
                <a:spcPct val="0"/>
              </a:spcBef>
              <a:buClrTx/>
              <a:buSzTx/>
              <a:buFontTx/>
              <a:buNone/>
            </a:pPr>
            <a:r>
              <a:rPr lang="en-US" altLang="en-US" sz="1600" dirty="0">
                <a:solidFill>
                  <a:srgbClr val="0000FF"/>
                </a:solidFill>
                <a:sym typeface="Wingdings" panose="05000000000000000000" pitchFamily="2" charset="2"/>
              </a:rPr>
              <a:t>Very high IOP  CB ischemia  ↓ aqueous production  low IOP</a:t>
            </a:r>
          </a:p>
          <a:p>
            <a:pPr eaLnBrk="1" hangingPunct="1">
              <a:spcBef>
                <a:spcPct val="0"/>
              </a:spcBef>
              <a:buClrTx/>
              <a:buSzTx/>
              <a:buFontTx/>
              <a:buNone/>
            </a:pPr>
            <a:endParaRPr lang="en-US" altLang="en-US" sz="1600" dirty="0">
              <a:solidFill>
                <a:srgbClr val="0000FF"/>
              </a:solidFill>
              <a:sym typeface="Wingdings" panose="05000000000000000000" pitchFamily="2" charset="2"/>
            </a:endParaRPr>
          </a:p>
          <a:p>
            <a:pPr eaLnBrk="1" hangingPunct="1">
              <a:spcBef>
                <a:spcPct val="0"/>
              </a:spcBef>
              <a:buClrTx/>
              <a:buSzTx/>
              <a:buFontTx/>
              <a:buNone/>
            </a:pPr>
            <a:r>
              <a:rPr lang="en-US" altLang="en-US" sz="1600" i="1" dirty="0">
                <a:solidFill>
                  <a:srgbClr val="0000FF"/>
                </a:solidFill>
                <a:sym typeface="Wingdings" panose="05000000000000000000" pitchFamily="2" charset="2"/>
              </a:rPr>
              <a:t>What is the implication for management?</a:t>
            </a:r>
          </a:p>
          <a:p>
            <a:pPr eaLnBrk="1" hangingPunct="1">
              <a:spcBef>
                <a:spcPct val="0"/>
              </a:spcBef>
              <a:buClrTx/>
              <a:buSzTx/>
              <a:buFontTx/>
              <a:buNone/>
            </a:pPr>
            <a:r>
              <a:rPr lang="en-US" altLang="en-US" sz="1600" dirty="0">
                <a:solidFill>
                  <a:srgbClr val="0000FF"/>
                </a:solidFill>
                <a:sym typeface="Wingdings" panose="05000000000000000000" pitchFamily="2" charset="2"/>
              </a:rPr>
              <a:t>Low IOP post-event should not be interpreted as evidence of an adequately functioning angle—follow-up with serial gonio must be performed!</a:t>
            </a:r>
          </a:p>
        </p:txBody>
      </p:sp>
      <p:sp>
        <p:nvSpPr>
          <p:cNvPr id="13321" name="Slide Number Placeholder 1">
            <a:extLst>
              <a:ext uri="{FF2B5EF4-FFF2-40B4-BE49-F238E27FC236}">
                <a16:creationId xmlns:a16="http://schemas.microsoft.com/office/drawing/2014/main" id="{C06CDA72-68D5-4B83-9C97-86069E5613F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95BE0E-7F39-4F03-B63F-9080EDA0B15D}" type="slidenum">
              <a:rPr lang="en-US" altLang="en-US" sz="1000"/>
              <a:pPr>
                <a:spcBef>
                  <a:spcPct val="0"/>
                </a:spcBef>
                <a:buClrTx/>
                <a:buSzTx/>
                <a:buFontTx/>
                <a:buNone/>
              </a:pPr>
              <a:t>71</a:t>
            </a:fld>
            <a:endParaRPr lang="en-US" altLang="en-US" sz="1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4C05E56-03B0-4E58-AFCD-6A386A4466B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a:t>
            </a:r>
            <a:endParaRPr lang="en-US" altLang="en-US" sz="2100" dirty="0">
              <a:solidFill>
                <a:schemeClr val="bg1"/>
              </a:solidFill>
            </a:endParaRPr>
          </a:p>
        </p:txBody>
      </p:sp>
      <p:sp>
        <p:nvSpPr>
          <p:cNvPr id="14339" name="Text Box 3">
            <a:extLst>
              <a:ext uri="{FF2B5EF4-FFF2-40B4-BE49-F238E27FC236}">
                <a16:creationId xmlns:a16="http://schemas.microsoft.com/office/drawing/2014/main" id="{7DD79383-21A1-4512-93A6-430271344894}"/>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4340" name="Text Box 4">
            <a:extLst>
              <a:ext uri="{FF2B5EF4-FFF2-40B4-BE49-F238E27FC236}">
                <a16:creationId xmlns:a16="http://schemas.microsoft.com/office/drawing/2014/main" id="{59B7ACC6-5364-43BA-A29C-2938A864C2A4}"/>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4341" name="Rectangle 6">
            <a:extLst>
              <a:ext uri="{FF2B5EF4-FFF2-40B4-BE49-F238E27FC236}">
                <a16:creationId xmlns:a16="http://schemas.microsoft.com/office/drawing/2014/main" id="{AF26272F-65FE-4C75-936F-7BB12A01D8CA}"/>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4343" name="Text Box 8">
            <a:extLst>
              <a:ext uri="{FF2B5EF4-FFF2-40B4-BE49-F238E27FC236}">
                <a16:creationId xmlns:a16="http://schemas.microsoft.com/office/drawing/2014/main" id="{B7A577C1-D728-41C5-811E-A0581E73F68D}"/>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4344" name="Slide Number Placeholder 1">
            <a:extLst>
              <a:ext uri="{FF2B5EF4-FFF2-40B4-BE49-F238E27FC236}">
                <a16:creationId xmlns:a16="http://schemas.microsoft.com/office/drawing/2014/main" id="{5FA83D4D-1F31-4550-937F-1FFC8F0C872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362FA87-6FB5-43E3-AC3D-2CA39C83BD2D}" type="slidenum">
              <a:rPr lang="en-US" altLang="en-US" sz="1000"/>
              <a:pPr>
                <a:spcBef>
                  <a:spcPct val="0"/>
                </a:spcBef>
                <a:buClrTx/>
                <a:buSzTx/>
                <a:buFontTx/>
                <a:buNone/>
              </a:pPr>
              <a:t>72</a:t>
            </a:fld>
            <a:endParaRPr lang="en-US" altLang="en-US" sz="1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endParaRPr lang="en-US" altLang="en-US" sz="2100" dirty="0">
              <a:solidFill>
                <a:schemeClr val="bg1"/>
              </a:solidFill>
            </a:endParaRP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73</a:t>
            </a:fld>
            <a:endParaRPr lang="en-US" altLang="en-US" sz="1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13716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b="1" dirty="0"/>
              <a:t>LPI</a:t>
            </a:r>
            <a:r>
              <a:rPr lang="en-US" altLang="en-US" sz="2100" dirty="0"/>
              <a:t> </a:t>
            </a:r>
            <a:r>
              <a:rPr lang="en-US" altLang="en-US" sz="2100" dirty="0">
                <a:solidFill>
                  <a:schemeClr val="bg1">
                    <a:lumMod val="75000"/>
                  </a:schemeClr>
                </a:solidFill>
              </a:rPr>
              <a:t>does not help: Plateau iris</a:t>
            </a: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74</a:t>
            </a:fld>
            <a:endParaRPr lang="en-US" altLang="en-US" sz="1000"/>
          </a:p>
        </p:txBody>
      </p:sp>
      <p:sp>
        <p:nvSpPr>
          <p:cNvPr id="2" name="TextBox 1">
            <a:extLst>
              <a:ext uri="{FF2B5EF4-FFF2-40B4-BE49-F238E27FC236}">
                <a16:creationId xmlns:a16="http://schemas.microsoft.com/office/drawing/2014/main" id="{8E79EC0C-2C96-4F35-A040-37B9323FD940}"/>
              </a:ext>
            </a:extLst>
          </p:cNvPr>
          <p:cNvSpPr txBox="1"/>
          <p:nvPr/>
        </p:nvSpPr>
        <p:spPr>
          <a:xfrm>
            <a:off x="367577" y="2811808"/>
            <a:ext cx="7010399" cy="338554"/>
          </a:xfrm>
          <a:prstGeom prst="rect">
            <a:avLst/>
          </a:prstGeom>
          <a:noFill/>
        </p:spPr>
        <p:txBody>
          <a:bodyPr wrap="square" rtlCol="0">
            <a:spAutoFit/>
          </a:bodyPr>
          <a:lstStyle/>
          <a:p>
            <a:r>
              <a:rPr lang="en-US" sz="1600" i="1" dirty="0">
                <a:solidFill>
                  <a:srgbClr val="0000FF"/>
                </a:solidFill>
              </a:rPr>
              <a:t>What does LPI stand for?</a:t>
            </a:r>
            <a:endParaRPr lang="en-US" sz="1600" dirty="0">
              <a:solidFill>
                <a:srgbClr val="0000FF"/>
              </a:solidFill>
            </a:endParaRPr>
          </a:p>
        </p:txBody>
      </p:sp>
      <p:sp>
        <p:nvSpPr>
          <p:cNvPr id="3" name="Oval 2">
            <a:extLst>
              <a:ext uri="{FF2B5EF4-FFF2-40B4-BE49-F238E27FC236}">
                <a16:creationId xmlns:a16="http://schemas.microsoft.com/office/drawing/2014/main" id="{269262FC-6319-4C51-A6B7-10180A0995B5}"/>
              </a:ext>
            </a:extLst>
          </p:cNvPr>
          <p:cNvSpPr/>
          <p:nvPr/>
        </p:nvSpPr>
        <p:spPr>
          <a:xfrm>
            <a:off x="762000" y="2160104"/>
            <a:ext cx="685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98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13716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b="1" dirty="0"/>
              <a:t>LPI</a:t>
            </a:r>
            <a:r>
              <a:rPr lang="en-US" altLang="en-US" sz="2100" dirty="0"/>
              <a:t> </a:t>
            </a:r>
            <a:r>
              <a:rPr lang="en-US" altLang="en-US" sz="2100" dirty="0">
                <a:solidFill>
                  <a:schemeClr val="bg1">
                    <a:lumMod val="75000"/>
                  </a:schemeClr>
                </a:solidFill>
              </a:rPr>
              <a:t>does not help: Plateau iris</a:t>
            </a: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75</a:t>
            </a:fld>
            <a:endParaRPr lang="en-US" altLang="en-US" sz="1000"/>
          </a:p>
        </p:txBody>
      </p:sp>
      <p:sp>
        <p:nvSpPr>
          <p:cNvPr id="2" name="TextBox 1">
            <a:extLst>
              <a:ext uri="{FF2B5EF4-FFF2-40B4-BE49-F238E27FC236}">
                <a16:creationId xmlns:a16="http://schemas.microsoft.com/office/drawing/2014/main" id="{8E79EC0C-2C96-4F35-A040-37B9323FD940}"/>
              </a:ext>
            </a:extLst>
          </p:cNvPr>
          <p:cNvSpPr txBox="1"/>
          <p:nvPr/>
        </p:nvSpPr>
        <p:spPr>
          <a:xfrm>
            <a:off x="367577" y="2811808"/>
            <a:ext cx="7010399" cy="584775"/>
          </a:xfrm>
          <a:prstGeom prst="rect">
            <a:avLst/>
          </a:prstGeom>
          <a:noFill/>
        </p:spPr>
        <p:txBody>
          <a:bodyPr wrap="square" rtlCol="0">
            <a:spAutoFit/>
          </a:bodyPr>
          <a:lstStyle/>
          <a:p>
            <a:r>
              <a:rPr lang="en-US" sz="1600" i="1" dirty="0">
                <a:solidFill>
                  <a:srgbClr val="0000FF"/>
                </a:solidFill>
              </a:rPr>
              <a:t>What does LPI stand for?</a:t>
            </a:r>
          </a:p>
          <a:p>
            <a:r>
              <a:rPr lang="en-US" sz="1600" dirty="0">
                <a:solidFill>
                  <a:srgbClr val="0000FF"/>
                </a:solidFill>
              </a:rPr>
              <a:t>Laser peripheral iridotomy</a:t>
            </a:r>
          </a:p>
        </p:txBody>
      </p:sp>
      <p:sp>
        <p:nvSpPr>
          <p:cNvPr id="3" name="Oval 2">
            <a:extLst>
              <a:ext uri="{FF2B5EF4-FFF2-40B4-BE49-F238E27FC236}">
                <a16:creationId xmlns:a16="http://schemas.microsoft.com/office/drawing/2014/main" id="{269262FC-6319-4C51-A6B7-10180A0995B5}"/>
              </a:ext>
            </a:extLst>
          </p:cNvPr>
          <p:cNvSpPr/>
          <p:nvPr/>
        </p:nvSpPr>
        <p:spPr>
          <a:xfrm>
            <a:off x="762000" y="2160104"/>
            <a:ext cx="685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694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13716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b="1" dirty="0"/>
              <a:t>LPI</a:t>
            </a:r>
            <a:r>
              <a:rPr lang="en-US" altLang="en-US" sz="2100" dirty="0"/>
              <a:t> </a:t>
            </a:r>
            <a:r>
              <a:rPr lang="en-US" altLang="en-US" sz="2100" dirty="0">
                <a:solidFill>
                  <a:schemeClr val="bg1">
                    <a:lumMod val="75000"/>
                  </a:schemeClr>
                </a:solidFill>
              </a:rPr>
              <a:t>does not help: Plateau iris</a:t>
            </a: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76</a:t>
            </a:fld>
            <a:endParaRPr lang="en-US" altLang="en-US" sz="1000"/>
          </a:p>
        </p:txBody>
      </p:sp>
      <p:sp>
        <p:nvSpPr>
          <p:cNvPr id="2" name="TextBox 1">
            <a:extLst>
              <a:ext uri="{FF2B5EF4-FFF2-40B4-BE49-F238E27FC236}">
                <a16:creationId xmlns:a16="http://schemas.microsoft.com/office/drawing/2014/main" id="{8E79EC0C-2C96-4F35-A040-37B9323FD940}"/>
              </a:ext>
            </a:extLst>
          </p:cNvPr>
          <p:cNvSpPr txBox="1"/>
          <p:nvPr/>
        </p:nvSpPr>
        <p:spPr>
          <a:xfrm>
            <a:off x="367577" y="2811808"/>
            <a:ext cx="7010399" cy="1077218"/>
          </a:xfrm>
          <a:prstGeom prst="rect">
            <a:avLst/>
          </a:prstGeom>
          <a:noFill/>
        </p:spPr>
        <p:txBody>
          <a:bodyPr wrap="square" rtlCol="0">
            <a:spAutoFit/>
          </a:bodyPr>
          <a:lstStyle/>
          <a:p>
            <a:r>
              <a:rPr lang="en-US" sz="1600" i="1" dirty="0">
                <a:solidFill>
                  <a:srgbClr val="0000FF"/>
                </a:solidFill>
              </a:rPr>
              <a:t>What does LPI stand for?</a:t>
            </a:r>
          </a:p>
          <a:p>
            <a:r>
              <a:rPr lang="en-US" sz="1600" dirty="0">
                <a:solidFill>
                  <a:srgbClr val="0000FF"/>
                </a:solidFill>
              </a:rPr>
              <a:t>Laser peripheral iridotomy</a:t>
            </a:r>
          </a:p>
          <a:p>
            <a:endParaRPr lang="en-US" sz="1600" i="1" dirty="0">
              <a:solidFill>
                <a:srgbClr val="0000FF"/>
              </a:solidFill>
            </a:endParaRPr>
          </a:p>
          <a:p>
            <a:r>
              <a:rPr lang="en-US" sz="1600" i="1" dirty="0">
                <a:solidFill>
                  <a:srgbClr val="0000FF"/>
                </a:solidFill>
              </a:rPr>
              <a:t>What is the rationale for performing LPI in PACG?</a:t>
            </a:r>
            <a:endParaRPr lang="en-US" sz="1600" dirty="0">
              <a:solidFill>
                <a:srgbClr val="0000FF"/>
              </a:solidFill>
            </a:endParaRPr>
          </a:p>
        </p:txBody>
      </p:sp>
      <p:sp>
        <p:nvSpPr>
          <p:cNvPr id="3" name="Oval 2">
            <a:extLst>
              <a:ext uri="{FF2B5EF4-FFF2-40B4-BE49-F238E27FC236}">
                <a16:creationId xmlns:a16="http://schemas.microsoft.com/office/drawing/2014/main" id="{269262FC-6319-4C51-A6B7-10180A0995B5}"/>
              </a:ext>
            </a:extLst>
          </p:cNvPr>
          <p:cNvSpPr/>
          <p:nvPr/>
        </p:nvSpPr>
        <p:spPr>
          <a:xfrm>
            <a:off x="762000" y="2160104"/>
            <a:ext cx="685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51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13716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b="1" dirty="0"/>
              <a:t>LPI</a:t>
            </a:r>
            <a:r>
              <a:rPr lang="en-US" altLang="en-US" sz="2100" dirty="0"/>
              <a:t> </a:t>
            </a:r>
            <a:r>
              <a:rPr lang="en-US" altLang="en-US" sz="2100" dirty="0">
                <a:solidFill>
                  <a:schemeClr val="bg1">
                    <a:lumMod val="75000"/>
                  </a:schemeClr>
                </a:solidFill>
              </a:rPr>
              <a:t>does not help: Plateau iris</a:t>
            </a: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77</a:t>
            </a:fld>
            <a:endParaRPr lang="en-US" altLang="en-US" sz="1000"/>
          </a:p>
        </p:txBody>
      </p:sp>
      <p:sp>
        <p:nvSpPr>
          <p:cNvPr id="2" name="TextBox 1">
            <a:extLst>
              <a:ext uri="{FF2B5EF4-FFF2-40B4-BE49-F238E27FC236}">
                <a16:creationId xmlns:a16="http://schemas.microsoft.com/office/drawing/2014/main" id="{8E79EC0C-2C96-4F35-A040-37B9323FD940}"/>
              </a:ext>
            </a:extLst>
          </p:cNvPr>
          <p:cNvSpPr txBox="1"/>
          <p:nvPr/>
        </p:nvSpPr>
        <p:spPr>
          <a:xfrm>
            <a:off x="367577" y="2811808"/>
            <a:ext cx="7010399" cy="1815882"/>
          </a:xfrm>
          <a:prstGeom prst="rect">
            <a:avLst/>
          </a:prstGeom>
          <a:noFill/>
        </p:spPr>
        <p:txBody>
          <a:bodyPr wrap="square" rtlCol="0">
            <a:spAutoFit/>
          </a:bodyPr>
          <a:lstStyle/>
          <a:p>
            <a:r>
              <a:rPr lang="en-US" sz="1600" i="1" dirty="0">
                <a:solidFill>
                  <a:srgbClr val="0000FF"/>
                </a:solidFill>
              </a:rPr>
              <a:t>What does LPI stand for?</a:t>
            </a:r>
          </a:p>
          <a:p>
            <a:r>
              <a:rPr lang="en-US" sz="1600" dirty="0">
                <a:solidFill>
                  <a:srgbClr val="0000FF"/>
                </a:solidFill>
              </a:rPr>
              <a:t>Laser peripheral iridotomy</a:t>
            </a:r>
          </a:p>
          <a:p>
            <a:endParaRPr lang="en-US" sz="1600" i="1" dirty="0">
              <a:solidFill>
                <a:srgbClr val="0000FF"/>
              </a:solidFill>
            </a:endParaRPr>
          </a:p>
          <a:p>
            <a:r>
              <a:rPr lang="en-US" sz="1600" i="1" dirty="0">
                <a:solidFill>
                  <a:srgbClr val="0000FF"/>
                </a:solidFill>
              </a:rPr>
              <a:t>What is the rationale for performing LPI in PACG?</a:t>
            </a:r>
          </a:p>
          <a:p>
            <a:r>
              <a:rPr lang="en-US" sz="1600" dirty="0">
                <a:solidFill>
                  <a:srgbClr val="0000FF"/>
                </a:solidFill>
              </a:rPr>
              <a:t>Recall the pathophysiology of pupillary block—it produces a pressure gradient across the iris, which causes it to bow forward and possibly obstruct the angle. </a:t>
            </a:r>
          </a:p>
        </p:txBody>
      </p:sp>
      <p:sp>
        <p:nvSpPr>
          <p:cNvPr id="3" name="Oval 2">
            <a:extLst>
              <a:ext uri="{FF2B5EF4-FFF2-40B4-BE49-F238E27FC236}">
                <a16:creationId xmlns:a16="http://schemas.microsoft.com/office/drawing/2014/main" id="{269262FC-6319-4C51-A6B7-10180A0995B5}"/>
              </a:ext>
            </a:extLst>
          </p:cNvPr>
          <p:cNvSpPr/>
          <p:nvPr/>
        </p:nvSpPr>
        <p:spPr>
          <a:xfrm>
            <a:off x="762000" y="2160104"/>
            <a:ext cx="685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6415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63600"/>
            <a:ext cx="7848600" cy="5232400"/>
          </a:xfrm>
          <a:prstGeom prst="rect">
            <a:avLst/>
          </a:prstGeom>
        </p:spPr>
      </p:pic>
      <p:sp>
        <p:nvSpPr>
          <p:cNvPr id="2" name="Rectangle 1">
            <a:extLst>
              <a:ext uri="{FF2B5EF4-FFF2-40B4-BE49-F238E27FC236}">
                <a16:creationId xmlns:a16="http://schemas.microsoft.com/office/drawing/2014/main" id="{652EE27D-EFEB-4E6F-895B-D366D109FD94}"/>
              </a:ext>
            </a:extLst>
          </p:cNvPr>
          <p:cNvSpPr/>
          <p:nvPr/>
        </p:nvSpPr>
        <p:spPr>
          <a:xfrm>
            <a:off x="5029200" y="1905000"/>
            <a:ext cx="3429000" cy="38100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CE9F4D-1714-4922-BB36-C4ACDCBCF802}"/>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196020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13716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b="1" dirty="0"/>
              <a:t>LPI</a:t>
            </a:r>
            <a:r>
              <a:rPr lang="en-US" altLang="en-US" sz="2100" dirty="0"/>
              <a:t> </a:t>
            </a:r>
            <a:r>
              <a:rPr lang="en-US" altLang="en-US" sz="2100" dirty="0">
                <a:solidFill>
                  <a:schemeClr val="bg1">
                    <a:lumMod val="75000"/>
                  </a:schemeClr>
                </a:solidFill>
              </a:rPr>
              <a:t>does not help: Plateau iris</a:t>
            </a: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79</a:t>
            </a:fld>
            <a:endParaRPr lang="en-US" altLang="en-US" sz="1000"/>
          </a:p>
        </p:txBody>
      </p:sp>
      <p:sp>
        <p:nvSpPr>
          <p:cNvPr id="2" name="TextBox 1">
            <a:extLst>
              <a:ext uri="{FF2B5EF4-FFF2-40B4-BE49-F238E27FC236}">
                <a16:creationId xmlns:a16="http://schemas.microsoft.com/office/drawing/2014/main" id="{8E79EC0C-2C96-4F35-A040-37B9323FD940}"/>
              </a:ext>
            </a:extLst>
          </p:cNvPr>
          <p:cNvSpPr txBox="1"/>
          <p:nvPr/>
        </p:nvSpPr>
        <p:spPr>
          <a:xfrm>
            <a:off x="367577" y="2811808"/>
            <a:ext cx="7010399" cy="2308324"/>
          </a:xfrm>
          <a:prstGeom prst="rect">
            <a:avLst/>
          </a:prstGeom>
          <a:noFill/>
        </p:spPr>
        <p:txBody>
          <a:bodyPr wrap="square" rtlCol="0">
            <a:spAutoFit/>
          </a:bodyPr>
          <a:lstStyle/>
          <a:p>
            <a:r>
              <a:rPr lang="en-US" sz="1600" i="1" dirty="0">
                <a:solidFill>
                  <a:srgbClr val="0000FF"/>
                </a:solidFill>
              </a:rPr>
              <a:t>What does LPI stand for?</a:t>
            </a:r>
          </a:p>
          <a:p>
            <a:r>
              <a:rPr lang="en-US" sz="1600" dirty="0">
                <a:solidFill>
                  <a:srgbClr val="0000FF"/>
                </a:solidFill>
              </a:rPr>
              <a:t>Laser peripheral iridotomy</a:t>
            </a:r>
          </a:p>
          <a:p>
            <a:endParaRPr lang="en-US" sz="1600" i="1" dirty="0">
              <a:solidFill>
                <a:srgbClr val="0000FF"/>
              </a:solidFill>
            </a:endParaRPr>
          </a:p>
          <a:p>
            <a:r>
              <a:rPr lang="en-US" sz="1600" i="1" dirty="0">
                <a:solidFill>
                  <a:srgbClr val="0000FF"/>
                </a:solidFill>
              </a:rPr>
              <a:t>What is the rationale for performing LPI in PACG?</a:t>
            </a:r>
          </a:p>
          <a:p>
            <a:r>
              <a:rPr lang="en-US" sz="1600" dirty="0">
                <a:solidFill>
                  <a:srgbClr val="0000FF"/>
                </a:solidFill>
              </a:rPr>
              <a:t>Recall the pathophysiology of pupillary block—it produces a pressure gradient across the iris, which causes it to bow forward and possibly obstruct the angle. </a:t>
            </a:r>
            <a:r>
              <a:rPr lang="en-US" sz="1600" i="1" u="sng" dirty="0"/>
              <a:t>The LPI provides an alternative route for aqueous to get from the PC to the AC</a:t>
            </a:r>
            <a:r>
              <a:rPr lang="en-US" sz="1600" u="sng" dirty="0"/>
              <a:t>. </a:t>
            </a:r>
            <a:r>
              <a:rPr lang="en-US" sz="1600" dirty="0"/>
              <a:t>Re-establishment of aqueous flow dissipates the  pressure gradient, causing the iris to fall back and away from the angle.</a:t>
            </a:r>
          </a:p>
        </p:txBody>
      </p:sp>
      <p:sp>
        <p:nvSpPr>
          <p:cNvPr id="3" name="Oval 2">
            <a:extLst>
              <a:ext uri="{FF2B5EF4-FFF2-40B4-BE49-F238E27FC236}">
                <a16:creationId xmlns:a16="http://schemas.microsoft.com/office/drawing/2014/main" id="{269262FC-6319-4C51-A6B7-10180A0995B5}"/>
              </a:ext>
            </a:extLst>
          </p:cNvPr>
          <p:cNvSpPr/>
          <p:nvPr/>
        </p:nvSpPr>
        <p:spPr>
          <a:xfrm>
            <a:off x="762000" y="2160104"/>
            <a:ext cx="685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09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5281010" y="3354446"/>
            <a:ext cx="357790" cy="430887"/>
          </a:xfrm>
          <a:prstGeom prst="rect">
            <a:avLst/>
          </a:prstGeom>
          <a:noFill/>
        </p:spPr>
        <p:txBody>
          <a:bodyPr wrap="none" rtlCol="0">
            <a:spAutoFit/>
          </a:bodyPr>
          <a:lstStyle/>
          <a:p>
            <a:pPr algn="r"/>
            <a:r>
              <a:rPr lang="en-US" sz="2200" b="1" i="1" dirty="0"/>
              <a:t>?</a:t>
            </a:r>
          </a:p>
        </p:txBody>
      </p:sp>
      <p:sp>
        <p:nvSpPr>
          <p:cNvPr id="11" name="TextBox 10">
            <a:extLst>
              <a:ext uri="{FF2B5EF4-FFF2-40B4-BE49-F238E27FC236}">
                <a16:creationId xmlns:a16="http://schemas.microsoft.com/office/drawing/2014/main" id="{EC3F99FD-6302-4DF0-A065-B948E804D890}"/>
              </a:ext>
            </a:extLst>
          </p:cNvPr>
          <p:cNvSpPr txBox="1"/>
          <p:nvPr/>
        </p:nvSpPr>
        <p:spPr>
          <a:xfrm>
            <a:off x="7109810" y="3366631"/>
            <a:ext cx="357790" cy="430887"/>
          </a:xfrm>
          <a:prstGeom prst="rect">
            <a:avLst/>
          </a:prstGeom>
          <a:noFill/>
        </p:spPr>
        <p:txBody>
          <a:bodyPr wrap="none" rtlCol="0">
            <a:spAutoFit/>
          </a:bodyPr>
          <a:lstStyle/>
          <a:p>
            <a:r>
              <a:rPr lang="en-US" sz="2200" b="1" i="1" dirty="0"/>
              <a:t>?</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7">
            <a:extLst>
              <a:ext uri="{FF2B5EF4-FFF2-40B4-BE49-F238E27FC236}">
                <a16:creationId xmlns:a16="http://schemas.microsoft.com/office/drawing/2014/main" id="{C63F22D1-F179-42C9-B8C6-FACC83F5F992}"/>
              </a:ext>
            </a:extLst>
          </p:cNvPr>
          <p:cNvSpPr txBox="1">
            <a:spLocks noChangeArrowheads="1"/>
          </p:cNvSpPr>
          <p:nvPr/>
        </p:nvSpPr>
        <p:spPr bwMode="auto">
          <a:xfrm>
            <a:off x="3824534" y="3800755"/>
            <a:ext cx="51131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The first thought you should have when encountering a </a:t>
            </a:r>
            <a:r>
              <a:rPr lang="en-US" altLang="en-US" sz="1600" dirty="0" err="1">
                <a:solidFill>
                  <a:srgbClr val="0000FF"/>
                </a:solidFill>
              </a:rPr>
              <a:t>pt</a:t>
            </a:r>
            <a:r>
              <a:rPr lang="en-US" altLang="en-US" sz="1600" dirty="0">
                <a:solidFill>
                  <a:srgbClr val="0000FF"/>
                </a:solidFill>
              </a:rPr>
              <a:t> you suspect has angle-closure glaucoma is…</a:t>
            </a:r>
          </a:p>
        </p:txBody>
      </p:sp>
      <p:sp>
        <p:nvSpPr>
          <p:cNvPr id="21" name="TextBox 20">
            <a:extLst>
              <a:ext uri="{FF2B5EF4-FFF2-40B4-BE49-F238E27FC236}">
                <a16:creationId xmlns:a16="http://schemas.microsoft.com/office/drawing/2014/main" id="{BE03F6A1-1DDE-4D9F-8094-D4817BEE615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17390658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63600"/>
            <a:ext cx="7848600" cy="5232400"/>
          </a:xfrm>
          <a:prstGeom prst="rect">
            <a:avLst/>
          </a:prstGeom>
        </p:spPr>
      </p:pic>
      <p:sp>
        <p:nvSpPr>
          <p:cNvPr id="5" name="TextBox 4">
            <a:extLst>
              <a:ext uri="{FF2B5EF4-FFF2-40B4-BE49-F238E27FC236}">
                <a16:creationId xmlns:a16="http://schemas.microsoft.com/office/drawing/2014/main" id="{9AF03EC9-D14B-4F99-A92A-DAB2ADCC9995}"/>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3961527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13716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b="1" dirty="0"/>
              <a:t>LPI</a:t>
            </a:r>
            <a:r>
              <a:rPr lang="en-US" altLang="en-US" sz="2100" dirty="0"/>
              <a:t> </a:t>
            </a:r>
            <a:r>
              <a:rPr lang="en-US" altLang="en-US" sz="2100" dirty="0">
                <a:solidFill>
                  <a:schemeClr val="bg1">
                    <a:lumMod val="75000"/>
                  </a:schemeClr>
                </a:solidFill>
              </a:rPr>
              <a:t>does not help: Plateau iris</a:t>
            </a: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81</a:t>
            </a:fld>
            <a:endParaRPr lang="en-US" altLang="en-US" sz="1000"/>
          </a:p>
        </p:txBody>
      </p:sp>
      <p:sp>
        <p:nvSpPr>
          <p:cNvPr id="2" name="TextBox 1">
            <a:extLst>
              <a:ext uri="{FF2B5EF4-FFF2-40B4-BE49-F238E27FC236}">
                <a16:creationId xmlns:a16="http://schemas.microsoft.com/office/drawing/2014/main" id="{8E79EC0C-2C96-4F35-A040-37B9323FD940}"/>
              </a:ext>
            </a:extLst>
          </p:cNvPr>
          <p:cNvSpPr txBox="1"/>
          <p:nvPr/>
        </p:nvSpPr>
        <p:spPr>
          <a:xfrm>
            <a:off x="367577" y="2811808"/>
            <a:ext cx="7010399" cy="2800767"/>
          </a:xfrm>
          <a:prstGeom prst="rect">
            <a:avLst/>
          </a:prstGeom>
          <a:noFill/>
        </p:spPr>
        <p:txBody>
          <a:bodyPr wrap="square" rtlCol="0">
            <a:spAutoFit/>
          </a:bodyPr>
          <a:lstStyle/>
          <a:p>
            <a:r>
              <a:rPr lang="en-US" sz="1600" i="1" dirty="0">
                <a:solidFill>
                  <a:srgbClr val="0000FF"/>
                </a:solidFill>
              </a:rPr>
              <a:t>What does LPI stand for?</a:t>
            </a:r>
          </a:p>
          <a:p>
            <a:r>
              <a:rPr lang="en-US" sz="1600" dirty="0">
                <a:solidFill>
                  <a:srgbClr val="0000FF"/>
                </a:solidFill>
              </a:rPr>
              <a:t>Laser peripheral iridotomy</a:t>
            </a:r>
          </a:p>
          <a:p>
            <a:endParaRPr lang="en-US" sz="1600" i="1" dirty="0">
              <a:solidFill>
                <a:srgbClr val="0000FF"/>
              </a:solidFill>
            </a:endParaRPr>
          </a:p>
          <a:p>
            <a:r>
              <a:rPr lang="en-US" sz="1600" i="1" dirty="0">
                <a:solidFill>
                  <a:srgbClr val="0000FF"/>
                </a:solidFill>
              </a:rPr>
              <a:t>What is the rationale for performing LPI in PACG?</a:t>
            </a:r>
          </a:p>
          <a:p>
            <a:r>
              <a:rPr lang="en-US" sz="1600" dirty="0">
                <a:solidFill>
                  <a:srgbClr val="0000FF"/>
                </a:solidFill>
              </a:rPr>
              <a:t>Recall the pathophysiology of pupillary block—it produces a pressure gradient across the iris, which causes it to bow forward and possibly obstruct the angle. </a:t>
            </a:r>
            <a:r>
              <a:rPr lang="en-US" sz="1600" i="1" dirty="0"/>
              <a:t>The LPI provides an alternative route for aqueous to get from the PC to the AC</a:t>
            </a:r>
            <a:r>
              <a:rPr lang="en-US" sz="1600" dirty="0"/>
              <a:t>. Re-establishment of aqueous flow dissipates the  pressure gradient, causing the iris to fall back and away from the angle.</a:t>
            </a:r>
          </a:p>
          <a:p>
            <a:endParaRPr lang="en-US" sz="1600" i="1" dirty="0"/>
          </a:p>
          <a:p>
            <a:r>
              <a:rPr lang="en-US" sz="1600" i="1" dirty="0">
                <a:solidFill>
                  <a:srgbClr val="0000FF"/>
                </a:solidFill>
              </a:rPr>
              <a:t>Why doesn't LPI help plateau iris?</a:t>
            </a:r>
            <a:endParaRPr lang="en-US" sz="1600" dirty="0">
              <a:solidFill>
                <a:srgbClr val="0000FF"/>
              </a:solidFill>
            </a:endParaRPr>
          </a:p>
        </p:txBody>
      </p:sp>
      <p:sp>
        <p:nvSpPr>
          <p:cNvPr id="3" name="Oval 2">
            <a:extLst>
              <a:ext uri="{FF2B5EF4-FFF2-40B4-BE49-F238E27FC236}">
                <a16:creationId xmlns:a16="http://schemas.microsoft.com/office/drawing/2014/main" id="{269262FC-6319-4C51-A6B7-10180A0995B5}"/>
              </a:ext>
            </a:extLst>
          </p:cNvPr>
          <p:cNvSpPr/>
          <p:nvPr/>
        </p:nvSpPr>
        <p:spPr>
          <a:xfrm>
            <a:off x="762000" y="2160104"/>
            <a:ext cx="685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592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D7CDB5-75A2-4D18-862B-CE22A0B0FBA3}"/>
              </a:ext>
            </a:extLst>
          </p:cNvPr>
          <p:cNvSpPr>
            <a:spLocks noGrp="1" noChangeArrowheads="1"/>
          </p:cNvSpPr>
          <p:nvPr>
            <p:ph type="body" idx="1"/>
          </p:nvPr>
        </p:nvSpPr>
        <p:spPr>
          <a:xfrm>
            <a:off x="457200" y="1295400"/>
            <a:ext cx="8229600" cy="1371600"/>
          </a:xfrm>
        </p:spPr>
        <p:txBody>
          <a:bodyPr/>
          <a:lstStyle/>
          <a:p>
            <a:pPr eaLnBrk="1" hangingPunct="1">
              <a:lnSpc>
                <a:spcPct val="80000"/>
              </a:lnSpc>
            </a:pPr>
            <a:r>
              <a:rPr lang="en-US" altLang="en-US" sz="2100" dirty="0">
                <a:solidFill>
                  <a:schemeClr val="bg1">
                    <a:lumMod val="75000"/>
                  </a:schemeClr>
                </a:solidFill>
              </a:rPr>
              <a:t>Pain is severe: Acute</a:t>
            </a:r>
          </a:p>
          <a:p>
            <a:pPr eaLnBrk="1" hangingPunct="1">
              <a:lnSpc>
                <a:spcPct val="80000"/>
              </a:lnSpc>
            </a:pPr>
            <a:r>
              <a:rPr lang="en-US" altLang="en-US" sz="2100" dirty="0">
                <a:solidFill>
                  <a:schemeClr val="bg1">
                    <a:lumMod val="75000"/>
                  </a:schemeClr>
                </a:solidFill>
              </a:rPr>
              <a:t>Laser </a:t>
            </a:r>
            <a:r>
              <a:rPr lang="en-US" altLang="en-US" sz="2100" dirty="0" err="1">
                <a:solidFill>
                  <a:schemeClr val="bg1">
                    <a:lumMod val="75000"/>
                  </a:schemeClr>
                </a:solidFill>
              </a:rPr>
              <a:t>iridoplasty</a:t>
            </a:r>
            <a:r>
              <a:rPr lang="en-US" altLang="en-US" sz="2100" dirty="0">
                <a:solidFill>
                  <a:schemeClr val="bg1">
                    <a:lumMod val="75000"/>
                  </a:schemeClr>
                </a:solidFill>
              </a:rPr>
              <a:t> may be beneficial: Plateau iris; chronic</a:t>
            </a:r>
          </a:p>
          <a:p>
            <a:pPr eaLnBrk="1" hangingPunct="1">
              <a:lnSpc>
                <a:spcPct val="80000"/>
              </a:lnSpc>
            </a:pPr>
            <a:r>
              <a:rPr lang="en-US" altLang="en-US" sz="2100" dirty="0">
                <a:solidFill>
                  <a:schemeClr val="bg1">
                    <a:lumMod val="75000"/>
                  </a:schemeClr>
                </a:solidFill>
              </a:rPr>
              <a:t>IOP </a:t>
            </a:r>
            <a:r>
              <a:rPr lang="en-US" altLang="en-US" sz="2100" b="1" i="1" dirty="0">
                <a:solidFill>
                  <a:schemeClr val="bg1">
                    <a:lumMod val="75000"/>
                  </a:schemeClr>
                </a:solidFill>
              </a:rPr>
              <a:t>low</a:t>
            </a:r>
            <a:r>
              <a:rPr lang="en-US" altLang="en-US" sz="2100" dirty="0">
                <a:solidFill>
                  <a:schemeClr val="bg1">
                    <a:lumMod val="75000"/>
                  </a:schemeClr>
                </a:solidFill>
              </a:rPr>
              <a:t> after events: Acute</a:t>
            </a:r>
          </a:p>
          <a:p>
            <a:pPr eaLnBrk="1" hangingPunct="1">
              <a:lnSpc>
                <a:spcPct val="80000"/>
              </a:lnSpc>
            </a:pPr>
            <a:r>
              <a:rPr lang="en-US" altLang="en-US" sz="2100" b="1" dirty="0"/>
              <a:t>LPI</a:t>
            </a:r>
            <a:r>
              <a:rPr lang="en-US" altLang="en-US" sz="2100" dirty="0"/>
              <a:t> </a:t>
            </a:r>
            <a:r>
              <a:rPr lang="en-US" altLang="en-US" sz="2100" dirty="0">
                <a:solidFill>
                  <a:schemeClr val="bg1">
                    <a:lumMod val="75000"/>
                  </a:schemeClr>
                </a:solidFill>
              </a:rPr>
              <a:t>does not help: Plateau iris</a:t>
            </a:r>
          </a:p>
        </p:txBody>
      </p:sp>
      <p:sp>
        <p:nvSpPr>
          <p:cNvPr id="15363" name="Text Box 3">
            <a:extLst>
              <a:ext uri="{FF2B5EF4-FFF2-40B4-BE49-F238E27FC236}">
                <a16:creationId xmlns:a16="http://schemas.microsoft.com/office/drawing/2014/main" id="{56E51470-12D2-4C27-BA8B-B51B97605225}"/>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5364" name="Text Box 4">
            <a:extLst>
              <a:ext uri="{FF2B5EF4-FFF2-40B4-BE49-F238E27FC236}">
                <a16:creationId xmlns:a16="http://schemas.microsoft.com/office/drawing/2014/main" id="{5D7FDA39-FCE0-4B1A-919B-39A4346B5FB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5365" name="Rectangle 6">
            <a:extLst>
              <a:ext uri="{FF2B5EF4-FFF2-40B4-BE49-F238E27FC236}">
                <a16:creationId xmlns:a16="http://schemas.microsoft.com/office/drawing/2014/main" id="{00CC2586-EE6A-41DB-8949-66423D3DA8F8}"/>
              </a:ext>
            </a:extLst>
          </p:cNvPr>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15367" name="Text Box 8">
            <a:extLst>
              <a:ext uri="{FF2B5EF4-FFF2-40B4-BE49-F238E27FC236}">
                <a16:creationId xmlns:a16="http://schemas.microsoft.com/office/drawing/2014/main" id="{659922D1-02F3-4136-B333-05767A5B2932}"/>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5368" name="Slide Number Placeholder 1">
            <a:extLst>
              <a:ext uri="{FF2B5EF4-FFF2-40B4-BE49-F238E27FC236}">
                <a16:creationId xmlns:a16="http://schemas.microsoft.com/office/drawing/2014/main" id="{195D9BAA-950E-485D-AE0E-6195A0FFD1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5BEFD3-31AE-478D-8444-0BFA90231FB0}" type="slidenum">
              <a:rPr lang="en-US" altLang="en-US" sz="1000"/>
              <a:pPr>
                <a:spcBef>
                  <a:spcPct val="0"/>
                </a:spcBef>
                <a:buClrTx/>
                <a:buSzTx/>
                <a:buFontTx/>
                <a:buNone/>
              </a:pPr>
              <a:t>82</a:t>
            </a:fld>
            <a:endParaRPr lang="en-US" altLang="en-US" sz="1000"/>
          </a:p>
        </p:txBody>
      </p:sp>
      <p:sp>
        <p:nvSpPr>
          <p:cNvPr id="2" name="TextBox 1">
            <a:extLst>
              <a:ext uri="{FF2B5EF4-FFF2-40B4-BE49-F238E27FC236}">
                <a16:creationId xmlns:a16="http://schemas.microsoft.com/office/drawing/2014/main" id="{8E79EC0C-2C96-4F35-A040-37B9323FD940}"/>
              </a:ext>
            </a:extLst>
          </p:cNvPr>
          <p:cNvSpPr txBox="1"/>
          <p:nvPr/>
        </p:nvSpPr>
        <p:spPr>
          <a:xfrm>
            <a:off x="367577" y="2811808"/>
            <a:ext cx="7010399" cy="3046988"/>
          </a:xfrm>
          <a:prstGeom prst="rect">
            <a:avLst/>
          </a:prstGeom>
          <a:noFill/>
        </p:spPr>
        <p:txBody>
          <a:bodyPr wrap="square" rtlCol="0">
            <a:spAutoFit/>
          </a:bodyPr>
          <a:lstStyle/>
          <a:p>
            <a:r>
              <a:rPr lang="en-US" sz="1600" i="1" dirty="0">
                <a:solidFill>
                  <a:srgbClr val="0000FF"/>
                </a:solidFill>
              </a:rPr>
              <a:t>What does LPI stand for?</a:t>
            </a:r>
          </a:p>
          <a:p>
            <a:r>
              <a:rPr lang="en-US" sz="1600" dirty="0">
                <a:solidFill>
                  <a:srgbClr val="0000FF"/>
                </a:solidFill>
              </a:rPr>
              <a:t>Laser peripheral iridotomy</a:t>
            </a:r>
          </a:p>
          <a:p>
            <a:endParaRPr lang="en-US" sz="1600" i="1" dirty="0">
              <a:solidFill>
                <a:srgbClr val="0000FF"/>
              </a:solidFill>
            </a:endParaRPr>
          </a:p>
          <a:p>
            <a:r>
              <a:rPr lang="en-US" sz="1600" i="1" dirty="0">
                <a:solidFill>
                  <a:srgbClr val="0000FF"/>
                </a:solidFill>
              </a:rPr>
              <a:t>What is the rationale for performing LPI in PACG?</a:t>
            </a:r>
          </a:p>
          <a:p>
            <a:r>
              <a:rPr lang="en-US" sz="1600" dirty="0">
                <a:solidFill>
                  <a:srgbClr val="0000FF"/>
                </a:solidFill>
              </a:rPr>
              <a:t>Recall the pathophysiology of pupillary block—it produces a pressure gradient across the iris, which causes it to bow forward and possibly obstruct the angle. </a:t>
            </a:r>
            <a:r>
              <a:rPr lang="en-US" sz="1600" i="1" dirty="0"/>
              <a:t>The LPI provides an alternative route for aqueous to get from the PC to the AC</a:t>
            </a:r>
            <a:r>
              <a:rPr lang="en-US" sz="1600" dirty="0"/>
              <a:t>. Re-establishment of aqueous flow dissipates the  pressure gradient, causing the iris to fall back and away from the angle.</a:t>
            </a:r>
          </a:p>
          <a:p>
            <a:endParaRPr lang="en-US" sz="1600" i="1" dirty="0"/>
          </a:p>
          <a:p>
            <a:r>
              <a:rPr lang="en-US" sz="1600" i="1" dirty="0">
                <a:solidFill>
                  <a:srgbClr val="0000FF"/>
                </a:solidFill>
              </a:rPr>
              <a:t>Why doesn't LPI help plateau iris?</a:t>
            </a:r>
          </a:p>
          <a:p>
            <a:r>
              <a:rPr lang="en-US" sz="1600" dirty="0">
                <a:solidFill>
                  <a:srgbClr val="0000FF"/>
                </a:solidFill>
              </a:rPr>
              <a:t>We’ll get to that shortly</a:t>
            </a:r>
          </a:p>
        </p:txBody>
      </p:sp>
      <p:sp>
        <p:nvSpPr>
          <p:cNvPr id="3" name="Oval 2">
            <a:extLst>
              <a:ext uri="{FF2B5EF4-FFF2-40B4-BE49-F238E27FC236}">
                <a16:creationId xmlns:a16="http://schemas.microsoft.com/office/drawing/2014/main" id="{269262FC-6319-4C51-A6B7-10180A0995B5}"/>
              </a:ext>
            </a:extLst>
          </p:cNvPr>
          <p:cNvSpPr/>
          <p:nvPr/>
        </p:nvSpPr>
        <p:spPr>
          <a:xfrm>
            <a:off x="762000" y="2160104"/>
            <a:ext cx="685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569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E4682B3-F4D8-4123-B231-3E86FC9106EC}"/>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a:t>
            </a:r>
            <a:endParaRPr lang="en-US" altLang="en-US" sz="2100" dirty="0">
              <a:solidFill>
                <a:schemeClr val="bg1"/>
              </a:solidFill>
            </a:endParaRPr>
          </a:p>
        </p:txBody>
      </p:sp>
      <p:sp>
        <p:nvSpPr>
          <p:cNvPr id="16387" name="Text Box 3">
            <a:extLst>
              <a:ext uri="{FF2B5EF4-FFF2-40B4-BE49-F238E27FC236}">
                <a16:creationId xmlns:a16="http://schemas.microsoft.com/office/drawing/2014/main" id="{6F4A320D-A3E0-41FC-A39D-CB9C6D0084D8}"/>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6388" name="Text Box 4">
            <a:extLst>
              <a:ext uri="{FF2B5EF4-FFF2-40B4-BE49-F238E27FC236}">
                <a16:creationId xmlns:a16="http://schemas.microsoft.com/office/drawing/2014/main" id="{11078BE6-E2A5-4294-9D1F-19211DC0246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6389" name="Rectangle 6">
            <a:extLst>
              <a:ext uri="{FF2B5EF4-FFF2-40B4-BE49-F238E27FC236}">
                <a16:creationId xmlns:a16="http://schemas.microsoft.com/office/drawing/2014/main" id="{9DD71574-DBB3-48C2-8A26-FEE0C24DECF4}"/>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6391" name="Text Box 8">
            <a:extLst>
              <a:ext uri="{FF2B5EF4-FFF2-40B4-BE49-F238E27FC236}">
                <a16:creationId xmlns:a16="http://schemas.microsoft.com/office/drawing/2014/main" id="{A788A6B3-99A8-41D4-B730-5A48F6BBB2CA}"/>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6392" name="Text Box 9">
            <a:extLst>
              <a:ext uri="{FF2B5EF4-FFF2-40B4-BE49-F238E27FC236}">
                <a16:creationId xmlns:a16="http://schemas.microsoft.com/office/drawing/2014/main" id="{27F9CA99-3D81-46D0-98E9-FED5FD79198D}"/>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6393" name="Slide Number Placeholder 1">
            <a:extLst>
              <a:ext uri="{FF2B5EF4-FFF2-40B4-BE49-F238E27FC236}">
                <a16:creationId xmlns:a16="http://schemas.microsoft.com/office/drawing/2014/main" id="{95511F0C-A8B9-40C4-B1AB-F4CA7374F06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0394143-E8C4-4809-9D89-FB3D7BEACC1E}" type="slidenum">
              <a:rPr lang="en-US" altLang="en-US" sz="1000"/>
              <a:pPr>
                <a:spcBef>
                  <a:spcPct val="0"/>
                </a:spcBef>
                <a:buClrTx/>
                <a:buSzTx/>
                <a:buFontTx/>
                <a:buNone/>
              </a:pPr>
              <a:t>83</a:t>
            </a:fld>
            <a:endParaRPr lang="en-US" altLang="en-US" sz="10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0E210B2-BC1F-439C-9F34-0F2D3D1E4B97}"/>
              </a:ext>
            </a:extLst>
          </p:cNvPr>
          <p:cNvSpPr>
            <a:spLocks noGrp="1" noChangeArrowheads="1"/>
          </p:cNvSpPr>
          <p:nvPr>
            <p:ph type="body" idx="1"/>
          </p:nvPr>
        </p:nvSpPr>
        <p:spPr>
          <a:xfrm>
            <a:off x="457200" y="1295400"/>
            <a:ext cx="8229600" cy="5257800"/>
          </a:xfrm>
        </p:spPr>
        <p:txBody>
          <a:bodyPr/>
          <a:lstStyle/>
          <a:p>
            <a:pPr eaLnBrk="1" hangingPunct="1">
              <a:lnSpc>
                <a:spcPct val="80000"/>
              </a:lnSpc>
            </a:pPr>
            <a:r>
              <a:rPr lang="en-US" altLang="en-US" sz="2100" dirty="0"/>
              <a:t>Pain is severe: </a:t>
            </a:r>
            <a:r>
              <a:rPr lang="en-US" altLang="en-US" sz="2100" dirty="0">
                <a:solidFill>
                  <a:srgbClr val="0000FF"/>
                </a:solidFill>
              </a:rPr>
              <a:t>Acute</a:t>
            </a:r>
          </a:p>
          <a:p>
            <a:pPr eaLnBrk="1" hangingPunct="1">
              <a:lnSpc>
                <a:spcPct val="80000"/>
              </a:lnSpc>
            </a:pPr>
            <a:r>
              <a:rPr lang="en-US" altLang="en-US" sz="2100" dirty="0"/>
              <a:t>Laser </a:t>
            </a:r>
            <a:r>
              <a:rPr lang="en-US" altLang="en-US" sz="2100" dirty="0" err="1"/>
              <a:t>iridoplasty</a:t>
            </a:r>
            <a:r>
              <a:rPr lang="en-US" altLang="en-US" sz="2100" dirty="0"/>
              <a:t> may be beneficial: </a:t>
            </a:r>
            <a:r>
              <a:rPr lang="en-US" altLang="en-US" sz="2100" dirty="0">
                <a:solidFill>
                  <a:srgbClr val="0000FF"/>
                </a:solidFill>
              </a:rPr>
              <a:t>Plateau iris; chronic</a:t>
            </a:r>
          </a:p>
          <a:p>
            <a:pPr eaLnBrk="1" hangingPunct="1">
              <a:lnSpc>
                <a:spcPct val="80000"/>
              </a:lnSpc>
            </a:pPr>
            <a:r>
              <a:rPr lang="en-US" altLang="en-US" sz="2100" dirty="0"/>
              <a:t>IOP </a:t>
            </a:r>
            <a:r>
              <a:rPr lang="en-US" altLang="en-US" sz="2100" b="1" i="1" dirty="0"/>
              <a:t>low</a:t>
            </a:r>
            <a:r>
              <a:rPr lang="en-US" altLang="en-US" sz="2100" dirty="0"/>
              <a:t> after events: </a:t>
            </a:r>
            <a:r>
              <a:rPr lang="en-US" altLang="en-US" sz="2100" dirty="0">
                <a:solidFill>
                  <a:srgbClr val="0000FF"/>
                </a:solidFill>
              </a:rPr>
              <a:t>Acute</a:t>
            </a:r>
          </a:p>
          <a:p>
            <a:pPr eaLnBrk="1" hangingPunct="1">
              <a:lnSpc>
                <a:spcPct val="80000"/>
              </a:lnSpc>
            </a:pPr>
            <a:r>
              <a:rPr lang="en-US" altLang="en-US" sz="2100" dirty="0"/>
              <a:t>LPI does not help: </a:t>
            </a:r>
            <a:r>
              <a:rPr lang="en-US" altLang="en-US" sz="2100" dirty="0">
                <a:solidFill>
                  <a:srgbClr val="0000FF"/>
                </a:solidFill>
              </a:rPr>
              <a:t>Plateau iris</a:t>
            </a:r>
          </a:p>
          <a:p>
            <a:pPr eaLnBrk="1" hangingPunct="1">
              <a:lnSpc>
                <a:spcPct val="80000"/>
              </a:lnSpc>
            </a:pPr>
            <a:r>
              <a:rPr lang="en-US" altLang="en-US" sz="2100" dirty="0"/>
              <a:t>LPI important: </a:t>
            </a:r>
            <a:r>
              <a:rPr lang="en-US" altLang="en-US" sz="2100" dirty="0">
                <a:solidFill>
                  <a:srgbClr val="0000FF"/>
                </a:solidFill>
              </a:rPr>
              <a:t>All (</a:t>
            </a:r>
            <a:r>
              <a:rPr lang="en-US" altLang="en-US" sz="2100" b="1" i="1" dirty="0">
                <a:solidFill>
                  <a:srgbClr val="0000FF"/>
                </a:solidFill>
              </a:rPr>
              <a:t>including</a:t>
            </a:r>
            <a:r>
              <a:rPr lang="en-US" altLang="en-US" sz="2100" dirty="0">
                <a:solidFill>
                  <a:srgbClr val="0000FF"/>
                </a:solidFill>
              </a:rPr>
              <a:t> plateau iris)</a:t>
            </a:r>
            <a:endParaRPr lang="en-US" altLang="en-US" sz="2100" dirty="0">
              <a:solidFill>
                <a:schemeClr val="bg1"/>
              </a:solidFill>
            </a:endParaRPr>
          </a:p>
        </p:txBody>
      </p:sp>
      <p:sp>
        <p:nvSpPr>
          <p:cNvPr id="17411" name="Text Box 3">
            <a:extLst>
              <a:ext uri="{FF2B5EF4-FFF2-40B4-BE49-F238E27FC236}">
                <a16:creationId xmlns:a16="http://schemas.microsoft.com/office/drawing/2014/main" id="{868D6147-1B4B-4C99-9AF6-CA9623BD7298}"/>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7412" name="Text Box 4">
            <a:extLst>
              <a:ext uri="{FF2B5EF4-FFF2-40B4-BE49-F238E27FC236}">
                <a16:creationId xmlns:a16="http://schemas.microsoft.com/office/drawing/2014/main" id="{E75C9E5A-A601-4631-BD11-4A723A385C73}"/>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7413" name="Rectangle 6">
            <a:extLst>
              <a:ext uri="{FF2B5EF4-FFF2-40B4-BE49-F238E27FC236}">
                <a16:creationId xmlns:a16="http://schemas.microsoft.com/office/drawing/2014/main" id="{C87EC9C1-6918-434A-AFA6-B9EF6E9D3AEB}"/>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7415" name="Text Box 8">
            <a:extLst>
              <a:ext uri="{FF2B5EF4-FFF2-40B4-BE49-F238E27FC236}">
                <a16:creationId xmlns:a16="http://schemas.microsoft.com/office/drawing/2014/main" id="{99D6D1B9-9153-41C5-84E8-D703A27B3256}"/>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7416" name="Text Box 9">
            <a:extLst>
              <a:ext uri="{FF2B5EF4-FFF2-40B4-BE49-F238E27FC236}">
                <a16:creationId xmlns:a16="http://schemas.microsoft.com/office/drawing/2014/main" id="{6897592D-CEF9-4B52-8BD7-1F61149268FC}"/>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7417" name="Slide Number Placeholder 1">
            <a:extLst>
              <a:ext uri="{FF2B5EF4-FFF2-40B4-BE49-F238E27FC236}">
                <a16:creationId xmlns:a16="http://schemas.microsoft.com/office/drawing/2014/main" id="{C2D73273-FF98-4702-A0B8-49997925986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D80BD9D-56E7-48E3-8115-93EE70731A7C}" type="slidenum">
              <a:rPr lang="en-US" altLang="en-US" sz="1000"/>
              <a:pPr>
                <a:spcBef>
                  <a:spcPct val="0"/>
                </a:spcBef>
                <a:buClrTx/>
                <a:buSzTx/>
                <a:buFontTx/>
                <a:buNone/>
              </a:pPr>
              <a:t>84</a:t>
            </a:fld>
            <a:endParaRPr lang="en-US" altLang="en-US" sz="1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B006461-DD02-46EE-A3DD-2937E290B236}"/>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18435" name="Text Box 3">
            <a:extLst>
              <a:ext uri="{FF2B5EF4-FFF2-40B4-BE49-F238E27FC236}">
                <a16:creationId xmlns:a16="http://schemas.microsoft.com/office/drawing/2014/main" id="{AF66131A-82C2-4120-AF83-51A5CB20024C}"/>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8436" name="Text Box 4">
            <a:extLst>
              <a:ext uri="{FF2B5EF4-FFF2-40B4-BE49-F238E27FC236}">
                <a16:creationId xmlns:a16="http://schemas.microsoft.com/office/drawing/2014/main" id="{D5703BAE-B128-497F-9D8E-88D611CC2DA8}"/>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8437" name="Rectangle 6">
            <a:extLst>
              <a:ext uri="{FF2B5EF4-FFF2-40B4-BE49-F238E27FC236}">
                <a16:creationId xmlns:a16="http://schemas.microsoft.com/office/drawing/2014/main" id="{6FBBEC9A-7039-46AB-8196-FCAD49FC05CC}"/>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8438" name="Rectangle 7">
            <a:extLst>
              <a:ext uri="{FF2B5EF4-FFF2-40B4-BE49-F238E27FC236}">
                <a16:creationId xmlns:a16="http://schemas.microsoft.com/office/drawing/2014/main" id="{413DC748-2D9A-4B7E-906F-870181E139DF}"/>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8">
            <a:extLst>
              <a:ext uri="{FF2B5EF4-FFF2-40B4-BE49-F238E27FC236}">
                <a16:creationId xmlns:a16="http://schemas.microsoft.com/office/drawing/2014/main" id="{3426F9D5-A68C-420F-AAAE-ECEFF7008A1B}"/>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8440" name="Text Box 9">
            <a:extLst>
              <a:ext uri="{FF2B5EF4-FFF2-40B4-BE49-F238E27FC236}">
                <a16:creationId xmlns:a16="http://schemas.microsoft.com/office/drawing/2014/main" id="{6B9C1431-0DD9-444F-AFAB-8F6239FDF925}"/>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Slide Number Placeholder 1">
            <a:extLst>
              <a:ext uri="{FF2B5EF4-FFF2-40B4-BE49-F238E27FC236}">
                <a16:creationId xmlns:a16="http://schemas.microsoft.com/office/drawing/2014/main" id="{7EBDCA73-F62E-41E9-B20E-549A6E1C554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9A135B5-F39B-4446-B67B-68028ADE5FFA}" type="slidenum">
              <a:rPr lang="en-US" altLang="en-US" sz="1000"/>
              <a:pPr>
                <a:spcBef>
                  <a:spcPct val="0"/>
                </a:spcBef>
                <a:buClrTx/>
                <a:buSzTx/>
                <a:buFontTx/>
                <a:buNone/>
              </a:pPr>
              <a:t>85</a:t>
            </a:fld>
            <a:endParaRPr lang="en-US" altLang="en-US" sz="1000"/>
          </a:p>
        </p:txBody>
      </p:sp>
      <p:sp>
        <p:nvSpPr>
          <p:cNvPr id="11" name="Text Box 6">
            <a:extLst>
              <a:ext uri="{FF2B5EF4-FFF2-40B4-BE49-F238E27FC236}">
                <a16:creationId xmlns:a16="http://schemas.microsoft.com/office/drawing/2014/main" id="{924BB253-8C08-4E8B-AB55-80A2CEF25550}"/>
              </a:ext>
            </a:extLst>
          </p:cNvPr>
          <p:cNvSpPr txBox="1">
            <a:spLocks noChangeArrowheads="1"/>
          </p:cNvSpPr>
          <p:nvPr/>
        </p:nvSpPr>
        <p:spPr bwMode="auto">
          <a:xfrm>
            <a:off x="554038" y="3300413"/>
            <a:ext cx="7904162" cy="2800767"/>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If LPI doesn’t help in plateau iris syndrome, why is it still important to do one?</a:t>
            </a:r>
            <a:endParaRPr lang="en-US" altLang="en-US" sz="1600" i="1" dirty="0">
              <a:solidFill>
                <a:srgbClr val="FFCC99"/>
              </a:solidFill>
            </a:endParaRPr>
          </a:p>
          <a:p>
            <a:pPr eaLnBrk="1" hangingPunct="1">
              <a:spcBef>
                <a:spcPct val="0"/>
              </a:spcBef>
              <a:buClrTx/>
              <a:buSzTx/>
              <a:buFontTx/>
              <a:buNone/>
            </a:pPr>
            <a:r>
              <a:rPr lang="en-US" altLang="en-US" sz="1600" dirty="0">
                <a:solidFill>
                  <a:srgbClr val="FFCC99"/>
                </a:solidFill>
              </a:rPr>
              <a:t>The fundamental problem in plateau iris is </a:t>
            </a:r>
            <a:r>
              <a:rPr lang="en-US" altLang="en-US" sz="1600" b="1" dirty="0">
                <a:solidFill>
                  <a:srgbClr val="FFCC99"/>
                </a:solidFill>
              </a:rPr>
              <a:t>not</a:t>
            </a:r>
            <a:r>
              <a:rPr lang="en-US" altLang="en-US" sz="1600" dirty="0">
                <a:solidFill>
                  <a:srgbClr val="FFCC99"/>
                </a:solidFill>
              </a:rPr>
              <a:t> pupillary block, with its resulting </a:t>
            </a:r>
          </a:p>
          <a:p>
            <a:pPr eaLnBrk="1" hangingPunct="1">
              <a:spcBef>
                <a:spcPct val="0"/>
              </a:spcBef>
              <a:buClrTx/>
              <a:buSzTx/>
              <a:buFontTx/>
              <a:buNone/>
            </a:pPr>
            <a:r>
              <a:rPr lang="en-US" altLang="en-US" sz="1600" dirty="0">
                <a:solidFill>
                  <a:srgbClr val="FFCC99"/>
                </a:solidFill>
              </a:rPr>
              <a:t>PC&gt;AC pressure gradient. Rather, the problem is with the native configuration of the </a:t>
            </a:r>
          </a:p>
          <a:p>
            <a:pPr eaLnBrk="1" hangingPunct="1">
              <a:spcBef>
                <a:spcPct val="0"/>
              </a:spcBef>
              <a:buClrTx/>
              <a:buSzTx/>
              <a:buFontTx/>
              <a:buNone/>
            </a:pPr>
            <a:r>
              <a:rPr lang="en-US" altLang="en-US" sz="1600" dirty="0">
                <a:solidFill>
                  <a:srgbClr val="FFCC99"/>
                </a:solidFill>
              </a:rPr>
              <a:t>angle—</a:t>
            </a:r>
            <a:r>
              <a:rPr lang="en-US" altLang="en-US" sz="1600" u="sng" dirty="0">
                <a:solidFill>
                  <a:srgbClr val="FFCC99"/>
                </a:solidFill>
              </a:rPr>
              <a:t>the ciliary processes and peripheral iris are too anterior, resulting in an angle</a:t>
            </a:r>
          </a:p>
          <a:p>
            <a:pPr eaLnBrk="1" hangingPunct="1">
              <a:spcBef>
                <a:spcPct val="0"/>
              </a:spcBef>
              <a:buClrTx/>
              <a:buSzTx/>
              <a:buFontTx/>
              <a:buNone/>
            </a:pPr>
            <a:r>
              <a:rPr lang="en-US" altLang="en-US" sz="1600" u="sng" dirty="0">
                <a:solidFill>
                  <a:srgbClr val="FFCC99"/>
                </a:solidFill>
              </a:rPr>
              <a:t>that is narrowed and prone to occlusion</a:t>
            </a:r>
            <a:r>
              <a:rPr lang="en-US" altLang="en-US" sz="1600" dirty="0">
                <a:solidFill>
                  <a:srgbClr val="FFCC99"/>
                </a:solidFill>
              </a:rPr>
              <a:t>. However, this is often a difficult call to make</a:t>
            </a:r>
          </a:p>
          <a:p>
            <a:pPr eaLnBrk="1" hangingPunct="1">
              <a:spcBef>
                <a:spcPct val="0"/>
              </a:spcBef>
              <a:buClrTx/>
              <a:buSzTx/>
              <a:buFontTx/>
              <a:buNone/>
            </a:pPr>
            <a:r>
              <a:rPr lang="en-US" altLang="en-US" sz="1600" dirty="0">
                <a:solidFill>
                  <a:srgbClr val="FFCC99"/>
                </a:solidFill>
              </a:rPr>
              <a:t>at the slit lamp—is it plateau iris or pupillary block? An LPI is very helpful in making</a:t>
            </a:r>
          </a:p>
          <a:p>
            <a:pPr eaLnBrk="1" hangingPunct="1">
              <a:spcBef>
                <a:spcPct val="0"/>
              </a:spcBef>
              <a:buClrTx/>
              <a:buSzTx/>
              <a:buFontTx/>
              <a:buNone/>
            </a:pPr>
            <a:r>
              <a:rPr lang="en-US" altLang="en-US" sz="1600" dirty="0">
                <a:solidFill>
                  <a:srgbClr val="FFCC99"/>
                </a:solidFill>
              </a:rPr>
              <a:t>this distinction. In a pupillary block situation, LPI will dissipate the PC&gt;AC pressure</a:t>
            </a:r>
          </a:p>
          <a:p>
            <a:pPr eaLnBrk="1" hangingPunct="1">
              <a:spcBef>
                <a:spcPct val="0"/>
              </a:spcBef>
              <a:buClrTx/>
              <a:buSzTx/>
              <a:buFontTx/>
              <a:buNone/>
            </a:pPr>
            <a:r>
              <a:rPr lang="en-US" altLang="en-US" sz="1600" dirty="0">
                <a:solidFill>
                  <a:srgbClr val="FFCC99"/>
                </a:solidFill>
              </a:rPr>
              <a:t>gradient, thereby allowing the iris to fall back into a normal anatomic position. But an LPI will have no effect on the fundamentally abnormal configuration of the angle in</a:t>
            </a:r>
          </a:p>
          <a:p>
            <a:pPr eaLnBrk="1" hangingPunct="1">
              <a:spcBef>
                <a:spcPct val="0"/>
              </a:spcBef>
              <a:buClrTx/>
              <a:buSzTx/>
              <a:buFontTx/>
              <a:buNone/>
            </a:pPr>
            <a:r>
              <a:rPr lang="en-US" altLang="en-US" sz="1600" dirty="0">
                <a:solidFill>
                  <a:srgbClr val="FFCC99"/>
                </a:solidFill>
              </a:rPr>
              <a:t>plateau iris. Some authorities maintain that a diagnosis of plateau iris should not be</a:t>
            </a:r>
          </a:p>
          <a:p>
            <a:pPr eaLnBrk="1" hangingPunct="1">
              <a:spcBef>
                <a:spcPct val="0"/>
              </a:spcBef>
              <a:buClrTx/>
              <a:buSzTx/>
              <a:buFontTx/>
              <a:buNone/>
            </a:pPr>
            <a:r>
              <a:rPr lang="en-US" altLang="en-US" sz="1600" dirty="0">
                <a:solidFill>
                  <a:srgbClr val="FFCC99"/>
                </a:solidFill>
              </a:rPr>
              <a:t>rendered unless a patent PI has been placed and proven ineffective.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6A0D952-6D24-4B01-A15E-EF92685FDB45}"/>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19459" name="Rectangle 7">
            <a:extLst>
              <a:ext uri="{FF2B5EF4-FFF2-40B4-BE49-F238E27FC236}">
                <a16:creationId xmlns:a16="http://schemas.microsoft.com/office/drawing/2014/main" id="{4F7DA204-E187-49A4-9994-4F73D4249AF7}"/>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0" name="Text Box 3">
            <a:extLst>
              <a:ext uri="{FF2B5EF4-FFF2-40B4-BE49-F238E27FC236}">
                <a16:creationId xmlns:a16="http://schemas.microsoft.com/office/drawing/2014/main" id="{AA0B2113-91C6-47B5-B2EE-89A43CDFADF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9461" name="Text Box 4">
            <a:extLst>
              <a:ext uri="{FF2B5EF4-FFF2-40B4-BE49-F238E27FC236}">
                <a16:creationId xmlns:a16="http://schemas.microsoft.com/office/drawing/2014/main" id="{47BAA8A9-6F10-44ED-80CF-8746D1BB2CC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9462" name="Rectangle 6">
            <a:extLst>
              <a:ext uri="{FF2B5EF4-FFF2-40B4-BE49-F238E27FC236}">
                <a16:creationId xmlns:a16="http://schemas.microsoft.com/office/drawing/2014/main" id="{A8CDBF82-5EDD-4045-9CE7-1192148942A1}"/>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9463" name="Text Box 8">
            <a:extLst>
              <a:ext uri="{FF2B5EF4-FFF2-40B4-BE49-F238E27FC236}">
                <a16:creationId xmlns:a16="http://schemas.microsoft.com/office/drawing/2014/main" id="{22BD594A-E4A4-4515-AA82-04DC8E20CD10}"/>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9464" name="Text Box 9">
            <a:extLst>
              <a:ext uri="{FF2B5EF4-FFF2-40B4-BE49-F238E27FC236}">
                <a16:creationId xmlns:a16="http://schemas.microsoft.com/office/drawing/2014/main" id="{D7321B90-FB8E-47F2-A33C-1EB9B7BEB9B0}"/>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9466" name="Slide Number Placeholder 1">
            <a:extLst>
              <a:ext uri="{FF2B5EF4-FFF2-40B4-BE49-F238E27FC236}">
                <a16:creationId xmlns:a16="http://schemas.microsoft.com/office/drawing/2014/main" id="{BCC172C2-2114-4D08-884D-DA9985D5010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D6B701-ABC9-4559-AEF9-5D608225EDBC}" type="slidenum">
              <a:rPr lang="en-US" altLang="en-US" sz="1000"/>
              <a:pPr>
                <a:spcBef>
                  <a:spcPct val="0"/>
                </a:spcBef>
                <a:buClrTx/>
                <a:buSzTx/>
                <a:buFontTx/>
                <a:buNone/>
              </a:pPr>
              <a:t>86</a:t>
            </a:fld>
            <a:endParaRPr lang="en-US" altLang="en-US" sz="1000"/>
          </a:p>
        </p:txBody>
      </p:sp>
      <p:sp>
        <p:nvSpPr>
          <p:cNvPr id="19467" name="TextBox 1">
            <a:extLst>
              <a:ext uri="{FF2B5EF4-FFF2-40B4-BE49-F238E27FC236}">
                <a16:creationId xmlns:a16="http://schemas.microsoft.com/office/drawing/2014/main" id="{E72C95A8-2440-4478-BDF7-51F8A1CF71B8}"/>
              </a:ext>
            </a:extLst>
          </p:cNvPr>
          <p:cNvSpPr txBox="1">
            <a:spLocks noChangeArrowheads="1"/>
          </p:cNvSpPr>
          <p:nvPr/>
        </p:nvSpPr>
        <p:spPr bwMode="auto">
          <a:xfrm>
            <a:off x="566738" y="2947988"/>
            <a:ext cx="346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PC = Posterior chamber; AC = Anterior chamber</a:t>
            </a:r>
          </a:p>
        </p:txBody>
      </p:sp>
      <p:sp>
        <p:nvSpPr>
          <p:cNvPr id="2" name="Curved Right Arrow 1">
            <a:extLst>
              <a:ext uri="{FF2B5EF4-FFF2-40B4-BE49-F238E27FC236}">
                <a16:creationId xmlns:a16="http://schemas.microsoft.com/office/drawing/2014/main" id="{7FD05E73-EA73-41FD-A94C-88D185D3CA40}"/>
              </a:ext>
            </a:extLst>
          </p:cNvPr>
          <p:cNvSpPr/>
          <p:nvPr/>
        </p:nvSpPr>
        <p:spPr>
          <a:xfrm>
            <a:off x="304800" y="3070225"/>
            <a:ext cx="244475" cy="9001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Text Box 6">
            <a:extLst>
              <a:ext uri="{FF2B5EF4-FFF2-40B4-BE49-F238E27FC236}">
                <a16:creationId xmlns:a16="http://schemas.microsoft.com/office/drawing/2014/main" id="{52587BA5-89E1-426A-8CE2-11323FC3B8DF}"/>
              </a:ext>
            </a:extLst>
          </p:cNvPr>
          <p:cNvSpPr txBox="1">
            <a:spLocks noChangeArrowheads="1"/>
          </p:cNvSpPr>
          <p:nvPr/>
        </p:nvSpPr>
        <p:spPr bwMode="auto">
          <a:xfrm>
            <a:off x="554038" y="3300413"/>
            <a:ext cx="7904162" cy="2800767"/>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If LPI doesn’t help in plateau iris syndrome, why is it still important to do one?</a:t>
            </a:r>
          </a:p>
          <a:p>
            <a:pPr eaLnBrk="1" hangingPunct="1">
              <a:spcBef>
                <a:spcPct val="0"/>
              </a:spcBef>
              <a:buClrTx/>
              <a:buSzTx/>
              <a:buFontTx/>
              <a:buNone/>
            </a:pPr>
            <a:r>
              <a:rPr lang="en-US" altLang="en-US" sz="1600" dirty="0">
                <a:solidFill>
                  <a:srgbClr val="0000FF"/>
                </a:solidFill>
              </a:rPr>
              <a:t>The fundamental problem in plateau iris is </a:t>
            </a:r>
            <a:r>
              <a:rPr lang="en-US" altLang="en-US" sz="1600" b="1" dirty="0">
                <a:solidFill>
                  <a:srgbClr val="0000FF"/>
                </a:solidFill>
              </a:rPr>
              <a:t>not</a:t>
            </a:r>
            <a:r>
              <a:rPr lang="en-US" altLang="en-US" sz="1600" dirty="0">
                <a:solidFill>
                  <a:srgbClr val="0000FF"/>
                </a:solidFill>
              </a:rPr>
              <a:t> pupillary block, with its resulting </a:t>
            </a:r>
          </a:p>
          <a:p>
            <a:pPr eaLnBrk="1" hangingPunct="1">
              <a:spcBef>
                <a:spcPct val="0"/>
              </a:spcBef>
              <a:buClrTx/>
              <a:buSzTx/>
              <a:buFontTx/>
              <a:buNone/>
            </a:pPr>
            <a:r>
              <a:rPr lang="en-US" altLang="en-US" sz="1600" dirty="0">
                <a:solidFill>
                  <a:srgbClr val="0000FF"/>
                </a:solidFill>
              </a:rPr>
              <a:t>PC&gt;AC pressure gradient. Rather, the problem is with the native configuration of the </a:t>
            </a:r>
          </a:p>
          <a:p>
            <a:pPr eaLnBrk="1" hangingPunct="1">
              <a:spcBef>
                <a:spcPct val="0"/>
              </a:spcBef>
              <a:buClrTx/>
              <a:buSzTx/>
              <a:buFontTx/>
              <a:buNone/>
            </a:pPr>
            <a:r>
              <a:rPr lang="en-US" altLang="en-US" sz="1600" dirty="0">
                <a:solidFill>
                  <a:srgbClr val="0000FF"/>
                </a:solidFill>
              </a:rPr>
              <a:t>angle—</a:t>
            </a:r>
            <a:r>
              <a:rPr lang="en-US" altLang="en-US" sz="1600" u="sng" dirty="0">
                <a:solidFill>
                  <a:srgbClr val="0000FF"/>
                </a:solidFill>
              </a:rPr>
              <a:t>the ciliary processes and peripheral iris are too anterior, resulting in an angle</a:t>
            </a:r>
          </a:p>
          <a:p>
            <a:pPr eaLnBrk="1" hangingPunct="1">
              <a:spcBef>
                <a:spcPct val="0"/>
              </a:spcBef>
              <a:buClrTx/>
              <a:buSzTx/>
              <a:buFontTx/>
              <a:buNone/>
            </a:pPr>
            <a:r>
              <a:rPr lang="en-US" altLang="en-US" sz="1600" u="sng" dirty="0">
                <a:solidFill>
                  <a:srgbClr val="0000FF"/>
                </a:solidFill>
              </a:rPr>
              <a:t>that is narrowed and prone to occlusion</a:t>
            </a:r>
            <a:r>
              <a:rPr lang="en-US" altLang="en-US" sz="1600" dirty="0">
                <a:solidFill>
                  <a:srgbClr val="0000FF"/>
                </a:solidFill>
              </a:rPr>
              <a:t>. </a:t>
            </a:r>
            <a:r>
              <a:rPr lang="en-US" altLang="en-US" sz="1600" dirty="0">
                <a:solidFill>
                  <a:srgbClr val="FFCC99"/>
                </a:solidFill>
              </a:rPr>
              <a:t>However, this is often a difficult call to make</a:t>
            </a:r>
          </a:p>
          <a:p>
            <a:pPr eaLnBrk="1" hangingPunct="1">
              <a:spcBef>
                <a:spcPct val="0"/>
              </a:spcBef>
              <a:buClrTx/>
              <a:buSzTx/>
              <a:buFontTx/>
              <a:buNone/>
            </a:pPr>
            <a:r>
              <a:rPr lang="en-US" altLang="en-US" sz="1600" dirty="0">
                <a:solidFill>
                  <a:srgbClr val="FFCC99"/>
                </a:solidFill>
              </a:rPr>
              <a:t>at the slit lamp—is it plateau iris or pupillary block? An LPI is very helpful in making</a:t>
            </a:r>
          </a:p>
          <a:p>
            <a:pPr eaLnBrk="1" hangingPunct="1">
              <a:spcBef>
                <a:spcPct val="0"/>
              </a:spcBef>
              <a:buClrTx/>
              <a:buSzTx/>
              <a:buFontTx/>
              <a:buNone/>
            </a:pPr>
            <a:r>
              <a:rPr lang="en-US" altLang="en-US" sz="1600" dirty="0">
                <a:solidFill>
                  <a:srgbClr val="FFCC99"/>
                </a:solidFill>
              </a:rPr>
              <a:t>this distinction. In a pupillary block situation, LPI will dissipate the PC&gt;AC pressure</a:t>
            </a:r>
          </a:p>
          <a:p>
            <a:pPr eaLnBrk="1" hangingPunct="1">
              <a:spcBef>
                <a:spcPct val="0"/>
              </a:spcBef>
              <a:buClrTx/>
              <a:buSzTx/>
              <a:buFontTx/>
              <a:buNone/>
            </a:pPr>
            <a:r>
              <a:rPr lang="en-US" altLang="en-US" sz="1600" dirty="0">
                <a:solidFill>
                  <a:srgbClr val="FFCC99"/>
                </a:solidFill>
              </a:rPr>
              <a:t>gradient, thereby allowing the iris to fall back into a normal anatomic position. But an LPI will have no effect on the fundamentally abnormal configuration of the angle in</a:t>
            </a:r>
          </a:p>
          <a:p>
            <a:pPr eaLnBrk="1" hangingPunct="1">
              <a:spcBef>
                <a:spcPct val="0"/>
              </a:spcBef>
              <a:buClrTx/>
              <a:buSzTx/>
              <a:buFontTx/>
              <a:buNone/>
            </a:pPr>
            <a:r>
              <a:rPr lang="en-US" altLang="en-US" sz="1600" dirty="0">
                <a:solidFill>
                  <a:srgbClr val="FFCC99"/>
                </a:solidFill>
              </a:rPr>
              <a:t>plateau iris. Some authorities maintain that a diagnosis of plateau iris should not be</a:t>
            </a:r>
          </a:p>
          <a:p>
            <a:pPr eaLnBrk="1" hangingPunct="1">
              <a:spcBef>
                <a:spcPct val="0"/>
              </a:spcBef>
              <a:buClrTx/>
              <a:buSzTx/>
              <a:buFontTx/>
              <a:buNone/>
            </a:pPr>
            <a:r>
              <a:rPr lang="en-US" altLang="en-US" sz="1600" dirty="0">
                <a:solidFill>
                  <a:srgbClr val="FFCC99"/>
                </a:solidFill>
              </a:rPr>
              <a:t>rendered unless a patent PI has been placed and proven ineffective.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DC24B-80AD-45B3-99BD-A27114942204}"/>
              </a:ext>
            </a:extLst>
          </p:cNvPr>
          <p:cNvSpPr>
            <a:spLocks noGrp="1"/>
          </p:cNvSpPr>
          <p:nvPr>
            <p:ph type="sldNum" sz="quarter" idx="12"/>
          </p:nvPr>
        </p:nvSpPr>
        <p:spPr/>
        <p:txBody>
          <a:bodyPr/>
          <a:lstStyle/>
          <a:p>
            <a:pPr>
              <a:defRPr/>
            </a:pPr>
            <a:fld id="{3552EEDA-34CF-42D0-9BC9-8F133D96D4E5}" type="slidenum">
              <a:rPr lang="en-US" altLang="en-US" smtClean="0"/>
              <a:pPr>
                <a:defRPr/>
              </a:pPr>
              <a:t>87</a:t>
            </a:fld>
            <a:endParaRPr lang="en-US" altLang="en-US"/>
          </a:p>
        </p:txBody>
      </p:sp>
      <p:sp>
        <p:nvSpPr>
          <p:cNvPr id="5" name="TextBox 4">
            <a:extLst>
              <a:ext uri="{FF2B5EF4-FFF2-40B4-BE49-F238E27FC236}">
                <a16:creationId xmlns:a16="http://schemas.microsoft.com/office/drawing/2014/main" id="{67904BA4-FF8F-4F5E-BFC4-0D2859EAA48A}"/>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8" name="TextBox 7">
            <a:extLst>
              <a:ext uri="{FF2B5EF4-FFF2-40B4-BE49-F238E27FC236}">
                <a16:creationId xmlns:a16="http://schemas.microsoft.com/office/drawing/2014/main" id="{173CAA4E-075E-4B5B-B145-F96848CFCA7A}"/>
              </a:ext>
            </a:extLst>
          </p:cNvPr>
          <p:cNvSpPr txBox="1"/>
          <p:nvPr/>
        </p:nvSpPr>
        <p:spPr>
          <a:xfrm>
            <a:off x="3909002" y="5717495"/>
            <a:ext cx="1326004" cy="369332"/>
          </a:xfrm>
          <a:prstGeom prst="rect">
            <a:avLst/>
          </a:prstGeom>
          <a:noFill/>
        </p:spPr>
        <p:txBody>
          <a:bodyPr wrap="none" rtlCol="0">
            <a:spAutoFit/>
          </a:bodyPr>
          <a:lstStyle/>
          <a:p>
            <a:pPr algn="ctr"/>
            <a:r>
              <a:rPr lang="en-US" dirty="0"/>
              <a:t>Plateau iris</a:t>
            </a:r>
          </a:p>
        </p:txBody>
      </p:sp>
      <p:pic>
        <p:nvPicPr>
          <p:cNvPr id="12" name="Picture 11">
            <a:extLst>
              <a:ext uri="{FF2B5EF4-FFF2-40B4-BE49-F238E27FC236}">
                <a16:creationId xmlns:a16="http://schemas.microsoft.com/office/drawing/2014/main" id="{72F60AA3-4442-4D44-8F49-110A9744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33" y="1395128"/>
            <a:ext cx="5077534" cy="4067743"/>
          </a:xfrm>
          <a:prstGeom prst="rect">
            <a:avLst/>
          </a:prstGeom>
        </p:spPr>
      </p:pic>
      <p:cxnSp>
        <p:nvCxnSpPr>
          <p:cNvPr id="15" name="Straight Arrow Connector 14">
            <a:extLst>
              <a:ext uri="{FF2B5EF4-FFF2-40B4-BE49-F238E27FC236}">
                <a16:creationId xmlns:a16="http://schemas.microsoft.com/office/drawing/2014/main" id="{14F5C7CF-4B2E-44BA-A7AE-828445C0C83A}"/>
              </a:ext>
            </a:extLst>
          </p:cNvPr>
          <p:cNvCxnSpPr/>
          <p:nvPr/>
        </p:nvCxnSpPr>
        <p:spPr>
          <a:xfrm>
            <a:off x="2590800" y="3352800"/>
            <a:ext cx="1981199" cy="761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5D39A5-5297-4F29-B668-392880728ADC}"/>
              </a:ext>
            </a:extLst>
          </p:cNvPr>
          <p:cNvCxnSpPr/>
          <p:nvPr/>
        </p:nvCxnSpPr>
        <p:spPr>
          <a:xfrm flipV="1">
            <a:off x="2590800" y="3136611"/>
            <a:ext cx="1752600" cy="2923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F76D0E-3FC2-44B2-BEF1-5AA9C48A2B22}"/>
              </a:ext>
            </a:extLst>
          </p:cNvPr>
          <p:cNvSpPr txBox="1"/>
          <p:nvPr/>
        </p:nvSpPr>
        <p:spPr>
          <a:xfrm>
            <a:off x="304799" y="2852290"/>
            <a:ext cx="2590800" cy="1077218"/>
          </a:xfrm>
          <a:prstGeom prst="rect">
            <a:avLst/>
          </a:prstGeom>
          <a:solidFill>
            <a:schemeClr val="bg1"/>
          </a:solidFill>
        </p:spPr>
        <p:txBody>
          <a:bodyPr wrap="square" rtlCol="0">
            <a:spAutoFit/>
          </a:bodyPr>
          <a:lstStyle/>
          <a:p>
            <a:r>
              <a:rPr lang="en-US" sz="1600" dirty="0"/>
              <a:t>Note the too-anterior ciliary processes resulting in displacement of the peripheral iris</a:t>
            </a:r>
          </a:p>
        </p:txBody>
      </p:sp>
      <p:sp>
        <p:nvSpPr>
          <p:cNvPr id="18" name="TextBox 17">
            <a:extLst>
              <a:ext uri="{FF2B5EF4-FFF2-40B4-BE49-F238E27FC236}">
                <a16:creationId xmlns:a16="http://schemas.microsoft.com/office/drawing/2014/main" id="{50167325-924C-47F8-8C24-187B79FCE890}"/>
              </a:ext>
            </a:extLst>
          </p:cNvPr>
          <p:cNvSpPr txBox="1"/>
          <p:nvPr/>
        </p:nvSpPr>
        <p:spPr>
          <a:xfrm>
            <a:off x="2895599" y="1541454"/>
            <a:ext cx="1635384" cy="307777"/>
          </a:xfrm>
          <a:prstGeom prst="rect">
            <a:avLst/>
          </a:prstGeom>
          <a:noFill/>
        </p:spPr>
        <p:txBody>
          <a:bodyPr wrap="none" rtlCol="0">
            <a:spAutoFit/>
          </a:bodyPr>
          <a:lstStyle/>
          <a:p>
            <a:r>
              <a:rPr lang="en-US" sz="1400" dirty="0"/>
              <a:t>(ignore this arrow)</a:t>
            </a:r>
          </a:p>
        </p:txBody>
      </p:sp>
    </p:spTree>
    <p:extLst>
      <p:ext uri="{BB962C8B-B14F-4D97-AF65-F5344CB8AC3E}">
        <p14:creationId xmlns:p14="http://schemas.microsoft.com/office/powerpoint/2010/main" val="9142660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6A0D952-6D24-4B01-A15E-EF92685FDB45}"/>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19459" name="Rectangle 7">
            <a:extLst>
              <a:ext uri="{FF2B5EF4-FFF2-40B4-BE49-F238E27FC236}">
                <a16:creationId xmlns:a16="http://schemas.microsoft.com/office/drawing/2014/main" id="{4F7DA204-E187-49A4-9994-4F73D4249AF7}"/>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0" name="Text Box 3">
            <a:extLst>
              <a:ext uri="{FF2B5EF4-FFF2-40B4-BE49-F238E27FC236}">
                <a16:creationId xmlns:a16="http://schemas.microsoft.com/office/drawing/2014/main" id="{AA0B2113-91C6-47B5-B2EE-89A43CDFADF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9461" name="Text Box 4">
            <a:extLst>
              <a:ext uri="{FF2B5EF4-FFF2-40B4-BE49-F238E27FC236}">
                <a16:creationId xmlns:a16="http://schemas.microsoft.com/office/drawing/2014/main" id="{47BAA8A9-6F10-44ED-80CF-8746D1BB2CC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9462" name="Rectangle 6">
            <a:extLst>
              <a:ext uri="{FF2B5EF4-FFF2-40B4-BE49-F238E27FC236}">
                <a16:creationId xmlns:a16="http://schemas.microsoft.com/office/drawing/2014/main" id="{A8CDBF82-5EDD-4045-9CE7-1192148942A1}"/>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9463" name="Text Box 8">
            <a:extLst>
              <a:ext uri="{FF2B5EF4-FFF2-40B4-BE49-F238E27FC236}">
                <a16:creationId xmlns:a16="http://schemas.microsoft.com/office/drawing/2014/main" id="{22BD594A-E4A4-4515-AA82-04DC8E20CD10}"/>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9464" name="Text Box 9">
            <a:extLst>
              <a:ext uri="{FF2B5EF4-FFF2-40B4-BE49-F238E27FC236}">
                <a16:creationId xmlns:a16="http://schemas.microsoft.com/office/drawing/2014/main" id="{D7321B90-FB8E-47F2-A33C-1EB9B7BEB9B0}"/>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9466" name="Slide Number Placeholder 1">
            <a:extLst>
              <a:ext uri="{FF2B5EF4-FFF2-40B4-BE49-F238E27FC236}">
                <a16:creationId xmlns:a16="http://schemas.microsoft.com/office/drawing/2014/main" id="{BCC172C2-2114-4D08-884D-DA9985D5010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D6B701-ABC9-4559-AEF9-5D608225EDBC}" type="slidenum">
              <a:rPr lang="en-US" altLang="en-US" sz="1000"/>
              <a:pPr>
                <a:spcBef>
                  <a:spcPct val="0"/>
                </a:spcBef>
                <a:buClrTx/>
                <a:buSzTx/>
                <a:buFontTx/>
                <a:buNone/>
              </a:pPr>
              <a:t>88</a:t>
            </a:fld>
            <a:endParaRPr lang="en-US" altLang="en-US" sz="1000"/>
          </a:p>
        </p:txBody>
      </p:sp>
      <p:sp>
        <p:nvSpPr>
          <p:cNvPr id="19467" name="TextBox 1">
            <a:extLst>
              <a:ext uri="{FF2B5EF4-FFF2-40B4-BE49-F238E27FC236}">
                <a16:creationId xmlns:a16="http://schemas.microsoft.com/office/drawing/2014/main" id="{E72C95A8-2440-4478-BDF7-51F8A1CF71B8}"/>
              </a:ext>
            </a:extLst>
          </p:cNvPr>
          <p:cNvSpPr txBox="1">
            <a:spLocks noChangeArrowheads="1"/>
          </p:cNvSpPr>
          <p:nvPr/>
        </p:nvSpPr>
        <p:spPr bwMode="auto">
          <a:xfrm>
            <a:off x="566738" y="2947988"/>
            <a:ext cx="346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PC = Posterior chamber; AC = Anterior chamber</a:t>
            </a:r>
          </a:p>
        </p:txBody>
      </p:sp>
      <p:sp>
        <p:nvSpPr>
          <p:cNvPr id="2" name="Curved Right Arrow 1">
            <a:extLst>
              <a:ext uri="{FF2B5EF4-FFF2-40B4-BE49-F238E27FC236}">
                <a16:creationId xmlns:a16="http://schemas.microsoft.com/office/drawing/2014/main" id="{7FD05E73-EA73-41FD-A94C-88D185D3CA40}"/>
              </a:ext>
            </a:extLst>
          </p:cNvPr>
          <p:cNvSpPr/>
          <p:nvPr/>
        </p:nvSpPr>
        <p:spPr>
          <a:xfrm>
            <a:off x="304800" y="3070225"/>
            <a:ext cx="244475" cy="9001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Text Box 6">
            <a:extLst>
              <a:ext uri="{FF2B5EF4-FFF2-40B4-BE49-F238E27FC236}">
                <a16:creationId xmlns:a16="http://schemas.microsoft.com/office/drawing/2014/main" id="{67A54EC1-6E37-4926-A5F7-334A20ED5835}"/>
              </a:ext>
            </a:extLst>
          </p:cNvPr>
          <p:cNvSpPr txBox="1">
            <a:spLocks noChangeArrowheads="1"/>
          </p:cNvSpPr>
          <p:nvPr/>
        </p:nvSpPr>
        <p:spPr bwMode="auto">
          <a:xfrm>
            <a:off x="554038" y="3300413"/>
            <a:ext cx="7904162" cy="2800767"/>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If LPI doesn’t help in plateau iris syndrome, why is it still important to do one?</a:t>
            </a:r>
          </a:p>
          <a:p>
            <a:pPr eaLnBrk="1" hangingPunct="1">
              <a:spcBef>
                <a:spcPct val="0"/>
              </a:spcBef>
              <a:buClrTx/>
              <a:buSzTx/>
              <a:buFontTx/>
              <a:buNone/>
            </a:pPr>
            <a:r>
              <a:rPr lang="en-US" altLang="en-US" sz="1600" dirty="0">
                <a:solidFill>
                  <a:srgbClr val="0000FF"/>
                </a:solidFill>
              </a:rPr>
              <a:t>The fundamental problem in plateau iris is </a:t>
            </a:r>
            <a:r>
              <a:rPr lang="en-US" altLang="en-US" sz="1600" b="1" dirty="0">
                <a:solidFill>
                  <a:srgbClr val="0000FF"/>
                </a:solidFill>
              </a:rPr>
              <a:t>not</a:t>
            </a:r>
            <a:r>
              <a:rPr lang="en-US" altLang="en-US" sz="1600" dirty="0">
                <a:solidFill>
                  <a:srgbClr val="0000FF"/>
                </a:solidFill>
              </a:rPr>
              <a:t> pupillary block, with its resulting </a:t>
            </a:r>
          </a:p>
          <a:p>
            <a:pPr eaLnBrk="1" hangingPunct="1">
              <a:spcBef>
                <a:spcPct val="0"/>
              </a:spcBef>
              <a:buClrTx/>
              <a:buSzTx/>
              <a:buFontTx/>
              <a:buNone/>
            </a:pPr>
            <a:r>
              <a:rPr lang="en-US" altLang="en-US" sz="1600" dirty="0">
                <a:solidFill>
                  <a:srgbClr val="0000FF"/>
                </a:solidFill>
              </a:rPr>
              <a:t>PC&gt;AC pressure gradient. Rather, the problem is with the native configuration of the </a:t>
            </a:r>
          </a:p>
          <a:p>
            <a:pPr eaLnBrk="1" hangingPunct="1">
              <a:spcBef>
                <a:spcPct val="0"/>
              </a:spcBef>
              <a:buClrTx/>
              <a:buSzTx/>
              <a:buFontTx/>
              <a:buNone/>
            </a:pPr>
            <a:r>
              <a:rPr lang="en-US" altLang="en-US" sz="1600" dirty="0">
                <a:solidFill>
                  <a:srgbClr val="0000FF"/>
                </a:solidFill>
              </a:rPr>
              <a:t>angle—</a:t>
            </a:r>
            <a:r>
              <a:rPr lang="en-US" altLang="en-US" sz="1600" u="sng" dirty="0">
                <a:solidFill>
                  <a:srgbClr val="0000FF"/>
                </a:solidFill>
              </a:rPr>
              <a:t>the ciliary processes and peripheral iris are too anterior, resulting in an angle</a:t>
            </a:r>
          </a:p>
          <a:p>
            <a:pPr eaLnBrk="1" hangingPunct="1">
              <a:spcBef>
                <a:spcPct val="0"/>
              </a:spcBef>
              <a:buClrTx/>
              <a:buSzTx/>
              <a:buFontTx/>
              <a:buNone/>
            </a:pPr>
            <a:r>
              <a:rPr lang="en-US" altLang="en-US" sz="1600" u="sng" dirty="0">
                <a:solidFill>
                  <a:srgbClr val="0000FF"/>
                </a:solidFill>
              </a:rPr>
              <a:t>that is narrowed and prone to occlusion</a:t>
            </a:r>
            <a:r>
              <a:rPr lang="en-US" altLang="en-US" sz="1600" dirty="0">
                <a:solidFill>
                  <a:srgbClr val="0000FF"/>
                </a:solidFill>
              </a:rPr>
              <a:t>. </a:t>
            </a:r>
            <a:r>
              <a:rPr lang="en-US" altLang="en-US" sz="1600" dirty="0"/>
              <a:t>However, this is often a difficult call to make</a:t>
            </a:r>
          </a:p>
          <a:p>
            <a:pPr eaLnBrk="1" hangingPunct="1">
              <a:spcBef>
                <a:spcPct val="0"/>
              </a:spcBef>
              <a:buClrTx/>
              <a:buSzTx/>
              <a:buFontTx/>
              <a:buNone/>
            </a:pPr>
            <a:r>
              <a:rPr lang="en-US" altLang="en-US" sz="1600" dirty="0"/>
              <a:t>at the slit lamp—is it plateau iris or pupillary block? An LPI is very helpful in making</a:t>
            </a:r>
          </a:p>
          <a:p>
            <a:pPr eaLnBrk="1" hangingPunct="1">
              <a:spcBef>
                <a:spcPct val="0"/>
              </a:spcBef>
              <a:buClrTx/>
              <a:buSzTx/>
              <a:buFontTx/>
              <a:buNone/>
            </a:pPr>
            <a:r>
              <a:rPr lang="en-US" altLang="en-US" sz="1600" dirty="0"/>
              <a:t>this distinction. In a pupillary block situation, LPI will dissipate the PC&gt;AC pressure</a:t>
            </a:r>
          </a:p>
          <a:p>
            <a:pPr eaLnBrk="1" hangingPunct="1">
              <a:spcBef>
                <a:spcPct val="0"/>
              </a:spcBef>
              <a:buClrTx/>
              <a:buSzTx/>
              <a:buFontTx/>
              <a:buNone/>
            </a:pPr>
            <a:r>
              <a:rPr lang="en-US" altLang="en-US" sz="1600" dirty="0"/>
              <a:t>gradient, thereby allowing the iris to fall back into a normal anatomic position. </a:t>
            </a:r>
            <a:r>
              <a:rPr lang="en-US" altLang="en-US" sz="1600" dirty="0">
                <a:solidFill>
                  <a:srgbClr val="FFCC99"/>
                </a:solidFill>
              </a:rPr>
              <a:t>But an LPI will have no effect on the fundamentally abnormal configuration of the angle in</a:t>
            </a:r>
          </a:p>
          <a:p>
            <a:pPr eaLnBrk="1" hangingPunct="1">
              <a:spcBef>
                <a:spcPct val="0"/>
              </a:spcBef>
              <a:buClrTx/>
              <a:buSzTx/>
              <a:buFontTx/>
              <a:buNone/>
            </a:pPr>
            <a:r>
              <a:rPr lang="en-US" altLang="en-US" sz="1600" dirty="0">
                <a:solidFill>
                  <a:srgbClr val="FFCC99"/>
                </a:solidFill>
              </a:rPr>
              <a:t>plateau iris. Some authorities maintain that a diagnosis of plateau iris should not be</a:t>
            </a:r>
          </a:p>
          <a:p>
            <a:pPr eaLnBrk="1" hangingPunct="1">
              <a:spcBef>
                <a:spcPct val="0"/>
              </a:spcBef>
              <a:buClrTx/>
              <a:buSzTx/>
              <a:buFontTx/>
              <a:buNone/>
            </a:pPr>
            <a:r>
              <a:rPr lang="en-US" altLang="en-US" sz="1600" dirty="0">
                <a:solidFill>
                  <a:srgbClr val="FFCC99"/>
                </a:solidFill>
              </a:rPr>
              <a:t>rendered unless a patent PI has been placed and proven ineffective.</a:t>
            </a:r>
          </a:p>
        </p:txBody>
      </p:sp>
    </p:spTree>
    <p:extLst>
      <p:ext uri="{BB962C8B-B14F-4D97-AF65-F5344CB8AC3E}">
        <p14:creationId xmlns:p14="http://schemas.microsoft.com/office/powerpoint/2010/main" val="33517150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6A0D952-6D24-4B01-A15E-EF92685FDB45}"/>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19459" name="Rectangle 7">
            <a:extLst>
              <a:ext uri="{FF2B5EF4-FFF2-40B4-BE49-F238E27FC236}">
                <a16:creationId xmlns:a16="http://schemas.microsoft.com/office/drawing/2014/main" id="{4F7DA204-E187-49A4-9994-4F73D4249AF7}"/>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0" name="Text Box 3">
            <a:extLst>
              <a:ext uri="{FF2B5EF4-FFF2-40B4-BE49-F238E27FC236}">
                <a16:creationId xmlns:a16="http://schemas.microsoft.com/office/drawing/2014/main" id="{AA0B2113-91C6-47B5-B2EE-89A43CDFADF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19461" name="Text Box 4">
            <a:extLst>
              <a:ext uri="{FF2B5EF4-FFF2-40B4-BE49-F238E27FC236}">
                <a16:creationId xmlns:a16="http://schemas.microsoft.com/office/drawing/2014/main" id="{47BAA8A9-6F10-44ED-80CF-8746D1BB2CC1}"/>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19462" name="Rectangle 6">
            <a:extLst>
              <a:ext uri="{FF2B5EF4-FFF2-40B4-BE49-F238E27FC236}">
                <a16:creationId xmlns:a16="http://schemas.microsoft.com/office/drawing/2014/main" id="{A8CDBF82-5EDD-4045-9CE7-1192148942A1}"/>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9463" name="Text Box 8">
            <a:extLst>
              <a:ext uri="{FF2B5EF4-FFF2-40B4-BE49-F238E27FC236}">
                <a16:creationId xmlns:a16="http://schemas.microsoft.com/office/drawing/2014/main" id="{22BD594A-E4A4-4515-AA82-04DC8E20CD10}"/>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19464" name="Text Box 9">
            <a:extLst>
              <a:ext uri="{FF2B5EF4-FFF2-40B4-BE49-F238E27FC236}">
                <a16:creationId xmlns:a16="http://schemas.microsoft.com/office/drawing/2014/main" id="{D7321B90-FB8E-47F2-A33C-1EB9B7BEB9B0}"/>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9465" name="Text Box 6">
            <a:extLst>
              <a:ext uri="{FF2B5EF4-FFF2-40B4-BE49-F238E27FC236}">
                <a16:creationId xmlns:a16="http://schemas.microsoft.com/office/drawing/2014/main" id="{E5420AAE-8577-409D-BECC-FB4DE56489CF}"/>
              </a:ext>
            </a:extLst>
          </p:cNvPr>
          <p:cNvSpPr txBox="1">
            <a:spLocks noChangeArrowheads="1"/>
          </p:cNvSpPr>
          <p:nvPr/>
        </p:nvSpPr>
        <p:spPr bwMode="auto">
          <a:xfrm>
            <a:off x="554038" y="3300413"/>
            <a:ext cx="7904162" cy="2800767"/>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If LPI doesn’t help in plateau iris syndrome, why is it still important to do one?</a:t>
            </a:r>
          </a:p>
          <a:p>
            <a:pPr eaLnBrk="1" hangingPunct="1">
              <a:spcBef>
                <a:spcPct val="0"/>
              </a:spcBef>
              <a:buClrTx/>
              <a:buSzTx/>
              <a:buFontTx/>
              <a:buNone/>
            </a:pPr>
            <a:r>
              <a:rPr lang="en-US" altLang="en-US" sz="1600" dirty="0">
                <a:solidFill>
                  <a:srgbClr val="0000FF"/>
                </a:solidFill>
              </a:rPr>
              <a:t>The fundamental problem in plateau iris is </a:t>
            </a:r>
            <a:r>
              <a:rPr lang="en-US" altLang="en-US" sz="1600" b="1" dirty="0">
                <a:solidFill>
                  <a:srgbClr val="0000FF"/>
                </a:solidFill>
              </a:rPr>
              <a:t>not</a:t>
            </a:r>
            <a:r>
              <a:rPr lang="en-US" altLang="en-US" sz="1600" dirty="0">
                <a:solidFill>
                  <a:srgbClr val="0000FF"/>
                </a:solidFill>
              </a:rPr>
              <a:t> pupillary block, with its resulting </a:t>
            </a:r>
          </a:p>
          <a:p>
            <a:pPr eaLnBrk="1" hangingPunct="1">
              <a:spcBef>
                <a:spcPct val="0"/>
              </a:spcBef>
              <a:buClrTx/>
              <a:buSzTx/>
              <a:buFontTx/>
              <a:buNone/>
            </a:pPr>
            <a:r>
              <a:rPr lang="en-US" altLang="en-US" sz="1600" dirty="0">
                <a:solidFill>
                  <a:srgbClr val="0000FF"/>
                </a:solidFill>
              </a:rPr>
              <a:t>PC&gt;AC pressure gradient. Rather, the problem is with the native configuration of the </a:t>
            </a:r>
          </a:p>
          <a:p>
            <a:pPr eaLnBrk="1" hangingPunct="1">
              <a:spcBef>
                <a:spcPct val="0"/>
              </a:spcBef>
              <a:buClrTx/>
              <a:buSzTx/>
              <a:buFontTx/>
              <a:buNone/>
            </a:pPr>
            <a:r>
              <a:rPr lang="en-US" altLang="en-US" sz="1600" dirty="0">
                <a:solidFill>
                  <a:srgbClr val="0000FF"/>
                </a:solidFill>
              </a:rPr>
              <a:t>angle—</a:t>
            </a:r>
            <a:r>
              <a:rPr lang="en-US" altLang="en-US" sz="1600" u="sng" dirty="0">
                <a:solidFill>
                  <a:srgbClr val="0000FF"/>
                </a:solidFill>
              </a:rPr>
              <a:t>the ciliary processes and peripheral iris are too anterior, resulting in an angle</a:t>
            </a:r>
          </a:p>
          <a:p>
            <a:pPr eaLnBrk="1" hangingPunct="1">
              <a:spcBef>
                <a:spcPct val="0"/>
              </a:spcBef>
              <a:buClrTx/>
              <a:buSzTx/>
              <a:buFontTx/>
              <a:buNone/>
            </a:pPr>
            <a:r>
              <a:rPr lang="en-US" altLang="en-US" sz="1600" u="sng" dirty="0">
                <a:solidFill>
                  <a:srgbClr val="0000FF"/>
                </a:solidFill>
              </a:rPr>
              <a:t>that is narrowed and prone to occlusion</a:t>
            </a:r>
            <a:r>
              <a:rPr lang="en-US" altLang="en-US" sz="1600" dirty="0">
                <a:solidFill>
                  <a:srgbClr val="0000FF"/>
                </a:solidFill>
              </a:rPr>
              <a:t>. </a:t>
            </a:r>
            <a:r>
              <a:rPr lang="en-US" altLang="en-US" sz="1600" dirty="0"/>
              <a:t>However, this is often a difficult call to make</a:t>
            </a:r>
          </a:p>
          <a:p>
            <a:pPr eaLnBrk="1" hangingPunct="1">
              <a:spcBef>
                <a:spcPct val="0"/>
              </a:spcBef>
              <a:buClrTx/>
              <a:buSzTx/>
              <a:buFontTx/>
              <a:buNone/>
            </a:pPr>
            <a:r>
              <a:rPr lang="en-US" altLang="en-US" sz="1600" dirty="0"/>
              <a:t>at the slit lamp—is it plateau iris or pupillary block? An LPI is very helpful in making</a:t>
            </a:r>
          </a:p>
          <a:p>
            <a:pPr eaLnBrk="1" hangingPunct="1">
              <a:spcBef>
                <a:spcPct val="0"/>
              </a:spcBef>
              <a:buClrTx/>
              <a:buSzTx/>
              <a:buFontTx/>
              <a:buNone/>
            </a:pPr>
            <a:r>
              <a:rPr lang="en-US" altLang="en-US" sz="1600" dirty="0"/>
              <a:t>this distinction. In a pupillary block situation, LPI will dissipate the PC&gt;AC pressure</a:t>
            </a:r>
          </a:p>
          <a:p>
            <a:pPr eaLnBrk="1" hangingPunct="1">
              <a:spcBef>
                <a:spcPct val="0"/>
              </a:spcBef>
              <a:buClrTx/>
              <a:buSzTx/>
              <a:buFontTx/>
              <a:buNone/>
            </a:pPr>
            <a:r>
              <a:rPr lang="en-US" altLang="en-US" sz="1600" dirty="0"/>
              <a:t>gradient, thereby allowing the iris to fall back into a normal anatomic position. </a:t>
            </a:r>
            <a:r>
              <a:rPr lang="en-US" altLang="en-US" sz="1600" dirty="0">
                <a:solidFill>
                  <a:srgbClr val="0000FF"/>
                </a:solidFill>
              </a:rPr>
              <a:t>But an LPI will have no effect on the fundamentally abnormal configuration of the angle in</a:t>
            </a:r>
          </a:p>
          <a:p>
            <a:pPr eaLnBrk="1" hangingPunct="1">
              <a:spcBef>
                <a:spcPct val="0"/>
              </a:spcBef>
              <a:buClrTx/>
              <a:buSzTx/>
              <a:buFontTx/>
              <a:buNone/>
            </a:pPr>
            <a:r>
              <a:rPr lang="en-US" altLang="en-US" sz="1600" dirty="0">
                <a:solidFill>
                  <a:srgbClr val="0000FF"/>
                </a:solidFill>
              </a:rPr>
              <a:t>plateau iris. Some authorities maintain that a diagnosis of plateau iris should not be</a:t>
            </a:r>
          </a:p>
          <a:p>
            <a:pPr eaLnBrk="1" hangingPunct="1">
              <a:spcBef>
                <a:spcPct val="0"/>
              </a:spcBef>
              <a:buClrTx/>
              <a:buSzTx/>
              <a:buFontTx/>
              <a:buNone/>
            </a:pPr>
            <a:r>
              <a:rPr lang="en-US" altLang="en-US" sz="1600" dirty="0">
                <a:solidFill>
                  <a:srgbClr val="0000FF"/>
                </a:solidFill>
              </a:rPr>
              <a:t>rendered unless a patent PI has been placed and proven ineffective.</a:t>
            </a:r>
          </a:p>
        </p:txBody>
      </p:sp>
      <p:sp>
        <p:nvSpPr>
          <p:cNvPr id="19466" name="Slide Number Placeholder 1">
            <a:extLst>
              <a:ext uri="{FF2B5EF4-FFF2-40B4-BE49-F238E27FC236}">
                <a16:creationId xmlns:a16="http://schemas.microsoft.com/office/drawing/2014/main" id="{BCC172C2-2114-4D08-884D-DA9985D5010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D6B701-ABC9-4559-AEF9-5D608225EDBC}" type="slidenum">
              <a:rPr lang="en-US" altLang="en-US" sz="1000"/>
              <a:pPr>
                <a:spcBef>
                  <a:spcPct val="0"/>
                </a:spcBef>
                <a:buClrTx/>
                <a:buSzTx/>
                <a:buFontTx/>
                <a:buNone/>
              </a:pPr>
              <a:t>89</a:t>
            </a:fld>
            <a:endParaRPr lang="en-US" altLang="en-US" sz="1000"/>
          </a:p>
        </p:txBody>
      </p:sp>
      <p:sp>
        <p:nvSpPr>
          <p:cNvPr id="19467" name="TextBox 1">
            <a:extLst>
              <a:ext uri="{FF2B5EF4-FFF2-40B4-BE49-F238E27FC236}">
                <a16:creationId xmlns:a16="http://schemas.microsoft.com/office/drawing/2014/main" id="{E72C95A8-2440-4478-BDF7-51F8A1CF71B8}"/>
              </a:ext>
            </a:extLst>
          </p:cNvPr>
          <p:cNvSpPr txBox="1">
            <a:spLocks noChangeArrowheads="1"/>
          </p:cNvSpPr>
          <p:nvPr/>
        </p:nvSpPr>
        <p:spPr bwMode="auto">
          <a:xfrm>
            <a:off x="566738" y="2947988"/>
            <a:ext cx="346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PC = Posterior chamber; AC = Anterior chamber</a:t>
            </a:r>
          </a:p>
        </p:txBody>
      </p:sp>
      <p:sp>
        <p:nvSpPr>
          <p:cNvPr id="2" name="Curved Right Arrow 1">
            <a:extLst>
              <a:ext uri="{FF2B5EF4-FFF2-40B4-BE49-F238E27FC236}">
                <a16:creationId xmlns:a16="http://schemas.microsoft.com/office/drawing/2014/main" id="{7FD05E73-EA73-41FD-A94C-88D185D3CA40}"/>
              </a:ext>
            </a:extLst>
          </p:cNvPr>
          <p:cNvSpPr/>
          <p:nvPr/>
        </p:nvSpPr>
        <p:spPr>
          <a:xfrm>
            <a:off x="304800" y="3070225"/>
            <a:ext cx="244475" cy="9001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extLst>
      <p:ext uri="{BB962C8B-B14F-4D97-AF65-F5344CB8AC3E}">
        <p14:creationId xmlns:p14="http://schemas.microsoft.com/office/powerpoint/2010/main" val="193898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537DFF-FE3D-41F1-B41A-099239F8D93A}"/>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 Box 3">
            <a:extLst>
              <a:ext uri="{FF2B5EF4-FFF2-40B4-BE49-F238E27FC236}">
                <a16:creationId xmlns:a16="http://schemas.microsoft.com/office/drawing/2014/main" id="{FDBF16DD-0082-4B3C-8728-416E17088984}"/>
              </a:ext>
            </a:extLst>
          </p:cNvPr>
          <p:cNvSpPr txBox="1">
            <a:spLocks noChangeArrowheads="1"/>
          </p:cNvSpPr>
          <p:nvPr/>
        </p:nvSpPr>
        <p:spPr bwMode="auto">
          <a:xfrm>
            <a:off x="3351212" y="80175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dirty="0"/>
              <a:t>Glaucoma</a:t>
            </a:r>
          </a:p>
        </p:txBody>
      </p:sp>
      <p:sp>
        <p:nvSpPr>
          <p:cNvPr id="16" name="Text Box 4">
            <a:extLst>
              <a:ext uri="{FF2B5EF4-FFF2-40B4-BE49-F238E27FC236}">
                <a16:creationId xmlns:a16="http://schemas.microsoft.com/office/drawing/2014/main" id="{F573FD74-C913-4A13-A6D1-A54660E076F4}"/>
              </a:ext>
            </a:extLst>
          </p:cNvPr>
          <p:cNvSpPr txBox="1">
            <a:spLocks noChangeArrowheads="1"/>
          </p:cNvSpPr>
          <p:nvPr/>
        </p:nvSpPr>
        <p:spPr bwMode="auto">
          <a:xfrm>
            <a:off x="5249173" y="2211387"/>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dirty="0"/>
              <a:t>Closed- </a:t>
            </a:r>
            <a:r>
              <a:rPr lang="en-US" altLang="en-US" sz="2800" dirty="0"/>
              <a:t>or</a:t>
            </a:r>
          </a:p>
          <a:p>
            <a:pPr algn="ctr" eaLnBrk="1" hangingPunct="1">
              <a:lnSpc>
                <a:spcPct val="85000"/>
              </a:lnSpc>
              <a:spcBef>
                <a:spcPct val="0"/>
              </a:spcBef>
              <a:buClrTx/>
              <a:buSzTx/>
              <a:buFontTx/>
              <a:buNone/>
            </a:pPr>
            <a:r>
              <a:rPr lang="en-US" altLang="en-US" sz="2800" i="1" dirty="0"/>
              <a:t>narrow-angle</a:t>
            </a:r>
          </a:p>
        </p:txBody>
      </p:sp>
      <p:sp>
        <p:nvSpPr>
          <p:cNvPr id="17" name="Text Box 5">
            <a:extLst>
              <a:ext uri="{FF2B5EF4-FFF2-40B4-BE49-F238E27FC236}">
                <a16:creationId xmlns:a16="http://schemas.microsoft.com/office/drawing/2014/main" id="{079D805A-90A5-417A-8D73-E44114CE3FCE}"/>
              </a:ext>
            </a:extLst>
          </p:cNvPr>
          <p:cNvSpPr txBox="1">
            <a:spLocks noChangeArrowheads="1"/>
          </p:cNvSpPr>
          <p:nvPr/>
        </p:nvSpPr>
        <p:spPr bwMode="auto">
          <a:xfrm>
            <a:off x="1617938" y="2261619"/>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Open-angle</a:t>
            </a:r>
          </a:p>
        </p:txBody>
      </p:sp>
      <p:sp>
        <p:nvSpPr>
          <p:cNvPr id="18" name="Line 6">
            <a:extLst>
              <a:ext uri="{FF2B5EF4-FFF2-40B4-BE49-F238E27FC236}">
                <a16:creationId xmlns:a16="http://schemas.microsoft.com/office/drawing/2014/main" id="{785C5BC4-3B7B-470B-8F42-FFE4E418ED14}"/>
              </a:ext>
            </a:extLst>
          </p:cNvPr>
          <p:cNvSpPr>
            <a:spLocks noChangeShapeType="1"/>
          </p:cNvSpPr>
          <p:nvPr/>
        </p:nvSpPr>
        <p:spPr bwMode="auto">
          <a:xfrm flipH="1">
            <a:off x="3505199" y="1460570"/>
            <a:ext cx="1012825" cy="81915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493726A5-0AC3-4784-B1FD-1B83180639DD}"/>
              </a:ext>
            </a:extLst>
          </p:cNvPr>
          <p:cNvSpPr>
            <a:spLocks noChangeShapeType="1"/>
          </p:cNvSpPr>
          <p:nvPr/>
        </p:nvSpPr>
        <p:spPr bwMode="auto">
          <a:xfrm>
            <a:off x="4518025" y="1460569"/>
            <a:ext cx="1012825" cy="81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29EBE49-83A6-44C7-8A41-97920E20E9B9}"/>
              </a:ext>
            </a:extLst>
          </p:cNvPr>
          <p:cNvSpPr txBox="1"/>
          <p:nvPr/>
        </p:nvSpPr>
        <p:spPr>
          <a:xfrm>
            <a:off x="4724400" y="3354446"/>
            <a:ext cx="1157689" cy="430887"/>
          </a:xfrm>
          <a:prstGeom prst="rect">
            <a:avLst/>
          </a:prstGeom>
          <a:noFill/>
        </p:spPr>
        <p:txBody>
          <a:bodyPr wrap="none" rtlCol="0">
            <a:spAutoFit/>
          </a:bodyPr>
          <a:lstStyle/>
          <a:p>
            <a:r>
              <a:rPr lang="en-US" sz="2200" dirty="0"/>
              <a:t>Primary</a:t>
            </a:r>
          </a:p>
        </p:txBody>
      </p:sp>
      <p:sp>
        <p:nvSpPr>
          <p:cNvPr id="11" name="TextBox 10">
            <a:extLst>
              <a:ext uri="{FF2B5EF4-FFF2-40B4-BE49-F238E27FC236}">
                <a16:creationId xmlns:a16="http://schemas.microsoft.com/office/drawing/2014/main" id="{EC3F99FD-6302-4DF0-A065-B948E804D890}"/>
              </a:ext>
            </a:extLst>
          </p:cNvPr>
          <p:cNvSpPr txBox="1"/>
          <p:nvPr/>
        </p:nvSpPr>
        <p:spPr>
          <a:xfrm>
            <a:off x="6858000" y="3352800"/>
            <a:ext cx="1534394" cy="430887"/>
          </a:xfrm>
          <a:prstGeom prst="rect">
            <a:avLst/>
          </a:prstGeom>
          <a:noFill/>
        </p:spPr>
        <p:txBody>
          <a:bodyPr wrap="none" rtlCol="0">
            <a:spAutoFit/>
          </a:bodyPr>
          <a:lstStyle/>
          <a:p>
            <a:r>
              <a:rPr lang="en-US" sz="2200" dirty="0"/>
              <a:t>Secondary</a:t>
            </a:r>
          </a:p>
        </p:txBody>
      </p:sp>
      <p:cxnSp>
        <p:nvCxnSpPr>
          <p:cNvPr id="5" name="Straight Arrow Connector 4">
            <a:extLst>
              <a:ext uri="{FF2B5EF4-FFF2-40B4-BE49-F238E27FC236}">
                <a16:creationId xmlns:a16="http://schemas.microsoft.com/office/drawing/2014/main" id="{AD87B550-70C1-4246-8512-2DD073F7C4B3}"/>
              </a:ext>
            </a:extLst>
          </p:cNvPr>
          <p:cNvCxnSpPr>
            <a:cxnSpLocks/>
          </p:cNvCxnSpPr>
          <p:nvPr/>
        </p:nvCxnSpPr>
        <p:spPr>
          <a:xfrm flipH="1">
            <a:off x="5675636"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2935E7-CD21-4E92-BB28-8714FA67846C}"/>
              </a:ext>
            </a:extLst>
          </p:cNvPr>
          <p:cNvCxnSpPr>
            <a:cxnSpLocks/>
          </p:cNvCxnSpPr>
          <p:nvPr/>
        </p:nvCxnSpPr>
        <p:spPr>
          <a:xfrm>
            <a:off x="6381118" y="2938532"/>
            <a:ext cx="705482" cy="400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7">
            <a:extLst>
              <a:ext uri="{FF2B5EF4-FFF2-40B4-BE49-F238E27FC236}">
                <a16:creationId xmlns:a16="http://schemas.microsoft.com/office/drawing/2014/main" id="{C63F22D1-F179-42C9-B8C6-FACC83F5F992}"/>
              </a:ext>
            </a:extLst>
          </p:cNvPr>
          <p:cNvSpPr txBox="1">
            <a:spLocks noChangeArrowheads="1"/>
          </p:cNvSpPr>
          <p:nvPr/>
        </p:nvSpPr>
        <p:spPr bwMode="auto">
          <a:xfrm>
            <a:off x="3824534" y="3800755"/>
            <a:ext cx="5113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rgbClr val="0000FF"/>
                </a:solidFill>
              </a:rPr>
              <a:t>The first thought you should have when encountering a pt you suspect has angle-closure glaucoma is…</a:t>
            </a:r>
          </a:p>
          <a:p>
            <a:pPr algn="ctr" eaLnBrk="1" hangingPunct="1">
              <a:spcBef>
                <a:spcPct val="0"/>
              </a:spcBef>
              <a:buClrTx/>
              <a:buSzTx/>
              <a:buFontTx/>
              <a:buNone/>
            </a:pPr>
            <a:r>
              <a:rPr lang="en-US" altLang="en-US" sz="1600" b="1" i="1">
                <a:solidFill>
                  <a:srgbClr val="0000FF"/>
                </a:solidFill>
              </a:rPr>
              <a:t>is it primary or secondary?</a:t>
            </a:r>
          </a:p>
        </p:txBody>
      </p:sp>
      <p:sp>
        <p:nvSpPr>
          <p:cNvPr id="21" name="TextBox 20">
            <a:extLst>
              <a:ext uri="{FF2B5EF4-FFF2-40B4-BE49-F238E27FC236}">
                <a16:creationId xmlns:a16="http://schemas.microsoft.com/office/drawing/2014/main" id="{BE03F6A1-1DDE-4D9F-8094-D4817BEE615E}"/>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Tree>
    <p:extLst>
      <p:ext uri="{BB962C8B-B14F-4D97-AF65-F5344CB8AC3E}">
        <p14:creationId xmlns:p14="http://schemas.microsoft.com/office/powerpoint/2010/main" val="42386730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5919411-FF61-4FFD-BB9F-FD1AC0666756}"/>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21507" name="Text Box 3">
            <a:extLst>
              <a:ext uri="{FF2B5EF4-FFF2-40B4-BE49-F238E27FC236}">
                <a16:creationId xmlns:a16="http://schemas.microsoft.com/office/drawing/2014/main" id="{E391103E-9C80-40A4-85A7-50D5ACF43D73}"/>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21508" name="Text Box 4">
            <a:extLst>
              <a:ext uri="{FF2B5EF4-FFF2-40B4-BE49-F238E27FC236}">
                <a16:creationId xmlns:a16="http://schemas.microsoft.com/office/drawing/2014/main" id="{0A3F9463-D32E-43A8-A027-90AD1385F3EC}"/>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21509" name="Rectangle 6">
            <a:extLst>
              <a:ext uri="{FF2B5EF4-FFF2-40B4-BE49-F238E27FC236}">
                <a16:creationId xmlns:a16="http://schemas.microsoft.com/office/drawing/2014/main" id="{7FC057CD-E8E4-4A02-B19F-924F7EF2DFA0}"/>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21510" name="Rectangle 7">
            <a:extLst>
              <a:ext uri="{FF2B5EF4-FFF2-40B4-BE49-F238E27FC236}">
                <a16:creationId xmlns:a16="http://schemas.microsoft.com/office/drawing/2014/main" id="{9DD74EAD-C49B-49E9-A561-AD34DF0279A1}"/>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11" name="Text Box 8">
            <a:extLst>
              <a:ext uri="{FF2B5EF4-FFF2-40B4-BE49-F238E27FC236}">
                <a16:creationId xmlns:a16="http://schemas.microsoft.com/office/drawing/2014/main" id="{3EC2A211-2537-4350-9874-BC91FAAEC029}"/>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21512" name="Text Box 9">
            <a:extLst>
              <a:ext uri="{FF2B5EF4-FFF2-40B4-BE49-F238E27FC236}">
                <a16:creationId xmlns:a16="http://schemas.microsoft.com/office/drawing/2014/main" id="{33E74E88-21E2-412C-A324-AC9EB2529507}"/>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5F3B09D1-73B3-4639-A30A-23EEE2C361CB}"/>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21514" name="Slide Number Placeholder 1">
            <a:extLst>
              <a:ext uri="{FF2B5EF4-FFF2-40B4-BE49-F238E27FC236}">
                <a16:creationId xmlns:a16="http://schemas.microsoft.com/office/drawing/2014/main" id="{14EACB7F-D2A9-413E-87EB-BD7B769D799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E220DC5-C7D3-4800-B108-1668B1654B68}" type="slidenum">
              <a:rPr lang="en-US" altLang="en-US" sz="1000"/>
              <a:pPr>
                <a:spcBef>
                  <a:spcPct val="0"/>
                </a:spcBef>
                <a:buClrTx/>
                <a:buSzTx/>
                <a:buFontTx/>
                <a:buNone/>
              </a:pPr>
              <a:t>90</a:t>
            </a:fld>
            <a:endParaRPr lang="en-US" altLang="en-US" sz="1000"/>
          </a:p>
        </p:txBody>
      </p:sp>
      <p:sp>
        <p:nvSpPr>
          <p:cNvPr id="2" name="TextBox 1">
            <a:extLst>
              <a:ext uri="{FF2B5EF4-FFF2-40B4-BE49-F238E27FC236}">
                <a16:creationId xmlns:a16="http://schemas.microsoft.com/office/drawing/2014/main" id="{4154A2DE-7D4E-4FBC-A156-AB71B5C17BD1}"/>
              </a:ext>
            </a:extLst>
          </p:cNvPr>
          <p:cNvSpPr txBox="1"/>
          <p:nvPr/>
        </p:nvSpPr>
        <p:spPr>
          <a:xfrm>
            <a:off x="609600" y="4921250"/>
            <a:ext cx="7917680"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rgbClr val="0000FF"/>
                </a:solidFill>
                <a:latin typeface="Arial" charset="0"/>
              </a:rPr>
              <a:t>What is the classic </a:t>
            </a:r>
            <a:r>
              <a:rPr lang="en-US" sz="1500" i="1" dirty="0" err="1">
                <a:solidFill>
                  <a:srgbClr val="0000FF"/>
                </a:solidFill>
                <a:latin typeface="Arial" charset="0"/>
              </a:rPr>
              <a:t>gonioscopic</a:t>
            </a:r>
            <a:r>
              <a:rPr lang="en-US" sz="1500" i="1" dirty="0">
                <a:solidFill>
                  <a:srgbClr val="0000FF"/>
                </a:solidFill>
                <a:latin typeface="Arial" charset="0"/>
              </a:rPr>
              <a:t> description of the angle in plateau iris?</a:t>
            </a:r>
          </a:p>
          <a:p>
            <a:pPr eaLnBrk="1" hangingPunct="1">
              <a:defRPr/>
            </a:pPr>
            <a:r>
              <a:rPr lang="en-US" sz="1500" i="1" dirty="0">
                <a:solidFill>
                  <a:srgbClr val="0000FF"/>
                </a:solidFill>
                <a:latin typeface="Arial" charset="0"/>
              </a:rPr>
              <a:t>--</a:t>
            </a:r>
            <a:r>
              <a:rPr lang="en-US" sz="1500" dirty="0">
                <a:solidFill>
                  <a:srgbClr val="0000FF"/>
                </a:solidFill>
                <a:latin typeface="Arial" charset="0"/>
              </a:rPr>
              <a:t>Without</a:t>
            </a:r>
            <a:r>
              <a:rPr lang="en-US" sz="1500" i="1" dirty="0">
                <a:solidFill>
                  <a:srgbClr val="0000FF"/>
                </a:solidFill>
                <a:latin typeface="Arial" charset="0"/>
              </a:rPr>
              <a:t> indentation/compression: </a:t>
            </a:r>
            <a:r>
              <a:rPr lang="en-US" sz="1500" dirty="0">
                <a:solidFill>
                  <a:schemeClr val="tx2">
                    <a:lumMod val="20000"/>
                    <a:lumOff val="80000"/>
                  </a:schemeClr>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tx2">
                    <a:lumMod val="20000"/>
                    <a:lumOff val="80000"/>
                  </a:schemeClr>
                </a:solidFill>
                <a:latin typeface="Arial" charset="0"/>
              </a:rPr>
              <a:t>A sine-wave-like appearance, AKA the </a:t>
            </a:r>
            <a:r>
              <a:rPr lang="en-US" sz="1500" b="1" dirty="0">
                <a:solidFill>
                  <a:schemeClr val="tx2">
                    <a:lumMod val="20000"/>
                    <a:lumOff val="80000"/>
                  </a:schemeClr>
                </a:solidFill>
                <a:latin typeface="Arial" charset="0"/>
              </a:rPr>
              <a:t>double-hump sign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E886842-204D-4A38-80B5-B05DDD4DE7E0}"/>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23555" name="Text Box 3">
            <a:extLst>
              <a:ext uri="{FF2B5EF4-FFF2-40B4-BE49-F238E27FC236}">
                <a16:creationId xmlns:a16="http://schemas.microsoft.com/office/drawing/2014/main" id="{78CB03A7-A361-4667-8F2E-1AA29D70D396}"/>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23556" name="Text Box 4">
            <a:extLst>
              <a:ext uri="{FF2B5EF4-FFF2-40B4-BE49-F238E27FC236}">
                <a16:creationId xmlns:a16="http://schemas.microsoft.com/office/drawing/2014/main" id="{7C624CAB-1B14-493C-8A92-FC83771320AB}"/>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23557" name="Rectangle 6">
            <a:extLst>
              <a:ext uri="{FF2B5EF4-FFF2-40B4-BE49-F238E27FC236}">
                <a16:creationId xmlns:a16="http://schemas.microsoft.com/office/drawing/2014/main" id="{992C92D6-0B48-428E-8E40-6CACEDAB4EAB}"/>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23558" name="Rectangle 7">
            <a:extLst>
              <a:ext uri="{FF2B5EF4-FFF2-40B4-BE49-F238E27FC236}">
                <a16:creationId xmlns:a16="http://schemas.microsoft.com/office/drawing/2014/main" id="{B4174BBE-BDE4-4E45-89CB-09F2DBE3F9F6}"/>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9" name="Text Box 8">
            <a:extLst>
              <a:ext uri="{FF2B5EF4-FFF2-40B4-BE49-F238E27FC236}">
                <a16:creationId xmlns:a16="http://schemas.microsoft.com/office/drawing/2014/main" id="{B897808F-EE70-4F13-8567-E39482966947}"/>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23560" name="Text Box 9">
            <a:extLst>
              <a:ext uri="{FF2B5EF4-FFF2-40B4-BE49-F238E27FC236}">
                <a16:creationId xmlns:a16="http://schemas.microsoft.com/office/drawing/2014/main" id="{A9B2397D-5E7A-401C-9743-DF9D3E369692}"/>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A4CFA7F3-3FE6-4C5D-BA0C-00F365A9B50E}"/>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23562" name="Slide Number Placeholder 1">
            <a:extLst>
              <a:ext uri="{FF2B5EF4-FFF2-40B4-BE49-F238E27FC236}">
                <a16:creationId xmlns:a16="http://schemas.microsoft.com/office/drawing/2014/main" id="{3A47AA8E-FE27-4440-85B7-152FFC733E9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1DED464-9D28-4150-9160-01E1774D1DC5}" type="slidenum">
              <a:rPr lang="en-US" altLang="en-US" sz="1000"/>
              <a:pPr>
                <a:spcBef>
                  <a:spcPct val="0"/>
                </a:spcBef>
                <a:buClrTx/>
                <a:buSzTx/>
                <a:buFontTx/>
                <a:buNone/>
              </a:pPr>
              <a:t>91</a:t>
            </a:fld>
            <a:endParaRPr lang="en-US" altLang="en-US" sz="1000"/>
          </a:p>
        </p:txBody>
      </p:sp>
      <p:sp>
        <p:nvSpPr>
          <p:cNvPr id="2" name="TextBox 1">
            <a:extLst>
              <a:ext uri="{FF2B5EF4-FFF2-40B4-BE49-F238E27FC236}">
                <a16:creationId xmlns:a16="http://schemas.microsoft.com/office/drawing/2014/main" id="{8E250B49-393B-485C-8DD8-DA95D071D766}"/>
              </a:ext>
            </a:extLst>
          </p:cNvPr>
          <p:cNvSpPr txBox="1"/>
          <p:nvPr/>
        </p:nvSpPr>
        <p:spPr>
          <a:xfrm>
            <a:off x="609600" y="4921250"/>
            <a:ext cx="7917680"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rgbClr val="0000FF"/>
                </a:solidFill>
                <a:latin typeface="Arial" charset="0"/>
              </a:rPr>
              <a:t>What is the classic </a:t>
            </a:r>
            <a:r>
              <a:rPr lang="en-US" sz="1500" i="1" dirty="0" err="1">
                <a:solidFill>
                  <a:srgbClr val="0000FF"/>
                </a:solidFill>
                <a:latin typeface="Arial" charset="0"/>
              </a:rPr>
              <a:t>gonioscopic</a:t>
            </a:r>
            <a:r>
              <a:rPr lang="en-US" sz="1500" i="1" dirty="0">
                <a:solidFill>
                  <a:srgbClr val="0000FF"/>
                </a:solidFill>
                <a:latin typeface="Arial" charset="0"/>
              </a:rPr>
              <a:t> description of the angle in plateau iris?</a:t>
            </a:r>
          </a:p>
          <a:p>
            <a:pPr eaLnBrk="1" hangingPunct="1">
              <a:defRPr/>
            </a:pPr>
            <a:r>
              <a:rPr lang="en-US" sz="1500" i="1" dirty="0">
                <a:solidFill>
                  <a:srgbClr val="0000FF"/>
                </a:solidFill>
                <a:latin typeface="Arial" charset="0"/>
              </a:rPr>
              <a:t>--</a:t>
            </a:r>
            <a:r>
              <a:rPr lang="en-US" sz="1500" dirty="0">
                <a:solidFill>
                  <a:srgbClr val="0000FF"/>
                </a:solidFill>
                <a:latin typeface="Arial" charset="0"/>
              </a:rPr>
              <a:t>Without</a:t>
            </a:r>
            <a:r>
              <a:rPr lang="en-US" sz="1500" i="1" dirty="0">
                <a:solidFill>
                  <a:srgbClr val="0000FF"/>
                </a:solidFill>
                <a:latin typeface="Arial" charset="0"/>
              </a:rPr>
              <a:t> indentation/compression: </a:t>
            </a:r>
            <a:r>
              <a:rPr lang="en-US" sz="1500" dirty="0">
                <a:solidFill>
                  <a:srgbClr val="0000FF"/>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tx2">
                    <a:lumMod val="20000"/>
                    <a:lumOff val="80000"/>
                  </a:schemeClr>
                </a:solidFill>
                <a:latin typeface="Arial" charset="0"/>
              </a:rPr>
              <a:t>A sine-wave-like appearance, AKA the </a:t>
            </a:r>
            <a:r>
              <a:rPr lang="en-US" sz="1500" b="1" dirty="0">
                <a:solidFill>
                  <a:schemeClr val="tx2">
                    <a:lumMod val="20000"/>
                    <a:lumOff val="80000"/>
                  </a:schemeClr>
                </a:solidFill>
                <a:latin typeface="Arial" charset="0"/>
              </a:rPr>
              <a:t>double-hump sign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06CC150-E37B-49F6-8FF8-88460A003CA6}"/>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25603" name="Text Box 3">
            <a:extLst>
              <a:ext uri="{FF2B5EF4-FFF2-40B4-BE49-F238E27FC236}">
                <a16:creationId xmlns:a16="http://schemas.microsoft.com/office/drawing/2014/main" id="{29A544AD-6F5F-474A-8257-95AD60801F50}"/>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25604" name="Text Box 4">
            <a:extLst>
              <a:ext uri="{FF2B5EF4-FFF2-40B4-BE49-F238E27FC236}">
                <a16:creationId xmlns:a16="http://schemas.microsoft.com/office/drawing/2014/main" id="{E64DAE2B-CD79-4A3D-B074-7638EDC710E0}"/>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25605" name="Rectangle 6">
            <a:extLst>
              <a:ext uri="{FF2B5EF4-FFF2-40B4-BE49-F238E27FC236}">
                <a16:creationId xmlns:a16="http://schemas.microsoft.com/office/drawing/2014/main" id="{564E1C38-FE90-4D1B-BE9C-D1644B582323}"/>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25606" name="Rectangle 7">
            <a:extLst>
              <a:ext uri="{FF2B5EF4-FFF2-40B4-BE49-F238E27FC236}">
                <a16:creationId xmlns:a16="http://schemas.microsoft.com/office/drawing/2014/main" id="{69B6A4BD-F93F-4824-A386-0E07D91A6EE5}"/>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7" name="Text Box 8">
            <a:extLst>
              <a:ext uri="{FF2B5EF4-FFF2-40B4-BE49-F238E27FC236}">
                <a16:creationId xmlns:a16="http://schemas.microsoft.com/office/drawing/2014/main" id="{65320C40-A908-465C-8473-691936C1EAA9}"/>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25608" name="Text Box 9">
            <a:extLst>
              <a:ext uri="{FF2B5EF4-FFF2-40B4-BE49-F238E27FC236}">
                <a16:creationId xmlns:a16="http://schemas.microsoft.com/office/drawing/2014/main" id="{3391A989-1DB0-43C3-98C6-7A86C033450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CAFC7ED9-CAB9-4FDA-9810-28E1224918C5}"/>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25610" name="Slide Number Placeholder 1">
            <a:extLst>
              <a:ext uri="{FF2B5EF4-FFF2-40B4-BE49-F238E27FC236}">
                <a16:creationId xmlns:a16="http://schemas.microsoft.com/office/drawing/2014/main" id="{6DD60828-63B7-4AC7-814B-5CB990280A8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86FF856-B494-4EBF-8C60-AC151229CAD3}" type="slidenum">
              <a:rPr lang="en-US" altLang="en-US" sz="1000"/>
              <a:pPr>
                <a:spcBef>
                  <a:spcPct val="0"/>
                </a:spcBef>
                <a:buClrTx/>
                <a:buSzTx/>
                <a:buFontTx/>
                <a:buNone/>
              </a:pPr>
              <a:t>92</a:t>
            </a:fld>
            <a:endParaRPr lang="en-US" altLang="en-US" sz="1000"/>
          </a:p>
        </p:txBody>
      </p:sp>
      <p:sp>
        <p:nvSpPr>
          <p:cNvPr id="2" name="TextBox 1">
            <a:extLst>
              <a:ext uri="{FF2B5EF4-FFF2-40B4-BE49-F238E27FC236}">
                <a16:creationId xmlns:a16="http://schemas.microsoft.com/office/drawing/2014/main" id="{80BE9CF8-70BB-4B8C-8032-7B4B81F7AB2F}"/>
              </a:ext>
            </a:extLst>
          </p:cNvPr>
          <p:cNvSpPr txBox="1"/>
          <p:nvPr/>
        </p:nvSpPr>
        <p:spPr>
          <a:xfrm>
            <a:off x="609600" y="4921250"/>
            <a:ext cx="7979364"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rgbClr val="0000FF"/>
                </a:solidFill>
                <a:latin typeface="Arial" charset="0"/>
              </a:rPr>
              <a:t>What is the classic </a:t>
            </a:r>
            <a:r>
              <a:rPr lang="en-US" sz="1500" i="1" dirty="0" err="1">
                <a:solidFill>
                  <a:srgbClr val="0000FF"/>
                </a:solidFill>
                <a:latin typeface="Arial" charset="0"/>
              </a:rPr>
              <a:t>gonioscopic</a:t>
            </a:r>
            <a:r>
              <a:rPr lang="en-US" sz="1500" i="1" dirty="0">
                <a:solidFill>
                  <a:srgbClr val="0000FF"/>
                </a:solidFill>
                <a:latin typeface="Arial" charset="0"/>
              </a:rPr>
              <a:t> description of the angle in plateau iris?</a:t>
            </a:r>
          </a:p>
          <a:p>
            <a:pPr eaLnBrk="1" hangingPunct="1">
              <a:defRPr/>
            </a:pPr>
            <a:r>
              <a:rPr lang="en-US" sz="1500" i="1" dirty="0">
                <a:solidFill>
                  <a:srgbClr val="0000FF"/>
                </a:solidFill>
                <a:latin typeface="Arial" charset="0"/>
              </a:rPr>
              <a:t>--</a:t>
            </a:r>
            <a:r>
              <a:rPr lang="en-US" sz="1500" dirty="0">
                <a:solidFill>
                  <a:srgbClr val="0000FF"/>
                </a:solidFill>
                <a:latin typeface="Arial" charset="0"/>
              </a:rPr>
              <a:t>Without</a:t>
            </a:r>
            <a:r>
              <a:rPr lang="en-US" sz="1500" i="1" dirty="0">
                <a:solidFill>
                  <a:srgbClr val="0000FF"/>
                </a:solidFill>
                <a:latin typeface="Arial" charset="0"/>
              </a:rPr>
              <a:t> indentation/compression: </a:t>
            </a:r>
            <a:r>
              <a:rPr lang="en-US" sz="1500" b="1" dirty="0">
                <a:solidFill>
                  <a:srgbClr val="0000FF"/>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tx2">
                    <a:lumMod val="20000"/>
                    <a:lumOff val="80000"/>
                  </a:schemeClr>
                </a:solidFill>
                <a:latin typeface="Arial" charset="0"/>
              </a:rPr>
              <a:t>A sine-wave-like appearance, AKA the double-hump sign</a:t>
            </a:r>
          </a:p>
        </p:txBody>
      </p:sp>
      <p:sp>
        <p:nvSpPr>
          <p:cNvPr id="3" name="Oval 2">
            <a:extLst>
              <a:ext uri="{FF2B5EF4-FFF2-40B4-BE49-F238E27FC236}">
                <a16:creationId xmlns:a16="http://schemas.microsoft.com/office/drawing/2014/main" id="{0CF015CA-9407-4D97-A5BD-BB41265E3B15}"/>
              </a:ext>
            </a:extLst>
          </p:cNvPr>
          <p:cNvSpPr/>
          <p:nvPr/>
        </p:nvSpPr>
        <p:spPr>
          <a:xfrm>
            <a:off x="3505200" y="5029200"/>
            <a:ext cx="5257800" cy="593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13" name="TextBox 3">
            <a:extLst>
              <a:ext uri="{FF2B5EF4-FFF2-40B4-BE49-F238E27FC236}">
                <a16:creationId xmlns:a16="http://schemas.microsoft.com/office/drawing/2014/main" id="{8653CF62-A01F-4D00-8E76-F9DA275C6422}"/>
              </a:ext>
            </a:extLst>
          </p:cNvPr>
          <p:cNvSpPr txBox="1">
            <a:spLocks noChangeArrowheads="1"/>
          </p:cNvSpPr>
          <p:nvPr/>
        </p:nvSpPr>
        <p:spPr bwMode="auto">
          <a:xfrm>
            <a:off x="3883025" y="5622925"/>
            <a:ext cx="449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t>(In other words, it looks like a plateau)</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DC24B-80AD-45B3-99BD-A27114942204}"/>
              </a:ext>
            </a:extLst>
          </p:cNvPr>
          <p:cNvSpPr>
            <a:spLocks noGrp="1"/>
          </p:cNvSpPr>
          <p:nvPr>
            <p:ph type="sldNum" sz="quarter" idx="12"/>
          </p:nvPr>
        </p:nvSpPr>
        <p:spPr/>
        <p:txBody>
          <a:bodyPr/>
          <a:lstStyle/>
          <a:p>
            <a:pPr>
              <a:defRPr/>
            </a:pPr>
            <a:fld id="{3552EEDA-34CF-42D0-9BC9-8F133D96D4E5}" type="slidenum">
              <a:rPr lang="en-US" altLang="en-US" smtClean="0"/>
              <a:pPr>
                <a:defRPr/>
              </a:pPr>
              <a:t>93</a:t>
            </a:fld>
            <a:endParaRPr lang="en-US" altLang="en-US"/>
          </a:p>
        </p:txBody>
      </p:sp>
      <p:sp>
        <p:nvSpPr>
          <p:cNvPr id="5" name="TextBox 4">
            <a:extLst>
              <a:ext uri="{FF2B5EF4-FFF2-40B4-BE49-F238E27FC236}">
                <a16:creationId xmlns:a16="http://schemas.microsoft.com/office/drawing/2014/main" id="{67904BA4-FF8F-4F5E-BFC4-0D2859EAA48A}"/>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8" name="TextBox 7">
            <a:extLst>
              <a:ext uri="{FF2B5EF4-FFF2-40B4-BE49-F238E27FC236}">
                <a16:creationId xmlns:a16="http://schemas.microsoft.com/office/drawing/2014/main" id="{173CAA4E-075E-4B5B-B145-F96848CFCA7A}"/>
              </a:ext>
            </a:extLst>
          </p:cNvPr>
          <p:cNvSpPr txBox="1"/>
          <p:nvPr/>
        </p:nvSpPr>
        <p:spPr>
          <a:xfrm>
            <a:off x="2742016" y="5717495"/>
            <a:ext cx="3659977" cy="369332"/>
          </a:xfrm>
          <a:prstGeom prst="rect">
            <a:avLst/>
          </a:prstGeom>
          <a:noFill/>
        </p:spPr>
        <p:txBody>
          <a:bodyPr wrap="none" rtlCol="0">
            <a:spAutoFit/>
          </a:bodyPr>
          <a:lstStyle/>
          <a:p>
            <a:pPr algn="ctr"/>
            <a:r>
              <a:rPr lang="en-US" dirty="0"/>
              <a:t>Plateau iris looking all plateau-like</a:t>
            </a:r>
          </a:p>
        </p:txBody>
      </p:sp>
      <p:pic>
        <p:nvPicPr>
          <p:cNvPr id="3" name="Picture 2">
            <a:extLst>
              <a:ext uri="{FF2B5EF4-FFF2-40B4-BE49-F238E27FC236}">
                <a16:creationId xmlns:a16="http://schemas.microsoft.com/office/drawing/2014/main" id="{2FFBF508-1DE6-4A49-9517-63C736860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147" y="1449148"/>
            <a:ext cx="3959703" cy="3959703"/>
          </a:xfrm>
          <a:prstGeom prst="rect">
            <a:avLst/>
          </a:prstGeom>
        </p:spPr>
      </p:pic>
    </p:spTree>
    <p:extLst>
      <p:ext uri="{BB962C8B-B14F-4D97-AF65-F5344CB8AC3E}">
        <p14:creationId xmlns:p14="http://schemas.microsoft.com/office/powerpoint/2010/main" val="11025992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D6AAE5C-7EF2-4509-8136-56467948D092}"/>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27651" name="Text Box 3">
            <a:extLst>
              <a:ext uri="{FF2B5EF4-FFF2-40B4-BE49-F238E27FC236}">
                <a16:creationId xmlns:a16="http://schemas.microsoft.com/office/drawing/2014/main" id="{07EA4394-6D7A-4208-B512-388BEDCEA198}"/>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27652" name="Text Box 4">
            <a:extLst>
              <a:ext uri="{FF2B5EF4-FFF2-40B4-BE49-F238E27FC236}">
                <a16:creationId xmlns:a16="http://schemas.microsoft.com/office/drawing/2014/main" id="{9AE0C660-4FA3-4C61-A0A5-8AF8F225914A}"/>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27653" name="Rectangle 6">
            <a:extLst>
              <a:ext uri="{FF2B5EF4-FFF2-40B4-BE49-F238E27FC236}">
                <a16:creationId xmlns:a16="http://schemas.microsoft.com/office/drawing/2014/main" id="{1FD8EEDB-AB34-4675-8791-A037AE5CD386}"/>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27654" name="Rectangle 7">
            <a:extLst>
              <a:ext uri="{FF2B5EF4-FFF2-40B4-BE49-F238E27FC236}">
                <a16:creationId xmlns:a16="http://schemas.microsoft.com/office/drawing/2014/main" id="{862D73CC-73C6-49E0-952B-70A7D87EAA2A}"/>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5" name="Text Box 8">
            <a:extLst>
              <a:ext uri="{FF2B5EF4-FFF2-40B4-BE49-F238E27FC236}">
                <a16:creationId xmlns:a16="http://schemas.microsoft.com/office/drawing/2014/main" id="{C052EACC-5B61-4143-86DA-256DEDB1094D}"/>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27656" name="Text Box 9">
            <a:extLst>
              <a:ext uri="{FF2B5EF4-FFF2-40B4-BE49-F238E27FC236}">
                <a16:creationId xmlns:a16="http://schemas.microsoft.com/office/drawing/2014/main" id="{527D3272-0F6D-4B6F-9022-E3CF70F46466}"/>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409D901D-1160-42FC-BCA8-0F818FBAD801}"/>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27658" name="Slide Number Placeholder 1">
            <a:extLst>
              <a:ext uri="{FF2B5EF4-FFF2-40B4-BE49-F238E27FC236}">
                <a16:creationId xmlns:a16="http://schemas.microsoft.com/office/drawing/2014/main" id="{8206181A-48CB-46FD-9ECD-EF1ACB92349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E630E2-8B0C-4D2F-9276-6CFAA10D62FE}" type="slidenum">
              <a:rPr lang="en-US" altLang="en-US" sz="1000"/>
              <a:pPr>
                <a:spcBef>
                  <a:spcPct val="0"/>
                </a:spcBef>
                <a:buClrTx/>
                <a:buSzTx/>
                <a:buFontTx/>
                <a:buNone/>
              </a:pPr>
              <a:t>94</a:t>
            </a:fld>
            <a:endParaRPr lang="en-US" altLang="en-US" sz="1000"/>
          </a:p>
        </p:txBody>
      </p:sp>
      <p:sp>
        <p:nvSpPr>
          <p:cNvPr id="2" name="TextBox 1">
            <a:extLst>
              <a:ext uri="{FF2B5EF4-FFF2-40B4-BE49-F238E27FC236}">
                <a16:creationId xmlns:a16="http://schemas.microsoft.com/office/drawing/2014/main" id="{05952BA9-62AE-43D8-98EE-6C74D4A1B95A}"/>
              </a:ext>
            </a:extLst>
          </p:cNvPr>
          <p:cNvSpPr txBox="1"/>
          <p:nvPr/>
        </p:nvSpPr>
        <p:spPr>
          <a:xfrm>
            <a:off x="609600" y="4921250"/>
            <a:ext cx="7946471"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rgbClr val="0000FF"/>
                </a:solidFill>
                <a:latin typeface="Arial" charset="0"/>
              </a:rPr>
              <a:t>What is the classic </a:t>
            </a:r>
            <a:r>
              <a:rPr lang="en-US" sz="1500" i="1" dirty="0" err="1">
                <a:solidFill>
                  <a:srgbClr val="0000FF"/>
                </a:solidFill>
                <a:latin typeface="Arial" charset="0"/>
              </a:rPr>
              <a:t>gonioscopic</a:t>
            </a:r>
            <a:r>
              <a:rPr lang="en-US" sz="1500" i="1" dirty="0">
                <a:solidFill>
                  <a:srgbClr val="0000FF"/>
                </a:solidFill>
                <a:latin typeface="Arial" charset="0"/>
              </a:rPr>
              <a:t> description of the angle in plateau iris?</a:t>
            </a:r>
          </a:p>
          <a:p>
            <a:pPr eaLnBrk="1" hangingPunct="1">
              <a:defRPr/>
            </a:pPr>
            <a:r>
              <a:rPr lang="en-US" sz="1500" i="1" dirty="0">
                <a:solidFill>
                  <a:srgbClr val="0000FF"/>
                </a:solidFill>
                <a:latin typeface="Arial" charset="0"/>
              </a:rPr>
              <a:t>--Without indentation/compression: </a:t>
            </a:r>
            <a:r>
              <a:rPr lang="en-US" sz="1500" dirty="0">
                <a:solidFill>
                  <a:srgbClr val="0000FF"/>
                </a:solidFill>
                <a:latin typeface="Arial" charset="0"/>
              </a:rPr>
              <a:t>A flat iris approach that plunges steeply at the angle</a:t>
            </a:r>
          </a:p>
          <a:p>
            <a:pPr eaLnBrk="1" hangingPunct="1">
              <a:defRPr/>
            </a:pPr>
            <a:r>
              <a:rPr lang="en-US" sz="1500" i="1" dirty="0">
                <a:solidFill>
                  <a:srgbClr val="0000FF"/>
                </a:solidFill>
                <a:latin typeface="Arial" charset="0"/>
              </a:rPr>
              <a:t>--</a:t>
            </a:r>
            <a:r>
              <a:rPr lang="en-US" sz="1500" b="1" dirty="0">
                <a:solidFill>
                  <a:srgbClr val="0000FF"/>
                </a:solidFill>
                <a:latin typeface="Arial" charset="0"/>
              </a:rPr>
              <a:t>With</a:t>
            </a:r>
            <a:r>
              <a:rPr lang="en-US" sz="1500" i="1" dirty="0">
                <a:solidFill>
                  <a:srgbClr val="0000FF"/>
                </a:solidFill>
                <a:latin typeface="Arial" charset="0"/>
              </a:rPr>
              <a:t> indentation/compression: </a:t>
            </a:r>
            <a:r>
              <a:rPr lang="en-US" sz="1500" dirty="0">
                <a:solidFill>
                  <a:schemeClr val="tx2">
                    <a:lumMod val="20000"/>
                    <a:lumOff val="80000"/>
                  </a:schemeClr>
                </a:solidFill>
                <a:latin typeface="Arial" charset="0"/>
              </a:rPr>
              <a:t>A sine-wave-like appearance, AKA the </a:t>
            </a:r>
            <a:r>
              <a:rPr lang="en-US" sz="1500" b="1" dirty="0">
                <a:solidFill>
                  <a:schemeClr val="tx2">
                    <a:lumMod val="20000"/>
                    <a:lumOff val="80000"/>
                  </a:schemeClr>
                </a:solidFill>
                <a:latin typeface="Arial" charset="0"/>
              </a:rPr>
              <a:t>double-hump sign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4AF1153-A68E-45C2-8F1B-CA0718B539DB}"/>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29699" name="Text Box 3">
            <a:extLst>
              <a:ext uri="{FF2B5EF4-FFF2-40B4-BE49-F238E27FC236}">
                <a16:creationId xmlns:a16="http://schemas.microsoft.com/office/drawing/2014/main" id="{289BCDD1-FFEB-484C-9CD3-092D4ECF7AED}"/>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29700" name="Text Box 4">
            <a:extLst>
              <a:ext uri="{FF2B5EF4-FFF2-40B4-BE49-F238E27FC236}">
                <a16:creationId xmlns:a16="http://schemas.microsoft.com/office/drawing/2014/main" id="{5D372FD0-F456-43BC-AD55-472FD0C8DB84}"/>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29701" name="Rectangle 6">
            <a:extLst>
              <a:ext uri="{FF2B5EF4-FFF2-40B4-BE49-F238E27FC236}">
                <a16:creationId xmlns:a16="http://schemas.microsoft.com/office/drawing/2014/main" id="{49AFEC5C-CD6E-4EF3-90B6-630BA2ED76F6}"/>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29702" name="Rectangle 7">
            <a:extLst>
              <a:ext uri="{FF2B5EF4-FFF2-40B4-BE49-F238E27FC236}">
                <a16:creationId xmlns:a16="http://schemas.microsoft.com/office/drawing/2014/main" id="{A41F2ADD-BEA5-4C43-92ED-25BA9EDBACF0}"/>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03" name="Text Box 8">
            <a:extLst>
              <a:ext uri="{FF2B5EF4-FFF2-40B4-BE49-F238E27FC236}">
                <a16:creationId xmlns:a16="http://schemas.microsoft.com/office/drawing/2014/main" id="{C30A42F4-AE32-4E50-AC3D-2B079299C16C}"/>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29704" name="Text Box 9">
            <a:extLst>
              <a:ext uri="{FF2B5EF4-FFF2-40B4-BE49-F238E27FC236}">
                <a16:creationId xmlns:a16="http://schemas.microsoft.com/office/drawing/2014/main" id="{E1754BA8-A72C-42E7-B7A2-87E1EA449573}"/>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C72D5B45-9527-4985-B550-9DCD28B257E7}"/>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29706" name="Slide Number Placeholder 1">
            <a:extLst>
              <a:ext uri="{FF2B5EF4-FFF2-40B4-BE49-F238E27FC236}">
                <a16:creationId xmlns:a16="http://schemas.microsoft.com/office/drawing/2014/main" id="{FE7C840E-E341-4E45-B847-D9C6A7B35D6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F982E9-A400-4944-BCF6-E320E781E64C}" type="slidenum">
              <a:rPr lang="en-US" altLang="en-US" sz="1000"/>
              <a:pPr>
                <a:spcBef>
                  <a:spcPct val="0"/>
                </a:spcBef>
                <a:buClrTx/>
                <a:buSzTx/>
                <a:buFontTx/>
                <a:buNone/>
              </a:pPr>
              <a:t>95</a:t>
            </a:fld>
            <a:endParaRPr lang="en-US" altLang="en-US" sz="1000"/>
          </a:p>
        </p:txBody>
      </p:sp>
      <p:sp>
        <p:nvSpPr>
          <p:cNvPr id="2" name="TextBox 1">
            <a:extLst>
              <a:ext uri="{FF2B5EF4-FFF2-40B4-BE49-F238E27FC236}">
                <a16:creationId xmlns:a16="http://schemas.microsoft.com/office/drawing/2014/main" id="{56CB0268-6B99-4E09-B655-3015E7F2E176}"/>
              </a:ext>
            </a:extLst>
          </p:cNvPr>
          <p:cNvSpPr txBox="1"/>
          <p:nvPr/>
        </p:nvSpPr>
        <p:spPr>
          <a:xfrm>
            <a:off x="609600" y="4921250"/>
            <a:ext cx="7946471"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rgbClr val="0000FF"/>
                </a:solidFill>
                <a:latin typeface="Arial" charset="0"/>
              </a:rPr>
              <a:t>What is the classic </a:t>
            </a:r>
            <a:r>
              <a:rPr lang="en-US" sz="1500" i="1" dirty="0" err="1">
                <a:solidFill>
                  <a:srgbClr val="0000FF"/>
                </a:solidFill>
                <a:latin typeface="Arial" charset="0"/>
              </a:rPr>
              <a:t>gonioscopic</a:t>
            </a:r>
            <a:r>
              <a:rPr lang="en-US" sz="1500" i="1" dirty="0">
                <a:solidFill>
                  <a:srgbClr val="0000FF"/>
                </a:solidFill>
                <a:latin typeface="Arial" charset="0"/>
              </a:rPr>
              <a:t> description of the angle in plateau iris?</a:t>
            </a:r>
          </a:p>
          <a:p>
            <a:pPr eaLnBrk="1" hangingPunct="1">
              <a:defRPr/>
            </a:pPr>
            <a:r>
              <a:rPr lang="en-US" sz="1500" i="1" dirty="0">
                <a:solidFill>
                  <a:srgbClr val="0000FF"/>
                </a:solidFill>
                <a:latin typeface="Arial" charset="0"/>
              </a:rPr>
              <a:t>--Without indentation/compression: </a:t>
            </a:r>
            <a:r>
              <a:rPr lang="en-US" sz="1500" dirty="0">
                <a:solidFill>
                  <a:srgbClr val="0000FF"/>
                </a:solidFill>
                <a:latin typeface="Arial" charset="0"/>
              </a:rPr>
              <a:t>A flat iris approach that plunges steeply at the angle</a:t>
            </a:r>
          </a:p>
          <a:p>
            <a:pPr eaLnBrk="1" hangingPunct="1">
              <a:defRPr/>
            </a:pPr>
            <a:r>
              <a:rPr lang="en-US" sz="1500" i="1" dirty="0">
                <a:solidFill>
                  <a:srgbClr val="0000FF"/>
                </a:solidFill>
                <a:latin typeface="Arial" charset="0"/>
              </a:rPr>
              <a:t>--</a:t>
            </a:r>
            <a:r>
              <a:rPr lang="en-US" sz="1500" b="1" dirty="0">
                <a:solidFill>
                  <a:srgbClr val="0000FF"/>
                </a:solidFill>
                <a:latin typeface="Arial" charset="0"/>
              </a:rPr>
              <a:t>With</a:t>
            </a:r>
            <a:r>
              <a:rPr lang="en-US" sz="1500" i="1" dirty="0">
                <a:solidFill>
                  <a:srgbClr val="0000FF"/>
                </a:solidFill>
                <a:latin typeface="Arial" charset="0"/>
              </a:rPr>
              <a:t> indentation/compression: </a:t>
            </a:r>
            <a:r>
              <a:rPr lang="en-US" sz="1500" dirty="0">
                <a:solidFill>
                  <a:srgbClr val="0000FF"/>
                </a:solidFill>
                <a:latin typeface="Arial" charset="0"/>
              </a:rPr>
              <a:t>A sine-wave-like appearance, AKA the </a:t>
            </a:r>
            <a:r>
              <a:rPr lang="en-US" sz="1500" b="1" dirty="0">
                <a:solidFill>
                  <a:srgbClr val="0000FF"/>
                </a:solidFill>
                <a:latin typeface="Arial" charset="0"/>
              </a:rPr>
              <a:t>double-hump sign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DC24B-80AD-45B3-99BD-A27114942204}"/>
              </a:ext>
            </a:extLst>
          </p:cNvPr>
          <p:cNvSpPr>
            <a:spLocks noGrp="1"/>
          </p:cNvSpPr>
          <p:nvPr>
            <p:ph type="sldNum" sz="quarter" idx="12"/>
          </p:nvPr>
        </p:nvSpPr>
        <p:spPr/>
        <p:txBody>
          <a:bodyPr/>
          <a:lstStyle/>
          <a:p>
            <a:pPr>
              <a:defRPr/>
            </a:pPr>
            <a:fld id="{3552EEDA-34CF-42D0-9BC9-8F133D96D4E5}" type="slidenum">
              <a:rPr lang="en-US" altLang="en-US" smtClean="0"/>
              <a:pPr>
                <a:defRPr/>
              </a:pPr>
              <a:t>96</a:t>
            </a:fld>
            <a:endParaRPr lang="en-US" altLang="en-US"/>
          </a:p>
        </p:txBody>
      </p:sp>
      <p:sp>
        <p:nvSpPr>
          <p:cNvPr id="5" name="TextBox 4">
            <a:extLst>
              <a:ext uri="{FF2B5EF4-FFF2-40B4-BE49-F238E27FC236}">
                <a16:creationId xmlns:a16="http://schemas.microsoft.com/office/drawing/2014/main" id="{67904BA4-FF8F-4F5E-BFC4-0D2859EAA48A}"/>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pic>
        <p:nvPicPr>
          <p:cNvPr id="7" name="Picture 6">
            <a:extLst>
              <a:ext uri="{FF2B5EF4-FFF2-40B4-BE49-F238E27FC236}">
                <a16:creationId xmlns:a16="http://schemas.microsoft.com/office/drawing/2014/main" id="{A32A99BF-2BC8-469B-8A7F-C1F178C81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20" y="1643062"/>
            <a:ext cx="6219559" cy="3571875"/>
          </a:xfrm>
          <a:prstGeom prst="rect">
            <a:avLst/>
          </a:prstGeom>
        </p:spPr>
      </p:pic>
      <p:sp>
        <p:nvSpPr>
          <p:cNvPr id="8" name="TextBox 7">
            <a:extLst>
              <a:ext uri="{FF2B5EF4-FFF2-40B4-BE49-F238E27FC236}">
                <a16:creationId xmlns:a16="http://schemas.microsoft.com/office/drawing/2014/main" id="{173CAA4E-075E-4B5B-B145-F96848CFCA7A}"/>
              </a:ext>
            </a:extLst>
          </p:cNvPr>
          <p:cNvSpPr txBox="1"/>
          <p:nvPr/>
        </p:nvSpPr>
        <p:spPr>
          <a:xfrm>
            <a:off x="2312407" y="5717495"/>
            <a:ext cx="4519187" cy="369332"/>
          </a:xfrm>
          <a:prstGeom prst="rect">
            <a:avLst/>
          </a:prstGeom>
          <a:noFill/>
        </p:spPr>
        <p:txBody>
          <a:bodyPr wrap="none" rtlCol="0">
            <a:spAutoFit/>
          </a:bodyPr>
          <a:lstStyle/>
          <a:p>
            <a:pPr algn="ctr"/>
            <a:r>
              <a:rPr lang="en-US" dirty="0"/>
              <a:t>Plateau iris: ‘Sine wave/double-hump sign’</a:t>
            </a:r>
          </a:p>
        </p:txBody>
      </p:sp>
    </p:spTree>
    <p:extLst>
      <p:ext uri="{BB962C8B-B14F-4D97-AF65-F5344CB8AC3E}">
        <p14:creationId xmlns:p14="http://schemas.microsoft.com/office/powerpoint/2010/main" val="30695286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DC24B-80AD-45B3-99BD-A27114942204}"/>
              </a:ext>
            </a:extLst>
          </p:cNvPr>
          <p:cNvSpPr>
            <a:spLocks noGrp="1"/>
          </p:cNvSpPr>
          <p:nvPr>
            <p:ph type="sldNum" sz="quarter" idx="12"/>
          </p:nvPr>
        </p:nvSpPr>
        <p:spPr/>
        <p:txBody>
          <a:bodyPr/>
          <a:lstStyle/>
          <a:p>
            <a:pPr>
              <a:defRPr/>
            </a:pPr>
            <a:fld id="{3552EEDA-34CF-42D0-9BC9-8F133D96D4E5}" type="slidenum">
              <a:rPr lang="en-US" altLang="en-US" smtClean="0"/>
              <a:pPr>
                <a:defRPr/>
              </a:pPr>
              <a:t>97</a:t>
            </a:fld>
            <a:endParaRPr lang="en-US" altLang="en-US"/>
          </a:p>
        </p:txBody>
      </p:sp>
      <p:sp>
        <p:nvSpPr>
          <p:cNvPr id="5" name="TextBox 4">
            <a:extLst>
              <a:ext uri="{FF2B5EF4-FFF2-40B4-BE49-F238E27FC236}">
                <a16:creationId xmlns:a16="http://schemas.microsoft.com/office/drawing/2014/main" id="{67904BA4-FF8F-4F5E-BFC4-0D2859EAA48A}"/>
              </a:ext>
            </a:extLst>
          </p:cNvPr>
          <p:cNvSpPr txBox="1"/>
          <p:nvPr/>
        </p:nvSpPr>
        <p:spPr>
          <a:xfrm>
            <a:off x="2447796" y="304800"/>
            <a:ext cx="4248407" cy="400110"/>
          </a:xfrm>
          <a:prstGeom prst="rect">
            <a:avLst/>
          </a:prstGeom>
          <a:solidFill>
            <a:schemeClr val="accent1">
              <a:lumMod val="60000"/>
              <a:lumOff val="40000"/>
            </a:schemeClr>
          </a:solidFill>
        </p:spPr>
        <p:txBody>
          <a:bodyPr wrap="none" rtlCol="0">
            <a:spAutoFit/>
          </a:bodyPr>
          <a:lstStyle/>
          <a:p>
            <a:pPr algn="ctr"/>
            <a:r>
              <a:rPr lang="en-US" sz="2000" b="1" dirty="0"/>
              <a:t>Primary Angle Closure Glaucoma</a:t>
            </a:r>
          </a:p>
        </p:txBody>
      </p:sp>
      <p:sp>
        <p:nvSpPr>
          <p:cNvPr id="8" name="TextBox 7">
            <a:extLst>
              <a:ext uri="{FF2B5EF4-FFF2-40B4-BE49-F238E27FC236}">
                <a16:creationId xmlns:a16="http://schemas.microsoft.com/office/drawing/2014/main" id="{173CAA4E-075E-4B5B-B145-F96848CFCA7A}"/>
              </a:ext>
            </a:extLst>
          </p:cNvPr>
          <p:cNvSpPr txBox="1"/>
          <p:nvPr/>
        </p:nvSpPr>
        <p:spPr>
          <a:xfrm>
            <a:off x="2312407" y="5717495"/>
            <a:ext cx="4519187" cy="369332"/>
          </a:xfrm>
          <a:prstGeom prst="rect">
            <a:avLst/>
          </a:prstGeom>
          <a:noFill/>
        </p:spPr>
        <p:txBody>
          <a:bodyPr wrap="none" rtlCol="0">
            <a:spAutoFit/>
          </a:bodyPr>
          <a:lstStyle/>
          <a:p>
            <a:pPr algn="ctr"/>
            <a:r>
              <a:rPr lang="en-US" dirty="0"/>
              <a:t>Plateau iris: ‘Sine wave/double-hump sign’</a:t>
            </a:r>
          </a:p>
        </p:txBody>
      </p:sp>
      <p:pic>
        <p:nvPicPr>
          <p:cNvPr id="3" name="Picture 2">
            <a:extLst>
              <a:ext uri="{FF2B5EF4-FFF2-40B4-BE49-F238E27FC236}">
                <a16:creationId xmlns:a16="http://schemas.microsoft.com/office/drawing/2014/main" id="{AF1A4AEF-28A1-4B59-A008-80173A48D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30" y="1439875"/>
            <a:ext cx="5392739" cy="3978249"/>
          </a:xfrm>
          <a:prstGeom prst="rect">
            <a:avLst/>
          </a:prstGeom>
        </p:spPr>
      </p:pic>
    </p:spTree>
    <p:extLst>
      <p:ext uri="{BB962C8B-B14F-4D97-AF65-F5344CB8AC3E}">
        <p14:creationId xmlns:p14="http://schemas.microsoft.com/office/powerpoint/2010/main" val="2921153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E7FD3E-765F-4A57-805F-ACD57FE8C517}"/>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33795" name="Text Box 3">
            <a:extLst>
              <a:ext uri="{FF2B5EF4-FFF2-40B4-BE49-F238E27FC236}">
                <a16:creationId xmlns:a16="http://schemas.microsoft.com/office/drawing/2014/main" id="{7A8DA62C-3073-46B0-9E89-EFD1BA270F4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3796" name="Text Box 4">
            <a:extLst>
              <a:ext uri="{FF2B5EF4-FFF2-40B4-BE49-F238E27FC236}">
                <a16:creationId xmlns:a16="http://schemas.microsoft.com/office/drawing/2014/main" id="{368E26AA-2AA9-405B-9D80-B34054F09E3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3797" name="Rectangle 6">
            <a:extLst>
              <a:ext uri="{FF2B5EF4-FFF2-40B4-BE49-F238E27FC236}">
                <a16:creationId xmlns:a16="http://schemas.microsoft.com/office/drawing/2014/main" id="{08EFFAF3-835F-4915-B1C1-50954AB19D1C}"/>
              </a:ext>
            </a:extLst>
          </p:cNvPr>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33798" name="Rectangle 7">
            <a:extLst>
              <a:ext uri="{FF2B5EF4-FFF2-40B4-BE49-F238E27FC236}">
                <a16:creationId xmlns:a16="http://schemas.microsoft.com/office/drawing/2014/main" id="{1A88B83E-E069-4A03-BC86-994671F25431}"/>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Text Box 8">
            <a:extLst>
              <a:ext uri="{FF2B5EF4-FFF2-40B4-BE49-F238E27FC236}">
                <a16:creationId xmlns:a16="http://schemas.microsoft.com/office/drawing/2014/main" id="{453336F8-32BD-45FB-849A-43623AF38C23}"/>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3800" name="Text Box 9">
            <a:extLst>
              <a:ext uri="{FF2B5EF4-FFF2-40B4-BE49-F238E27FC236}">
                <a16:creationId xmlns:a16="http://schemas.microsoft.com/office/drawing/2014/main" id="{2DD9A24C-FBEE-44CB-AB2D-87BB2F255AF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1EED697A-2D68-495A-88FE-A2C61A3C9097}"/>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33802" name="Slide Number Placeholder 1">
            <a:extLst>
              <a:ext uri="{FF2B5EF4-FFF2-40B4-BE49-F238E27FC236}">
                <a16:creationId xmlns:a16="http://schemas.microsoft.com/office/drawing/2014/main" id="{15D256C3-C082-4EF1-9CA9-033D52C246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E7C40C-F73C-4C7F-9C0E-200A243F906C}" type="slidenum">
              <a:rPr lang="en-US" altLang="en-US" sz="1000"/>
              <a:pPr>
                <a:spcBef>
                  <a:spcPct val="0"/>
                </a:spcBef>
                <a:buClrTx/>
                <a:buSzTx/>
                <a:buFontTx/>
                <a:buNone/>
              </a:pPr>
              <a:t>98</a:t>
            </a:fld>
            <a:endParaRPr lang="en-US" altLang="en-US" sz="1000"/>
          </a:p>
        </p:txBody>
      </p:sp>
      <p:sp>
        <p:nvSpPr>
          <p:cNvPr id="2" name="TextBox 1">
            <a:extLst>
              <a:ext uri="{FF2B5EF4-FFF2-40B4-BE49-F238E27FC236}">
                <a16:creationId xmlns:a16="http://schemas.microsoft.com/office/drawing/2014/main" id="{BEFF7251-AC0D-4453-84E0-4C00AD104C57}"/>
              </a:ext>
            </a:extLst>
          </p:cNvPr>
          <p:cNvSpPr txBox="1"/>
          <p:nvPr/>
        </p:nvSpPr>
        <p:spPr>
          <a:xfrm>
            <a:off x="609600" y="4921250"/>
            <a:ext cx="7946471"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chemeClr val="bg1">
                    <a:lumMod val="50000"/>
                  </a:schemeClr>
                </a:solidFill>
                <a:latin typeface="Arial" charset="0"/>
              </a:rPr>
              <a:t>What is the classic </a:t>
            </a:r>
            <a:r>
              <a:rPr lang="en-US" sz="1500" i="1" dirty="0" err="1">
                <a:solidFill>
                  <a:schemeClr val="bg1">
                    <a:lumMod val="50000"/>
                  </a:schemeClr>
                </a:solidFill>
                <a:latin typeface="Arial" charset="0"/>
              </a:rPr>
              <a:t>gonioscopic</a:t>
            </a:r>
            <a:r>
              <a:rPr lang="en-US" sz="1500" i="1" dirty="0">
                <a:solidFill>
                  <a:schemeClr val="bg1">
                    <a:lumMod val="50000"/>
                  </a:schemeClr>
                </a:solidFill>
                <a:latin typeface="Arial" charset="0"/>
              </a:rPr>
              <a:t> description of the angle in plateau iris?</a:t>
            </a:r>
          </a:p>
          <a:p>
            <a:pPr eaLnBrk="1" hangingPunct="1">
              <a:defRPr/>
            </a:pPr>
            <a:r>
              <a:rPr lang="en-US" sz="1500" i="1" dirty="0">
                <a:solidFill>
                  <a:schemeClr val="bg1">
                    <a:lumMod val="50000"/>
                  </a:schemeClr>
                </a:solidFill>
                <a:latin typeface="Arial" charset="0"/>
              </a:rPr>
              <a:t>--Without indentation/compression: </a:t>
            </a:r>
            <a:r>
              <a:rPr lang="en-US" sz="1500" dirty="0">
                <a:solidFill>
                  <a:schemeClr val="bg1">
                    <a:lumMod val="50000"/>
                  </a:schemeClr>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b="1"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bg1">
                    <a:lumMod val="50000"/>
                  </a:schemeClr>
                </a:solidFill>
                <a:latin typeface="Arial" charset="0"/>
              </a:rPr>
              <a:t>A sine-wave-like appearance, AKA the </a:t>
            </a:r>
            <a:r>
              <a:rPr lang="en-US" sz="1500" b="1" dirty="0">
                <a:solidFill>
                  <a:srgbClr val="0000FF"/>
                </a:solidFill>
                <a:latin typeface="Arial" charset="0"/>
              </a:rPr>
              <a:t>double-hump sign</a:t>
            </a:r>
          </a:p>
        </p:txBody>
      </p:sp>
      <p:sp>
        <p:nvSpPr>
          <p:cNvPr id="3" name="TextBox 2">
            <a:extLst>
              <a:ext uri="{FF2B5EF4-FFF2-40B4-BE49-F238E27FC236}">
                <a16:creationId xmlns:a16="http://schemas.microsoft.com/office/drawing/2014/main" id="{5DCB86A9-414C-4905-BF5F-61EED8243E64}"/>
              </a:ext>
            </a:extLst>
          </p:cNvPr>
          <p:cNvSpPr txBox="1"/>
          <p:nvPr/>
        </p:nvSpPr>
        <p:spPr>
          <a:xfrm>
            <a:off x="1149844" y="4629249"/>
            <a:ext cx="6865982" cy="738664"/>
          </a:xfrm>
          <a:prstGeom prst="rect">
            <a:avLst/>
          </a:prstGeom>
          <a:solidFill>
            <a:srgbClr val="002060"/>
          </a:solidFill>
        </p:spPr>
        <p:txBody>
          <a:bodyPr wrap="none" rtlCol="0">
            <a:spAutoFit/>
          </a:bodyPr>
          <a:lstStyle/>
          <a:p>
            <a:pPr eaLnBrk="1" hangingPunct="1">
              <a:defRPr/>
            </a:pPr>
            <a:r>
              <a:rPr lang="en-US" sz="1400" i="1" dirty="0">
                <a:solidFill>
                  <a:schemeClr val="bg1"/>
                </a:solidFill>
                <a:latin typeface="Arial" charset="0"/>
              </a:rPr>
              <a:t>What accounts for the humps in the double-hump sign?</a:t>
            </a:r>
            <a:endParaRPr lang="en-US" sz="1400" i="1" dirty="0">
              <a:solidFill>
                <a:srgbClr val="002060"/>
              </a:solidFill>
              <a:latin typeface="Arial" charset="0"/>
            </a:endParaRPr>
          </a:p>
          <a:p>
            <a:pPr eaLnBrk="1" hangingPunct="1">
              <a:defRPr/>
            </a:pPr>
            <a:r>
              <a:rPr lang="en-US" sz="1400" i="1" dirty="0">
                <a:solidFill>
                  <a:srgbClr val="002060"/>
                </a:solidFill>
                <a:latin typeface="Arial" charset="0"/>
              </a:rPr>
              <a:t>--The </a:t>
            </a:r>
            <a:r>
              <a:rPr lang="en-US" sz="1400" dirty="0">
                <a:solidFill>
                  <a:srgbClr val="002060"/>
                </a:solidFill>
                <a:latin typeface="Arial" charset="0"/>
              </a:rPr>
              <a:t>peripheral</a:t>
            </a:r>
            <a:r>
              <a:rPr lang="en-US" sz="1400" i="1" dirty="0">
                <a:solidFill>
                  <a:srgbClr val="002060"/>
                </a:solidFill>
                <a:latin typeface="Arial" charset="0"/>
              </a:rPr>
              <a:t> hump: </a:t>
            </a:r>
            <a:r>
              <a:rPr lang="en-US" sz="1400" dirty="0">
                <a:solidFill>
                  <a:srgbClr val="002060"/>
                </a:solidFill>
                <a:latin typeface="Arial" charset="0"/>
              </a:rPr>
              <a:t>The iris draped over the…anteriorly-located ciliary processes</a:t>
            </a:r>
          </a:p>
          <a:p>
            <a:pPr eaLnBrk="1" hangingPunct="1">
              <a:defRPr/>
            </a:pPr>
            <a:r>
              <a:rPr lang="en-US" sz="1400" i="1" dirty="0">
                <a:solidFill>
                  <a:srgbClr val="002060"/>
                </a:solidFill>
                <a:latin typeface="Arial" charset="0"/>
              </a:rPr>
              <a:t>--The </a:t>
            </a:r>
            <a:r>
              <a:rPr lang="en-US" sz="1400" dirty="0">
                <a:solidFill>
                  <a:srgbClr val="002060"/>
                </a:solidFill>
                <a:latin typeface="Arial" charset="0"/>
              </a:rPr>
              <a:t>central</a:t>
            </a:r>
            <a:r>
              <a:rPr lang="en-US" sz="1400" i="1" dirty="0">
                <a:solidFill>
                  <a:srgbClr val="002060"/>
                </a:solidFill>
                <a:latin typeface="Arial" charset="0"/>
              </a:rPr>
              <a:t> hump: </a:t>
            </a:r>
            <a:r>
              <a:rPr lang="en-US" sz="1400" dirty="0">
                <a:solidFill>
                  <a:srgbClr val="002060"/>
                </a:solidFill>
                <a:latin typeface="Arial" charset="0"/>
              </a:rPr>
              <a:t>The iris draped over the…anterior lens surface</a:t>
            </a:r>
          </a:p>
        </p:txBody>
      </p:sp>
      <p:sp>
        <p:nvSpPr>
          <p:cNvPr id="4" name="Oval 3">
            <a:extLst>
              <a:ext uri="{FF2B5EF4-FFF2-40B4-BE49-F238E27FC236}">
                <a16:creationId xmlns:a16="http://schemas.microsoft.com/office/drawing/2014/main" id="{A61A3B10-1D8B-4071-9980-AA10CFAA0FEC}"/>
              </a:ext>
            </a:extLst>
          </p:cNvPr>
          <p:cNvSpPr/>
          <p:nvPr/>
        </p:nvSpPr>
        <p:spPr>
          <a:xfrm>
            <a:off x="6592644" y="5289248"/>
            <a:ext cx="1941755" cy="5467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E7FD3E-765F-4A57-805F-ACD57FE8C517}"/>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100" dirty="0">
                <a:solidFill>
                  <a:schemeClr val="bg1">
                    <a:lumMod val="75000"/>
                  </a:schemeClr>
                </a:solidFill>
              </a:rPr>
              <a:t>Pain is severe: Acute</a:t>
            </a:r>
          </a:p>
          <a:p>
            <a:pPr eaLnBrk="1" hangingPunct="1">
              <a:lnSpc>
                <a:spcPct val="80000"/>
              </a:lnSpc>
              <a:defRPr/>
            </a:pPr>
            <a:r>
              <a:rPr lang="en-US" sz="2100" dirty="0">
                <a:solidFill>
                  <a:schemeClr val="bg1">
                    <a:lumMod val="75000"/>
                  </a:schemeClr>
                </a:solidFill>
              </a:rPr>
              <a:t>Laser </a:t>
            </a:r>
            <a:r>
              <a:rPr lang="en-US" sz="2100" dirty="0" err="1">
                <a:solidFill>
                  <a:schemeClr val="bg1">
                    <a:lumMod val="75000"/>
                  </a:schemeClr>
                </a:solidFill>
              </a:rPr>
              <a:t>iridoplasty</a:t>
            </a:r>
            <a:r>
              <a:rPr lang="en-US" sz="2100" dirty="0">
                <a:solidFill>
                  <a:schemeClr val="bg1">
                    <a:lumMod val="75000"/>
                  </a:schemeClr>
                </a:solidFill>
              </a:rPr>
              <a:t> may be beneficial: Plateau iris; chronic</a:t>
            </a:r>
          </a:p>
          <a:p>
            <a:pPr eaLnBrk="1" hangingPunct="1">
              <a:lnSpc>
                <a:spcPct val="80000"/>
              </a:lnSpc>
              <a:defRPr/>
            </a:pPr>
            <a:r>
              <a:rPr lang="en-US" sz="2100" dirty="0">
                <a:solidFill>
                  <a:schemeClr val="bg1">
                    <a:lumMod val="75000"/>
                  </a:schemeClr>
                </a:solidFill>
              </a:rPr>
              <a:t>IOP </a:t>
            </a:r>
            <a:r>
              <a:rPr lang="en-US" sz="2100" b="1" i="1" dirty="0">
                <a:solidFill>
                  <a:schemeClr val="bg1">
                    <a:lumMod val="75000"/>
                  </a:schemeClr>
                </a:solidFill>
              </a:rPr>
              <a:t>low</a:t>
            </a:r>
            <a:r>
              <a:rPr lang="en-US" sz="2100" dirty="0">
                <a:solidFill>
                  <a:schemeClr val="bg1">
                    <a:lumMod val="75000"/>
                  </a:schemeClr>
                </a:solidFill>
              </a:rPr>
              <a:t> after events: Acute</a:t>
            </a:r>
          </a:p>
          <a:p>
            <a:pPr eaLnBrk="1" hangingPunct="1">
              <a:lnSpc>
                <a:spcPct val="80000"/>
              </a:lnSpc>
              <a:defRPr/>
            </a:pPr>
            <a:r>
              <a:rPr lang="en-US" sz="2100" b="1" dirty="0"/>
              <a:t>LPI does not help: </a:t>
            </a:r>
            <a:r>
              <a:rPr lang="en-US" sz="2100" b="1" dirty="0">
                <a:solidFill>
                  <a:srgbClr val="0000FF"/>
                </a:solidFill>
              </a:rPr>
              <a:t>Plateau iris</a:t>
            </a:r>
          </a:p>
          <a:p>
            <a:pPr eaLnBrk="1" hangingPunct="1">
              <a:lnSpc>
                <a:spcPct val="80000"/>
              </a:lnSpc>
              <a:defRPr/>
            </a:pPr>
            <a:r>
              <a:rPr lang="en-US" sz="2100" b="1" dirty="0"/>
              <a:t>LPI important: </a:t>
            </a:r>
            <a:r>
              <a:rPr lang="en-US" sz="2100" b="1" dirty="0">
                <a:solidFill>
                  <a:srgbClr val="0000FF"/>
                </a:solidFill>
              </a:rPr>
              <a:t>All (</a:t>
            </a:r>
            <a:r>
              <a:rPr lang="en-US" sz="2100" b="1" i="1" dirty="0">
                <a:solidFill>
                  <a:srgbClr val="0000FF"/>
                </a:solidFill>
              </a:rPr>
              <a:t>including</a:t>
            </a:r>
            <a:r>
              <a:rPr lang="en-US" sz="2100" b="1" dirty="0">
                <a:solidFill>
                  <a:srgbClr val="0000FF"/>
                </a:solidFill>
              </a:rPr>
              <a:t> plateau iris)</a:t>
            </a:r>
            <a:endParaRPr lang="en-US" sz="2100" dirty="0">
              <a:solidFill>
                <a:schemeClr val="bg1"/>
              </a:solidFill>
            </a:endParaRPr>
          </a:p>
        </p:txBody>
      </p:sp>
      <p:sp>
        <p:nvSpPr>
          <p:cNvPr id="33795" name="Text Box 3">
            <a:extLst>
              <a:ext uri="{FF2B5EF4-FFF2-40B4-BE49-F238E27FC236}">
                <a16:creationId xmlns:a16="http://schemas.microsoft.com/office/drawing/2014/main" id="{7A8DA62C-3073-46B0-9E89-EFD1BA270F4A}"/>
              </a:ext>
            </a:extLst>
          </p:cNvPr>
          <p:cNvSpPr txBox="1">
            <a:spLocks noChangeArrowheads="1"/>
          </p:cNvSpPr>
          <p:nvPr/>
        </p:nvSpPr>
        <p:spPr bwMode="auto">
          <a:xfrm>
            <a:off x="1066800" y="196850"/>
            <a:ext cx="3714750" cy="749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i="1"/>
              <a:t>For each statement, identify which </a:t>
            </a:r>
          </a:p>
          <a:p>
            <a:pPr eaLnBrk="1" hangingPunct="1">
              <a:lnSpc>
                <a:spcPct val="80000"/>
              </a:lnSpc>
              <a:spcBef>
                <a:spcPct val="0"/>
              </a:spcBef>
              <a:buClrTx/>
              <a:buSzTx/>
              <a:buFontTx/>
              <a:buNone/>
            </a:pPr>
            <a:r>
              <a:rPr lang="en-US" altLang="en-US" sz="1800" i="1"/>
              <a:t>form(s) of primary angle-closure </a:t>
            </a:r>
          </a:p>
          <a:p>
            <a:pPr eaLnBrk="1" hangingPunct="1">
              <a:lnSpc>
                <a:spcPct val="80000"/>
              </a:lnSpc>
              <a:spcBef>
                <a:spcPct val="0"/>
              </a:spcBef>
              <a:buClrTx/>
              <a:buSzTx/>
              <a:buFontTx/>
              <a:buNone/>
            </a:pPr>
            <a:r>
              <a:rPr lang="en-US" altLang="en-US" sz="1800" i="1"/>
              <a:t>glaucoma is/are associated</a:t>
            </a:r>
          </a:p>
        </p:txBody>
      </p:sp>
      <p:sp>
        <p:nvSpPr>
          <p:cNvPr id="33796" name="Text Box 4">
            <a:extLst>
              <a:ext uri="{FF2B5EF4-FFF2-40B4-BE49-F238E27FC236}">
                <a16:creationId xmlns:a16="http://schemas.microsoft.com/office/drawing/2014/main" id="{368E26AA-2AA9-405B-9D80-B34054F09E32}"/>
              </a:ext>
            </a:extLst>
          </p:cNvPr>
          <p:cNvSpPr txBox="1">
            <a:spLocks noChangeArrowheads="1"/>
          </p:cNvSpPr>
          <p:nvPr/>
        </p:nvSpPr>
        <p:spPr bwMode="auto">
          <a:xfrm>
            <a:off x="4953000" y="152400"/>
            <a:ext cx="2825750" cy="9683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a:solidFill>
                  <a:srgbClr val="0000FF"/>
                </a:solidFill>
              </a:rPr>
              <a:t>Acute angle closure</a:t>
            </a:r>
          </a:p>
          <a:p>
            <a:pPr eaLnBrk="1" hangingPunct="1">
              <a:lnSpc>
                <a:spcPct val="80000"/>
              </a:lnSpc>
              <a:spcBef>
                <a:spcPct val="0"/>
              </a:spcBef>
              <a:buClrTx/>
              <a:buSzTx/>
              <a:buFontTx/>
              <a:buNone/>
            </a:pPr>
            <a:r>
              <a:rPr lang="en-US" altLang="en-US" sz="1800" b="1">
                <a:solidFill>
                  <a:srgbClr val="0000FF"/>
                </a:solidFill>
              </a:rPr>
              <a:t>Sub-acute angle closure</a:t>
            </a:r>
          </a:p>
          <a:p>
            <a:pPr eaLnBrk="1" hangingPunct="1">
              <a:lnSpc>
                <a:spcPct val="80000"/>
              </a:lnSpc>
              <a:spcBef>
                <a:spcPct val="0"/>
              </a:spcBef>
              <a:buClrTx/>
              <a:buSzTx/>
              <a:buFontTx/>
              <a:buNone/>
            </a:pPr>
            <a:r>
              <a:rPr lang="en-US" altLang="en-US" sz="1800" b="1">
                <a:solidFill>
                  <a:srgbClr val="0000FF"/>
                </a:solidFill>
              </a:rPr>
              <a:t>Chronic angle closure</a:t>
            </a:r>
          </a:p>
          <a:p>
            <a:pPr eaLnBrk="1" hangingPunct="1">
              <a:lnSpc>
                <a:spcPct val="80000"/>
              </a:lnSpc>
              <a:spcBef>
                <a:spcPct val="0"/>
              </a:spcBef>
              <a:buClrTx/>
              <a:buSzTx/>
              <a:buFontTx/>
              <a:buNone/>
            </a:pPr>
            <a:r>
              <a:rPr lang="en-US" altLang="en-US" sz="1800" b="1">
                <a:solidFill>
                  <a:srgbClr val="0000FF"/>
                </a:solidFill>
              </a:rPr>
              <a:t>Plateau iris</a:t>
            </a:r>
          </a:p>
        </p:txBody>
      </p:sp>
      <p:sp>
        <p:nvSpPr>
          <p:cNvPr id="33797" name="Rectangle 6">
            <a:extLst>
              <a:ext uri="{FF2B5EF4-FFF2-40B4-BE49-F238E27FC236}">
                <a16:creationId xmlns:a16="http://schemas.microsoft.com/office/drawing/2014/main" id="{08EFFAF3-835F-4915-B1C1-50954AB19D1C}"/>
              </a:ext>
            </a:extLst>
          </p:cNvPr>
          <p:cNvSpPr>
            <a:spLocks noGrp="1" noChangeArrowheads="1"/>
          </p:cNvSpPr>
          <p:nvPr>
            <p:ph type="title"/>
          </p:nvPr>
        </p:nvSpPr>
        <p:spPr>
          <a:xfrm>
            <a:off x="457200" y="122238"/>
            <a:ext cx="7543800" cy="792162"/>
          </a:xfrm>
        </p:spPr>
        <p:txBody>
          <a:bodyPr/>
          <a:lstStyle/>
          <a:p>
            <a:pPr eaLnBrk="1" hangingPunct="1"/>
            <a:r>
              <a:rPr lang="en-US" altLang="en-US" dirty="0"/>
              <a:t>Q/A</a:t>
            </a:r>
          </a:p>
        </p:txBody>
      </p:sp>
      <p:sp>
        <p:nvSpPr>
          <p:cNvPr id="33798" name="Rectangle 7">
            <a:extLst>
              <a:ext uri="{FF2B5EF4-FFF2-40B4-BE49-F238E27FC236}">
                <a16:creationId xmlns:a16="http://schemas.microsoft.com/office/drawing/2014/main" id="{1A88B83E-E069-4A03-BC86-994671F25431}"/>
              </a:ext>
            </a:extLst>
          </p:cNvPr>
          <p:cNvSpPr>
            <a:spLocks noChangeArrowheads="1"/>
          </p:cNvSpPr>
          <p:nvPr/>
        </p:nvSpPr>
        <p:spPr bwMode="auto">
          <a:xfrm>
            <a:off x="381000" y="2971800"/>
            <a:ext cx="3810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Text Box 8">
            <a:extLst>
              <a:ext uri="{FF2B5EF4-FFF2-40B4-BE49-F238E27FC236}">
                <a16:creationId xmlns:a16="http://schemas.microsoft.com/office/drawing/2014/main" id="{453336F8-32BD-45FB-849A-43623AF38C23}"/>
              </a:ext>
            </a:extLst>
          </p:cNvPr>
          <p:cNvSpPr txBox="1">
            <a:spLocks noChangeArrowheads="1"/>
          </p:cNvSpPr>
          <p:nvPr/>
        </p:nvSpPr>
        <p:spPr bwMode="auto">
          <a:xfrm>
            <a:off x="152400" y="1676400"/>
            <a:ext cx="4171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dirty="0"/>
              <a:t>(&gt;1)</a:t>
            </a:r>
          </a:p>
        </p:txBody>
      </p:sp>
      <p:sp>
        <p:nvSpPr>
          <p:cNvPr id="33800" name="Text Box 9">
            <a:extLst>
              <a:ext uri="{FF2B5EF4-FFF2-40B4-BE49-F238E27FC236}">
                <a16:creationId xmlns:a16="http://schemas.microsoft.com/office/drawing/2014/main" id="{2DD9A24C-FBEE-44CB-AB2D-87BB2F255AFB}"/>
              </a:ext>
            </a:extLst>
          </p:cNvPr>
          <p:cNvSpPr txBox="1">
            <a:spLocks noChangeArrowheads="1"/>
          </p:cNvSpPr>
          <p:nvPr/>
        </p:nvSpPr>
        <p:spPr bwMode="auto">
          <a:xfrm>
            <a:off x="152400" y="2651125"/>
            <a:ext cx="414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(&gt;1)</a:t>
            </a:r>
          </a:p>
        </p:txBody>
      </p:sp>
      <p:sp>
        <p:nvSpPr>
          <p:cNvPr id="18441" name="Text Box 6">
            <a:extLst>
              <a:ext uri="{FF2B5EF4-FFF2-40B4-BE49-F238E27FC236}">
                <a16:creationId xmlns:a16="http://schemas.microsoft.com/office/drawing/2014/main" id="{1EED697A-2D68-495A-88FE-A2C61A3C9097}"/>
              </a:ext>
            </a:extLst>
          </p:cNvPr>
          <p:cNvSpPr txBox="1">
            <a:spLocks noChangeArrowheads="1"/>
          </p:cNvSpPr>
          <p:nvPr/>
        </p:nvSpPr>
        <p:spPr bwMode="auto">
          <a:xfrm>
            <a:off x="554038" y="3300413"/>
            <a:ext cx="8402637" cy="2800350"/>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If LPI doesn’t help in plateau iris syndrome, why is it still important to do one?</a:t>
            </a:r>
          </a:p>
          <a:p>
            <a:pPr eaLnBrk="1" hangingPunct="1">
              <a:defRPr/>
            </a:pPr>
            <a:r>
              <a:rPr lang="en-US" sz="1600" dirty="0">
                <a:solidFill>
                  <a:schemeClr val="bg1">
                    <a:lumMod val="65000"/>
                  </a:schemeClr>
                </a:solidFill>
              </a:rPr>
              <a:t>The fundamental problem in plateau iris is </a:t>
            </a:r>
            <a:r>
              <a:rPr lang="en-US" sz="1600" b="1" dirty="0">
                <a:solidFill>
                  <a:schemeClr val="bg1">
                    <a:lumMod val="65000"/>
                  </a:schemeClr>
                </a:solidFill>
              </a:rPr>
              <a:t>not</a:t>
            </a:r>
            <a:r>
              <a:rPr lang="en-US" sz="1600" dirty="0">
                <a:solidFill>
                  <a:schemeClr val="bg1">
                    <a:lumMod val="65000"/>
                  </a:schemeClr>
                </a:solidFill>
              </a:rPr>
              <a:t> pupillary block, with its resulting </a:t>
            </a:r>
          </a:p>
          <a:p>
            <a:pPr eaLnBrk="1" hangingPunct="1">
              <a:defRPr/>
            </a:pPr>
            <a:r>
              <a:rPr lang="en-US" sz="1600" dirty="0">
                <a:solidFill>
                  <a:schemeClr val="bg1">
                    <a:lumMod val="65000"/>
                  </a:schemeClr>
                </a:solidFill>
              </a:rPr>
              <a:t>PC&gt;AC pressure gradient. Rather, the problem is with the native configuration of the </a:t>
            </a:r>
          </a:p>
          <a:p>
            <a:pPr eaLnBrk="1" hangingPunct="1">
              <a:defRPr/>
            </a:pPr>
            <a:r>
              <a:rPr lang="en-US" sz="1600" dirty="0">
                <a:solidFill>
                  <a:schemeClr val="bg1">
                    <a:lumMod val="65000"/>
                  </a:schemeClr>
                </a:solidFill>
              </a:rPr>
              <a:t>angle—</a:t>
            </a:r>
            <a:r>
              <a:rPr lang="en-US" sz="1600" b="1" u="sng" dirty="0">
                <a:solidFill>
                  <a:schemeClr val="bg1">
                    <a:lumMod val="65000"/>
                  </a:schemeClr>
                </a:solidFill>
              </a:rPr>
              <a:t>the</a:t>
            </a:r>
            <a:r>
              <a:rPr lang="en-US" sz="1600" u="sng" dirty="0">
                <a:solidFill>
                  <a:schemeClr val="bg1">
                    <a:lumMod val="65000"/>
                  </a:schemeClr>
                </a:solidFill>
              </a:rPr>
              <a:t> </a:t>
            </a:r>
            <a:r>
              <a:rPr lang="en-US" sz="1600" b="1" u="sng" dirty="0" err="1">
                <a:solidFill>
                  <a:srgbClr val="0000FF"/>
                </a:solidFill>
              </a:rPr>
              <a:t>ciliary</a:t>
            </a:r>
            <a:r>
              <a:rPr lang="en-US" sz="1600" b="1" u="sng" dirty="0">
                <a:solidFill>
                  <a:srgbClr val="0000FF"/>
                </a:solidFill>
              </a:rPr>
              <a:t> processes and peripheral iris are too anterior, resulting in an angle</a:t>
            </a:r>
          </a:p>
          <a:p>
            <a:pPr eaLnBrk="1" hangingPunct="1">
              <a:defRPr/>
            </a:pPr>
            <a:r>
              <a:rPr lang="en-US" sz="1600" b="1" u="sng" dirty="0">
                <a:solidFill>
                  <a:srgbClr val="0000FF"/>
                </a:solidFill>
              </a:rPr>
              <a:t>that is narrowed and prone to occlusion</a:t>
            </a:r>
            <a:r>
              <a:rPr lang="en-US" sz="1600" dirty="0">
                <a:solidFill>
                  <a:srgbClr val="0000FF"/>
                </a:solidFill>
              </a:rPr>
              <a:t>. </a:t>
            </a:r>
            <a:r>
              <a:rPr lang="en-US" sz="1600" dirty="0">
                <a:solidFill>
                  <a:schemeClr val="bg1">
                    <a:lumMod val="65000"/>
                  </a:schemeClr>
                </a:solidFill>
              </a:rPr>
              <a:t>However, this is often a difficult call to make</a:t>
            </a:r>
          </a:p>
          <a:p>
            <a:pPr eaLnBrk="1" hangingPunct="1">
              <a:defRPr/>
            </a:pPr>
            <a:r>
              <a:rPr lang="en-US" sz="1600" dirty="0">
                <a:solidFill>
                  <a:schemeClr val="bg1">
                    <a:lumMod val="65000"/>
                  </a:schemeClr>
                </a:solidFill>
              </a:rPr>
              <a:t>at the slit lamp—is it plateau iris or pupillary block? An LPI is very helpful in making</a:t>
            </a:r>
          </a:p>
          <a:p>
            <a:pPr eaLnBrk="1" hangingPunct="1">
              <a:defRPr/>
            </a:pPr>
            <a:r>
              <a:rPr lang="en-US" sz="1600" dirty="0">
                <a:solidFill>
                  <a:schemeClr val="bg1">
                    <a:lumMod val="65000"/>
                  </a:schemeClr>
                </a:solidFill>
              </a:rPr>
              <a:t>this distinction. In a pupillary block situation, LPI will dissipate the PC&gt;AC pressure</a:t>
            </a:r>
          </a:p>
          <a:p>
            <a:pPr eaLnBrk="1" hangingPunct="1">
              <a:defRPr/>
            </a:pPr>
            <a:r>
              <a:rPr lang="en-US" sz="1600" dirty="0">
                <a:solidFill>
                  <a:schemeClr val="bg1">
                    <a:lumMod val="65000"/>
                  </a:schemeClr>
                </a:solidFill>
              </a:rPr>
              <a:t>gradient, thereby allowing the iris to fall back into a normal anatomic position. However,</a:t>
            </a:r>
          </a:p>
          <a:p>
            <a:pPr eaLnBrk="1" hangingPunct="1">
              <a:defRPr/>
            </a:pPr>
            <a:r>
              <a:rPr lang="en-US" sz="1600" dirty="0">
                <a:solidFill>
                  <a:schemeClr val="bg1">
                    <a:lumMod val="65000"/>
                  </a:schemeClr>
                </a:solidFill>
              </a:rPr>
              <a:t>an LPI will have no effect on the fundamentally abnormal configuration of the angle in</a:t>
            </a:r>
          </a:p>
          <a:p>
            <a:pPr eaLnBrk="1" hangingPunct="1">
              <a:defRPr/>
            </a:pPr>
            <a:r>
              <a:rPr lang="en-US" sz="1600" dirty="0">
                <a:solidFill>
                  <a:schemeClr val="bg1">
                    <a:lumMod val="65000"/>
                  </a:schemeClr>
                </a:solidFill>
              </a:rPr>
              <a:t>plateau iris. Some authorities maintain that a diagnosis of plateau iris should not be</a:t>
            </a:r>
          </a:p>
          <a:p>
            <a:pPr eaLnBrk="1" hangingPunct="1">
              <a:defRPr/>
            </a:pPr>
            <a:r>
              <a:rPr lang="en-US" sz="1600" dirty="0">
                <a:solidFill>
                  <a:schemeClr val="bg1">
                    <a:lumMod val="65000"/>
                  </a:schemeClr>
                </a:solidFill>
              </a:rPr>
              <a:t>rendered unless a patent PI has been placed and proven ineffective.</a:t>
            </a:r>
          </a:p>
        </p:txBody>
      </p:sp>
      <p:sp>
        <p:nvSpPr>
          <p:cNvPr id="33802" name="Slide Number Placeholder 1">
            <a:extLst>
              <a:ext uri="{FF2B5EF4-FFF2-40B4-BE49-F238E27FC236}">
                <a16:creationId xmlns:a16="http://schemas.microsoft.com/office/drawing/2014/main" id="{15D256C3-C082-4EF1-9CA9-033D52C246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E7C40C-F73C-4C7F-9C0E-200A243F906C}" type="slidenum">
              <a:rPr lang="en-US" altLang="en-US" sz="1000"/>
              <a:pPr>
                <a:spcBef>
                  <a:spcPct val="0"/>
                </a:spcBef>
                <a:buClrTx/>
                <a:buSzTx/>
                <a:buFontTx/>
                <a:buNone/>
              </a:pPr>
              <a:t>99</a:t>
            </a:fld>
            <a:endParaRPr lang="en-US" altLang="en-US" sz="1000"/>
          </a:p>
        </p:txBody>
      </p:sp>
      <p:sp>
        <p:nvSpPr>
          <p:cNvPr id="2" name="TextBox 1">
            <a:extLst>
              <a:ext uri="{FF2B5EF4-FFF2-40B4-BE49-F238E27FC236}">
                <a16:creationId xmlns:a16="http://schemas.microsoft.com/office/drawing/2014/main" id="{BEFF7251-AC0D-4453-84E0-4C00AD104C57}"/>
              </a:ext>
            </a:extLst>
          </p:cNvPr>
          <p:cNvSpPr txBox="1"/>
          <p:nvPr/>
        </p:nvSpPr>
        <p:spPr>
          <a:xfrm>
            <a:off x="609600" y="4921250"/>
            <a:ext cx="7946471" cy="784830"/>
          </a:xfrm>
          <a:prstGeom prst="rect">
            <a:avLst/>
          </a:prstGeom>
          <a:solidFill>
            <a:schemeClr val="tx2">
              <a:lumMod val="20000"/>
              <a:lumOff val="80000"/>
            </a:schemeClr>
          </a:solidFill>
        </p:spPr>
        <p:txBody>
          <a:bodyPr wrap="none">
            <a:spAutoFit/>
          </a:bodyPr>
          <a:lstStyle/>
          <a:p>
            <a:pPr eaLnBrk="1" hangingPunct="1">
              <a:defRPr/>
            </a:pPr>
            <a:r>
              <a:rPr lang="en-US" sz="1500" i="1" dirty="0">
                <a:solidFill>
                  <a:schemeClr val="bg1">
                    <a:lumMod val="50000"/>
                  </a:schemeClr>
                </a:solidFill>
                <a:latin typeface="Arial" charset="0"/>
              </a:rPr>
              <a:t>What is the classic </a:t>
            </a:r>
            <a:r>
              <a:rPr lang="en-US" sz="1500" i="1" dirty="0" err="1">
                <a:solidFill>
                  <a:schemeClr val="bg1">
                    <a:lumMod val="50000"/>
                  </a:schemeClr>
                </a:solidFill>
                <a:latin typeface="Arial" charset="0"/>
              </a:rPr>
              <a:t>gonioscopic</a:t>
            </a:r>
            <a:r>
              <a:rPr lang="en-US" sz="1500" i="1" dirty="0">
                <a:solidFill>
                  <a:schemeClr val="bg1">
                    <a:lumMod val="50000"/>
                  </a:schemeClr>
                </a:solidFill>
                <a:latin typeface="Arial" charset="0"/>
              </a:rPr>
              <a:t> description of the angle in plateau iris?</a:t>
            </a:r>
          </a:p>
          <a:p>
            <a:pPr eaLnBrk="1" hangingPunct="1">
              <a:defRPr/>
            </a:pPr>
            <a:r>
              <a:rPr lang="en-US" sz="1500" i="1" dirty="0">
                <a:solidFill>
                  <a:schemeClr val="bg1">
                    <a:lumMod val="50000"/>
                  </a:schemeClr>
                </a:solidFill>
                <a:latin typeface="Arial" charset="0"/>
              </a:rPr>
              <a:t>--Without indentation/compression: </a:t>
            </a:r>
            <a:r>
              <a:rPr lang="en-US" sz="1500" dirty="0">
                <a:solidFill>
                  <a:schemeClr val="bg1">
                    <a:lumMod val="50000"/>
                  </a:schemeClr>
                </a:solidFill>
                <a:latin typeface="Arial" charset="0"/>
              </a:rPr>
              <a:t>A flat iris approach that plunges steeply at the angle</a:t>
            </a:r>
          </a:p>
          <a:p>
            <a:pPr eaLnBrk="1" hangingPunct="1">
              <a:defRPr/>
            </a:pPr>
            <a:r>
              <a:rPr lang="en-US" sz="1500" i="1" dirty="0">
                <a:solidFill>
                  <a:schemeClr val="bg1">
                    <a:lumMod val="50000"/>
                  </a:schemeClr>
                </a:solidFill>
                <a:latin typeface="Arial" charset="0"/>
              </a:rPr>
              <a:t>--</a:t>
            </a:r>
            <a:r>
              <a:rPr lang="en-US" sz="1500" b="1" dirty="0">
                <a:solidFill>
                  <a:schemeClr val="bg1">
                    <a:lumMod val="50000"/>
                  </a:schemeClr>
                </a:solidFill>
                <a:latin typeface="Arial" charset="0"/>
              </a:rPr>
              <a:t>With</a:t>
            </a:r>
            <a:r>
              <a:rPr lang="en-US" sz="1500" i="1" dirty="0">
                <a:solidFill>
                  <a:schemeClr val="bg1">
                    <a:lumMod val="50000"/>
                  </a:schemeClr>
                </a:solidFill>
                <a:latin typeface="Arial" charset="0"/>
              </a:rPr>
              <a:t> indentation/compression: </a:t>
            </a:r>
            <a:r>
              <a:rPr lang="en-US" sz="1500" dirty="0">
                <a:solidFill>
                  <a:schemeClr val="bg1">
                    <a:lumMod val="50000"/>
                  </a:schemeClr>
                </a:solidFill>
                <a:latin typeface="Arial" charset="0"/>
              </a:rPr>
              <a:t>A sine-wave-like appearance, AKA the </a:t>
            </a:r>
            <a:r>
              <a:rPr lang="en-US" sz="1500" b="1" dirty="0">
                <a:solidFill>
                  <a:srgbClr val="0000FF"/>
                </a:solidFill>
                <a:latin typeface="Arial" charset="0"/>
              </a:rPr>
              <a:t>double-hump sign</a:t>
            </a:r>
          </a:p>
        </p:txBody>
      </p:sp>
      <p:sp>
        <p:nvSpPr>
          <p:cNvPr id="3" name="TextBox 2">
            <a:extLst>
              <a:ext uri="{FF2B5EF4-FFF2-40B4-BE49-F238E27FC236}">
                <a16:creationId xmlns:a16="http://schemas.microsoft.com/office/drawing/2014/main" id="{5DCB86A9-414C-4905-BF5F-61EED8243E64}"/>
              </a:ext>
            </a:extLst>
          </p:cNvPr>
          <p:cNvSpPr txBox="1"/>
          <p:nvPr/>
        </p:nvSpPr>
        <p:spPr>
          <a:xfrm>
            <a:off x="1149844" y="4629249"/>
            <a:ext cx="6865982" cy="738664"/>
          </a:xfrm>
          <a:prstGeom prst="rect">
            <a:avLst/>
          </a:prstGeom>
          <a:solidFill>
            <a:srgbClr val="002060"/>
          </a:solidFill>
        </p:spPr>
        <p:txBody>
          <a:bodyPr wrap="none" rtlCol="0">
            <a:spAutoFit/>
          </a:bodyPr>
          <a:lstStyle/>
          <a:p>
            <a:pPr eaLnBrk="1" hangingPunct="1">
              <a:defRPr/>
            </a:pPr>
            <a:r>
              <a:rPr lang="en-US" sz="1400" i="1" dirty="0">
                <a:solidFill>
                  <a:schemeClr val="bg1"/>
                </a:solidFill>
                <a:latin typeface="Arial" charset="0"/>
              </a:rPr>
              <a:t>What accounts for the humps in the double-hump sign?</a:t>
            </a:r>
          </a:p>
          <a:p>
            <a:pPr eaLnBrk="1" hangingPunct="1">
              <a:defRPr/>
            </a:pPr>
            <a:r>
              <a:rPr lang="en-US" sz="1400" i="1" dirty="0">
                <a:solidFill>
                  <a:schemeClr val="bg1"/>
                </a:solidFill>
                <a:latin typeface="Arial" charset="0"/>
              </a:rPr>
              <a:t>--The </a:t>
            </a:r>
            <a:r>
              <a:rPr lang="en-US" sz="1400" dirty="0">
                <a:solidFill>
                  <a:schemeClr val="bg1"/>
                </a:solidFill>
                <a:latin typeface="Arial" charset="0"/>
              </a:rPr>
              <a:t>peripheral</a:t>
            </a:r>
            <a:r>
              <a:rPr lang="en-US" sz="1400" i="1" dirty="0">
                <a:solidFill>
                  <a:schemeClr val="bg1"/>
                </a:solidFill>
                <a:latin typeface="Arial" charset="0"/>
              </a:rPr>
              <a:t> hump: </a:t>
            </a:r>
            <a:r>
              <a:rPr lang="en-US" sz="1400" dirty="0">
                <a:solidFill>
                  <a:schemeClr val="bg1"/>
                </a:solidFill>
                <a:latin typeface="Arial" charset="0"/>
              </a:rPr>
              <a:t>The iris draped over the…</a:t>
            </a:r>
            <a:r>
              <a:rPr lang="en-US" sz="1400" dirty="0">
                <a:solidFill>
                  <a:srgbClr val="002060"/>
                </a:solidFill>
                <a:latin typeface="Arial" charset="0"/>
              </a:rPr>
              <a:t>anteriorly-located ciliary processes</a:t>
            </a:r>
          </a:p>
          <a:p>
            <a:pPr eaLnBrk="1" hangingPunct="1">
              <a:defRPr/>
            </a:pPr>
            <a:r>
              <a:rPr lang="en-US" sz="1400" i="1" dirty="0">
                <a:solidFill>
                  <a:schemeClr val="tx1">
                    <a:lumMod val="50000"/>
                    <a:lumOff val="50000"/>
                  </a:schemeClr>
                </a:solidFill>
                <a:latin typeface="Arial" charset="0"/>
              </a:rPr>
              <a:t>--The </a:t>
            </a:r>
            <a:r>
              <a:rPr lang="en-US" sz="1400" dirty="0">
                <a:solidFill>
                  <a:schemeClr val="tx1">
                    <a:lumMod val="50000"/>
                    <a:lumOff val="50000"/>
                  </a:schemeClr>
                </a:solidFill>
                <a:latin typeface="Arial" charset="0"/>
              </a:rPr>
              <a:t>central</a:t>
            </a:r>
            <a:r>
              <a:rPr lang="en-US" sz="1400" i="1" dirty="0">
                <a:solidFill>
                  <a:schemeClr val="tx1">
                    <a:lumMod val="50000"/>
                    <a:lumOff val="50000"/>
                  </a:schemeClr>
                </a:solidFill>
                <a:latin typeface="Arial" charset="0"/>
              </a:rPr>
              <a:t> hump: </a:t>
            </a:r>
            <a:r>
              <a:rPr lang="en-US" sz="1400" dirty="0">
                <a:solidFill>
                  <a:srgbClr val="002060"/>
                </a:solidFill>
                <a:latin typeface="Arial" charset="0"/>
              </a:rPr>
              <a:t>The iris draped over the…anterior lens surface</a:t>
            </a:r>
          </a:p>
        </p:txBody>
      </p:sp>
      <p:sp>
        <p:nvSpPr>
          <p:cNvPr id="4" name="Oval 3">
            <a:extLst>
              <a:ext uri="{FF2B5EF4-FFF2-40B4-BE49-F238E27FC236}">
                <a16:creationId xmlns:a16="http://schemas.microsoft.com/office/drawing/2014/main" id="{A61A3B10-1D8B-4071-9980-AA10CFAA0FEC}"/>
              </a:ext>
            </a:extLst>
          </p:cNvPr>
          <p:cNvSpPr/>
          <p:nvPr/>
        </p:nvSpPr>
        <p:spPr>
          <a:xfrm>
            <a:off x="6592644" y="5289248"/>
            <a:ext cx="1941755" cy="5467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277636"/>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1049</TotalTime>
  <Words>23350</Words>
  <Application>Microsoft Office PowerPoint</Application>
  <PresentationFormat>On-screen Show (4:3)</PresentationFormat>
  <Paragraphs>3880</Paragraphs>
  <Slides>182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182</vt:i4>
      </vt:variant>
    </vt:vector>
  </HeadingPairs>
  <TitlesOfParts>
    <vt:vector size="186" baseType="lpstr">
      <vt:lpstr>Arial</vt:lpstr>
      <vt:lpstr>Calibri</vt:lpstr>
      <vt:lpstr>Wingdings</vt:lpstr>
      <vt:lpstr>Network</vt:lpstr>
      <vt:lpstr>Q</vt:lpstr>
      <vt:lpstr>A</vt:lpstr>
      <vt:lpstr>Q</vt:lpstr>
      <vt:lpstr>A</vt:lpstr>
      <vt:lpstr>Q</vt:lpstr>
      <vt:lpstr>Q/A</vt:lpstr>
      <vt:lpstr>A</vt:lpstr>
      <vt:lpstr>Q</vt:lpstr>
      <vt:lpstr>A</vt:lpstr>
      <vt:lpstr>Q</vt:lpstr>
      <vt:lpstr>A</vt:lpstr>
      <vt:lpstr>PowerPoint Presentation</vt:lpstr>
      <vt:lpstr>Q</vt:lpstr>
      <vt:lpstr>A</vt:lpstr>
      <vt:lpstr>Q</vt:lpstr>
      <vt:lpstr>Q</vt:lpstr>
      <vt:lpstr>Q</vt:lpstr>
      <vt:lpstr>A</vt:lpstr>
      <vt:lpstr>Q</vt:lpstr>
      <vt:lpstr>Q/A</vt:lpstr>
      <vt:lpstr>A</vt:lpstr>
      <vt:lpstr>PowerPoint Presentation</vt:lpstr>
      <vt:lpstr>Q/A</vt:lpstr>
      <vt:lpstr>A</vt:lpstr>
      <vt:lpstr>PowerPoint Presentation</vt:lpstr>
      <vt:lpstr>A</vt:lpstr>
      <vt:lpstr>PowerPoint Presentation</vt:lpstr>
      <vt:lpstr>PowerPoint Presentation</vt:lpstr>
      <vt:lpstr>PowerPoint Presentation</vt:lpstr>
      <vt:lpstr>Q</vt:lpstr>
      <vt:lpstr>Q/A</vt:lpstr>
      <vt:lpstr>A</vt:lpstr>
      <vt:lpstr>PowerPoint Presentation</vt:lpstr>
      <vt:lpstr>Q</vt:lpstr>
      <vt:lpstr>Q/A</vt:lpstr>
      <vt:lpstr>A</vt:lpstr>
      <vt:lpstr>PowerPoint Presentation</vt:lpstr>
      <vt:lpstr>PowerPoint Presentation</vt:lpstr>
      <vt:lpstr>PowerPoint Presentation</vt:lpstr>
      <vt:lpstr>Q</vt:lpstr>
      <vt:lpstr>Q/A</vt:lpstr>
      <vt:lpstr>A</vt:lpstr>
      <vt:lpstr>Q</vt:lpstr>
      <vt:lpstr>A</vt:lpstr>
      <vt:lpstr>Q</vt:lpstr>
      <vt:lpstr>Q/A</vt:lpstr>
      <vt:lpstr>A</vt:lpstr>
      <vt:lpstr>Q</vt:lpstr>
      <vt:lpstr>Q/A</vt:lpstr>
      <vt:lpstr>A</vt:lpstr>
      <vt:lpstr>Q</vt:lpstr>
      <vt:lpstr>Q/A</vt:lpstr>
      <vt:lpstr>A</vt:lpstr>
      <vt:lpstr>Q</vt:lpstr>
      <vt:lpstr>A</vt:lpstr>
      <vt:lpstr>Q</vt:lpstr>
      <vt:lpstr>A</vt:lpstr>
      <vt:lpstr>Q</vt:lpstr>
      <vt:lpstr>A</vt:lpstr>
      <vt:lpstr>Q</vt:lpstr>
      <vt:lpstr>A</vt:lpstr>
      <vt:lpstr>Q</vt:lpstr>
      <vt:lpstr>A</vt:lpstr>
      <vt:lpstr>PowerPoint Presentation</vt:lpstr>
      <vt:lpstr>Q</vt:lpstr>
      <vt:lpstr>A</vt:lpstr>
      <vt:lpstr>Q</vt:lpstr>
      <vt:lpstr>Q/A</vt:lpstr>
      <vt:lpstr>A</vt:lpstr>
      <vt:lpstr>Q</vt:lpstr>
      <vt:lpstr>A</vt:lpstr>
      <vt:lpstr>Q</vt:lpstr>
      <vt:lpstr>A</vt:lpstr>
      <vt:lpstr>Q</vt:lpstr>
      <vt:lpstr>A</vt:lpstr>
      <vt:lpstr>Q</vt:lpstr>
      <vt:lpstr>A</vt:lpstr>
      <vt:lpstr>PowerPoint Presentation</vt:lpstr>
      <vt:lpstr>A</vt:lpstr>
      <vt:lpstr>PowerPoint Presentation</vt:lpstr>
      <vt:lpstr>Q</vt:lpstr>
      <vt:lpstr>A</vt:lpstr>
      <vt:lpstr>Q</vt:lpstr>
      <vt:lpstr>A</vt:lpstr>
      <vt:lpstr>Q</vt:lpstr>
      <vt:lpstr>A</vt:lpstr>
      <vt:lpstr>PowerPoint Presentation</vt:lpstr>
      <vt:lpstr>A</vt:lpstr>
      <vt:lpstr>A</vt:lpstr>
      <vt:lpstr>Q</vt:lpstr>
      <vt:lpstr>A</vt:lpstr>
      <vt:lpstr>A</vt:lpstr>
      <vt:lpstr>PowerPoint Presentation</vt:lpstr>
      <vt:lpstr>Q</vt:lpstr>
      <vt:lpstr>A</vt:lpstr>
      <vt:lpstr>PowerPoint Presentation</vt:lpstr>
      <vt:lpstr>PowerPoint Presentation</vt:lpstr>
      <vt:lpstr>Q</vt:lpstr>
      <vt:lpstr>Q/A</vt:lpstr>
      <vt:lpstr>A</vt:lpstr>
      <vt:lpstr>Q/A</vt:lpstr>
      <vt:lpstr>A</vt:lpstr>
      <vt:lpstr>Q</vt:lpstr>
      <vt:lpstr>A</vt:lpstr>
      <vt:lpstr>Q</vt:lpstr>
      <vt:lpstr>A</vt:lpstr>
      <vt:lpstr>Q</vt:lpstr>
      <vt:lpstr>A</vt:lpstr>
      <vt:lpstr>Q</vt:lpstr>
      <vt:lpstr>A</vt:lpstr>
      <vt:lpstr>Q</vt:lpstr>
      <vt:lpstr>Q/A</vt:lpstr>
      <vt:lpstr>A</vt:lpstr>
      <vt:lpstr>Q</vt:lpstr>
      <vt:lpstr>A</vt:lpstr>
      <vt:lpstr>Q</vt:lpstr>
      <vt:lpstr>A</vt:lpstr>
      <vt:lpstr>Q</vt:lpstr>
      <vt:lpstr>A</vt:lpstr>
      <vt:lpstr>Q</vt:lpstr>
      <vt:lpstr>A</vt:lpstr>
      <vt:lpstr>Q</vt:lpstr>
      <vt:lpstr>A</vt:lpstr>
      <vt:lpstr>Q</vt:lpstr>
      <vt:lpstr>A</vt:lpstr>
      <vt:lpstr>Q</vt:lpstr>
      <vt:lpstr>Q/A</vt:lpstr>
      <vt:lpstr>A</vt:lpstr>
      <vt:lpstr>Q</vt:lpstr>
      <vt:lpstr>Q/A</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Q/A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PowerPoint Presentation</vt:lpstr>
      <vt:lpstr>PowerPoint Presentation</vt:lpstr>
      <vt:lpstr>PowerPoint Presentation</vt:lpstr>
      <vt:lpstr>PowerPoint Presentation</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Flynn</dc:creator>
  <cp:lastModifiedBy>Anonymous</cp:lastModifiedBy>
  <cp:revision>99</cp:revision>
  <dcterms:created xsi:type="dcterms:W3CDTF">2008-09-11T18:29:08Z</dcterms:created>
  <dcterms:modified xsi:type="dcterms:W3CDTF">2021-12-07T18:26:44Z</dcterms:modified>
</cp:coreProperties>
</file>