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4"/>
  </p:notesMasterIdLst>
  <p:sldIdLst>
    <p:sldId id="259" r:id="rId2"/>
    <p:sldId id="538" r:id="rId3"/>
    <p:sldId id="542" r:id="rId4"/>
    <p:sldId id="569" r:id="rId5"/>
    <p:sldId id="540" r:id="rId6"/>
    <p:sldId id="576" r:id="rId7"/>
    <p:sldId id="578" r:id="rId8"/>
    <p:sldId id="581" r:id="rId9"/>
    <p:sldId id="580" r:id="rId10"/>
    <p:sldId id="583" r:id="rId11"/>
    <p:sldId id="584" r:id="rId12"/>
    <p:sldId id="582" r:id="rId13"/>
    <p:sldId id="531" r:id="rId14"/>
    <p:sldId id="265" r:id="rId15"/>
    <p:sldId id="298" r:id="rId16"/>
    <p:sldId id="299" r:id="rId17"/>
    <p:sldId id="266" r:id="rId18"/>
    <p:sldId id="363" r:id="rId19"/>
    <p:sldId id="388" r:id="rId20"/>
    <p:sldId id="390" r:id="rId21"/>
    <p:sldId id="431" r:id="rId22"/>
    <p:sldId id="391" r:id="rId23"/>
    <p:sldId id="392" r:id="rId24"/>
    <p:sldId id="433" r:id="rId25"/>
    <p:sldId id="393" r:id="rId26"/>
    <p:sldId id="394" r:id="rId27"/>
    <p:sldId id="395" r:id="rId28"/>
    <p:sldId id="396" r:id="rId29"/>
    <p:sldId id="399" r:id="rId30"/>
    <p:sldId id="434" r:id="rId31"/>
    <p:sldId id="400" r:id="rId32"/>
    <p:sldId id="401" r:id="rId33"/>
    <p:sldId id="436" r:id="rId34"/>
    <p:sldId id="438" r:id="rId35"/>
    <p:sldId id="439" r:id="rId36"/>
    <p:sldId id="440" r:id="rId37"/>
    <p:sldId id="570" r:id="rId38"/>
    <p:sldId id="441" r:id="rId39"/>
    <p:sldId id="442" r:id="rId40"/>
    <p:sldId id="443" r:id="rId41"/>
    <p:sldId id="437" r:id="rId42"/>
    <p:sldId id="444" r:id="rId43"/>
    <p:sldId id="445" r:id="rId44"/>
    <p:sldId id="446" r:id="rId45"/>
    <p:sldId id="532" r:id="rId46"/>
    <p:sldId id="447" r:id="rId47"/>
    <p:sldId id="397" r:id="rId48"/>
    <p:sldId id="398" r:id="rId49"/>
    <p:sldId id="402" r:id="rId50"/>
    <p:sldId id="448" r:id="rId51"/>
    <p:sldId id="449" r:id="rId52"/>
    <p:sldId id="450" r:id="rId53"/>
    <p:sldId id="451" r:id="rId54"/>
    <p:sldId id="568" r:id="rId55"/>
    <p:sldId id="452" r:id="rId56"/>
    <p:sldId id="453" r:id="rId57"/>
    <p:sldId id="536" r:id="rId58"/>
    <p:sldId id="403" r:id="rId59"/>
    <p:sldId id="404" r:id="rId60"/>
    <p:sldId id="405" r:id="rId61"/>
    <p:sldId id="454" r:id="rId62"/>
    <p:sldId id="456" r:id="rId63"/>
    <p:sldId id="457" r:id="rId64"/>
    <p:sldId id="458" r:id="rId65"/>
    <p:sldId id="455" r:id="rId66"/>
    <p:sldId id="459" r:id="rId67"/>
    <p:sldId id="406" r:id="rId68"/>
    <p:sldId id="407" r:id="rId69"/>
    <p:sldId id="460" r:id="rId70"/>
    <p:sldId id="408" r:id="rId71"/>
    <p:sldId id="461" r:id="rId72"/>
    <p:sldId id="432" r:id="rId73"/>
    <p:sldId id="409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534" r:id="rId82"/>
    <p:sldId id="558" r:id="rId83"/>
    <p:sldId id="571" r:id="rId84"/>
    <p:sldId id="410" r:id="rId85"/>
    <p:sldId id="411" r:id="rId86"/>
    <p:sldId id="417" r:id="rId87"/>
    <p:sldId id="537" r:id="rId88"/>
    <p:sldId id="418" r:id="rId89"/>
    <p:sldId id="424" r:id="rId90"/>
    <p:sldId id="421" r:id="rId91"/>
    <p:sldId id="469" r:id="rId92"/>
    <p:sldId id="478" r:id="rId93"/>
    <p:sldId id="486" r:id="rId94"/>
    <p:sldId id="487" r:id="rId95"/>
    <p:sldId id="488" r:id="rId96"/>
    <p:sldId id="489" r:id="rId97"/>
    <p:sldId id="490" r:id="rId98"/>
    <p:sldId id="491" r:id="rId99"/>
    <p:sldId id="492" r:id="rId100"/>
    <p:sldId id="493" r:id="rId101"/>
    <p:sldId id="495" r:id="rId102"/>
    <p:sldId id="496" r:id="rId103"/>
    <p:sldId id="494" r:id="rId104"/>
    <p:sldId id="497" r:id="rId105"/>
    <p:sldId id="498" r:id="rId106"/>
    <p:sldId id="499" r:id="rId107"/>
    <p:sldId id="500" r:id="rId108"/>
    <p:sldId id="502" r:id="rId109"/>
    <p:sldId id="501" r:id="rId110"/>
    <p:sldId id="503" r:id="rId111"/>
    <p:sldId id="530" r:id="rId112"/>
    <p:sldId id="504" r:id="rId113"/>
    <p:sldId id="505" r:id="rId114"/>
    <p:sldId id="506" r:id="rId115"/>
    <p:sldId id="425" r:id="rId116"/>
    <p:sldId id="422" r:id="rId117"/>
    <p:sldId id="562" r:id="rId118"/>
    <p:sldId id="1938" r:id="rId119"/>
    <p:sldId id="1939" r:id="rId120"/>
    <p:sldId id="1940" r:id="rId121"/>
    <p:sldId id="1941" r:id="rId122"/>
    <p:sldId id="572" r:id="rId123"/>
    <p:sldId id="1942" r:id="rId124"/>
    <p:sldId id="1943" r:id="rId125"/>
    <p:sldId id="1944" r:id="rId126"/>
    <p:sldId id="1945" r:id="rId127"/>
    <p:sldId id="1946" r:id="rId128"/>
    <p:sldId id="1951" r:id="rId129"/>
    <p:sldId id="1947" r:id="rId130"/>
    <p:sldId id="1948" r:id="rId131"/>
    <p:sldId id="1949" r:id="rId132"/>
    <p:sldId id="1950" r:id="rId133"/>
    <p:sldId id="423" r:id="rId134"/>
    <p:sldId id="419" r:id="rId135"/>
    <p:sldId id="509" r:id="rId136"/>
    <p:sldId id="510" r:id="rId137"/>
    <p:sldId id="511" r:id="rId138"/>
    <p:sldId id="512" r:id="rId139"/>
    <p:sldId id="513" r:id="rId140"/>
    <p:sldId id="514" r:id="rId141"/>
    <p:sldId id="420" r:id="rId142"/>
    <p:sldId id="429" r:id="rId143"/>
    <p:sldId id="426" r:id="rId144"/>
    <p:sldId id="515" r:id="rId145"/>
    <p:sldId id="516" r:id="rId146"/>
    <p:sldId id="517" r:id="rId147"/>
    <p:sldId id="518" r:id="rId148"/>
    <p:sldId id="519" r:id="rId149"/>
    <p:sldId id="573" r:id="rId150"/>
    <p:sldId id="520" r:id="rId151"/>
    <p:sldId id="521" r:id="rId152"/>
    <p:sldId id="575" r:id="rId153"/>
    <p:sldId id="522" r:id="rId154"/>
    <p:sldId id="523" r:id="rId155"/>
    <p:sldId id="574" r:id="rId156"/>
    <p:sldId id="535" r:id="rId157"/>
    <p:sldId id="564" r:id="rId158"/>
    <p:sldId id="565" r:id="rId159"/>
    <p:sldId id="566" r:id="rId160"/>
    <p:sldId id="430" r:id="rId161"/>
    <p:sldId id="427" r:id="rId162"/>
    <p:sldId id="524" r:id="rId163"/>
    <p:sldId id="525" r:id="rId164"/>
    <p:sldId id="526" r:id="rId165"/>
    <p:sldId id="527" r:id="rId166"/>
    <p:sldId id="528" r:id="rId167"/>
    <p:sldId id="529" r:id="rId168"/>
    <p:sldId id="543" r:id="rId169"/>
    <p:sldId id="567" r:id="rId170"/>
    <p:sldId id="544" r:id="rId171"/>
    <p:sldId id="547" r:id="rId172"/>
    <p:sldId id="546" r:id="rId173"/>
    <p:sldId id="549" r:id="rId174"/>
    <p:sldId id="548" r:id="rId175"/>
    <p:sldId id="551" r:id="rId176"/>
    <p:sldId id="552" r:id="rId177"/>
    <p:sldId id="553" r:id="rId178"/>
    <p:sldId id="554" r:id="rId179"/>
    <p:sldId id="555" r:id="rId180"/>
    <p:sldId id="545" r:id="rId181"/>
    <p:sldId id="556" r:id="rId182"/>
    <p:sldId id="557" r:id="rId1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99FF99"/>
    <a:srgbClr val="6DFF6D"/>
    <a:srgbClr val="FF99FF"/>
    <a:srgbClr val="9966FF"/>
    <a:srgbClr val="66CCFF"/>
    <a:srgbClr val="999999"/>
    <a:srgbClr val="FF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90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B5643C-7375-4C1E-9FAF-42578D940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9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6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817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5533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2964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1186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1849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2940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6000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3547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577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6572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4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4889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1406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863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6351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0138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411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119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9262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2263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0229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5203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6194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575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2730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9733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129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0529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8318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674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2693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040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4183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14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1056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9597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1347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3320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139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0882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2323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415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0668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943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3684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51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9972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9242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0774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148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306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3925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5817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8987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295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3097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220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73454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159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7830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38655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726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3012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6800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5268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9339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4672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537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62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5064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169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45822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6284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704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48535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5526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6607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9047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0702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75764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2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5440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179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5991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180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0645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181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3664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182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41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1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3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22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56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40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76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05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05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73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10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71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9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38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93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64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12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34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1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54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60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91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44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3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94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516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15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029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9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46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45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73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320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627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3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264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093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56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226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92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9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522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091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849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178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7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876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3417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555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561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889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882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429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484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203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581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5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7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22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323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129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203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775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039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811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659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77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0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16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6115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737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349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24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128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89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734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107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4629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8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53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054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4005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60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4725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9978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1852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99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612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100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7663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271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341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2FCC9-B1A2-43B2-B40B-0F44C13BDE4B}" type="slidenum">
              <a:rPr lang="en-US" altLang="en-US"/>
              <a:pPr eaLnBrk="1" hangingPunct="1"/>
              <a:t>103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6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24BED-1CDE-4B84-8A87-FF9AC7169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BBC83-2509-4B56-8FD0-D06BA9F6A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6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40926-A283-4DC4-A0AC-719601E69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7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EA1A9-86C0-4396-B6CE-81236E120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3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73850-C79A-4C33-8803-FD7241C46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7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C24D-71B7-4C83-95D7-D241F2C1D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38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825D9-AD0A-4F62-A3A7-6FB702CB8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5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83427-1598-49DD-A9B6-A5A35D104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1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C84CD-AA1E-4F9E-8D5E-C76BA462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0750B-BB90-48DD-8DD5-9EEBB90EA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31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898E9-DFAF-4C96-A945-EF992033C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FFED97A-5071-463F-8197-510AC751639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a nutshell, what is MMP? How would you summarize it?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chronic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cicatrizing  </a:t>
            </a:r>
            <a:r>
              <a:rPr lang="en-US" b="1" dirty="0"/>
              <a:t>conjunctivitis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E59E0E7-9FA8-40B5-9A87-86A3408EF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1879" y="2248547"/>
            <a:ext cx="152399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7B384506-8F6C-4965-A8BE-144F90B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0" y="2248547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71A84E-DEBF-467C-A0C7-7597AA05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0" y="2553347"/>
            <a:ext cx="1281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Infectious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F57A4-2242-473F-8F5A-DD1DBEE7241F}"/>
              </a:ext>
            </a:extLst>
          </p:cNvPr>
          <p:cNvSpPr txBox="1"/>
          <p:nvPr/>
        </p:nvSpPr>
        <p:spPr>
          <a:xfrm>
            <a:off x="2403648" y="296665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Allergic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88C6-4621-4C56-AAA0-B33E5035F411}"/>
              </a:ext>
            </a:extLst>
          </p:cNvPr>
          <p:cNvSpPr txBox="1"/>
          <p:nvPr/>
        </p:nvSpPr>
        <p:spPr>
          <a:xfrm>
            <a:off x="2407356" y="339128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Ligneous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B433B-2A12-4188-8F03-EC34D0ECD310}"/>
              </a:ext>
            </a:extLst>
          </p:cNvPr>
          <p:cNvSpPr txBox="1"/>
          <p:nvPr/>
        </p:nvSpPr>
        <p:spPr>
          <a:xfrm>
            <a:off x="2412469" y="378549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SJS/TEN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8571-0EA8-4290-839E-3CA84B6D601B}"/>
              </a:ext>
            </a:extLst>
          </p:cNvPr>
          <p:cNvSpPr txBox="1"/>
          <p:nvPr/>
        </p:nvSpPr>
        <p:spPr>
          <a:xfrm>
            <a:off x="2418578" y="41327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82D76-C883-4239-94FB-6381BDBE9C2A}"/>
              </a:ext>
            </a:extLst>
          </p:cNvPr>
          <p:cNvCxnSpPr>
            <a:cxnSpLocks/>
          </p:cNvCxnSpPr>
          <p:nvPr/>
        </p:nvCxnSpPr>
        <p:spPr>
          <a:xfrm>
            <a:off x="2232671" y="2767478"/>
            <a:ext cx="27398" cy="1551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09F0E-1D23-4BEC-8FB3-48AB6672EB21}"/>
              </a:ext>
            </a:extLst>
          </p:cNvPr>
          <p:cNvCxnSpPr>
            <a:stCxn id="11" idx="1"/>
            <a:endCxn id="11" idx="1"/>
          </p:cNvCxnSpPr>
          <p:nvPr/>
        </p:nvCxnSpPr>
        <p:spPr>
          <a:xfrm>
            <a:off x="2403648" y="31359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EF07B-153F-47E7-ABEC-2E7B0DE5C43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45715" y="3132009"/>
            <a:ext cx="157933" cy="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5DC32-8274-4D6E-93AF-43C110511712}"/>
              </a:ext>
            </a:extLst>
          </p:cNvPr>
          <p:cNvCxnSpPr>
            <a:cxnSpLocks/>
          </p:cNvCxnSpPr>
          <p:nvPr/>
        </p:nvCxnSpPr>
        <p:spPr>
          <a:xfrm>
            <a:off x="2245715" y="4314970"/>
            <a:ext cx="157933" cy="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1223F4-0C2B-48EF-AE62-EA9D904A35E3}"/>
              </a:ext>
            </a:extLst>
          </p:cNvPr>
          <p:cNvCxnSpPr>
            <a:cxnSpLocks/>
          </p:cNvCxnSpPr>
          <p:nvPr/>
        </p:nvCxnSpPr>
        <p:spPr>
          <a:xfrm>
            <a:off x="2245715" y="3967724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188AC-5E98-4D53-983E-21740E9B35C4}"/>
              </a:ext>
            </a:extLst>
          </p:cNvPr>
          <p:cNvCxnSpPr>
            <a:cxnSpLocks/>
          </p:cNvCxnSpPr>
          <p:nvPr/>
        </p:nvCxnSpPr>
        <p:spPr>
          <a:xfrm>
            <a:off x="2245715" y="3571810"/>
            <a:ext cx="157933" cy="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DA78D73-6EB0-4AD5-90E2-90E1BCC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2553347"/>
            <a:ext cx="173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Noninfectious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111A7-647F-4A33-A0DE-7C0A5F7AFFF7}"/>
              </a:ext>
            </a:extLst>
          </p:cNvPr>
          <p:cNvSpPr txBox="1"/>
          <p:nvPr/>
        </p:nvSpPr>
        <p:spPr>
          <a:xfrm>
            <a:off x="3569664" y="3724510"/>
            <a:ext cx="3974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do </a:t>
            </a:r>
            <a:r>
              <a:rPr lang="en-US" sz="1400" dirty="0"/>
              <a:t>SJS </a:t>
            </a:r>
            <a:r>
              <a:rPr lang="en-US" sz="1400" i="1" dirty="0"/>
              <a:t>and</a:t>
            </a:r>
            <a:r>
              <a:rPr lang="en-US" sz="1400" dirty="0"/>
              <a:t> TEN </a:t>
            </a:r>
            <a:r>
              <a:rPr lang="en-US" sz="1400" i="1" dirty="0"/>
              <a:t>stand for in this context?</a:t>
            </a:r>
          </a:p>
          <a:p>
            <a:r>
              <a:rPr lang="en-US" sz="1400" b="1" i="1" dirty="0"/>
              <a:t>SJS</a:t>
            </a:r>
            <a:r>
              <a:rPr lang="en-US" sz="1400" dirty="0"/>
              <a:t>: </a:t>
            </a:r>
          </a:p>
          <a:p>
            <a:r>
              <a:rPr lang="en-US" sz="1400" b="1" i="1" dirty="0"/>
              <a:t>TEN</a:t>
            </a:r>
            <a:r>
              <a:rPr lang="en-US" sz="1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991929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X-linked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this imply about the demographics of G6PD deficiency?</a:t>
            </a:r>
            <a:endParaRPr lang="en-US" sz="1400" i="1" dirty="0">
              <a:solidFill>
                <a:srgbClr val="FF99FF"/>
              </a:solidFill>
            </a:endParaRPr>
          </a:p>
          <a:p>
            <a:r>
              <a:rPr lang="en-US" sz="1400" dirty="0">
                <a:solidFill>
                  <a:srgbClr val="FF99FF"/>
                </a:solidFill>
              </a:rPr>
              <a:t>It is far more common in males</a:t>
            </a:r>
          </a:p>
          <a:p>
            <a:endParaRPr lang="en-US" sz="1400" i="1" dirty="0">
              <a:solidFill>
                <a:srgbClr val="FF99FF"/>
              </a:solidFill>
            </a:endParaRPr>
          </a:p>
          <a:p>
            <a:r>
              <a:rPr lang="en-US" sz="1400" i="1" dirty="0">
                <a:solidFill>
                  <a:srgbClr val="FF99FF"/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401335" y="3001921"/>
            <a:ext cx="963494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5687D-9CA3-4D2B-81CE-81086CCE40C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403345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X-linked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far more common in males</a:t>
            </a:r>
            <a:endParaRPr lang="en-US" sz="1400" dirty="0">
              <a:solidFill>
                <a:srgbClr val="FF99FF"/>
              </a:solidFill>
            </a:endParaRPr>
          </a:p>
          <a:p>
            <a:endParaRPr lang="en-US" sz="1400" i="1" dirty="0">
              <a:solidFill>
                <a:srgbClr val="FF99FF"/>
              </a:solidFill>
            </a:endParaRPr>
          </a:p>
          <a:p>
            <a:r>
              <a:rPr lang="en-US" sz="1400" i="1" dirty="0">
                <a:solidFill>
                  <a:srgbClr val="FF99FF"/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rgbClr val="FF99FF"/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401335" y="3001921"/>
            <a:ext cx="963494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D322F6-6073-4272-8A1D-270819491F2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1726063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X-linked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far more common in males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have a racial predilection as well?</a:t>
            </a:r>
            <a:endParaRPr lang="en-US" sz="1400" i="1" dirty="0">
              <a:solidFill>
                <a:srgbClr val="FF99FF"/>
              </a:solidFill>
            </a:endParaRPr>
          </a:p>
          <a:p>
            <a:r>
              <a:rPr lang="en-US" sz="1400" dirty="0">
                <a:solidFill>
                  <a:srgbClr val="FF99FF"/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401335" y="3001921"/>
            <a:ext cx="963494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08611F-74E0-4AC0-96DF-5D30F7B5420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1702655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X-linked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far more common in males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F082F-AAA4-4E01-BDEB-AFCF5BFAB23C}"/>
              </a:ext>
            </a:extLst>
          </p:cNvPr>
          <p:cNvSpPr/>
          <p:nvPr/>
        </p:nvSpPr>
        <p:spPr>
          <a:xfrm>
            <a:off x="5683784" y="2530410"/>
            <a:ext cx="586224" cy="22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continent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1C2305-E94B-49C8-AC73-3E0006E2767F}"/>
              </a:ext>
            </a:extLst>
          </p:cNvPr>
          <p:cNvSpPr/>
          <p:nvPr/>
        </p:nvSpPr>
        <p:spPr>
          <a:xfrm>
            <a:off x="6710183" y="2518177"/>
            <a:ext cx="1200092" cy="23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body of water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401335" y="3001921"/>
            <a:ext cx="963494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006673-6854-409E-B81B-F2FDBF29916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1595507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X-linked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far more common in males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401335" y="3001921"/>
            <a:ext cx="963494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A54422-26CE-4F75-BA52-FC49F812334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9700013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2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triggers hemolytic anemia in G6PD deficient pts?</a:t>
            </a:r>
          </a:p>
          <a:p>
            <a:r>
              <a:rPr lang="en-US" sz="1400" dirty="0"/>
              <a:t>An infection, or a triggering agent--a food, or drug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85B640-B366-4AFC-BF17-DFD54A2226D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9454551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infection, or a triggering agent—a food, or drug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1F131A-F43D-42A7-933E-ECF50DC8CB7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3488203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6662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</a:t>
            </a:r>
            <a:r>
              <a:rPr lang="en-US" sz="1400" b="1" dirty="0">
                <a:solidFill>
                  <a:schemeClr val="bg1"/>
                </a:solidFill>
              </a:rPr>
              <a:t>food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or 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088422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Fava beans</a:t>
            </a:r>
          </a:p>
          <a:p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FFC000"/>
                </a:solidFill>
              </a:rPr>
              <a:t>Dapsone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6506D0-B4AA-4EA7-B94A-DEBC8666FDB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9074185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6662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</a:t>
            </a:r>
            <a:r>
              <a:rPr lang="en-US" sz="1400" b="1" dirty="0">
                <a:solidFill>
                  <a:schemeClr val="bg1"/>
                </a:solidFill>
              </a:rPr>
              <a:t>food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or 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088422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Fava beans (and a nice Chianti)</a:t>
            </a:r>
          </a:p>
          <a:p>
            <a:endParaRPr lang="en-US" sz="1400" i="1" dirty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FFC000"/>
                </a:solidFill>
              </a:rPr>
              <a:t>Dapsone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BB5FAD-2F9E-4130-B7B3-F8E6BAE881C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7B562-E90F-43A6-A06F-09921CA3C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7" y="3900268"/>
            <a:ext cx="3830421" cy="2385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9E98F5-D6D3-4390-B013-A4C8EC38BE31}"/>
              </a:ext>
            </a:extLst>
          </p:cNvPr>
          <p:cNvSpPr txBox="1"/>
          <p:nvPr/>
        </p:nvSpPr>
        <p:spPr>
          <a:xfrm>
            <a:off x="540721" y="5901703"/>
            <a:ext cx="3076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j/k about the Chianti part, Clarisse</a:t>
            </a:r>
          </a:p>
        </p:txBody>
      </p:sp>
    </p:spTree>
    <p:extLst>
      <p:ext uri="{BB962C8B-B14F-4D97-AF65-F5344CB8AC3E}">
        <p14:creationId xmlns:p14="http://schemas.microsoft.com/office/powerpoint/2010/main" val="34764415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12A94FE-15D9-4A24-8AC8-CBE35F1D2787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109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2" y="1517374"/>
            <a:ext cx="4578495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food, or </a:t>
            </a:r>
            <a:r>
              <a:rPr lang="en-US" sz="1400" b="1" dirty="0">
                <a:solidFill>
                  <a:schemeClr val="bg1"/>
                </a:solidFill>
              </a:rPr>
              <a:t>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742960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Fava beans (and a nice Chianti)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FFC000"/>
                </a:solidFill>
              </a:rPr>
              <a:t>Dapsone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E94963-D9BF-40F0-9960-87B08368588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65740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chronic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cicatrizing  </a:t>
            </a:r>
            <a:r>
              <a:rPr lang="en-US" b="1" dirty="0"/>
              <a:t>conjunctivitis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E59E0E7-9FA8-40B5-9A87-86A3408EF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1879" y="2248547"/>
            <a:ext cx="152399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7B384506-8F6C-4965-A8BE-144F90B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0" y="2248547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71A84E-DEBF-467C-A0C7-7597AA05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0" y="2553347"/>
            <a:ext cx="1281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Infectious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F57A4-2242-473F-8F5A-DD1DBEE7241F}"/>
              </a:ext>
            </a:extLst>
          </p:cNvPr>
          <p:cNvSpPr txBox="1"/>
          <p:nvPr/>
        </p:nvSpPr>
        <p:spPr>
          <a:xfrm>
            <a:off x="2403648" y="2966659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Allergic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88C6-4621-4C56-AAA0-B33E5035F411}"/>
              </a:ext>
            </a:extLst>
          </p:cNvPr>
          <p:cNvSpPr txBox="1"/>
          <p:nvPr/>
        </p:nvSpPr>
        <p:spPr>
          <a:xfrm>
            <a:off x="2407356" y="339128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Ligneous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B433B-2A12-4188-8F03-EC34D0ECD310}"/>
              </a:ext>
            </a:extLst>
          </p:cNvPr>
          <p:cNvSpPr txBox="1"/>
          <p:nvPr/>
        </p:nvSpPr>
        <p:spPr>
          <a:xfrm>
            <a:off x="2412469" y="3785497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SJS/TEN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8571-0EA8-4290-839E-3CA84B6D601B}"/>
              </a:ext>
            </a:extLst>
          </p:cNvPr>
          <p:cNvSpPr txBox="1"/>
          <p:nvPr/>
        </p:nvSpPr>
        <p:spPr>
          <a:xfrm>
            <a:off x="2418578" y="41327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82D76-C883-4239-94FB-6381BDBE9C2A}"/>
              </a:ext>
            </a:extLst>
          </p:cNvPr>
          <p:cNvCxnSpPr>
            <a:cxnSpLocks/>
          </p:cNvCxnSpPr>
          <p:nvPr/>
        </p:nvCxnSpPr>
        <p:spPr>
          <a:xfrm>
            <a:off x="2232671" y="2767478"/>
            <a:ext cx="27398" cy="1551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09F0E-1D23-4BEC-8FB3-48AB6672EB21}"/>
              </a:ext>
            </a:extLst>
          </p:cNvPr>
          <p:cNvCxnSpPr>
            <a:stCxn id="11" idx="1"/>
            <a:endCxn id="11" idx="1"/>
          </p:cNvCxnSpPr>
          <p:nvPr/>
        </p:nvCxnSpPr>
        <p:spPr>
          <a:xfrm>
            <a:off x="2403648" y="31359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EF07B-153F-47E7-ABEC-2E7B0DE5C43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45715" y="3132009"/>
            <a:ext cx="157933" cy="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5DC32-8274-4D6E-93AF-43C110511712}"/>
              </a:ext>
            </a:extLst>
          </p:cNvPr>
          <p:cNvCxnSpPr>
            <a:cxnSpLocks/>
          </p:cNvCxnSpPr>
          <p:nvPr/>
        </p:nvCxnSpPr>
        <p:spPr>
          <a:xfrm>
            <a:off x="2245715" y="4314970"/>
            <a:ext cx="157933" cy="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1223F4-0C2B-48EF-AE62-EA9D904A35E3}"/>
              </a:ext>
            </a:extLst>
          </p:cNvPr>
          <p:cNvCxnSpPr>
            <a:cxnSpLocks/>
          </p:cNvCxnSpPr>
          <p:nvPr/>
        </p:nvCxnSpPr>
        <p:spPr>
          <a:xfrm>
            <a:off x="2245715" y="3967724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188AC-5E98-4D53-983E-21740E9B35C4}"/>
              </a:ext>
            </a:extLst>
          </p:cNvPr>
          <p:cNvCxnSpPr>
            <a:cxnSpLocks/>
          </p:cNvCxnSpPr>
          <p:nvPr/>
        </p:nvCxnSpPr>
        <p:spPr>
          <a:xfrm>
            <a:off x="2245715" y="3571810"/>
            <a:ext cx="157933" cy="39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DA78D73-6EB0-4AD5-90E2-90E1BCC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2553347"/>
            <a:ext cx="173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Noninfectious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3111A7-647F-4A33-A0DE-7C0A5F7AFFF7}"/>
              </a:ext>
            </a:extLst>
          </p:cNvPr>
          <p:cNvSpPr txBox="1"/>
          <p:nvPr/>
        </p:nvSpPr>
        <p:spPr>
          <a:xfrm>
            <a:off x="3569664" y="3724510"/>
            <a:ext cx="3974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What do </a:t>
            </a:r>
            <a:r>
              <a:rPr lang="en-US" sz="1400" dirty="0"/>
              <a:t>SJS </a:t>
            </a:r>
            <a:r>
              <a:rPr lang="en-US" sz="1400" i="1" dirty="0"/>
              <a:t>and</a:t>
            </a:r>
            <a:r>
              <a:rPr lang="en-US" sz="1400" dirty="0"/>
              <a:t> TEN </a:t>
            </a:r>
            <a:r>
              <a:rPr lang="en-US" sz="1400" i="1" dirty="0"/>
              <a:t>stand for in this context?</a:t>
            </a:r>
          </a:p>
          <a:p>
            <a:r>
              <a:rPr lang="en-US" sz="1400" b="1" i="1" dirty="0"/>
              <a:t>SJS</a:t>
            </a:r>
            <a:r>
              <a:rPr lang="en-US" sz="1400" dirty="0"/>
              <a:t>: Stevens-Johnson syndrome</a:t>
            </a:r>
          </a:p>
          <a:p>
            <a:r>
              <a:rPr lang="en-US" sz="1400" b="1" i="1" dirty="0"/>
              <a:t>TEN</a:t>
            </a:r>
            <a:r>
              <a:rPr lang="en-US" sz="1400" dirty="0"/>
              <a:t>: Toxic epidermal necrolysis</a:t>
            </a:r>
          </a:p>
        </p:txBody>
      </p:sp>
    </p:spTree>
    <p:extLst>
      <p:ext uri="{BB962C8B-B14F-4D97-AF65-F5344CB8AC3E}">
        <p14:creationId xmlns:p14="http://schemas.microsoft.com/office/powerpoint/2010/main" val="6096050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F9BC8DF-27FF-4922-8088-C97818FAAB37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b="1" dirty="0"/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78494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food, or </a:t>
            </a:r>
            <a:r>
              <a:rPr lang="en-US" sz="1400" b="1" dirty="0">
                <a:solidFill>
                  <a:schemeClr val="bg1"/>
                </a:solidFill>
              </a:rPr>
              <a:t>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742960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Fava beans (and a nice Chianti)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Dapsone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115082-C1F2-4DEF-90F1-AB3B5A20B143}"/>
              </a:ext>
            </a:extLst>
          </p:cNvPr>
          <p:cNvSpPr/>
          <p:nvPr/>
        </p:nvSpPr>
        <p:spPr>
          <a:xfrm>
            <a:off x="2779411" y="4460497"/>
            <a:ext cx="1335623" cy="513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E7AD8B-A8E9-4C93-A167-828153F1B2C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216150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C0D5108-60DA-4B54-BA62-88D0422997A0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b="1" dirty="0"/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78494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food, or </a:t>
            </a:r>
            <a:r>
              <a:rPr lang="en-US" sz="1400" b="1" dirty="0">
                <a:solidFill>
                  <a:schemeClr val="bg1"/>
                </a:solidFill>
              </a:rPr>
              <a:t>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742960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Fava beans (and a nice Chianti)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Dapsone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5DD8B-C7E2-42EE-9475-9F172BCE1A71}"/>
              </a:ext>
            </a:extLst>
          </p:cNvPr>
          <p:cNvSpPr txBox="1"/>
          <p:nvPr/>
        </p:nvSpPr>
        <p:spPr>
          <a:xfrm>
            <a:off x="1822688" y="4977177"/>
            <a:ext cx="336662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a word, what sort of drug is </a:t>
            </a:r>
            <a:r>
              <a:rPr lang="en-US" sz="1400" i="1" dirty="0" err="1">
                <a:solidFill>
                  <a:srgbClr val="0000FF"/>
                </a:solidFill>
              </a:rPr>
              <a:t>dapsone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An antibiotic</a:t>
            </a: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class of antibiotic?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sulfonamide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115082-C1F2-4DEF-90F1-AB3B5A20B143}"/>
              </a:ext>
            </a:extLst>
          </p:cNvPr>
          <p:cNvSpPr/>
          <p:nvPr/>
        </p:nvSpPr>
        <p:spPr>
          <a:xfrm>
            <a:off x="2779411" y="4460497"/>
            <a:ext cx="1335623" cy="513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F95F40-CE9C-44C9-8C66-8C69CEF43239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0494003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1E433F62-6E68-4EAB-AC7C-28426E8E862A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b="1" dirty="0"/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78494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food, or </a:t>
            </a:r>
            <a:r>
              <a:rPr lang="en-US" sz="1400" b="1" dirty="0">
                <a:solidFill>
                  <a:schemeClr val="bg1"/>
                </a:solidFill>
              </a:rPr>
              <a:t>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742960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Fava beans (and a nice Chianti)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Dapsone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5DD8B-C7E2-42EE-9475-9F172BCE1A71}"/>
              </a:ext>
            </a:extLst>
          </p:cNvPr>
          <p:cNvSpPr txBox="1"/>
          <p:nvPr/>
        </p:nvSpPr>
        <p:spPr>
          <a:xfrm>
            <a:off x="1822688" y="4977177"/>
            <a:ext cx="336662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a word, what sort of drug is </a:t>
            </a:r>
            <a:r>
              <a:rPr lang="en-US" sz="1400" i="1" dirty="0" err="1">
                <a:solidFill>
                  <a:srgbClr val="0000FF"/>
                </a:solidFill>
              </a:rPr>
              <a:t>dapsone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antibiotic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class of antibiotic?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sulfonamide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115082-C1F2-4DEF-90F1-AB3B5A20B143}"/>
              </a:ext>
            </a:extLst>
          </p:cNvPr>
          <p:cNvSpPr/>
          <p:nvPr/>
        </p:nvSpPr>
        <p:spPr>
          <a:xfrm>
            <a:off x="2779411" y="4460497"/>
            <a:ext cx="1335623" cy="513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A0C612-3B35-4D1E-9944-380896F8153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628603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526DCEF-EEED-4A94-8CD4-CBCA0EDA6278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b="1" dirty="0"/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2" y="1517374"/>
            <a:ext cx="4578495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food, or </a:t>
            </a:r>
            <a:r>
              <a:rPr lang="en-US" sz="1400" b="1" dirty="0">
                <a:solidFill>
                  <a:schemeClr val="bg1"/>
                </a:solidFill>
              </a:rPr>
              <a:t>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742960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Fava beans (and a nice Chianti)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Dapsone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5DD8B-C7E2-42EE-9475-9F172BCE1A71}"/>
              </a:ext>
            </a:extLst>
          </p:cNvPr>
          <p:cNvSpPr txBox="1"/>
          <p:nvPr/>
        </p:nvSpPr>
        <p:spPr>
          <a:xfrm>
            <a:off x="1822688" y="4977177"/>
            <a:ext cx="336662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a word, what sort of drug is </a:t>
            </a:r>
            <a:r>
              <a:rPr lang="en-US" sz="1400" i="1" dirty="0" err="1">
                <a:solidFill>
                  <a:srgbClr val="0000FF"/>
                </a:solidFill>
              </a:rPr>
              <a:t>dapsone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antibiotic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class of antibiotic?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 sulfonamide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115082-C1F2-4DEF-90F1-AB3B5A20B143}"/>
              </a:ext>
            </a:extLst>
          </p:cNvPr>
          <p:cNvSpPr/>
          <p:nvPr/>
        </p:nvSpPr>
        <p:spPr>
          <a:xfrm>
            <a:off x="2779411" y="4460497"/>
            <a:ext cx="1335623" cy="513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CF73D7-8867-4F5C-AF57-C7DF1A608E1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1370346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0884E039-13F7-4A2C-B955-CB87DCBFEAC0}"/>
              </a:ext>
            </a:extLst>
          </p:cNvPr>
          <p:cNvSpPr txBox="1"/>
          <p:nvPr/>
        </p:nvSpPr>
        <p:spPr>
          <a:xfrm>
            <a:off x="4426213" y="1517374"/>
            <a:ext cx="4601287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b="1" dirty="0"/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78494" cy="263149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X linked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500" i="1" dirty="0">
                <a:solidFill>
                  <a:schemeClr val="bg1">
                    <a:lumMod val="50000"/>
                  </a:schemeClr>
                </a:solidFill>
              </a:rPr>
              <a:t>What is the dreaded sequelae of G6PD deficiency?</a:t>
            </a:r>
          </a:p>
          <a:p>
            <a:r>
              <a:rPr lang="en-US" sz="1500" b="1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ED1416-EF72-465D-9B04-A53E4090018F}"/>
              </a:ext>
            </a:extLst>
          </p:cNvPr>
          <p:cNvSpPr txBox="1"/>
          <p:nvPr/>
        </p:nvSpPr>
        <p:spPr>
          <a:xfrm>
            <a:off x="2792083" y="1627559"/>
            <a:ext cx="5887446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does this imply about the demographics of G6PD deficiency?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It is far more common in males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Does it have a racial predilection as well?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Yes, it is more common in those of  African  and  Mediterranean  descent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498FE8-265C-4C6D-953D-E779E6AE72FD}"/>
              </a:ext>
            </a:extLst>
          </p:cNvPr>
          <p:cNvSpPr/>
          <p:nvPr/>
        </p:nvSpPr>
        <p:spPr>
          <a:xfrm>
            <a:off x="4366020" y="3709626"/>
            <a:ext cx="1898922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CFE6A6-475E-45F1-A73B-C1A8822F84D8}"/>
              </a:ext>
            </a:extLst>
          </p:cNvPr>
          <p:cNvSpPr txBox="1"/>
          <p:nvPr/>
        </p:nvSpPr>
        <p:spPr>
          <a:xfrm>
            <a:off x="262508" y="3099064"/>
            <a:ext cx="452399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triggers hemolytic anemia in G6PD deficient pts?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infection, or a triggering agent--a food, or </a:t>
            </a:r>
            <a:r>
              <a:rPr lang="en-US" sz="1400" b="1" dirty="0">
                <a:solidFill>
                  <a:schemeClr val="bg1"/>
                </a:solidFill>
              </a:rPr>
              <a:t>drug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B51E72-D7F7-4522-9F6C-F46D03428B58}"/>
              </a:ext>
            </a:extLst>
          </p:cNvPr>
          <p:cNvSpPr/>
          <p:nvPr/>
        </p:nvSpPr>
        <p:spPr>
          <a:xfrm>
            <a:off x="3742960" y="3292962"/>
            <a:ext cx="676640" cy="3427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C89BF2-F7D4-4BBA-AF47-9197DADA15E0}"/>
              </a:ext>
            </a:extLst>
          </p:cNvPr>
          <p:cNvSpPr txBox="1"/>
          <p:nvPr/>
        </p:nvSpPr>
        <p:spPr>
          <a:xfrm>
            <a:off x="307255" y="3163322"/>
            <a:ext cx="2731838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food is the classic trigger?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Fava beans (and a nice Chianti)</a:t>
            </a:r>
          </a:p>
          <a:p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drug is the classic trigger?</a:t>
            </a:r>
          </a:p>
          <a:p>
            <a:r>
              <a:rPr lang="en-US" sz="1400" b="1" dirty="0" err="1">
                <a:solidFill>
                  <a:srgbClr val="0000FF"/>
                </a:solidFill>
              </a:rPr>
              <a:t>Dapsone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45DD8B-C7E2-42EE-9475-9F172BCE1A71}"/>
              </a:ext>
            </a:extLst>
          </p:cNvPr>
          <p:cNvSpPr txBox="1"/>
          <p:nvPr/>
        </p:nvSpPr>
        <p:spPr>
          <a:xfrm>
            <a:off x="1822688" y="4977177"/>
            <a:ext cx="336662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In a word, what sort of drug is </a:t>
            </a:r>
            <a:r>
              <a:rPr lang="en-US" sz="1400" i="1" dirty="0" err="1">
                <a:solidFill>
                  <a:srgbClr val="0000FF"/>
                </a:solidFill>
              </a:rPr>
              <a:t>dapsone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An antibiotic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class of antibiotic?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sulfonamide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115082-C1F2-4DEF-90F1-AB3B5A20B143}"/>
              </a:ext>
            </a:extLst>
          </p:cNvPr>
          <p:cNvSpPr/>
          <p:nvPr/>
        </p:nvSpPr>
        <p:spPr>
          <a:xfrm>
            <a:off x="2779411" y="4460497"/>
            <a:ext cx="1335623" cy="5134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206DDF-7FD9-4B6A-8D7E-3DBB51D2793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8788901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EE1CE-35A8-422D-9D7F-8A5C5667189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534929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F2C200-80CC-4FB3-BA8A-E7DCC678CCA6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1052512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Biopsy of an active area of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dz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198145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776664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119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6257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0CD52D-3703-4DF2-9256-D941C2537C34}"/>
              </a:ext>
            </a:extLst>
          </p:cNvPr>
          <p:cNvSpPr/>
          <p:nvPr/>
        </p:nvSpPr>
        <p:spPr>
          <a:xfrm>
            <a:off x="3962400" y="3020406"/>
            <a:ext cx="2595955" cy="1114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chronic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cicatrizing  </a:t>
            </a:r>
            <a:r>
              <a:rPr lang="en-US" b="1" dirty="0"/>
              <a:t>conjunctivitis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E59E0E7-9FA8-40B5-9A87-86A3408EF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1879" y="2248547"/>
            <a:ext cx="152399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7B384506-8F6C-4965-A8BE-144F90B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0" y="2248547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71A84E-DEBF-467C-A0C7-7597AA05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0" y="2553347"/>
            <a:ext cx="1281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Infectious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F57A4-2242-473F-8F5A-DD1DBEE7241F}"/>
              </a:ext>
            </a:extLst>
          </p:cNvPr>
          <p:cNvSpPr txBox="1"/>
          <p:nvPr/>
        </p:nvSpPr>
        <p:spPr>
          <a:xfrm>
            <a:off x="2418002" y="3010547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Allergic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88C6-4621-4C56-AAA0-B33E5035F411}"/>
              </a:ext>
            </a:extLst>
          </p:cNvPr>
          <p:cNvSpPr txBox="1"/>
          <p:nvPr/>
        </p:nvSpPr>
        <p:spPr>
          <a:xfrm>
            <a:off x="2407356" y="339128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Ligneous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B433B-2A12-4188-8F03-EC34D0ECD310}"/>
              </a:ext>
            </a:extLst>
          </p:cNvPr>
          <p:cNvSpPr txBox="1"/>
          <p:nvPr/>
        </p:nvSpPr>
        <p:spPr>
          <a:xfrm>
            <a:off x="2412469" y="3785497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SJS/TEN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8571-0EA8-4290-839E-3CA84B6D601B}"/>
              </a:ext>
            </a:extLst>
          </p:cNvPr>
          <p:cNvSpPr txBox="1"/>
          <p:nvPr/>
        </p:nvSpPr>
        <p:spPr>
          <a:xfrm>
            <a:off x="2418578" y="41327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82D76-C883-4239-94FB-6381BDBE9C2A}"/>
              </a:ext>
            </a:extLst>
          </p:cNvPr>
          <p:cNvCxnSpPr>
            <a:cxnSpLocks/>
          </p:cNvCxnSpPr>
          <p:nvPr/>
        </p:nvCxnSpPr>
        <p:spPr>
          <a:xfrm>
            <a:off x="2232671" y="2767478"/>
            <a:ext cx="27398" cy="1551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09F0E-1D23-4BEC-8FB3-48AB6672EB21}"/>
              </a:ext>
            </a:extLst>
          </p:cNvPr>
          <p:cNvCxnSpPr>
            <a:stCxn id="11" idx="1"/>
            <a:endCxn id="11" idx="1"/>
          </p:cNvCxnSpPr>
          <p:nvPr/>
        </p:nvCxnSpPr>
        <p:spPr>
          <a:xfrm>
            <a:off x="2418002" y="317982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EF07B-153F-47E7-ABEC-2E7B0DE5C43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60069" y="3175897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5DC32-8274-4D6E-93AF-43C110511712}"/>
              </a:ext>
            </a:extLst>
          </p:cNvPr>
          <p:cNvCxnSpPr>
            <a:cxnSpLocks/>
          </p:cNvCxnSpPr>
          <p:nvPr/>
        </p:nvCxnSpPr>
        <p:spPr>
          <a:xfrm>
            <a:off x="2245715" y="431497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1223F4-0C2B-48EF-AE62-EA9D904A35E3}"/>
              </a:ext>
            </a:extLst>
          </p:cNvPr>
          <p:cNvCxnSpPr>
            <a:cxnSpLocks/>
          </p:cNvCxnSpPr>
          <p:nvPr/>
        </p:nvCxnSpPr>
        <p:spPr>
          <a:xfrm>
            <a:off x="2245715" y="3967724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188AC-5E98-4D53-983E-21740E9B35C4}"/>
              </a:ext>
            </a:extLst>
          </p:cNvPr>
          <p:cNvCxnSpPr>
            <a:cxnSpLocks/>
          </p:cNvCxnSpPr>
          <p:nvPr/>
        </p:nvCxnSpPr>
        <p:spPr>
          <a:xfrm>
            <a:off x="2245715" y="357181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DA78D73-6EB0-4AD5-90E2-90E1BCC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2553347"/>
            <a:ext cx="173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Noninfectious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BB9363-30EF-4580-AA7A-BF1C63A661D7}"/>
              </a:ext>
            </a:extLst>
          </p:cNvPr>
          <p:cNvSpPr txBox="1"/>
          <p:nvPr/>
        </p:nvSpPr>
        <p:spPr>
          <a:xfrm>
            <a:off x="4262534" y="3047950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See slide-sets </a:t>
            </a:r>
            <a:r>
              <a:rPr lang="en-US" sz="1400" dirty="0">
                <a:solidFill>
                  <a:srgbClr val="0000FF"/>
                </a:solidFill>
              </a:rPr>
              <a:t>K6</a:t>
            </a:r>
            <a:r>
              <a:rPr lang="en-US" sz="1400" i="1" dirty="0">
                <a:solidFill>
                  <a:srgbClr val="0000FF"/>
                </a:solidFill>
              </a:rPr>
              <a:t> and </a:t>
            </a:r>
            <a:r>
              <a:rPr lang="en-US" sz="1400" dirty="0">
                <a:solidFill>
                  <a:srgbClr val="0000FF"/>
                </a:solidFill>
              </a:rPr>
              <a:t>K36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3726D0-1E93-4F44-A372-CB5E00222D55}"/>
              </a:ext>
            </a:extLst>
          </p:cNvPr>
          <p:cNvCxnSpPr>
            <a:cxnSpLocks/>
          </p:cNvCxnSpPr>
          <p:nvPr/>
        </p:nvCxnSpPr>
        <p:spPr>
          <a:xfrm flipH="1">
            <a:off x="3272723" y="3191920"/>
            <a:ext cx="97679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DD2BD0-B245-43F9-B77B-4A93FD5D6E91}"/>
              </a:ext>
            </a:extLst>
          </p:cNvPr>
          <p:cNvCxnSpPr>
            <a:cxnSpLocks/>
          </p:cNvCxnSpPr>
          <p:nvPr/>
        </p:nvCxnSpPr>
        <p:spPr>
          <a:xfrm flipH="1">
            <a:off x="3457081" y="3571810"/>
            <a:ext cx="97679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4682B6-E772-4E67-BF2E-DD8117CFFB1C}"/>
              </a:ext>
            </a:extLst>
          </p:cNvPr>
          <p:cNvCxnSpPr>
            <a:cxnSpLocks/>
          </p:cNvCxnSpPr>
          <p:nvPr/>
        </p:nvCxnSpPr>
        <p:spPr>
          <a:xfrm flipH="1">
            <a:off x="3438711" y="3939265"/>
            <a:ext cx="97679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9A9E3-135F-4C9A-A85E-30FE5AF6095C}"/>
              </a:ext>
            </a:extLst>
          </p:cNvPr>
          <p:cNvSpPr txBox="1"/>
          <p:nvPr/>
        </p:nvSpPr>
        <p:spPr>
          <a:xfrm>
            <a:off x="4415508" y="3415404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See slide-sets </a:t>
            </a:r>
            <a:r>
              <a:rPr lang="en-US" sz="1400" dirty="0">
                <a:solidFill>
                  <a:srgbClr val="0000FF"/>
                </a:solidFill>
              </a:rPr>
              <a:t>K3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B6D1F4-5E84-4AC4-B823-CECC9263B300}"/>
              </a:ext>
            </a:extLst>
          </p:cNvPr>
          <p:cNvSpPr txBox="1"/>
          <p:nvPr/>
        </p:nvSpPr>
        <p:spPr>
          <a:xfrm>
            <a:off x="4442058" y="3782858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See slide-sets </a:t>
            </a:r>
            <a:r>
              <a:rPr lang="en-US" sz="1400" dirty="0">
                <a:solidFill>
                  <a:srgbClr val="0000FF"/>
                </a:solidFill>
              </a:rPr>
              <a:t>K8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0317D-DA26-2508-9815-C4D8FE5CEA8E}"/>
              </a:ext>
            </a:extLst>
          </p:cNvPr>
          <p:cNvSpPr txBox="1"/>
          <p:nvPr/>
        </p:nvSpPr>
        <p:spPr>
          <a:xfrm>
            <a:off x="3456193" y="6368827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40581942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563867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/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923950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2CAF0-1630-4618-BC49-E017BC3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122</a:t>
            </a:fld>
            <a:endParaRPr lang="en-US" altLang="en-US"/>
          </a:p>
        </p:txBody>
      </p:sp>
      <p:pic>
        <p:nvPicPr>
          <p:cNvPr id="6146" name="Picture 2" descr="Mucous membrane pemphigoid. (a) Buccal erosions in a 77-year old female with mucous membrane pemphigoid. (b) Histopathological examination of mucosa reveals a sub-epidermal blister and a mixed leukocytic infiltrate. (c) Direct immunofluorescence microscopy shows IgG deposits at the dermo-epidermal junction of a patient with mucous membrane pemphigoid. (d) Serum IgG autoantibodies binding to the epidermal side of 1M NaCL-split skin by indirect immunofluorescence microscopy (magnification 200x). ">
            <a:extLst>
              <a:ext uri="{FF2B5EF4-FFF2-40B4-BE49-F238E27FC236}">
                <a16:creationId xmlns:a16="http://schemas.microsoft.com/office/drawing/2014/main" id="{E600698E-659B-40BF-B2CA-02C7066E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1143000"/>
            <a:ext cx="6334125" cy="41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958CF-ECBB-4373-A08F-0DB640509B66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5534B-FD9D-43CD-97D4-9945CBF3924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D3058-6FD7-4332-B7F6-0B53408AFD29}"/>
              </a:ext>
            </a:extLst>
          </p:cNvPr>
          <p:cNvSpPr txBox="1"/>
          <p:nvPr/>
        </p:nvSpPr>
        <p:spPr>
          <a:xfrm>
            <a:off x="799234" y="5463262"/>
            <a:ext cx="754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11111"/>
                </a:solidFill>
                <a:effectLst/>
                <a:latin typeface="+mn-lt"/>
              </a:rPr>
              <a:t>(a) Buccal erosions in a 77-year old female with mucous membrane pemphigoid. (b) Histopathological examination of mucosa reveals a sub-epidermal blister and a mixed leukocytic infiltrate.</a:t>
            </a:r>
            <a:endParaRPr lang="en-US" sz="1600" b="0" i="0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C7A6E-2994-9CDE-8259-D10CECE095AA}"/>
              </a:ext>
            </a:extLst>
          </p:cNvPr>
          <p:cNvSpPr/>
          <p:nvPr/>
        </p:nvSpPr>
        <p:spPr>
          <a:xfrm>
            <a:off x="1404937" y="3200400"/>
            <a:ext cx="6596063" cy="2115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75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/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sort of testing </a:t>
            </a:r>
            <a:r>
              <a:rPr lang="en-US" sz="1600" b="1" dirty="0">
                <a:solidFill>
                  <a:srgbClr val="0000FF"/>
                </a:solidFill>
              </a:rPr>
              <a:t>is</a:t>
            </a:r>
            <a:r>
              <a:rPr lang="en-US" sz="1600" i="1" dirty="0">
                <a:solidFill>
                  <a:srgbClr val="0000FF"/>
                </a:solidFill>
              </a:rPr>
              <a:t> terribly helpful when performed on the biopsy specimen?</a:t>
            </a:r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9331990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/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sort of testing </a:t>
            </a:r>
            <a:r>
              <a:rPr lang="en-US" sz="1600" b="1" dirty="0">
                <a:solidFill>
                  <a:srgbClr val="0000FF"/>
                </a:solidFill>
              </a:rPr>
              <a:t>is</a:t>
            </a:r>
            <a:r>
              <a:rPr lang="en-US" sz="1600" i="1" dirty="0">
                <a:solidFill>
                  <a:srgbClr val="0000FF"/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rgbClr val="0000FF"/>
                </a:solidFill>
              </a:rPr>
              <a:t>BCSC</a:t>
            </a: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655644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/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sort of testing </a:t>
            </a:r>
            <a:r>
              <a:rPr lang="en-US" sz="1600" b="1" dirty="0">
                <a:solidFill>
                  <a:srgbClr val="0000FF"/>
                </a:solidFill>
              </a:rPr>
              <a:t>is</a:t>
            </a:r>
            <a:r>
              <a:rPr lang="en-US" sz="1600" i="1" dirty="0">
                <a:solidFill>
                  <a:srgbClr val="0000FF"/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rgbClr val="0000FF"/>
                </a:solidFill>
              </a:rPr>
              <a:t>BCSC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will immunohistochemical staining reveal?</a:t>
            </a:r>
            <a:endParaRPr lang="en-US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664513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/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sort of testing </a:t>
            </a:r>
            <a:r>
              <a:rPr lang="en-US" sz="1600" b="1" dirty="0">
                <a:solidFill>
                  <a:srgbClr val="0000FF"/>
                </a:solidFill>
              </a:rPr>
              <a:t>is</a:t>
            </a:r>
            <a:r>
              <a:rPr lang="en-US" sz="1600" i="1" dirty="0">
                <a:solidFill>
                  <a:srgbClr val="0000FF"/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rgbClr val="0000FF"/>
                </a:solidFill>
              </a:rPr>
              <a:t>BCSC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rgbClr val="0000FF"/>
                </a:solidFill>
              </a:rPr>
              <a:t>conj</a:t>
            </a:r>
            <a:r>
              <a:rPr lang="en-US" sz="1600" dirty="0">
                <a:solidFill>
                  <a:srgbClr val="0000FF"/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B8803-80D7-A253-976C-D91B5D98DCCF}"/>
              </a:ext>
            </a:extLst>
          </p:cNvPr>
          <p:cNvSpPr/>
          <p:nvPr/>
        </p:nvSpPr>
        <p:spPr>
          <a:xfrm>
            <a:off x="2822596" y="5757531"/>
            <a:ext cx="1524000" cy="22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E820B-76A9-A34E-1C57-4DA546AD5209}"/>
              </a:ext>
            </a:extLst>
          </p:cNvPr>
          <p:cNvSpPr/>
          <p:nvPr/>
        </p:nvSpPr>
        <p:spPr>
          <a:xfrm>
            <a:off x="4797406" y="5738559"/>
            <a:ext cx="1146194" cy="22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ABF931-07C1-AC2F-B530-13B269865E04}"/>
              </a:ext>
            </a:extLst>
          </p:cNvPr>
          <p:cNvSpPr/>
          <p:nvPr/>
        </p:nvSpPr>
        <p:spPr>
          <a:xfrm>
            <a:off x="6962738" y="5738559"/>
            <a:ext cx="1952661" cy="24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41F42-6673-F15D-339A-EA5D0BE5E93E}"/>
              </a:ext>
            </a:extLst>
          </p:cNvPr>
          <p:cNvSpPr/>
          <p:nvPr/>
        </p:nvSpPr>
        <p:spPr>
          <a:xfrm>
            <a:off x="1943083" y="6019774"/>
            <a:ext cx="1146194" cy="22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41323390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200" y="2003923"/>
            <a:ext cx="8185134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rgbClr val="0000FF"/>
                </a:solidFill>
              </a:rPr>
              <a:t>eg</a:t>
            </a:r>
            <a:r>
              <a:rPr lang="en-US" sz="1600" i="1" dirty="0">
                <a:solidFill>
                  <a:srgbClr val="0000FF"/>
                </a:solidFill>
              </a:rPr>
              <a:t>, genotyping, bloodwork, imaging, </a:t>
            </a:r>
            <a:r>
              <a:rPr lang="en-US" sz="1600" i="1" dirty="0" err="1">
                <a:solidFill>
                  <a:srgbClr val="0000FF"/>
                </a:solidFill>
              </a:rPr>
              <a:t>etc</a:t>
            </a:r>
            <a:r>
              <a:rPr lang="en-US" sz="1600" i="1" dirty="0">
                <a:solidFill>
                  <a:srgbClr val="0000FF"/>
                </a:solidFill>
              </a:rPr>
              <a:t>) is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Biopsy of an active area of </a:t>
            </a:r>
            <a:r>
              <a:rPr lang="en-US" sz="1600" dirty="0" err="1">
                <a:solidFill>
                  <a:srgbClr val="0000FF"/>
                </a:solidFill>
              </a:rPr>
              <a:t>dz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Nonspecific changes including subepithelial infiltration by various inflammatory cells </a:t>
            </a:r>
            <a:r>
              <a:rPr lang="en-US" sz="1600" dirty="0"/>
              <a:t>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sort of testing </a:t>
            </a:r>
            <a:r>
              <a:rPr lang="en-US" sz="1600" b="1" dirty="0">
                <a:solidFill>
                  <a:srgbClr val="0000FF"/>
                </a:solidFill>
              </a:rPr>
              <a:t>is</a:t>
            </a:r>
            <a:r>
              <a:rPr lang="en-US" sz="1600" i="1" dirty="0">
                <a:solidFill>
                  <a:srgbClr val="0000FF"/>
                </a:solidFill>
              </a:rPr>
              <a:t> terribly helpful when performed on the biopsy specimen?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Immunohistochemical staining—the ‘gold standard’ for diagnosing MMP per the </a:t>
            </a:r>
            <a:r>
              <a:rPr lang="en-US" sz="1600" i="1" dirty="0">
                <a:solidFill>
                  <a:srgbClr val="0000FF"/>
                </a:solidFill>
              </a:rPr>
              <a:t>BCSC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Linear deposition of  </a:t>
            </a:r>
            <a:r>
              <a:rPr lang="en-US" sz="1600" dirty="0"/>
              <a:t>immunoglobulins</a:t>
            </a:r>
            <a:r>
              <a:rPr lang="en-US" sz="1600" dirty="0">
                <a:solidFill>
                  <a:srgbClr val="0000FF"/>
                </a:solidFill>
              </a:rPr>
              <a:t>  +/-  </a:t>
            </a:r>
            <a:r>
              <a:rPr lang="en-US" sz="1600" dirty="0"/>
              <a:t>complement</a:t>
            </a:r>
            <a:r>
              <a:rPr lang="en-US" sz="1600" dirty="0">
                <a:solidFill>
                  <a:srgbClr val="0000FF"/>
                </a:solidFill>
              </a:rPr>
              <a:t>  along the  </a:t>
            </a:r>
            <a:r>
              <a:rPr lang="en-US" sz="1600" dirty="0"/>
              <a:t>basement membrane  </a:t>
            </a:r>
            <a:r>
              <a:rPr lang="en-US" sz="1600" dirty="0">
                <a:solidFill>
                  <a:srgbClr val="0000FF"/>
                </a:solidFill>
              </a:rPr>
              <a:t>of the </a:t>
            </a:r>
            <a:r>
              <a:rPr lang="en-US" sz="1600" dirty="0" err="1">
                <a:solidFill>
                  <a:srgbClr val="0000FF"/>
                </a:solidFill>
              </a:rPr>
              <a:t>conj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/>
              <a:t>epithelium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8401798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2CAF0-1630-4618-BC49-E017BC3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128</a:t>
            </a:fld>
            <a:endParaRPr lang="en-US" altLang="en-US"/>
          </a:p>
        </p:txBody>
      </p:sp>
      <p:pic>
        <p:nvPicPr>
          <p:cNvPr id="6146" name="Picture 2" descr="Mucous membrane pemphigoid. (a) Buccal erosions in a 77-year old female with mucous membrane pemphigoid. (b) Histopathological examination of mucosa reveals a sub-epidermal blister and a mixed leukocytic infiltrate. (c) Direct immunofluorescence microscopy shows IgG deposits at the dermo-epidermal junction of a patient with mucous membrane pemphigoid. (d) Serum IgG autoantibodies binding to the epidermal side of 1M NaCL-split skin by indirect immunofluorescence microscopy (magnification 200x). ">
            <a:extLst>
              <a:ext uri="{FF2B5EF4-FFF2-40B4-BE49-F238E27FC236}">
                <a16:creationId xmlns:a16="http://schemas.microsoft.com/office/drawing/2014/main" id="{E600698E-659B-40BF-B2CA-02C7066E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1143000"/>
            <a:ext cx="6334125" cy="41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958CF-ECBB-4373-A08F-0DB640509B66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5534B-FD9D-43CD-97D4-9945CBF3924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D3058-6FD7-4332-B7F6-0B53408AFD29}"/>
              </a:ext>
            </a:extLst>
          </p:cNvPr>
          <p:cNvSpPr txBox="1"/>
          <p:nvPr/>
        </p:nvSpPr>
        <p:spPr>
          <a:xfrm>
            <a:off x="799234" y="5463262"/>
            <a:ext cx="7545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(a) Buccal erosions in a 77-year old female with mucous membrane pemphigoid. (b) Histopathological examination of mucosa reveals a sub-epidermal blister and a mixed leukocytic infiltrate. </a:t>
            </a:r>
            <a:r>
              <a:rPr lang="en-US" sz="1600" b="1" i="0" dirty="0">
                <a:solidFill>
                  <a:srgbClr val="0000FF"/>
                </a:solidFill>
                <a:effectLst/>
                <a:latin typeface="+mn-lt"/>
              </a:rPr>
              <a:t>(c) Direct and (d) indirect immunofluorescence microscopy shows IgG deposits at the dermo-epidermal junction.</a:t>
            </a:r>
          </a:p>
        </p:txBody>
      </p:sp>
    </p:spTree>
    <p:extLst>
      <p:ext uri="{BB962C8B-B14F-4D97-AF65-F5344CB8AC3E}">
        <p14:creationId xmlns:p14="http://schemas.microsoft.com/office/powerpoint/2010/main" val="2105455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129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199" y="2003923"/>
            <a:ext cx="8252791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genotyping, bloodwork, imaging,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) is performed?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Biopsy of an active area of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Immunohistochemical staining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—the ‘gold standard’ for diagnosing MMP per the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43581-2847-37B5-38DA-F887C04E2923}"/>
              </a:ext>
            </a:extLst>
          </p:cNvPr>
          <p:cNvSpPr txBox="1"/>
          <p:nvPr/>
        </p:nvSpPr>
        <p:spPr>
          <a:xfrm>
            <a:off x="457200" y="2663794"/>
            <a:ext cx="5974516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You strongly suspect MMP, but the biopsy comes back negative. Does this rule it out?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No—unfortunately the sensitivity of immunohistochemical testing for MMP is only about  50% , thus false negatives are  common. So a positive test should be considered confirmatory, whereas a negative result does not rule MMP out.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DA1E3-8F16-41D2-5AA2-14C147461210}"/>
              </a:ext>
            </a:extLst>
          </p:cNvPr>
          <p:cNvSpPr/>
          <p:nvPr/>
        </p:nvSpPr>
        <p:spPr>
          <a:xfrm>
            <a:off x="620139" y="4330877"/>
            <a:ext cx="3567548" cy="59893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4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A8227-59BE-4F12-8ECD-9C2210026EC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1835DD7-371F-41D6-900B-9871E94502E6}"/>
              </a:ext>
            </a:extLst>
          </p:cNvPr>
          <p:cNvSpPr/>
          <p:nvPr/>
        </p:nvSpPr>
        <p:spPr>
          <a:xfrm rot="20262894">
            <a:off x="7534342" y="413364"/>
            <a:ext cx="457200" cy="25146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Take</a:t>
            </a:r>
          </a:p>
          <a:p>
            <a:pPr algn="ctr"/>
            <a:r>
              <a:rPr lang="en-US" sz="1400" i="1" dirty="0">
                <a:solidFill>
                  <a:schemeClr val="tx1"/>
                </a:solidFill>
              </a:rPr>
              <a:t>   note</a:t>
            </a:r>
          </a:p>
        </p:txBody>
      </p:sp>
    </p:spTree>
    <p:extLst>
      <p:ext uri="{BB962C8B-B14F-4D97-AF65-F5344CB8AC3E}">
        <p14:creationId xmlns:p14="http://schemas.microsoft.com/office/powerpoint/2010/main" val="11719182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199" y="2003923"/>
            <a:ext cx="8252791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genotyping, bloodwork, imaging,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) is performed?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Biopsy of an active area of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Immunohistochemical staining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—the ‘gold standard’ for diagnosing MMP per the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43581-2847-37B5-38DA-F887C04E2923}"/>
              </a:ext>
            </a:extLst>
          </p:cNvPr>
          <p:cNvSpPr txBox="1"/>
          <p:nvPr/>
        </p:nvSpPr>
        <p:spPr>
          <a:xfrm>
            <a:off x="457200" y="2663794"/>
            <a:ext cx="5974516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You strongly suspect MMP, but the biopsy comes back negative. Does this rule it out?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No—unfortunately the sensitivity of immunohistochemical testing for MMP is only about  50% , thus false negatives are  common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. So a positive test should be considered confirmatory, whereas a negative result does not rule MMP out.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DA1E3-8F16-41D2-5AA2-14C147461210}"/>
              </a:ext>
            </a:extLst>
          </p:cNvPr>
          <p:cNvSpPr/>
          <p:nvPr/>
        </p:nvSpPr>
        <p:spPr>
          <a:xfrm>
            <a:off x="620139" y="4330877"/>
            <a:ext cx="3567548" cy="59893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FC9E3D-C634-E9BD-BE97-0BA332948247}"/>
              </a:ext>
            </a:extLst>
          </p:cNvPr>
          <p:cNvSpPr/>
          <p:nvPr/>
        </p:nvSpPr>
        <p:spPr>
          <a:xfrm>
            <a:off x="3229941" y="3429000"/>
            <a:ext cx="427659" cy="28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3032054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199" y="2003923"/>
            <a:ext cx="8252791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genotyping, bloodwork, imaging,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) is performed?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Biopsy of an active area of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Immunohistochemical staining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—the ‘gold standard’ for diagnosing MMP per the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43581-2847-37B5-38DA-F887C04E2923}"/>
              </a:ext>
            </a:extLst>
          </p:cNvPr>
          <p:cNvSpPr txBox="1"/>
          <p:nvPr/>
        </p:nvSpPr>
        <p:spPr>
          <a:xfrm>
            <a:off x="457200" y="2663794"/>
            <a:ext cx="5974516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You strongly suspect MMP, but the biopsy comes back negative. Does this rule it out?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No—unfortunately the sensitivity of immunohistochemical testing for MMP is only about  50% , thus false negatives are  common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. So a positive test should be considered confirmatory, whereas a negative result does not rule MMP out.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DA1E3-8F16-41D2-5AA2-14C147461210}"/>
              </a:ext>
            </a:extLst>
          </p:cNvPr>
          <p:cNvSpPr/>
          <p:nvPr/>
        </p:nvSpPr>
        <p:spPr>
          <a:xfrm>
            <a:off x="620139" y="4330877"/>
            <a:ext cx="3567548" cy="59893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97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017532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BAADD-CA21-422D-B332-A438A04F86E3}"/>
              </a:ext>
            </a:extLst>
          </p:cNvPr>
          <p:cNvSpPr txBox="1"/>
          <p:nvPr/>
        </p:nvSpPr>
        <p:spPr>
          <a:xfrm>
            <a:off x="838199" y="2003923"/>
            <a:ext cx="8252791" cy="427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If confirmation of the diagnosis is needed, what sort of assessment (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, genotyping, bloodwork, imaging,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etc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) is performed?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Biopsy of an active area of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does histologic examination of the biopsy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Nonspecific changes including subepithelial infiltration by various inflammatory cells along with abnormalities (bullae formation; keratinization) of the overlying epithelium—nothing too terribly helpful, TBH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sort of testing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terribly helpful when performed on the biopsy specimen?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Immunohistochemical staining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—the ‘gold standard’ for diagnosing MMP per the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BCSC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will immunohistochemical staining reveal?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Linear deposition of  immunoglobulins  +/-  complement  along the  basement membrane  of 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epithelium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EBDB7-8B0E-45A9-8A92-064FC74D12B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B54B3-9094-F632-79B0-7987D3C23F94}"/>
              </a:ext>
            </a:extLst>
          </p:cNvPr>
          <p:cNvSpPr txBox="1"/>
          <p:nvPr/>
        </p:nvSpPr>
        <p:spPr>
          <a:xfrm>
            <a:off x="893247" y="4867394"/>
            <a:ext cx="42883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Diagnosis is primarily clinical  </a:t>
            </a:r>
            <a:r>
              <a:rPr 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43581-2847-37B5-38DA-F887C04E2923}"/>
              </a:ext>
            </a:extLst>
          </p:cNvPr>
          <p:cNvSpPr txBox="1"/>
          <p:nvPr/>
        </p:nvSpPr>
        <p:spPr>
          <a:xfrm>
            <a:off x="457200" y="2663794"/>
            <a:ext cx="5974516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You strongly suspect MMP, but the biopsy comes back negative. Does this rule it out?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No—unfortunately the sensitivity of immunohistochemical testing for MMP is only about  50% , thus false negatives are  common. </a:t>
            </a:r>
            <a:r>
              <a:rPr lang="en-US" sz="1600" u="sng" dirty="0"/>
              <a:t>So a positive test should be considered confirmatory, whereas a negative result does not rule MMP out</a:t>
            </a:r>
            <a:r>
              <a:rPr lang="en-US" sz="1600" dirty="0"/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DA1E3-8F16-41D2-5AA2-14C147461210}"/>
              </a:ext>
            </a:extLst>
          </p:cNvPr>
          <p:cNvSpPr/>
          <p:nvPr/>
        </p:nvSpPr>
        <p:spPr>
          <a:xfrm>
            <a:off x="620139" y="4330877"/>
            <a:ext cx="3567548" cy="598932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229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76A8B4-1E41-437C-AEB5-79BA222C3CC9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9532782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ACD8E4-B114-411E-AD91-D9045589A7D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043214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</a:t>
            </a:r>
            <a:r>
              <a:rPr lang="en-US" altLang="en-US" sz="2100" dirty="0"/>
              <a:t>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Cyclophosphamide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indicated </a:t>
            </a:r>
            <a:r>
              <a:rPr lang="en-US" altLang="en-US" sz="2100" dirty="0"/>
              <a:t>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0A850-8191-4E32-AC59-4848295BCF47}"/>
              </a:ext>
            </a:extLst>
          </p:cNvPr>
          <p:cNvSpPr txBox="1"/>
          <p:nvPr/>
        </p:nvSpPr>
        <p:spPr>
          <a:xfrm>
            <a:off x="3570782" y="4631635"/>
            <a:ext cx="5497018" cy="2031325"/>
          </a:xfrm>
          <a:prstGeom prst="rect">
            <a:avLst/>
          </a:prstGeom>
          <a:solidFill>
            <a:srgbClr val="6DFF6D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med is cyclophosphamide?</a:t>
            </a:r>
            <a:endParaRPr lang="en-US" sz="1400" i="1" dirty="0">
              <a:solidFill>
                <a:srgbClr val="6DFF6D"/>
              </a:solidFill>
            </a:endParaRPr>
          </a:p>
          <a:p>
            <a:r>
              <a:rPr lang="en-US" sz="1400" dirty="0">
                <a:solidFill>
                  <a:srgbClr val="6DFF6D"/>
                </a:solidFill>
              </a:rPr>
              <a:t>A cytotoxic agent with immunosuppressive properties</a:t>
            </a:r>
          </a:p>
          <a:p>
            <a:endParaRPr lang="en-US" sz="1400" dirty="0">
              <a:solidFill>
                <a:srgbClr val="6DFF6D"/>
              </a:solidFill>
            </a:endParaRPr>
          </a:p>
          <a:p>
            <a:r>
              <a:rPr lang="en-US" sz="1400" i="1" dirty="0">
                <a:solidFill>
                  <a:srgbClr val="6DFF6D"/>
                </a:solidFill>
              </a:rPr>
              <a:t>What hematologic side effect is inevitable, and must be monitored?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Leukopenia</a:t>
            </a:r>
          </a:p>
          <a:p>
            <a:endParaRPr lang="en-US" sz="1400" i="1" dirty="0">
              <a:solidFill>
                <a:srgbClr val="6DFF6D"/>
              </a:solidFill>
            </a:endParaRPr>
          </a:p>
          <a:p>
            <a:r>
              <a:rPr lang="en-US" sz="1400" i="1" dirty="0">
                <a:solidFill>
                  <a:srgbClr val="6DFF6D"/>
                </a:solidFill>
              </a:rPr>
              <a:t>Who should administer cyclophosphamide?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Not you, eye dentist (absent specific training/experience). Get your colleagues in Rheum, </a:t>
            </a:r>
            <a:r>
              <a:rPr lang="en-US" sz="1400" dirty="0" err="1">
                <a:solidFill>
                  <a:srgbClr val="6DFF6D"/>
                </a:solidFill>
              </a:rPr>
              <a:t>Onc</a:t>
            </a:r>
            <a:r>
              <a:rPr lang="en-US" sz="1400" dirty="0">
                <a:solidFill>
                  <a:srgbClr val="6DFF6D"/>
                </a:solidFill>
              </a:rPr>
              <a:t> or </a:t>
            </a:r>
            <a:r>
              <a:rPr lang="en-US" sz="1400" dirty="0" err="1">
                <a:solidFill>
                  <a:srgbClr val="6DFF6D"/>
                </a:solidFill>
              </a:rPr>
              <a:t>Derm</a:t>
            </a:r>
            <a:r>
              <a:rPr lang="en-US" sz="1400" dirty="0">
                <a:solidFill>
                  <a:srgbClr val="6DFF6D"/>
                </a:solidFill>
              </a:rPr>
              <a:t> to manage this for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404E31-54F4-4C69-91FF-0B2B4FA0C6B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4206033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</a:t>
            </a:r>
            <a:r>
              <a:rPr lang="en-US" altLang="en-US" sz="2100" dirty="0"/>
              <a:t>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Cyclophosphamide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indicated </a:t>
            </a:r>
            <a:r>
              <a:rPr lang="en-US" altLang="en-US" sz="2100" dirty="0"/>
              <a:t>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0A850-8191-4E32-AC59-4848295BCF47}"/>
              </a:ext>
            </a:extLst>
          </p:cNvPr>
          <p:cNvSpPr txBox="1"/>
          <p:nvPr/>
        </p:nvSpPr>
        <p:spPr>
          <a:xfrm>
            <a:off x="3570782" y="4631635"/>
            <a:ext cx="5497018" cy="2031325"/>
          </a:xfrm>
          <a:prstGeom prst="rect">
            <a:avLst/>
          </a:prstGeom>
          <a:solidFill>
            <a:srgbClr val="6DFF6D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med is cyclophosphamide?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cytotoxic agent with immunosuppressive properties</a:t>
            </a:r>
            <a:endParaRPr lang="en-US" sz="1400" dirty="0">
              <a:solidFill>
                <a:srgbClr val="6DFF6D"/>
              </a:solidFill>
            </a:endParaRPr>
          </a:p>
          <a:p>
            <a:endParaRPr lang="en-US" sz="1400" dirty="0">
              <a:solidFill>
                <a:srgbClr val="6DFF6D"/>
              </a:solidFill>
            </a:endParaRPr>
          </a:p>
          <a:p>
            <a:r>
              <a:rPr lang="en-US" sz="1400" i="1" dirty="0">
                <a:solidFill>
                  <a:srgbClr val="6DFF6D"/>
                </a:solidFill>
              </a:rPr>
              <a:t>What hematologic side effect is inevitable, and must be monitored?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Leukopenia</a:t>
            </a:r>
          </a:p>
          <a:p>
            <a:endParaRPr lang="en-US" sz="1400" i="1" dirty="0">
              <a:solidFill>
                <a:srgbClr val="6DFF6D"/>
              </a:solidFill>
            </a:endParaRPr>
          </a:p>
          <a:p>
            <a:r>
              <a:rPr lang="en-US" sz="1400" i="1" dirty="0">
                <a:solidFill>
                  <a:srgbClr val="6DFF6D"/>
                </a:solidFill>
              </a:rPr>
              <a:t>Who should administer cyclophosphamide?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Not you, eye dentist (absent specific training/experience). Get your colleagues in Rheum, </a:t>
            </a:r>
            <a:r>
              <a:rPr lang="en-US" sz="1400" dirty="0" err="1">
                <a:solidFill>
                  <a:srgbClr val="6DFF6D"/>
                </a:solidFill>
              </a:rPr>
              <a:t>Onc</a:t>
            </a:r>
            <a:r>
              <a:rPr lang="en-US" sz="1400" dirty="0">
                <a:solidFill>
                  <a:srgbClr val="6DFF6D"/>
                </a:solidFill>
              </a:rPr>
              <a:t> or </a:t>
            </a:r>
            <a:r>
              <a:rPr lang="en-US" sz="1400" dirty="0" err="1">
                <a:solidFill>
                  <a:srgbClr val="6DFF6D"/>
                </a:solidFill>
              </a:rPr>
              <a:t>Derm</a:t>
            </a:r>
            <a:r>
              <a:rPr lang="en-US" sz="1400" dirty="0">
                <a:solidFill>
                  <a:srgbClr val="6DFF6D"/>
                </a:solidFill>
              </a:rPr>
              <a:t> to manage this for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0255D-6E2A-416A-9EB7-1EB4195ECB7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4061314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</a:t>
            </a:r>
            <a:r>
              <a:rPr lang="en-US" altLang="en-US" sz="2100" dirty="0"/>
              <a:t>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Cyclophosphamide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indicated </a:t>
            </a:r>
            <a:r>
              <a:rPr lang="en-US" altLang="en-US" sz="2100" dirty="0"/>
              <a:t>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0A850-8191-4E32-AC59-4848295BCF47}"/>
              </a:ext>
            </a:extLst>
          </p:cNvPr>
          <p:cNvSpPr txBox="1"/>
          <p:nvPr/>
        </p:nvSpPr>
        <p:spPr>
          <a:xfrm>
            <a:off x="3570782" y="4631635"/>
            <a:ext cx="5497018" cy="2031325"/>
          </a:xfrm>
          <a:prstGeom prst="rect">
            <a:avLst/>
          </a:prstGeom>
          <a:solidFill>
            <a:srgbClr val="6DFF6D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med is cyclophosphamide?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cytotoxic agent with immunosuppressive properties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hematologic side effect is inevitable, and must be monitored?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Leukopenia</a:t>
            </a:r>
          </a:p>
          <a:p>
            <a:endParaRPr lang="en-US" sz="1400" i="1" dirty="0">
              <a:solidFill>
                <a:srgbClr val="6DFF6D"/>
              </a:solidFill>
            </a:endParaRPr>
          </a:p>
          <a:p>
            <a:r>
              <a:rPr lang="en-US" sz="1400" i="1" dirty="0">
                <a:solidFill>
                  <a:srgbClr val="6DFF6D"/>
                </a:solidFill>
              </a:rPr>
              <a:t>Who should administer cyclophosphamide?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Not you, eye dentist (absent specific training/experience). Get your colleagues in Rheum, </a:t>
            </a:r>
            <a:r>
              <a:rPr lang="en-US" sz="1400" dirty="0" err="1">
                <a:solidFill>
                  <a:srgbClr val="6DFF6D"/>
                </a:solidFill>
              </a:rPr>
              <a:t>Onc</a:t>
            </a:r>
            <a:r>
              <a:rPr lang="en-US" sz="1400" dirty="0">
                <a:solidFill>
                  <a:srgbClr val="6DFF6D"/>
                </a:solidFill>
              </a:rPr>
              <a:t> or </a:t>
            </a:r>
            <a:r>
              <a:rPr lang="en-US" sz="1400" dirty="0" err="1">
                <a:solidFill>
                  <a:srgbClr val="6DFF6D"/>
                </a:solidFill>
              </a:rPr>
              <a:t>Derm</a:t>
            </a:r>
            <a:r>
              <a:rPr lang="en-US" sz="1400" dirty="0">
                <a:solidFill>
                  <a:srgbClr val="6DFF6D"/>
                </a:solidFill>
              </a:rPr>
              <a:t> to manage this for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66818-C854-4BEC-B222-54E5BE638C9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95020599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</a:t>
            </a:r>
            <a:r>
              <a:rPr lang="en-US" altLang="en-US" sz="2100" dirty="0"/>
              <a:t>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Cyclophosphamide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indicated </a:t>
            </a:r>
            <a:r>
              <a:rPr lang="en-US" altLang="en-US" sz="2100" dirty="0"/>
              <a:t>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0A850-8191-4E32-AC59-4848295BCF47}"/>
              </a:ext>
            </a:extLst>
          </p:cNvPr>
          <p:cNvSpPr txBox="1"/>
          <p:nvPr/>
        </p:nvSpPr>
        <p:spPr>
          <a:xfrm>
            <a:off x="3570782" y="4631635"/>
            <a:ext cx="5497018" cy="2031325"/>
          </a:xfrm>
          <a:prstGeom prst="rect">
            <a:avLst/>
          </a:prstGeom>
          <a:solidFill>
            <a:srgbClr val="6DFF6D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med is cyclophosphamide?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cytotoxic agent with immunosuppressive properties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hematologic side effect is inevitable, and must be monitored?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Leukopenia</a:t>
            </a:r>
            <a:endParaRPr lang="en-US" sz="1400" dirty="0">
              <a:solidFill>
                <a:srgbClr val="6DFF6D"/>
              </a:solidFill>
            </a:endParaRPr>
          </a:p>
          <a:p>
            <a:endParaRPr lang="en-US" sz="1400" i="1" dirty="0">
              <a:solidFill>
                <a:srgbClr val="6DFF6D"/>
              </a:solidFill>
            </a:endParaRPr>
          </a:p>
          <a:p>
            <a:r>
              <a:rPr lang="en-US" sz="1400" i="1" dirty="0">
                <a:solidFill>
                  <a:srgbClr val="6DFF6D"/>
                </a:solidFill>
              </a:rPr>
              <a:t>Who should administer cyclophosphamide?</a:t>
            </a:r>
          </a:p>
          <a:p>
            <a:r>
              <a:rPr lang="en-US" sz="1400" dirty="0">
                <a:solidFill>
                  <a:srgbClr val="6DFF6D"/>
                </a:solidFill>
              </a:rPr>
              <a:t>Not you, eye dentist (absent specific training/experience). Get your colleagues in Rheum, </a:t>
            </a:r>
            <a:r>
              <a:rPr lang="en-US" sz="1400" dirty="0" err="1">
                <a:solidFill>
                  <a:srgbClr val="6DFF6D"/>
                </a:solidFill>
              </a:rPr>
              <a:t>Onc</a:t>
            </a:r>
            <a:r>
              <a:rPr lang="en-US" sz="1400" dirty="0">
                <a:solidFill>
                  <a:srgbClr val="6DFF6D"/>
                </a:solidFill>
              </a:rPr>
              <a:t> or </a:t>
            </a:r>
            <a:r>
              <a:rPr lang="en-US" sz="1400" dirty="0" err="1">
                <a:solidFill>
                  <a:srgbClr val="6DFF6D"/>
                </a:solidFill>
              </a:rPr>
              <a:t>Derm</a:t>
            </a:r>
            <a:r>
              <a:rPr lang="en-US" sz="1400" dirty="0">
                <a:solidFill>
                  <a:srgbClr val="6DFF6D"/>
                </a:solidFill>
              </a:rPr>
              <a:t> to manage this for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CF9217-D0F7-469D-93EF-63A3B38FB7D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52008572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</a:t>
            </a:r>
            <a:r>
              <a:rPr lang="en-US" altLang="en-US" sz="2100" dirty="0"/>
              <a:t>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Cyclophosphamide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indicated </a:t>
            </a:r>
            <a:r>
              <a:rPr lang="en-US" altLang="en-US" sz="2100" dirty="0"/>
              <a:t>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139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0A850-8191-4E32-AC59-4848295BCF47}"/>
              </a:ext>
            </a:extLst>
          </p:cNvPr>
          <p:cNvSpPr txBox="1"/>
          <p:nvPr/>
        </p:nvSpPr>
        <p:spPr>
          <a:xfrm>
            <a:off x="3570782" y="4631635"/>
            <a:ext cx="5497018" cy="2031325"/>
          </a:xfrm>
          <a:prstGeom prst="rect">
            <a:avLst/>
          </a:prstGeom>
          <a:solidFill>
            <a:srgbClr val="6DFF6D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med is cyclophosphamide?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cytotoxic agent with immunosuppressive properties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hematologic side effect is inevitable, and must be monitored?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Leukopenia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Who should administer cyclophosphamide?</a:t>
            </a:r>
            <a:endParaRPr lang="en-US" sz="1400" i="1" dirty="0">
              <a:solidFill>
                <a:srgbClr val="6DFF6D"/>
              </a:solidFill>
            </a:endParaRPr>
          </a:p>
          <a:p>
            <a:r>
              <a:rPr lang="en-US" sz="1400" dirty="0">
                <a:solidFill>
                  <a:srgbClr val="6DFF6D"/>
                </a:solidFill>
              </a:rPr>
              <a:t>Not you, eye dentist (absent specific training/experience). Get your colleagues in Rheum, </a:t>
            </a:r>
            <a:r>
              <a:rPr lang="en-US" sz="1400" dirty="0" err="1">
                <a:solidFill>
                  <a:srgbClr val="6DFF6D"/>
                </a:solidFill>
              </a:rPr>
              <a:t>Onc</a:t>
            </a:r>
            <a:r>
              <a:rPr lang="en-US" sz="1400" dirty="0">
                <a:solidFill>
                  <a:srgbClr val="6DFF6D"/>
                </a:solidFill>
              </a:rPr>
              <a:t> or </a:t>
            </a:r>
            <a:r>
              <a:rPr lang="en-US" sz="1400" dirty="0" err="1">
                <a:solidFill>
                  <a:srgbClr val="6DFF6D"/>
                </a:solidFill>
              </a:rPr>
              <a:t>Derm</a:t>
            </a:r>
            <a:r>
              <a:rPr lang="en-US" sz="1400" dirty="0">
                <a:solidFill>
                  <a:srgbClr val="6DFF6D"/>
                </a:solidFill>
              </a:rPr>
              <a:t> to manage this for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F801A-AE35-47B9-BA21-AE703E41915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76038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1FD4C-D3F7-4775-94FB-C1E7ABE88F2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558156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</a:t>
            </a:r>
            <a:r>
              <a:rPr lang="en-US" altLang="en-US" sz="2100" dirty="0"/>
              <a:t>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Cyclophosphamide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indicated </a:t>
            </a:r>
            <a:r>
              <a:rPr lang="en-US" altLang="en-US" sz="2100" dirty="0"/>
              <a:t>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00A850-8191-4E32-AC59-4848295BCF47}"/>
              </a:ext>
            </a:extLst>
          </p:cNvPr>
          <p:cNvSpPr txBox="1"/>
          <p:nvPr/>
        </p:nvSpPr>
        <p:spPr>
          <a:xfrm>
            <a:off x="3570782" y="4631635"/>
            <a:ext cx="5497018" cy="2031325"/>
          </a:xfrm>
          <a:prstGeom prst="rect">
            <a:avLst/>
          </a:prstGeom>
          <a:solidFill>
            <a:srgbClr val="6DFF6D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sort of med is cyclophosphamide?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 cytotoxic agent with immunosuppressive properties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hematologic side effect is inevitable, and must be monitored?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Leukopenia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Who should administer cyclophosphamide?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Not you, eye dentist (absent specific training/experience). Get your colleagues in Rheum, </a:t>
            </a:r>
            <a:r>
              <a:rPr lang="en-US" sz="1400" dirty="0" err="1">
                <a:solidFill>
                  <a:srgbClr val="0000FF"/>
                </a:solidFill>
              </a:rPr>
              <a:t>Onc</a:t>
            </a:r>
            <a:r>
              <a:rPr lang="en-US" sz="1400" dirty="0">
                <a:solidFill>
                  <a:srgbClr val="0000FF"/>
                </a:solidFill>
              </a:rPr>
              <a:t> or </a:t>
            </a:r>
            <a:r>
              <a:rPr lang="en-US" sz="1400" dirty="0" err="1">
                <a:solidFill>
                  <a:srgbClr val="0000FF"/>
                </a:solidFill>
              </a:rPr>
              <a:t>Derm</a:t>
            </a:r>
            <a:r>
              <a:rPr lang="en-US" sz="1400" dirty="0">
                <a:solidFill>
                  <a:srgbClr val="0000FF"/>
                </a:solidFill>
              </a:rPr>
              <a:t> to manage this for you.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98AE28-B2FB-4CAA-B658-F88B2924C70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2691116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without delay  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D1CAC-0D9E-4ACC-A09B-B58FD5F0D8CB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6788782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without delay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8D0153-B300-456E-9310-94ADF2CB715B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56538081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7109696" y="5486400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D36511-7B71-41B9-85D8-1D975D294A2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3696761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2FFC6E-7EFF-428F-9F1E-330B031ED7A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7436481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rgbClr val="0000FF"/>
                </a:solidFill>
              </a:rPr>
              <a:t>pt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54846-32DE-4BFA-A75E-9A964B19A386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91466870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rgbClr val="0000FF"/>
                </a:solidFill>
              </a:rPr>
              <a:t>pt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--Entropion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dirty="0" err="1">
                <a:solidFill>
                  <a:srgbClr val="0000FF"/>
                </a:solidFill>
              </a:rPr>
              <a:t>Trichiasis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dirty="0" err="1">
                <a:solidFill>
                  <a:srgbClr val="0000FF"/>
                </a:solidFill>
              </a:rPr>
              <a:t>Symblephara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--Corneal 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BA803E-9F32-48F1-84E5-91AA13D8716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69541743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Entropion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 err="1">
                <a:solidFill>
                  <a:srgbClr val="0000FF"/>
                </a:solidFill>
              </a:rPr>
              <a:t>Trichiasis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--Corneal 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F9C82E-E88D-4187-8EA8-881F9AD346EE}"/>
              </a:ext>
            </a:extLst>
          </p:cNvPr>
          <p:cNvSpPr txBox="1"/>
          <p:nvPr/>
        </p:nvSpPr>
        <p:spPr>
          <a:xfrm>
            <a:off x="2276325" y="4476572"/>
            <a:ext cx="4840092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might entropion and </a:t>
            </a:r>
            <a:r>
              <a:rPr lang="en-US" sz="1400" i="1" dirty="0" err="1">
                <a:solidFill>
                  <a:srgbClr val="0000FF"/>
                </a:solidFill>
              </a:rPr>
              <a:t>trichiasis</a:t>
            </a:r>
            <a:r>
              <a:rPr lang="en-US" sz="1400" i="1" dirty="0">
                <a:solidFill>
                  <a:srgbClr val="0000FF"/>
                </a:solidFill>
              </a:rPr>
              <a:t> necessitate surgery?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Because both may cause or aggravate corneal abrasions, which in MMP can lead to scarring and vascularization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7227CCA-3029-4227-96B5-B4D3A1451F9A}"/>
              </a:ext>
            </a:extLst>
          </p:cNvPr>
          <p:cNvSpPr/>
          <p:nvPr/>
        </p:nvSpPr>
        <p:spPr>
          <a:xfrm>
            <a:off x="2057400" y="4625633"/>
            <a:ext cx="89044" cy="42887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C542FA-DE79-4DAD-A87F-DABA5D558EA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03047826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148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Entropion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 err="1">
                <a:solidFill>
                  <a:srgbClr val="0000FF"/>
                </a:solidFill>
              </a:rPr>
              <a:t>Trichiasis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--Corneal 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F9C82E-E88D-4187-8EA8-881F9AD346EE}"/>
              </a:ext>
            </a:extLst>
          </p:cNvPr>
          <p:cNvSpPr txBox="1"/>
          <p:nvPr/>
        </p:nvSpPr>
        <p:spPr>
          <a:xfrm>
            <a:off x="2276325" y="4476572"/>
            <a:ext cx="4840092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might entropion and </a:t>
            </a:r>
            <a:r>
              <a:rPr lang="en-US" sz="1400" i="1" dirty="0" err="1">
                <a:solidFill>
                  <a:srgbClr val="0000FF"/>
                </a:solidFill>
              </a:rPr>
              <a:t>trichiasis</a:t>
            </a:r>
            <a:r>
              <a:rPr lang="en-US" sz="1400" i="1" dirty="0">
                <a:solidFill>
                  <a:srgbClr val="0000FF"/>
                </a:solidFill>
              </a:rPr>
              <a:t> necessitate surgery?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Because both may cause or aggravate corneal abrasions, which in MMP can lead to scarring and vascularization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7227CCA-3029-4227-96B5-B4D3A1451F9A}"/>
              </a:ext>
            </a:extLst>
          </p:cNvPr>
          <p:cNvSpPr/>
          <p:nvPr/>
        </p:nvSpPr>
        <p:spPr>
          <a:xfrm>
            <a:off x="2057400" y="4625633"/>
            <a:ext cx="89044" cy="42887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DF9A8C-32AC-498C-BFA8-C44B627A7CF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9480218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4181-1508-4A4E-A8B8-B97460D3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149</a:t>
            </a:fld>
            <a:endParaRPr lang="en-US" altLang="en-US"/>
          </a:p>
        </p:txBody>
      </p:sp>
      <p:pic>
        <p:nvPicPr>
          <p:cNvPr id="7170" name="Picture 2" descr="Trichiasis in ocular cicatricial pemphigoid">
            <a:extLst>
              <a:ext uri="{FF2B5EF4-FFF2-40B4-BE49-F238E27FC236}">
                <a16:creationId xmlns:a16="http://schemas.microsoft.com/office/drawing/2014/main" id="{D792C765-8879-4575-86EC-EBE8850F3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24025"/>
            <a:ext cx="5143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ABF276-2297-4D66-A313-B20A31BBECD0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002E0-4AFC-4F35-B599-33E01B74E52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69444-4143-40D6-9278-FF502BD79B48}"/>
              </a:ext>
            </a:extLst>
          </p:cNvPr>
          <p:cNvSpPr txBox="1"/>
          <p:nvPr/>
        </p:nvSpPr>
        <p:spPr>
          <a:xfrm>
            <a:off x="3665316" y="6136952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MMP: Trichiasis</a:t>
            </a:r>
          </a:p>
        </p:txBody>
      </p:sp>
    </p:spTree>
    <p:extLst>
      <p:ext uri="{BB962C8B-B14F-4D97-AF65-F5344CB8AC3E}">
        <p14:creationId xmlns:p14="http://schemas.microsoft.com/office/powerpoint/2010/main" val="172347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0939" y="1272973"/>
            <a:ext cx="2957861" cy="584775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</a:t>
            </a:r>
            <a:r>
              <a:rPr lang="en-US" sz="1600" i="1" dirty="0" err="1">
                <a:solidFill>
                  <a:srgbClr val="0000FF"/>
                </a:solidFill>
              </a:rPr>
              <a:t>female:male</a:t>
            </a:r>
            <a:r>
              <a:rPr lang="en-US" sz="1600" i="1" dirty="0">
                <a:solidFill>
                  <a:srgbClr val="0000FF"/>
                </a:solidFill>
              </a:rPr>
              <a:t> ratio?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About 2:1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B0C78-2B46-45D5-B19D-18955A1C7A4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78912600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 err="1">
                <a:solidFill>
                  <a:srgbClr val="0000FF"/>
                </a:solidFill>
              </a:rPr>
              <a:t>Symblephara</a:t>
            </a:r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--Corneal decompensation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410AF-F686-43F3-AE44-2F72A67353A0}"/>
              </a:ext>
            </a:extLst>
          </p:cNvPr>
          <p:cNvSpPr txBox="1"/>
          <p:nvPr/>
        </p:nvSpPr>
        <p:spPr>
          <a:xfrm>
            <a:off x="2427270" y="4785956"/>
            <a:ext cx="5573761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Under what circumstances would </a:t>
            </a:r>
            <a:r>
              <a:rPr lang="en-US" sz="1400" i="1" dirty="0" err="1">
                <a:solidFill>
                  <a:schemeClr val="bg1"/>
                </a:solidFill>
              </a:rPr>
              <a:t>symblephara</a:t>
            </a:r>
            <a:r>
              <a:rPr lang="en-US" sz="1400" i="1" dirty="0">
                <a:solidFill>
                  <a:schemeClr val="bg1"/>
                </a:solidFill>
              </a:rPr>
              <a:t> necessitate surgery?</a:t>
            </a:r>
          </a:p>
          <a:p>
            <a:r>
              <a:rPr lang="en-US" sz="1400" dirty="0"/>
              <a:t>If they are impairing movement of the globe, or movement/function of the eyelid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F3C51-3216-46AA-9BE4-AEB572AE318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29485444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--</a:t>
            </a:r>
            <a:r>
              <a:rPr lang="en-US" sz="1400" b="1" dirty="0" err="1">
                <a:solidFill>
                  <a:srgbClr val="0000FF"/>
                </a:solidFill>
              </a:rPr>
              <a:t>Symblephara</a:t>
            </a:r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--Corneal decompensation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8410AF-F686-43F3-AE44-2F72A67353A0}"/>
              </a:ext>
            </a:extLst>
          </p:cNvPr>
          <p:cNvSpPr txBox="1"/>
          <p:nvPr/>
        </p:nvSpPr>
        <p:spPr>
          <a:xfrm>
            <a:off x="2427270" y="4785956"/>
            <a:ext cx="5573761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Under what circumstances would </a:t>
            </a:r>
            <a:r>
              <a:rPr lang="en-US" sz="1400" i="1" dirty="0" err="1">
                <a:solidFill>
                  <a:schemeClr val="bg1"/>
                </a:solidFill>
              </a:rPr>
              <a:t>symblephara</a:t>
            </a:r>
            <a:r>
              <a:rPr lang="en-US" sz="1400" i="1" dirty="0">
                <a:solidFill>
                  <a:schemeClr val="bg1"/>
                </a:solidFill>
              </a:rPr>
              <a:t> necessitate surgery?</a:t>
            </a:r>
          </a:p>
          <a:p>
            <a:r>
              <a:rPr lang="en-US" sz="1400" dirty="0">
                <a:solidFill>
                  <a:schemeClr val="bg1"/>
                </a:solidFill>
              </a:rPr>
              <a:t>If they are impairing movement of the globe, or movement/function of the eyelid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54313C-D46C-4550-A9A8-FE240502532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29341558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4181-1508-4A4E-A8B8-B97460D3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152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F276-2297-4D66-A313-B20A31BBECD0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002E0-4AFC-4F35-B599-33E01B74E52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69444-4143-40D6-9278-FF502BD79B48}"/>
              </a:ext>
            </a:extLst>
          </p:cNvPr>
          <p:cNvSpPr txBox="1"/>
          <p:nvPr/>
        </p:nvSpPr>
        <p:spPr>
          <a:xfrm>
            <a:off x="3056218" y="6136952"/>
            <a:ext cx="303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MMP: Fornix foreshortening</a:t>
            </a:r>
          </a:p>
        </p:txBody>
      </p:sp>
      <p:pic>
        <p:nvPicPr>
          <p:cNvPr id="9218" name="Picture 2" descr="Ocular cicatricial pemphigoid: note the fornix foreshortening and symblephara.">
            <a:extLst>
              <a:ext uri="{FF2B5EF4-FFF2-40B4-BE49-F238E27FC236}">
                <a16:creationId xmlns:a16="http://schemas.microsoft.com/office/drawing/2014/main" id="{E77E04C0-D362-4E33-B494-FCF8B2C8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7441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Corneal 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9C42E-E736-42B1-9AB6-A527E6648377}"/>
              </a:ext>
            </a:extLst>
          </p:cNvPr>
          <p:cNvSpPr txBox="1"/>
          <p:nvPr/>
        </p:nvSpPr>
        <p:spPr>
          <a:xfrm>
            <a:off x="3506002" y="4895790"/>
            <a:ext cx="410991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is corneal decompensation treated surgery?</a:t>
            </a:r>
          </a:p>
          <a:p>
            <a:r>
              <a:rPr lang="en-US" sz="1400" dirty="0">
                <a:solidFill>
                  <a:srgbClr val="FFC000"/>
                </a:solidFill>
              </a:rPr>
              <a:t>Via amniotic membrane grafting, limbal stem-cell transplantation, or corneal transplantation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68CEC3-A083-41E8-9479-18770D7F0C57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08090031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Corneal 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9C42E-E736-42B1-9AB6-A527E6648377}"/>
              </a:ext>
            </a:extLst>
          </p:cNvPr>
          <p:cNvSpPr txBox="1"/>
          <p:nvPr/>
        </p:nvSpPr>
        <p:spPr>
          <a:xfrm>
            <a:off x="3506002" y="4895790"/>
            <a:ext cx="410991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is corneal decompensation treated surgery?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Via amniotic membrane grafting, limbal stem-cell transplantation, or corneal transplantation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A7388-059A-48E6-AFCE-4610AB181E8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40952290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4181-1508-4A4E-A8B8-B97460D3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155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F276-2297-4D66-A313-B20A31BBECD0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002E0-4AFC-4F35-B599-33E01B74E52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69444-4143-40D6-9278-FF502BD79B48}"/>
              </a:ext>
            </a:extLst>
          </p:cNvPr>
          <p:cNvSpPr txBox="1"/>
          <p:nvPr/>
        </p:nvSpPr>
        <p:spPr>
          <a:xfrm>
            <a:off x="3280631" y="6136952"/>
            <a:ext cx="258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MMP: </a:t>
            </a:r>
            <a:r>
              <a:rPr lang="en-US" dirty="0" err="1"/>
              <a:t>Keratoprosthesis</a:t>
            </a:r>
            <a:endParaRPr lang="en-US" dirty="0"/>
          </a:p>
        </p:txBody>
      </p:sp>
      <p:pic>
        <p:nvPicPr>
          <p:cNvPr id="8194" name="Picture 2" descr="AlphaCor Implantation in Patient with Ocular Cicatricial Pemphigoid">
            <a:extLst>
              <a:ext uri="{FF2B5EF4-FFF2-40B4-BE49-F238E27FC236}">
                <a16:creationId xmlns:a16="http://schemas.microsoft.com/office/drawing/2014/main" id="{14C22617-3032-4546-85EF-BDFF451E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73" y="1573542"/>
            <a:ext cx="4962525" cy="37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554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Corneal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9C42E-E736-42B1-9AB6-A527E6648377}"/>
              </a:ext>
            </a:extLst>
          </p:cNvPr>
          <p:cNvSpPr txBox="1"/>
          <p:nvPr/>
        </p:nvSpPr>
        <p:spPr>
          <a:xfrm>
            <a:off x="3506002" y="4895790"/>
            <a:ext cx="410991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How is corneal decompensation treated surgery?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Via amniotic membrane grafting, limbal stem-cell transplantation, or corneal transplantation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BD4C89-4568-45A9-987C-779EA83384A4}"/>
              </a:ext>
            </a:extLst>
          </p:cNvPr>
          <p:cNvCxnSpPr>
            <a:cxnSpLocks/>
          </p:cNvCxnSpPr>
          <p:nvPr/>
        </p:nvCxnSpPr>
        <p:spPr>
          <a:xfrm>
            <a:off x="1883941" y="5334000"/>
            <a:ext cx="1371600" cy="91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54A444-15A8-45D6-825D-9C63C91ABE69}"/>
              </a:ext>
            </a:extLst>
          </p:cNvPr>
          <p:cNvSpPr txBox="1"/>
          <p:nvPr/>
        </p:nvSpPr>
        <p:spPr>
          <a:xfrm>
            <a:off x="1483549" y="501720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30B0504020000000003" pitchFamily="66" charset="0"/>
              </a:rPr>
              <a:t>abrasion</a:t>
            </a:r>
            <a:endParaRPr lang="en-US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52A99-887B-44C2-AF48-C090F81B3D86}"/>
              </a:ext>
            </a:extLst>
          </p:cNvPr>
          <p:cNvSpPr txBox="1"/>
          <p:nvPr/>
        </p:nvSpPr>
        <p:spPr>
          <a:xfrm>
            <a:off x="1763730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F79FF-3D70-4345-B83C-DF4B8A51BB2F}"/>
              </a:ext>
            </a:extLst>
          </p:cNvPr>
          <p:cNvSpPr txBox="1"/>
          <p:nvPr/>
        </p:nvSpPr>
        <p:spPr>
          <a:xfrm>
            <a:off x="2559420" y="4855458"/>
            <a:ext cx="5898780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commonly-occurring corneal condition—painful, but almost always self-limiting—is a bona fide ophthalmic emergency in MMP pts?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Corneal abrasion</a:t>
            </a:r>
          </a:p>
          <a:p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Why does corneal abrasion constitute an emergency in MMP?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Because the abnormal ocular surface means these abrasions won’t heal, rather, they are likely to progress to scarring or even perforation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E2161-A8E9-4E93-9D5E-60C4A2F51A5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73586985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Corneal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9C42E-E736-42B1-9AB6-A527E6648377}"/>
              </a:ext>
            </a:extLst>
          </p:cNvPr>
          <p:cNvSpPr txBox="1"/>
          <p:nvPr/>
        </p:nvSpPr>
        <p:spPr>
          <a:xfrm>
            <a:off x="3506002" y="4895790"/>
            <a:ext cx="410991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How is corneal decompensation treated surgery?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Via amniotic membrane grafting, limbal stem-cell transplantation, or corneal transplantation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BD4C89-4568-45A9-987C-779EA83384A4}"/>
              </a:ext>
            </a:extLst>
          </p:cNvPr>
          <p:cNvCxnSpPr>
            <a:cxnSpLocks/>
          </p:cNvCxnSpPr>
          <p:nvPr/>
        </p:nvCxnSpPr>
        <p:spPr>
          <a:xfrm>
            <a:off x="1883941" y="5334000"/>
            <a:ext cx="1371600" cy="91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54A444-15A8-45D6-825D-9C63C91ABE69}"/>
              </a:ext>
            </a:extLst>
          </p:cNvPr>
          <p:cNvSpPr txBox="1"/>
          <p:nvPr/>
        </p:nvSpPr>
        <p:spPr>
          <a:xfrm>
            <a:off x="1483549" y="501720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30B0504020000000003" pitchFamily="66" charset="0"/>
              </a:rPr>
              <a:t>abrasion</a:t>
            </a:r>
            <a:endParaRPr lang="en-US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52A99-887B-44C2-AF48-C090F81B3D86}"/>
              </a:ext>
            </a:extLst>
          </p:cNvPr>
          <p:cNvSpPr txBox="1"/>
          <p:nvPr/>
        </p:nvSpPr>
        <p:spPr>
          <a:xfrm>
            <a:off x="1763730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F79FF-3D70-4345-B83C-DF4B8A51BB2F}"/>
              </a:ext>
            </a:extLst>
          </p:cNvPr>
          <p:cNvSpPr txBox="1"/>
          <p:nvPr/>
        </p:nvSpPr>
        <p:spPr>
          <a:xfrm>
            <a:off x="2559420" y="4855458"/>
            <a:ext cx="5898780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commonly-occurring corneal condition—painful, but almost always self-limiting—is a bona fide ophthalmic emergency in MMP pts?</a:t>
            </a:r>
          </a:p>
          <a:p>
            <a:r>
              <a:rPr lang="en-US" sz="1400" dirty="0"/>
              <a:t>Corneal abrasion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Why does corneal abrasion constitute an emergency in MMP?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Because the abnormal ocular surface means these abrasions won’t heal, rather, they are likely to progress to scarring or even perforation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E2161-A8E9-4E93-9D5E-60C4A2F51A5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47532528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Corneal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9C42E-E736-42B1-9AB6-A527E6648377}"/>
              </a:ext>
            </a:extLst>
          </p:cNvPr>
          <p:cNvSpPr txBox="1"/>
          <p:nvPr/>
        </p:nvSpPr>
        <p:spPr>
          <a:xfrm>
            <a:off x="3506002" y="4895790"/>
            <a:ext cx="410991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How is corneal decompensation treated surgery?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Via amniotic membrane grafting, limbal stem-cell transplantation, or corneal transplantation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BD4C89-4568-45A9-987C-779EA83384A4}"/>
              </a:ext>
            </a:extLst>
          </p:cNvPr>
          <p:cNvCxnSpPr>
            <a:cxnSpLocks/>
          </p:cNvCxnSpPr>
          <p:nvPr/>
        </p:nvCxnSpPr>
        <p:spPr>
          <a:xfrm>
            <a:off x="1883941" y="5334000"/>
            <a:ext cx="1371600" cy="91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54A444-15A8-45D6-825D-9C63C91ABE69}"/>
              </a:ext>
            </a:extLst>
          </p:cNvPr>
          <p:cNvSpPr txBox="1"/>
          <p:nvPr/>
        </p:nvSpPr>
        <p:spPr>
          <a:xfrm>
            <a:off x="1483549" y="501720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30B0504020000000003" pitchFamily="66" charset="0"/>
              </a:rPr>
              <a:t>abrasion</a:t>
            </a:r>
            <a:endParaRPr lang="en-US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52A99-887B-44C2-AF48-C090F81B3D86}"/>
              </a:ext>
            </a:extLst>
          </p:cNvPr>
          <p:cNvSpPr txBox="1"/>
          <p:nvPr/>
        </p:nvSpPr>
        <p:spPr>
          <a:xfrm>
            <a:off x="1763730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F79FF-3D70-4345-B83C-DF4B8A51BB2F}"/>
              </a:ext>
            </a:extLst>
          </p:cNvPr>
          <p:cNvSpPr txBox="1"/>
          <p:nvPr/>
        </p:nvSpPr>
        <p:spPr>
          <a:xfrm>
            <a:off x="2559420" y="4855458"/>
            <a:ext cx="5898780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commonly-occurring corneal condition—painful, but almost always self-limiting—is a bona fide ophthalmic emergency in MMP pts?</a:t>
            </a:r>
          </a:p>
          <a:p>
            <a:r>
              <a:rPr lang="en-US" sz="1400" dirty="0"/>
              <a:t>Corneal abrasion</a:t>
            </a:r>
          </a:p>
          <a:p>
            <a:endParaRPr lang="en-US" sz="1400" i="1" dirty="0"/>
          </a:p>
          <a:p>
            <a:r>
              <a:rPr lang="en-US" sz="1400" i="1" dirty="0"/>
              <a:t>Why does corneal abrasion constitute an emergency in MMP?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Because the abnormal ocular surface means these abrasions won’t heal, rather, they are likely to progress to scarring or even perforation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E2161-A8E9-4E93-9D5E-60C4A2F51A5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55089623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</a:t>
            </a:r>
            <a:r>
              <a:rPr lang="en-US" altLang="en-US" sz="2100" b="1" dirty="0"/>
              <a:t>surgery is indicated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159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607DF9-5386-4091-851B-691C6C54E069}"/>
              </a:ext>
            </a:extLst>
          </p:cNvPr>
          <p:cNvSpPr txBox="1"/>
          <p:nvPr/>
        </p:nvSpPr>
        <p:spPr>
          <a:xfrm>
            <a:off x="974686" y="6044625"/>
            <a:ext cx="727872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If surgery should not be performed immediately, when should it be performed?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Ideally, after the MMP has been quiescent for several months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64A3C505-31B8-4FB0-96F3-9AB509165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49F1D-5613-4C87-9F6C-CB40FF4350D9}"/>
              </a:ext>
            </a:extLst>
          </p:cNvPr>
          <p:cNvSpPr txBox="1"/>
          <p:nvPr/>
        </p:nvSpPr>
        <p:spPr>
          <a:xfrm>
            <a:off x="994488" y="4355068"/>
            <a:ext cx="4206344" cy="1169551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indications for surgery in an MMP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pt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--Entropion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Trichiasis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Symblephara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400" b="1" dirty="0">
                <a:solidFill>
                  <a:srgbClr val="0000FF"/>
                </a:solidFill>
              </a:rPr>
              <a:t>Corneal 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decompensation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59C42E-E736-42B1-9AB6-A527E6648377}"/>
              </a:ext>
            </a:extLst>
          </p:cNvPr>
          <p:cNvSpPr txBox="1"/>
          <p:nvPr/>
        </p:nvSpPr>
        <p:spPr>
          <a:xfrm>
            <a:off x="3506002" y="4895790"/>
            <a:ext cx="410991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How is corneal decompensation treated surgery?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Via amniotic membrane grafting, limbal stem-cell transplantation, or corneal transplantation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BD4C89-4568-45A9-987C-779EA83384A4}"/>
              </a:ext>
            </a:extLst>
          </p:cNvPr>
          <p:cNvCxnSpPr>
            <a:cxnSpLocks/>
          </p:cNvCxnSpPr>
          <p:nvPr/>
        </p:nvCxnSpPr>
        <p:spPr>
          <a:xfrm>
            <a:off x="1883941" y="5334000"/>
            <a:ext cx="1371600" cy="91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254A444-15A8-45D6-825D-9C63C91ABE69}"/>
              </a:ext>
            </a:extLst>
          </p:cNvPr>
          <p:cNvSpPr txBox="1"/>
          <p:nvPr/>
        </p:nvSpPr>
        <p:spPr>
          <a:xfrm>
            <a:off x="1483549" y="501720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Segoe Script" panose="030B0504020000000003" pitchFamily="66" charset="0"/>
              </a:rPr>
              <a:t>abrasion</a:t>
            </a:r>
            <a:endParaRPr lang="en-US" dirty="0">
              <a:solidFill>
                <a:srgbClr val="0000FF"/>
              </a:solidFill>
              <a:latin typeface="Segoe Script" panose="030B0504020000000003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52A99-887B-44C2-AF48-C090F81B3D86}"/>
              </a:ext>
            </a:extLst>
          </p:cNvPr>
          <p:cNvSpPr txBox="1"/>
          <p:nvPr/>
        </p:nvSpPr>
        <p:spPr>
          <a:xfrm>
            <a:off x="1763730" y="52694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F79FF-3D70-4345-B83C-DF4B8A51BB2F}"/>
              </a:ext>
            </a:extLst>
          </p:cNvPr>
          <p:cNvSpPr txBox="1"/>
          <p:nvPr/>
        </p:nvSpPr>
        <p:spPr>
          <a:xfrm>
            <a:off x="2559420" y="4855458"/>
            <a:ext cx="5898780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What commonly-occurring corneal condition—painful, but almost always self-limiting—is a bona fide ophthalmic emergency in MMP pts?</a:t>
            </a:r>
          </a:p>
          <a:p>
            <a:r>
              <a:rPr lang="en-US" sz="1400" dirty="0"/>
              <a:t>Corneal abrasion</a:t>
            </a:r>
          </a:p>
          <a:p>
            <a:endParaRPr lang="en-US" sz="1400" i="1" dirty="0"/>
          </a:p>
          <a:p>
            <a:r>
              <a:rPr lang="en-US" sz="1400" i="1" dirty="0"/>
              <a:t>Why does corneal abrasion constitute an emergency in MMP?</a:t>
            </a:r>
          </a:p>
          <a:p>
            <a:r>
              <a:rPr lang="en-US" sz="1400" dirty="0"/>
              <a:t>Because the abnormal ocular surface means these abrasions won’t heal, rather, they are likely to progress to scarring or even perforation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E2161-A8E9-4E93-9D5E-60C4A2F51A5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13800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0939" y="1272973"/>
            <a:ext cx="2957861" cy="584775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</a:t>
            </a:r>
            <a:r>
              <a:rPr lang="en-US" sz="1600" i="1" dirty="0" err="1">
                <a:solidFill>
                  <a:srgbClr val="0000FF"/>
                </a:solidFill>
              </a:rPr>
              <a:t>female:male</a:t>
            </a:r>
            <a:r>
              <a:rPr lang="en-US" sz="1600" i="1" dirty="0">
                <a:solidFill>
                  <a:srgbClr val="0000FF"/>
                </a:solidFill>
              </a:rPr>
              <a:t> ratio?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About 2:1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DBE35-C736-4C2F-947C-1B933A0AEDC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0777947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/>
              <a:t>Pseudopemphigoid</a:t>
            </a:r>
            <a:r>
              <a:rPr lang="en-US" altLang="en-US" sz="2100" dirty="0"/>
              <a:t> is a thing, and must be ruled out</a:t>
            </a:r>
            <a:r>
              <a:rPr lang="en-US" altLang="en-US" sz="2100" b="1" i="1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2849C-9557-4B08-A6CD-25D7C5B3C267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85542551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/>
              <a:t>Pseudopemphigoid</a:t>
            </a:r>
            <a:r>
              <a:rPr lang="en-US" altLang="en-US" sz="2100" dirty="0"/>
              <a:t> is a thing, and must be ruled out</a:t>
            </a:r>
            <a:r>
              <a:rPr lang="en-US" altLang="en-US" sz="2100" b="1" i="1" dirty="0">
                <a:solidFill>
                  <a:srgbClr val="0000FF"/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76914916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B065-0A21-4860-AFC4-5939AE8ED5DF}"/>
              </a:ext>
            </a:extLst>
          </p:cNvPr>
          <p:cNvSpPr txBox="1"/>
          <p:nvPr/>
        </p:nvSpPr>
        <p:spPr>
          <a:xfrm>
            <a:off x="512822" y="3344108"/>
            <a:ext cx="7564378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 pemphigoid-like condition caused by a reaction to topical ocular meds</a:t>
            </a:r>
          </a:p>
          <a:p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Which meds have been implicated?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Timolol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--Pilocarpine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(There are others, but they are used even less than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pilo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respond when the offending agent is discontinued?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It resolves (which is how you know it was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31E0F6-3987-47EE-B420-C37E7A5D20A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65101057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B065-0A21-4860-AFC4-5939AE8ED5DF}"/>
              </a:ext>
            </a:extLst>
          </p:cNvPr>
          <p:cNvSpPr txBox="1"/>
          <p:nvPr/>
        </p:nvSpPr>
        <p:spPr>
          <a:xfrm>
            <a:off x="512822" y="3344108"/>
            <a:ext cx="7564378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pemphigoid-like condition caused by a reaction to topical ocular meds</a:t>
            </a:r>
          </a:p>
          <a:p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Which meds have been implicated?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Timolol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--Pilocarpine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(There are others, but they are used even less than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pilo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respond when the offending agent is discontinued?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It resolves (which is how you know it was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0E8B26-5913-4CDA-896A-22AC9D459C1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1800031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B065-0A21-4860-AFC4-5939AE8ED5DF}"/>
              </a:ext>
            </a:extLst>
          </p:cNvPr>
          <p:cNvSpPr txBox="1"/>
          <p:nvPr/>
        </p:nvSpPr>
        <p:spPr>
          <a:xfrm>
            <a:off x="512822" y="3344108"/>
            <a:ext cx="7564378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pemphigoid-like condition caused by a reaction to topical ocular meds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meds have been implicated?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Pilocarpine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(There are others, but they are used even less than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pilo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respond when the offending agent is discontinued?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It resolves (which is how you know it was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741DF-E5E9-4D4E-B8AF-EA443E3F821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8E4244-23C9-44C4-BA5B-C52B9400D04A}"/>
              </a:ext>
            </a:extLst>
          </p:cNvPr>
          <p:cNvSpPr txBox="1"/>
          <p:nvPr/>
        </p:nvSpPr>
        <p:spPr>
          <a:xfrm>
            <a:off x="1033429" y="4355068"/>
            <a:ext cx="1337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 glaucoma drop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88501-0497-4D24-8FFF-3F2DCE4764F4}"/>
              </a:ext>
            </a:extLst>
          </p:cNvPr>
          <p:cNvSpPr txBox="1"/>
          <p:nvPr/>
        </p:nvSpPr>
        <p:spPr>
          <a:xfrm>
            <a:off x="1017147" y="4597568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Another glaucoma drop</a:t>
            </a:r>
          </a:p>
        </p:txBody>
      </p:sp>
    </p:spTree>
    <p:extLst>
      <p:ext uri="{BB962C8B-B14F-4D97-AF65-F5344CB8AC3E}">
        <p14:creationId xmlns:p14="http://schemas.microsoft.com/office/powerpoint/2010/main" val="158621655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B065-0A21-4860-AFC4-5939AE8ED5DF}"/>
              </a:ext>
            </a:extLst>
          </p:cNvPr>
          <p:cNvSpPr txBox="1"/>
          <p:nvPr/>
        </p:nvSpPr>
        <p:spPr>
          <a:xfrm>
            <a:off x="512822" y="3344108"/>
            <a:ext cx="7564378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pemphigoid-like condition caused by a reaction to topical ocular meds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meds have been implicated?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Timolol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--Pilocarpine</a:t>
            </a:r>
            <a:endParaRPr lang="en-US" sz="1600" dirty="0"/>
          </a:p>
          <a:p>
            <a:r>
              <a:rPr lang="en-US" sz="1600" dirty="0"/>
              <a:t>(There are others, but they are used even less than </a:t>
            </a:r>
            <a:r>
              <a:rPr lang="en-US" sz="1600" dirty="0" err="1"/>
              <a:t>pilo</a:t>
            </a:r>
            <a:r>
              <a:rPr lang="en-US" sz="1600" dirty="0"/>
              <a:t>)</a:t>
            </a: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How does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respond when the offending agent is discontinued?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It resolves (which is how you know it was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F50A3C-1D3E-4088-A8F9-EB27F02F46D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52913067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B065-0A21-4860-AFC4-5939AE8ED5DF}"/>
              </a:ext>
            </a:extLst>
          </p:cNvPr>
          <p:cNvSpPr txBox="1"/>
          <p:nvPr/>
        </p:nvSpPr>
        <p:spPr>
          <a:xfrm>
            <a:off x="512822" y="3344108"/>
            <a:ext cx="7564378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pemphigoid-like condition caused by a reaction to topical ocular meds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meds have been implicated?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Timolol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--Pilocarpine</a:t>
            </a:r>
            <a:endParaRPr lang="en-US" sz="1600" dirty="0"/>
          </a:p>
          <a:p>
            <a:r>
              <a:rPr lang="en-US" sz="1600" dirty="0"/>
              <a:t>(There are others, but they are used even less than </a:t>
            </a:r>
            <a:r>
              <a:rPr lang="en-US" sz="1600" dirty="0" err="1"/>
              <a:t>pilo</a:t>
            </a:r>
            <a:r>
              <a:rPr lang="en-US" sz="1600" dirty="0"/>
              <a:t>)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</a:t>
            </a:r>
            <a:r>
              <a:rPr lang="en-US" sz="1600" i="1" dirty="0" err="1">
                <a:solidFill>
                  <a:srgbClr val="0000FF"/>
                </a:solidFill>
              </a:rPr>
              <a:t>pseudopemphigoid</a:t>
            </a:r>
            <a:r>
              <a:rPr lang="en-US" sz="1600" i="1" dirty="0">
                <a:solidFill>
                  <a:srgbClr val="0000FF"/>
                </a:solidFill>
              </a:rPr>
              <a:t> respond when the offending agent is discontinued?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It resolves (which is how you know it was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pseudopemphigoid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8213E-423F-4F0B-8428-0B6998996EA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59001086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53B065-0A21-4860-AFC4-5939AE8ED5DF}"/>
              </a:ext>
            </a:extLst>
          </p:cNvPr>
          <p:cNvSpPr txBox="1"/>
          <p:nvPr/>
        </p:nvSpPr>
        <p:spPr>
          <a:xfrm>
            <a:off x="512822" y="3344108"/>
            <a:ext cx="7564378" cy="25545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pemphigoid-like condition caused by a reaction to topical ocular meds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Which meds have been implicated?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Timolol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--Pilocarpine</a:t>
            </a:r>
            <a:endParaRPr lang="en-US" sz="1600" dirty="0"/>
          </a:p>
          <a:p>
            <a:r>
              <a:rPr lang="en-US" sz="1600" dirty="0"/>
              <a:t>(There are others, but they are used even less than </a:t>
            </a:r>
            <a:r>
              <a:rPr lang="en-US" sz="1600" dirty="0" err="1"/>
              <a:t>pilo</a:t>
            </a:r>
            <a:r>
              <a:rPr lang="en-US" sz="1600" dirty="0"/>
              <a:t>)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</a:t>
            </a:r>
            <a:r>
              <a:rPr lang="en-US" sz="1600" i="1" dirty="0" err="1">
                <a:solidFill>
                  <a:srgbClr val="0000FF"/>
                </a:solidFill>
              </a:rPr>
              <a:t>pseudopemphigoid</a:t>
            </a:r>
            <a:r>
              <a:rPr lang="en-US" sz="1600" i="1" dirty="0">
                <a:solidFill>
                  <a:srgbClr val="0000FF"/>
                </a:solidFill>
              </a:rPr>
              <a:t> respond when the offending agent is discontinued?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resolves (which is how you know it was </a:t>
            </a:r>
            <a:r>
              <a:rPr lang="en-US" sz="1600" dirty="0" err="1">
                <a:solidFill>
                  <a:srgbClr val="0000FF"/>
                </a:solidFill>
              </a:rPr>
              <a:t>pseudopemphigoid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76591F-DDF3-4AD2-A39A-A60ED0283F64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44658403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/>
              <a:t>Pseudopemphigoid</a:t>
            </a:r>
            <a:r>
              <a:rPr lang="en-US" altLang="en-US" sz="2100" dirty="0"/>
              <a:t> is a thing, and must be ruled out</a:t>
            </a:r>
            <a:r>
              <a:rPr lang="en-US" altLang="en-US" sz="2100" b="1" i="1" dirty="0">
                <a:solidFill>
                  <a:srgbClr val="0000FF"/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92676423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</a:t>
            </a:r>
            <a:r>
              <a:rPr lang="en-US" altLang="en-US" sz="2100" dirty="0" err="1"/>
              <a:t>dapsone</a:t>
            </a:r>
            <a:r>
              <a:rPr lang="en-US" altLang="en-US" sz="2100" dirty="0"/>
              <a:t>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Diagnosis is primarily clinical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Cyclophosphamide is indicated in severe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If surgery is indicated, it should be performed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/>
              <a:t>Pseudopemphigoid</a:t>
            </a:r>
            <a:r>
              <a:rPr lang="en-US" altLang="en-US" sz="2100" dirty="0"/>
              <a:t> is a thing, and must be ruled out</a:t>
            </a:r>
            <a:r>
              <a:rPr lang="en-US" altLang="en-US" sz="2100" b="1" i="1" dirty="0">
                <a:solidFill>
                  <a:srgbClr val="0000FF"/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169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432856" y="5824954"/>
            <a:ext cx="1568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rgbClr val="0000FF"/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7200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2F728-9323-419B-85E7-230292B7D8E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43158683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828800" y="4534631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3352800" y="4534631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i="1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724400" y="4534631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FDD69DD-5E7D-4420-8990-0604EBE72199}"/>
              </a:ext>
            </a:extLst>
          </p:cNvPr>
          <p:cNvSpPr txBox="1"/>
          <p:nvPr/>
        </p:nvSpPr>
        <p:spPr>
          <a:xfrm>
            <a:off x="990600" y="4976455"/>
            <a:ext cx="644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Cornea</a:t>
            </a:r>
            <a:r>
              <a:rPr lang="en-US" sz="1600" i="1" dirty="0">
                <a:solidFill>
                  <a:srgbClr val="0000FF"/>
                </a:solidFill>
              </a:rPr>
              <a:t> book identifies three categories of conditions that can produce a cicatrizing conjunctivitis. What are these categories?</a:t>
            </a:r>
          </a:p>
        </p:txBody>
      </p:sp>
    </p:spTree>
    <p:extLst>
      <p:ext uri="{BB962C8B-B14F-4D97-AF65-F5344CB8AC3E}">
        <p14:creationId xmlns:p14="http://schemas.microsoft.com/office/powerpoint/2010/main" val="373266609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headEnd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5497D57-138D-439A-8530-B601043574EC}"/>
              </a:ext>
            </a:extLst>
          </p:cNvPr>
          <p:cNvSpPr txBox="1"/>
          <p:nvPr/>
        </p:nvSpPr>
        <p:spPr>
          <a:xfrm>
            <a:off x="990600" y="4976455"/>
            <a:ext cx="644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Cornea</a:t>
            </a:r>
            <a:r>
              <a:rPr lang="en-US" sz="1600" i="1" dirty="0">
                <a:solidFill>
                  <a:srgbClr val="0000FF"/>
                </a:solidFill>
              </a:rPr>
              <a:t> book identifies three categories of conditions that can produce a cicatrizing conjunctivitis. What are these categories?</a:t>
            </a:r>
          </a:p>
        </p:txBody>
      </p:sp>
    </p:spTree>
    <p:extLst>
      <p:ext uri="{BB962C8B-B14F-4D97-AF65-F5344CB8AC3E}">
        <p14:creationId xmlns:p14="http://schemas.microsoft.com/office/powerpoint/2010/main" val="323158491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181AA61C-3CBA-4570-B21B-CF8378D7FC89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ABAACBFF-3DC0-4CF5-B5A8-231E5B2E2195}"/>
              </a:ext>
            </a:extLst>
          </p:cNvPr>
          <p:cNvSpPr/>
          <p:nvPr/>
        </p:nvSpPr>
        <p:spPr>
          <a:xfrm>
            <a:off x="6497354" y="49303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4206B-80F6-4E0A-A442-D78B39E9E973}"/>
              </a:ext>
            </a:extLst>
          </p:cNvPr>
          <p:cNvSpPr txBox="1"/>
          <p:nvPr/>
        </p:nvSpPr>
        <p:spPr>
          <a:xfrm>
            <a:off x="3273187" y="495300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05B257-75C2-4DDA-9BC1-1A852620DCE5}"/>
              </a:ext>
            </a:extLst>
          </p:cNvPr>
          <p:cNvSpPr txBox="1"/>
          <p:nvPr/>
        </p:nvSpPr>
        <p:spPr>
          <a:xfrm>
            <a:off x="6614666" y="495294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BEA4503-DD0B-4339-9959-1DC025D01BCB}"/>
              </a:ext>
            </a:extLst>
          </p:cNvPr>
          <p:cNvSpPr txBox="1"/>
          <p:nvPr/>
        </p:nvSpPr>
        <p:spPr>
          <a:xfrm>
            <a:off x="4858146" y="494496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9F13BC-1B83-4A9E-8D31-A43EEE333D84}"/>
              </a:ext>
            </a:extLst>
          </p:cNvPr>
          <p:cNvSpPr txBox="1"/>
          <p:nvPr/>
        </p:nvSpPr>
        <p:spPr>
          <a:xfrm>
            <a:off x="2173998" y="5257800"/>
            <a:ext cx="376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To which category does MMP belong?</a:t>
            </a:r>
          </a:p>
        </p:txBody>
      </p:sp>
    </p:spTree>
    <p:extLst>
      <p:ext uri="{BB962C8B-B14F-4D97-AF65-F5344CB8AC3E}">
        <p14:creationId xmlns:p14="http://schemas.microsoft.com/office/powerpoint/2010/main" val="411748134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BEA4503-DD0B-4339-9959-1DC025D01BCB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3F6212-FE3D-4D5B-8E43-FC33EFC1572F}"/>
              </a:ext>
            </a:extLst>
          </p:cNvPr>
          <p:cNvSpPr txBox="1"/>
          <p:nvPr/>
        </p:nvSpPr>
        <p:spPr>
          <a:xfrm>
            <a:off x="2173998" y="5257800"/>
            <a:ext cx="376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To which category does MMP belong?</a:t>
            </a:r>
          </a:p>
        </p:txBody>
      </p:sp>
    </p:spTree>
    <p:extLst>
      <p:ext uri="{BB962C8B-B14F-4D97-AF65-F5344CB8AC3E}">
        <p14:creationId xmlns:p14="http://schemas.microsoft.com/office/powerpoint/2010/main" val="290271828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803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 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965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 virus-like bacteria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BEA4503-DD0B-4339-9959-1DC025D01BCB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</p:spTree>
    <p:extLst>
      <p:ext uri="{BB962C8B-B14F-4D97-AF65-F5344CB8AC3E}">
        <p14:creationId xmlns:p14="http://schemas.microsoft.com/office/powerpoint/2010/main" val="119820660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205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-Shape 38">
            <a:extLst>
              <a:ext uri="{FF2B5EF4-FFF2-40B4-BE49-F238E27FC236}">
                <a16:creationId xmlns:a16="http://schemas.microsoft.com/office/drawing/2014/main" id="{E00C5DA9-EE9E-4E52-876F-834ABF8CEA8A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-Shape 39">
            <a:extLst>
              <a:ext uri="{FF2B5EF4-FFF2-40B4-BE49-F238E27FC236}">
                <a16:creationId xmlns:a16="http://schemas.microsoft.com/office/drawing/2014/main" id="{548B4CB2-A806-4791-8AEC-149A367B93EF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D00A37-725C-4519-9510-3B41221C360A}"/>
              </a:ext>
            </a:extLst>
          </p:cNvPr>
          <p:cNvSpPr txBox="1"/>
          <p:nvPr/>
        </p:nvSpPr>
        <p:spPr>
          <a:xfrm>
            <a:off x="3273187" y="4953000"/>
            <a:ext cx="4554837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 condition associated with eczema and asthma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62EB91-E353-4545-8D95-1838F45F015E}"/>
              </a:ext>
            </a:extLst>
          </p:cNvPr>
          <p:cNvSpPr txBox="1"/>
          <p:nvPr/>
        </p:nvSpPr>
        <p:spPr>
          <a:xfrm>
            <a:off x="3282403" y="5280328"/>
            <a:ext cx="2674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 devastating drug reaction</a:t>
            </a:r>
          </a:p>
        </p:txBody>
      </p:sp>
    </p:spTree>
    <p:extLst>
      <p:ext uri="{BB962C8B-B14F-4D97-AF65-F5344CB8AC3E}">
        <p14:creationId xmlns:p14="http://schemas.microsoft.com/office/powerpoint/2010/main" val="123561680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L-Shape 41">
            <a:extLst>
              <a:ext uri="{FF2B5EF4-FFF2-40B4-BE49-F238E27FC236}">
                <a16:creationId xmlns:a16="http://schemas.microsoft.com/office/drawing/2014/main" id="{F92A8994-5426-4D5A-973A-7B0BF5E27204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2C6E8D0-6DFF-4117-A4E1-731232F126C3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575EBD-F1F4-4797-AF7F-4F6705E3B0D2}"/>
              </a:ext>
            </a:extLst>
          </p:cNvPr>
          <p:cNvSpPr txBox="1"/>
          <p:nvPr/>
        </p:nvSpPr>
        <p:spPr>
          <a:xfrm>
            <a:off x="3273187" y="49530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AKC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94BB4D-18CE-4EE2-9FBC-C6E048E5B6DF}"/>
              </a:ext>
            </a:extLst>
          </p:cNvPr>
          <p:cNvSpPr txBox="1"/>
          <p:nvPr/>
        </p:nvSpPr>
        <p:spPr>
          <a:xfrm>
            <a:off x="3297924" y="529295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F4C5D-FD57-402A-876C-C6AF11F2803A}"/>
              </a:ext>
            </a:extLst>
          </p:cNvPr>
          <p:cNvSpPr txBox="1"/>
          <p:nvPr/>
        </p:nvSpPr>
        <p:spPr>
          <a:xfrm>
            <a:off x="3880504" y="5231398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i="1" dirty="0"/>
              <a:t>AKC = Atopic keratoconjunctivitis</a:t>
            </a:r>
          </a:p>
          <a:p>
            <a:pPr>
              <a:lnSpc>
                <a:spcPts val="1200"/>
              </a:lnSpc>
            </a:pPr>
            <a:r>
              <a:rPr lang="en-US" sz="1200" i="1" dirty="0"/>
              <a:t>SJS = Stevens-Johnson syndrome</a:t>
            </a:r>
          </a:p>
        </p:txBody>
      </p:sp>
    </p:spTree>
    <p:extLst>
      <p:ext uri="{BB962C8B-B14F-4D97-AF65-F5344CB8AC3E}">
        <p14:creationId xmlns:p14="http://schemas.microsoft.com/office/powerpoint/2010/main" val="350913357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L-Shape 41">
            <a:extLst>
              <a:ext uri="{FF2B5EF4-FFF2-40B4-BE49-F238E27FC236}">
                <a16:creationId xmlns:a16="http://schemas.microsoft.com/office/drawing/2014/main" id="{F92A8994-5426-4D5A-973A-7B0BF5E27204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2C6E8D0-6DFF-4117-A4E1-731232F126C3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575EBD-F1F4-4797-AF7F-4F6705E3B0D2}"/>
              </a:ext>
            </a:extLst>
          </p:cNvPr>
          <p:cNvSpPr txBox="1"/>
          <p:nvPr/>
        </p:nvSpPr>
        <p:spPr>
          <a:xfrm>
            <a:off x="3273187" y="49530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AKC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94BB4D-18CE-4EE2-9FBC-C6E048E5B6DF}"/>
              </a:ext>
            </a:extLst>
          </p:cNvPr>
          <p:cNvSpPr txBox="1"/>
          <p:nvPr/>
        </p:nvSpPr>
        <p:spPr>
          <a:xfrm>
            <a:off x="3297924" y="529295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</a:t>
            </a:r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C2296A8A-C1CC-43DA-BF0E-CD97AF9C7F21}"/>
              </a:ext>
            </a:extLst>
          </p:cNvPr>
          <p:cNvSpPr/>
          <p:nvPr/>
        </p:nvSpPr>
        <p:spPr>
          <a:xfrm>
            <a:off x="4719852" y="5269164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E7CEEB-7112-4F6B-99B0-216EC044DD61}"/>
              </a:ext>
            </a:extLst>
          </p:cNvPr>
          <p:cNvSpPr txBox="1"/>
          <p:nvPr/>
        </p:nvSpPr>
        <p:spPr>
          <a:xfrm>
            <a:off x="4839765" y="5300246"/>
            <a:ext cx="161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 skin condition</a:t>
            </a:r>
          </a:p>
        </p:txBody>
      </p:sp>
    </p:spTree>
    <p:extLst>
      <p:ext uri="{BB962C8B-B14F-4D97-AF65-F5344CB8AC3E}">
        <p14:creationId xmlns:p14="http://schemas.microsoft.com/office/powerpoint/2010/main" val="395300290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179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L-Shape 41">
            <a:extLst>
              <a:ext uri="{FF2B5EF4-FFF2-40B4-BE49-F238E27FC236}">
                <a16:creationId xmlns:a16="http://schemas.microsoft.com/office/drawing/2014/main" id="{F92A8994-5426-4D5A-973A-7B0BF5E27204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2C6E8D0-6DFF-4117-A4E1-731232F126C3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575EBD-F1F4-4797-AF7F-4F6705E3B0D2}"/>
              </a:ext>
            </a:extLst>
          </p:cNvPr>
          <p:cNvSpPr txBox="1"/>
          <p:nvPr/>
        </p:nvSpPr>
        <p:spPr>
          <a:xfrm>
            <a:off x="3273187" y="49530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AKC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94BB4D-18CE-4EE2-9FBC-C6E048E5B6DF}"/>
              </a:ext>
            </a:extLst>
          </p:cNvPr>
          <p:cNvSpPr txBox="1"/>
          <p:nvPr/>
        </p:nvSpPr>
        <p:spPr>
          <a:xfrm>
            <a:off x="3297924" y="529295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</a:t>
            </a:r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C2296A8A-C1CC-43DA-BF0E-CD97AF9C7F21}"/>
              </a:ext>
            </a:extLst>
          </p:cNvPr>
          <p:cNvSpPr/>
          <p:nvPr/>
        </p:nvSpPr>
        <p:spPr>
          <a:xfrm>
            <a:off x="4719852" y="5269164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E7CEEB-7112-4F6B-99B0-216EC044DD61}"/>
              </a:ext>
            </a:extLst>
          </p:cNvPr>
          <p:cNvSpPr txBox="1"/>
          <p:nvPr/>
        </p:nvSpPr>
        <p:spPr>
          <a:xfrm>
            <a:off x="4839765" y="530024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Scleroderma</a:t>
            </a:r>
          </a:p>
        </p:txBody>
      </p:sp>
    </p:spTree>
    <p:extLst>
      <p:ext uri="{BB962C8B-B14F-4D97-AF65-F5344CB8AC3E}">
        <p14:creationId xmlns:p14="http://schemas.microsoft.com/office/powerpoint/2010/main" val="33786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B9740-A26C-4F1D-B125-A7CA28F3E97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65968451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180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181AA61C-3CBA-4570-B21B-CF8378D7FC89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FCDA91B9-666B-40A5-A27E-D5BA34AE4D4D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-Shape 38">
            <a:extLst>
              <a:ext uri="{FF2B5EF4-FFF2-40B4-BE49-F238E27FC236}">
                <a16:creationId xmlns:a16="http://schemas.microsoft.com/office/drawing/2014/main" id="{B8A5F2D2-8EB6-4C73-80C7-28913F92B368}"/>
              </a:ext>
            </a:extLst>
          </p:cNvPr>
          <p:cNvSpPr/>
          <p:nvPr/>
        </p:nvSpPr>
        <p:spPr>
          <a:xfrm>
            <a:off x="6506156" y="524245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665F1A66-B063-4300-8E55-09149203B2F3}"/>
              </a:ext>
            </a:extLst>
          </p:cNvPr>
          <p:cNvSpPr/>
          <p:nvPr/>
        </p:nvSpPr>
        <p:spPr>
          <a:xfrm>
            <a:off x="4719852" y="5269164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4206B-80F6-4E0A-A442-D78B39E9E973}"/>
              </a:ext>
            </a:extLst>
          </p:cNvPr>
          <p:cNvSpPr txBox="1"/>
          <p:nvPr/>
        </p:nvSpPr>
        <p:spPr>
          <a:xfrm>
            <a:off x="3273187" y="49530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AKC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CBE3A4-4B7F-4FF0-BC4C-07B963D54871}"/>
              </a:ext>
            </a:extLst>
          </p:cNvPr>
          <p:cNvSpPr txBox="1"/>
          <p:nvPr/>
        </p:nvSpPr>
        <p:spPr>
          <a:xfrm>
            <a:off x="3297924" y="529295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12D57C-6BC0-48F9-B588-FB61566761A1}"/>
              </a:ext>
            </a:extLst>
          </p:cNvPr>
          <p:cNvSpPr txBox="1"/>
          <p:nvPr/>
        </p:nvSpPr>
        <p:spPr>
          <a:xfrm>
            <a:off x="4839765" y="530024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Scleroderma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2DD03-9787-4F75-AA86-678F797F71C0}"/>
              </a:ext>
            </a:extLst>
          </p:cNvPr>
          <p:cNvSpPr txBox="1"/>
          <p:nvPr/>
        </p:nvSpPr>
        <p:spPr>
          <a:xfrm>
            <a:off x="6623882" y="5264781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Ouch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L-Shape 53">
            <a:extLst>
              <a:ext uri="{FF2B5EF4-FFF2-40B4-BE49-F238E27FC236}">
                <a16:creationId xmlns:a16="http://schemas.microsoft.com/office/drawing/2014/main" id="{927EC78F-6A1D-4178-80AF-C1686002C305}"/>
              </a:ext>
            </a:extLst>
          </p:cNvPr>
          <p:cNvSpPr/>
          <p:nvPr/>
        </p:nvSpPr>
        <p:spPr>
          <a:xfrm>
            <a:off x="6497354" y="49303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D6DDEB-C879-4811-87D3-F48DB2DB9813}"/>
              </a:ext>
            </a:extLst>
          </p:cNvPr>
          <p:cNvSpPr txBox="1"/>
          <p:nvPr/>
        </p:nvSpPr>
        <p:spPr>
          <a:xfrm>
            <a:off x="6548365" y="4953000"/>
            <a:ext cx="1848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You know this one</a:t>
            </a:r>
          </a:p>
        </p:txBody>
      </p:sp>
    </p:spTree>
    <p:extLst>
      <p:ext uri="{BB962C8B-B14F-4D97-AF65-F5344CB8AC3E}">
        <p14:creationId xmlns:p14="http://schemas.microsoft.com/office/powerpoint/2010/main" val="292403335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181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181AA61C-3CBA-4570-B21B-CF8378D7FC89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FCDA91B9-666B-40A5-A27E-D5BA34AE4D4D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-Shape 38">
            <a:extLst>
              <a:ext uri="{FF2B5EF4-FFF2-40B4-BE49-F238E27FC236}">
                <a16:creationId xmlns:a16="http://schemas.microsoft.com/office/drawing/2014/main" id="{B8A5F2D2-8EB6-4C73-80C7-28913F92B368}"/>
              </a:ext>
            </a:extLst>
          </p:cNvPr>
          <p:cNvSpPr/>
          <p:nvPr/>
        </p:nvSpPr>
        <p:spPr>
          <a:xfrm>
            <a:off x="6506156" y="524245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665F1A66-B063-4300-8E55-09149203B2F3}"/>
              </a:ext>
            </a:extLst>
          </p:cNvPr>
          <p:cNvSpPr/>
          <p:nvPr/>
        </p:nvSpPr>
        <p:spPr>
          <a:xfrm>
            <a:off x="4719852" y="5269164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Trachoma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4206B-80F6-4E0A-A442-D78B39E9E973}"/>
              </a:ext>
            </a:extLst>
          </p:cNvPr>
          <p:cNvSpPr txBox="1"/>
          <p:nvPr/>
        </p:nvSpPr>
        <p:spPr>
          <a:xfrm>
            <a:off x="3273187" y="49530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AKC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CBE3A4-4B7F-4FF0-BC4C-07B963D54871}"/>
              </a:ext>
            </a:extLst>
          </p:cNvPr>
          <p:cNvSpPr txBox="1"/>
          <p:nvPr/>
        </p:nvSpPr>
        <p:spPr>
          <a:xfrm>
            <a:off x="3297924" y="529295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12D57C-6BC0-48F9-B588-FB61566761A1}"/>
              </a:ext>
            </a:extLst>
          </p:cNvPr>
          <p:cNvSpPr txBox="1"/>
          <p:nvPr/>
        </p:nvSpPr>
        <p:spPr>
          <a:xfrm>
            <a:off x="4839765" y="530024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Scleroderma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2DD03-9787-4F75-AA86-678F797F71C0}"/>
              </a:ext>
            </a:extLst>
          </p:cNvPr>
          <p:cNvSpPr txBox="1"/>
          <p:nvPr/>
        </p:nvSpPr>
        <p:spPr>
          <a:xfrm>
            <a:off x="6623882" y="5264781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Chemical burn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L-Shape 53">
            <a:extLst>
              <a:ext uri="{FF2B5EF4-FFF2-40B4-BE49-F238E27FC236}">
                <a16:creationId xmlns:a16="http://schemas.microsoft.com/office/drawing/2014/main" id="{927EC78F-6A1D-4178-80AF-C1686002C305}"/>
              </a:ext>
            </a:extLst>
          </p:cNvPr>
          <p:cNvSpPr/>
          <p:nvPr/>
        </p:nvSpPr>
        <p:spPr>
          <a:xfrm>
            <a:off x="6497354" y="49303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D6DDEB-C879-4811-87D3-F48DB2DB9813}"/>
              </a:ext>
            </a:extLst>
          </p:cNvPr>
          <p:cNvSpPr txBox="1"/>
          <p:nvPr/>
        </p:nvSpPr>
        <p:spPr>
          <a:xfrm>
            <a:off x="6614666" y="4952943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Medicomentosa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2893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8D383913-E8EF-42D2-B3E3-A612129D7D13}"/>
              </a:ext>
            </a:extLst>
          </p:cNvPr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</a:t>
            </a: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dapsone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must first be screened for sickle cell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Diagnosis is primarily clinical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Cyclophosphamide is indicated in severe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If surgery is indicated, it should be performed without delay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i="1" dirty="0" err="1"/>
              <a:t>Pseudopemphigoid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is a thing, and must be ruled out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  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DDx for MMP includes infectious and allergic entities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  <a:endParaRPr lang="en-US" altLang="en-US" sz="2100" b="1" i="1" dirty="0"/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182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32400" y="5445354"/>
            <a:ext cx="12954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744414" y="4347658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1EA84A-C61B-442C-A696-CE1E6BC92CA1}"/>
              </a:ext>
            </a:extLst>
          </p:cNvPr>
          <p:cNvCxnSpPr>
            <a:cxnSpLocks/>
          </p:cNvCxnSpPr>
          <p:nvPr/>
        </p:nvCxnSpPr>
        <p:spPr>
          <a:xfrm>
            <a:off x="6096000" y="5824954"/>
            <a:ext cx="156814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93CC26B-5FF1-4290-B9F4-2FDB200924ED}"/>
              </a:ext>
            </a:extLst>
          </p:cNvPr>
          <p:cNvSpPr txBox="1"/>
          <p:nvPr/>
        </p:nvSpPr>
        <p:spPr>
          <a:xfrm>
            <a:off x="6127857" y="5486400"/>
            <a:ext cx="2254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when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dz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quiescent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2909533" y="4729477"/>
            <a:ext cx="53572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024205" y="5003499"/>
            <a:ext cx="29367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3878B-A000-43D6-B197-926BF0573A2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0E28B-914F-4DD3-96BD-584C04199FC1}"/>
              </a:ext>
            </a:extLst>
          </p:cNvPr>
          <p:cNvSpPr/>
          <p:nvPr/>
        </p:nvSpPr>
        <p:spPr>
          <a:xfrm>
            <a:off x="1014578" y="3428999"/>
            <a:ext cx="7291222" cy="220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C247F-0E81-4C9C-A836-8C2D8E71FAFC}"/>
              </a:ext>
            </a:extLst>
          </p:cNvPr>
          <p:cNvSpPr txBox="1"/>
          <p:nvPr/>
        </p:nvSpPr>
        <p:spPr>
          <a:xfrm>
            <a:off x="3097660" y="3505200"/>
            <a:ext cx="2909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Cicatrizing conjunctivitis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DA36C9-55B3-4777-B555-7AA05BCB81EB}"/>
              </a:ext>
            </a:extLst>
          </p:cNvPr>
          <p:cNvSpPr txBox="1"/>
          <p:nvPr/>
        </p:nvSpPr>
        <p:spPr>
          <a:xfrm>
            <a:off x="1110243" y="4534631"/>
            <a:ext cx="11721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Infectious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944D5-69B6-4032-B8A1-0547BAD7159B}"/>
              </a:ext>
            </a:extLst>
          </p:cNvPr>
          <p:cNvSpPr txBox="1"/>
          <p:nvPr/>
        </p:nvSpPr>
        <p:spPr>
          <a:xfrm>
            <a:off x="2819400" y="4534631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Allergic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334B1C-B87C-40E9-86BE-4D67C6624F4A}"/>
              </a:ext>
            </a:extLst>
          </p:cNvPr>
          <p:cNvSpPr txBox="1"/>
          <p:nvPr/>
        </p:nvSpPr>
        <p:spPr>
          <a:xfrm>
            <a:off x="4267200" y="4534631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Autoimmune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F8D6CA-26BD-46F6-93B8-18A49E76EB89}"/>
              </a:ext>
            </a:extLst>
          </p:cNvPr>
          <p:cNvSpPr txBox="1"/>
          <p:nvPr/>
        </p:nvSpPr>
        <p:spPr>
          <a:xfrm>
            <a:off x="6166570" y="4534631"/>
            <a:ext cx="7617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04115-60C7-41EA-9A13-677E5B8266B6}"/>
              </a:ext>
            </a:extLst>
          </p:cNvPr>
          <p:cNvSpPr txBox="1"/>
          <p:nvPr/>
        </p:nvSpPr>
        <p:spPr>
          <a:xfrm>
            <a:off x="1518508" y="494496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Adenovirus</a:t>
            </a: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EC7F0BA-3F86-4183-937F-A4F0306D661C}"/>
              </a:ext>
            </a:extLst>
          </p:cNvPr>
          <p:cNvSpPr/>
          <p:nvPr/>
        </p:nvSpPr>
        <p:spPr>
          <a:xfrm>
            <a:off x="1392484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EDDAAADF-24FC-4404-BB1B-88B3AE0917B7}"/>
              </a:ext>
            </a:extLst>
          </p:cNvPr>
          <p:cNvSpPr/>
          <p:nvPr/>
        </p:nvSpPr>
        <p:spPr>
          <a:xfrm>
            <a:off x="1392484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>
            <a:extLst>
              <a:ext uri="{FF2B5EF4-FFF2-40B4-BE49-F238E27FC236}">
                <a16:creationId xmlns:a16="http://schemas.microsoft.com/office/drawing/2014/main" id="{181AA61C-3CBA-4570-B21B-CF8378D7FC89}"/>
              </a:ext>
            </a:extLst>
          </p:cNvPr>
          <p:cNvSpPr/>
          <p:nvPr/>
        </p:nvSpPr>
        <p:spPr>
          <a:xfrm>
            <a:off x="3148966" y="492672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FCDA91B9-666B-40A5-A27E-D5BA34AE4D4D}"/>
              </a:ext>
            </a:extLst>
          </p:cNvPr>
          <p:cNvSpPr/>
          <p:nvPr/>
        </p:nvSpPr>
        <p:spPr>
          <a:xfrm>
            <a:off x="3148966" y="52651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-Shape 38">
            <a:extLst>
              <a:ext uri="{FF2B5EF4-FFF2-40B4-BE49-F238E27FC236}">
                <a16:creationId xmlns:a16="http://schemas.microsoft.com/office/drawing/2014/main" id="{B8A5F2D2-8EB6-4C73-80C7-28913F92B368}"/>
              </a:ext>
            </a:extLst>
          </p:cNvPr>
          <p:cNvSpPr/>
          <p:nvPr/>
        </p:nvSpPr>
        <p:spPr>
          <a:xfrm>
            <a:off x="6506156" y="5242455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E76078F-FBB2-4573-8907-9DC7ABE0D47E}"/>
              </a:ext>
            </a:extLst>
          </p:cNvPr>
          <p:cNvSpPr/>
          <p:nvPr/>
        </p:nvSpPr>
        <p:spPr>
          <a:xfrm>
            <a:off x="4719852" y="4930762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665F1A66-B063-4300-8E55-09149203B2F3}"/>
              </a:ext>
            </a:extLst>
          </p:cNvPr>
          <p:cNvSpPr/>
          <p:nvPr/>
        </p:nvSpPr>
        <p:spPr>
          <a:xfrm>
            <a:off x="4719852" y="5269164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9E78F1-8C4A-4066-93C3-B05DE0C80577}"/>
              </a:ext>
            </a:extLst>
          </p:cNvPr>
          <p:cNvSpPr txBox="1"/>
          <p:nvPr/>
        </p:nvSpPr>
        <p:spPr>
          <a:xfrm>
            <a:off x="1531242" y="5280540"/>
            <a:ext cx="1100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Trachoma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24206B-80F6-4E0A-A442-D78B39E9E973}"/>
              </a:ext>
            </a:extLst>
          </p:cNvPr>
          <p:cNvSpPr txBox="1"/>
          <p:nvPr/>
        </p:nvSpPr>
        <p:spPr>
          <a:xfrm>
            <a:off x="3273187" y="49530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AKC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CBE3A4-4B7F-4FF0-BC4C-07B963D54871}"/>
              </a:ext>
            </a:extLst>
          </p:cNvPr>
          <p:cNvSpPr txBox="1"/>
          <p:nvPr/>
        </p:nvSpPr>
        <p:spPr>
          <a:xfrm>
            <a:off x="3297924" y="529295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SJS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A4FD7-D956-4A3A-999A-6D317D92A538}"/>
              </a:ext>
            </a:extLst>
          </p:cNvPr>
          <p:cNvSpPr txBox="1"/>
          <p:nvPr/>
        </p:nvSpPr>
        <p:spPr>
          <a:xfrm>
            <a:off x="4860016" y="4958545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MMP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12D57C-6BC0-48F9-B588-FB61566761A1}"/>
              </a:ext>
            </a:extLst>
          </p:cNvPr>
          <p:cNvSpPr txBox="1"/>
          <p:nvPr/>
        </p:nvSpPr>
        <p:spPr>
          <a:xfrm>
            <a:off x="4839765" y="530024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Scleroderma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22DD03-9787-4F75-AA86-678F797F71C0}"/>
              </a:ext>
            </a:extLst>
          </p:cNvPr>
          <p:cNvSpPr txBox="1"/>
          <p:nvPr/>
        </p:nvSpPr>
        <p:spPr>
          <a:xfrm>
            <a:off x="6623882" y="5264781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Chemical burn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383D77-FEE1-4437-AFEB-2DD002AA937F}"/>
              </a:ext>
            </a:extLst>
          </p:cNvPr>
          <p:cNvCxnSpPr>
            <a:cxnSpLocks/>
          </p:cNvCxnSpPr>
          <p:nvPr/>
        </p:nvCxnSpPr>
        <p:spPr>
          <a:xfrm flipH="1">
            <a:off x="2119555" y="3905310"/>
            <a:ext cx="2452447" cy="671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1BEE03-79E5-41E6-BAE0-D57FA25AA888}"/>
              </a:ext>
            </a:extLst>
          </p:cNvPr>
          <p:cNvCxnSpPr>
            <a:cxnSpLocks/>
          </p:cNvCxnSpPr>
          <p:nvPr/>
        </p:nvCxnSpPr>
        <p:spPr>
          <a:xfrm flipH="1">
            <a:off x="3594842" y="3905310"/>
            <a:ext cx="977159" cy="683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02E47E-377A-48D5-9B38-2790297FC482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281007" cy="6737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40BC9F-7C82-42A6-81A7-2E6FF0BEA398}"/>
              </a:ext>
            </a:extLst>
          </p:cNvPr>
          <p:cNvCxnSpPr>
            <a:cxnSpLocks/>
          </p:cNvCxnSpPr>
          <p:nvPr/>
        </p:nvCxnSpPr>
        <p:spPr>
          <a:xfrm>
            <a:off x="4572000" y="3924235"/>
            <a:ext cx="1607983" cy="664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L-Shape 53">
            <a:extLst>
              <a:ext uri="{FF2B5EF4-FFF2-40B4-BE49-F238E27FC236}">
                <a16:creationId xmlns:a16="http://schemas.microsoft.com/office/drawing/2014/main" id="{927EC78F-6A1D-4178-80AF-C1686002C305}"/>
              </a:ext>
            </a:extLst>
          </p:cNvPr>
          <p:cNvSpPr/>
          <p:nvPr/>
        </p:nvSpPr>
        <p:spPr>
          <a:xfrm>
            <a:off x="6497354" y="4930327"/>
            <a:ext cx="155290" cy="204396"/>
          </a:xfrm>
          <a:prstGeom prst="corner">
            <a:avLst>
              <a:gd name="adj1" fmla="val 2009"/>
              <a:gd name="adj2" fmla="val 38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D6DDEB-C879-4811-87D3-F48DB2DB9813}"/>
              </a:ext>
            </a:extLst>
          </p:cNvPr>
          <p:cNvSpPr txBox="1"/>
          <p:nvPr/>
        </p:nvSpPr>
        <p:spPr>
          <a:xfrm>
            <a:off x="6614666" y="4952943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</a:rPr>
              <a:t>Medicomentosa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A2F95CB-C7B9-4594-A644-3B9DB890C356}"/>
              </a:ext>
            </a:extLst>
          </p:cNvPr>
          <p:cNvSpPr/>
          <p:nvPr/>
        </p:nvSpPr>
        <p:spPr>
          <a:xfrm>
            <a:off x="6552680" y="4903962"/>
            <a:ext cx="1796756" cy="464823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DB98824-FDD1-4927-B805-A31EEF0AC910}"/>
              </a:ext>
            </a:extLst>
          </p:cNvPr>
          <p:cNvSpPr/>
          <p:nvPr/>
        </p:nvSpPr>
        <p:spPr>
          <a:xfrm rot="5400000">
            <a:off x="7783680" y="5267987"/>
            <a:ext cx="1185241" cy="836708"/>
          </a:xfrm>
          <a:prstGeom prst="blockArc">
            <a:avLst>
              <a:gd name="adj1" fmla="val 10565127"/>
              <a:gd name="adj2" fmla="val 582561"/>
              <a:gd name="adj3" fmla="val 25529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C4260B1-56D7-45CB-ABDA-35A20392D36A}"/>
              </a:ext>
            </a:extLst>
          </p:cNvPr>
          <p:cNvSpPr/>
          <p:nvPr/>
        </p:nvSpPr>
        <p:spPr>
          <a:xfrm>
            <a:off x="3570086" y="5963471"/>
            <a:ext cx="4791661" cy="423808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91DA8-2894-46B7-A109-F73306427E67}"/>
              </a:ext>
            </a:extLst>
          </p:cNvPr>
          <p:cNvSpPr txBox="1"/>
          <p:nvPr/>
        </p:nvSpPr>
        <p:spPr>
          <a:xfrm>
            <a:off x="3810000" y="6019800"/>
            <a:ext cx="4599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Medicomentosa</a:t>
            </a:r>
            <a:r>
              <a:rPr lang="en-US" sz="1400" i="1" dirty="0">
                <a:solidFill>
                  <a:schemeClr val="bg1"/>
                </a:solidFill>
              </a:rPr>
              <a:t> is another name for </a:t>
            </a:r>
            <a:r>
              <a:rPr lang="en-US" sz="1400" i="1" dirty="0" err="1">
                <a:solidFill>
                  <a:schemeClr val="bg1"/>
                </a:solidFill>
              </a:rPr>
              <a:t>pseudopemphigoid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FB1F0-B67C-430F-8B5B-BCB94B668BE2}"/>
              </a:ext>
            </a:extLst>
          </p:cNvPr>
          <p:cNvSpPr txBox="1"/>
          <p:nvPr/>
        </p:nvSpPr>
        <p:spPr>
          <a:xfrm>
            <a:off x="1905000" y="2078503"/>
            <a:ext cx="648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(No question being asked here—just correcting the statement. Similar ‘corrections’ performed throughout the set.)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637913-76DA-412A-B1A9-33B2655AFA12}"/>
              </a:ext>
            </a:extLst>
          </p:cNvPr>
          <p:cNvCxnSpPr/>
          <p:nvPr/>
        </p:nvCxnSpPr>
        <p:spPr>
          <a:xfrm flipH="1" flipV="1">
            <a:off x="2286790" y="1389221"/>
            <a:ext cx="620730" cy="641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D3DF11-E11A-4203-B2E9-26E0BBB4607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90738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a nutshell, what is MMP? How would you summarize it?</a:t>
            </a:r>
          </a:p>
          <a:p>
            <a:r>
              <a:rPr lang="en-US" dirty="0"/>
              <a:t>MMP is an autoimmune condition of the ocular surface that produces a  chronic  cicatrizing  conjunctivitis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F330E2-CE48-4106-AD6D-031B5780B1F2}"/>
              </a:ext>
            </a:extLst>
          </p:cNvPr>
          <p:cNvSpPr/>
          <p:nvPr/>
        </p:nvSpPr>
        <p:spPr>
          <a:xfrm>
            <a:off x="2286000" y="1951383"/>
            <a:ext cx="878786" cy="31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acute </a:t>
            </a:r>
            <a:r>
              <a:rPr lang="en-US" sz="800" i="1" dirty="0">
                <a:solidFill>
                  <a:schemeClr val="tx1"/>
                </a:solidFill>
              </a:rPr>
              <a:t>vs</a:t>
            </a:r>
            <a:r>
              <a:rPr lang="en-US" sz="800" dirty="0">
                <a:solidFill>
                  <a:schemeClr val="tx1"/>
                </a:solidFill>
              </a:rPr>
              <a:t> chronic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FECEF-6C8E-423E-9275-732C6C507B2B}"/>
              </a:ext>
            </a:extLst>
          </p:cNvPr>
          <p:cNvSpPr/>
          <p:nvPr/>
        </p:nvSpPr>
        <p:spPr>
          <a:xfrm>
            <a:off x="3171412" y="1951383"/>
            <a:ext cx="1102414" cy="313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MMP keyword</a:t>
            </a:r>
          </a:p>
        </p:txBody>
      </p:sp>
    </p:spTree>
    <p:extLst>
      <p:ext uri="{BB962C8B-B14F-4D97-AF65-F5344CB8AC3E}">
        <p14:creationId xmlns:p14="http://schemas.microsoft.com/office/powerpoint/2010/main" val="176117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F6EE53-D9F9-4D31-BFD0-957F5B21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7B659-DA31-4413-B8B8-1BC448E54C65}"/>
              </a:ext>
            </a:extLst>
          </p:cNvPr>
          <p:cNvSpPr txBox="1"/>
          <p:nvPr/>
        </p:nvSpPr>
        <p:spPr>
          <a:xfrm>
            <a:off x="1981200" y="1548825"/>
            <a:ext cx="455041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What, if any, is the racial predilection of MMP?</a:t>
            </a:r>
          </a:p>
          <a:p>
            <a:r>
              <a:rPr lang="en-US" sz="1600" dirty="0">
                <a:solidFill>
                  <a:srgbClr val="FFFF00"/>
                </a:solidFill>
              </a:rPr>
              <a:t>There is 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420F6-66F6-4104-80B8-1F2730556B6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83706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F6EE53-D9F9-4D31-BFD0-957F5B21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7B659-DA31-4413-B8B8-1BC448E54C65}"/>
              </a:ext>
            </a:extLst>
          </p:cNvPr>
          <p:cNvSpPr txBox="1"/>
          <p:nvPr/>
        </p:nvSpPr>
        <p:spPr>
          <a:xfrm>
            <a:off x="1981200" y="1548825"/>
            <a:ext cx="455041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What, if any, is the racial predilection of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There is none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92F5E-F568-4ED4-8BA4-2B0625FEC1F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22795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cicatricial pemphigoid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A43A5-8415-4BCC-8E4B-B1C8B6453E5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71230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cicatricial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31D76-ED48-4507-A4A9-865EABF4069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21623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cicatricial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T?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3F3BD7-9756-4438-9116-625816FEDD56}"/>
              </a:ext>
            </a:extLst>
          </p:cNvPr>
          <p:cNvSpPr txBox="1"/>
          <p:nvPr/>
        </p:nvSpPr>
        <p:spPr>
          <a:xfrm>
            <a:off x="952500" y="2013227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The BCSC </a:t>
            </a:r>
            <a:r>
              <a:rPr lang="en-US" sz="1600" i="1" dirty="0">
                <a:solidFill>
                  <a:srgbClr val="0000FF"/>
                </a:solidFill>
              </a:rPr>
              <a:t>External Disease </a:t>
            </a:r>
            <a:r>
              <a:rPr lang="en-US" sz="1600" dirty="0">
                <a:solidFill>
                  <a:srgbClr val="0000FF"/>
                </a:solidFill>
              </a:rPr>
              <a:t>book indicates the term </a:t>
            </a:r>
            <a:r>
              <a:rPr lang="en-US" sz="1600" i="1" dirty="0">
                <a:solidFill>
                  <a:srgbClr val="0000FF"/>
                </a:solidFill>
              </a:rPr>
              <a:t>MMP</a:t>
            </a:r>
            <a:r>
              <a:rPr lang="en-US" sz="1600" dirty="0">
                <a:solidFill>
                  <a:srgbClr val="0000FF"/>
                </a:solidFill>
              </a:rPr>
              <a:t> should be used in place of OCP. However, other well-regarded sources continue to use the term OCP to describe cases of MMP that principally affect the conj. Caveat emptor.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8EDD7-02FA-4851-B71F-64CF2B2E5484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65082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after age 60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45C5-37B4-41FE-B0AC-052BBC8023C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253818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after age 60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597E9-3A5C-4D12-A58F-7403C1FE5F3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78310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6EBD03-8BFA-49D5-AECC-9C166E73288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427983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B376FA-0F10-4EA3-B6E2-55DE48B54D8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99295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70815A-B64F-41C8-88A0-FFF380C1E966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16262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a nutshell, what is MMP? How would you summarize it?</a:t>
            </a:r>
          </a:p>
          <a:p>
            <a:r>
              <a:rPr lang="en-US" dirty="0"/>
              <a:t>MMP is an autoimmune condition of the ocular surface that produces a  chronic  cicatrizing  conjunctivitis</a:t>
            </a:r>
          </a:p>
        </p:txBody>
      </p:sp>
    </p:spTree>
    <p:extLst>
      <p:ext uri="{BB962C8B-B14F-4D97-AF65-F5344CB8AC3E}">
        <p14:creationId xmlns:p14="http://schemas.microsoft.com/office/powerpoint/2010/main" val="3351189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5A0F19-A65A-407F-A19B-2E8B4B6D8201}"/>
              </a:ext>
            </a:extLst>
          </p:cNvPr>
          <p:cNvSpPr txBox="1"/>
          <p:nvPr/>
        </p:nvSpPr>
        <p:spPr>
          <a:xfrm>
            <a:off x="3962400" y="1613838"/>
            <a:ext cx="49530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MMP</a:t>
            </a:r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pts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usually 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older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than 60, and only rarely </a:t>
            </a:r>
            <a:r>
              <a:rPr lang="en-US" sz="24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younger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than 30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B00C38-9ED6-42DE-9993-0950026A3513}"/>
              </a:ext>
            </a:extLst>
          </p:cNvPr>
          <p:cNvSpPr/>
          <p:nvPr/>
        </p:nvSpPr>
        <p:spPr>
          <a:xfrm>
            <a:off x="228600" y="1405354"/>
            <a:ext cx="3810000" cy="12616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B417B-3722-4317-B4E1-5EBCCCE9080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64006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B25CE9-EB37-41D7-9DFE-5633B8064A67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81763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DBFC6E-8A2A-4B04-B5AD-4E366726D15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059130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59F70D-EA51-4EC8-A995-252DD3F36D26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382895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48315-671E-4156-A6E1-DF32989C4E69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94368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1E388-290E-4AD8-861C-AD2EB6C7F32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52637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D3356-659E-45D6-9FFC-9797143149D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271330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BF207-9D57-48D8-8EAF-C6BB8C06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BC9DA-1354-4DEE-934B-A5B08ABB7DD8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67EF1-A670-4B7C-ACED-91C4D116881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9932A-642F-4A0F-B714-1FBF081C91E3}"/>
              </a:ext>
            </a:extLst>
          </p:cNvPr>
          <p:cNvSpPr txBox="1"/>
          <p:nvPr/>
        </p:nvSpPr>
        <p:spPr>
          <a:xfrm>
            <a:off x="3466571" y="613695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MMP: </a:t>
            </a:r>
            <a:r>
              <a:rPr lang="en-US" dirty="0" err="1"/>
              <a:t>Symblephara</a:t>
            </a:r>
            <a:endParaRPr lang="en-US" dirty="0"/>
          </a:p>
        </p:txBody>
      </p:sp>
      <p:pic>
        <p:nvPicPr>
          <p:cNvPr id="4098" name="Picture 2" descr="Mucous Membrane Pemphigoid | Wills Eye Hospital">
            <a:extLst>
              <a:ext uri="{FF2B5EF4-FFF2-40B4-BE49-F238E27FC236}">
                <a16:creationId xmlns:a16="http://schemas.microsoft.com/office/drawing/2014/main" id="{B68A5696-D193-402D-82FB-9D1F34EB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03794"/>
            <a:ext cx="3657600" cy="24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cular Cicatricial Pemphigoid: Surgical Treatment of Advanced Disease -  American Academy of Ophthalmology">
            <a:extLst>
              <a:ext uri="{FF2B5EF4-FFF2-40B4-BE49-F238E27FC236}">
                <a16:creationId xmlns:a16="http://schemas.microsoft.com/office/drawing/2014/main" id="{BF18C885-8D2D-44D5-B221-289D926F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8" y="809011"/>
            <a:ext cx="2781833" cy="22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cular Cicatricial Pemphigoid: atypical presentation. EyeRounds.org - The  University of Iowa">
            <a:extLst>
              <a:ext uri="{FF2B5EF4-FFF2-40B4-BE49-F238E27FC236}">
                <a16:creationId xmlns:a16="http://schemas.microsoft.com/office/drawing/2014/main" id="{D234FD8F-F7FD-4333-ADE4-D7852A88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748706"/>
            <a:ext cx="2886075" cy="22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01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surface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725D5-77CA-4702-8D96-5FA5628160A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06638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CCD39-A74D-43B8-8D32-1AB1D76494B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2903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BF207-9D57-48D8-8EAF-C6BB8C06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BC9DA-1354-4DEE-934B-A5B08ABB7DD8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T/F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9932A-642F-4A0F-B714-1FBF081C91E3}"/>
              </a:ext>
            </a:extLst>
          </p:cNvPr>
          <p:cNvSpPr txBox="1"/>
          <p:nvPr/>
        </p:nvSpPr>
        <p:spPr>
          <a:xfrm>
            <a:off x="4210362" y="61369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DDEFA-95AD-468C-8CC3-47FC730B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346"/>
            <a:ext cx="8229600" cy="30773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A15FC0-1CD6-4AC2-A609-0B173B1112BA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5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can lead to what dreaded complication?</a:t>
            </a:r>
            <a:endParaRPr lang="en-US" sz="1600" i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6C1E4-4BA9-4470-9951-45C77DDE2E7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314104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BEF9F-55BA-4B63-A46E-CFF1C2B8F742}"/>
              </a:ext>
            </a:extLst>
          </p:cNvPr>
          <p:cNvSpPr/>
          <p:nvPr/>
        </p:nvSpPr>
        <p:spPr>
          <a:xfrm>
            <a:off x="533400" y="5486400"/>
            <a:ext cx="762000" cy="28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EB8B16-56FA-47E5-995F-C198CF1D590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414643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0000FF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0000FF"/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D6EAD-BAE5-43F2-9869-2D3B6FFFB29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873687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6E1B154-6AF1-4A7C-933D-D8B87280DDD1}"/>
              </a:ext>
            </a:extLst>
          </p:cNvPr>
          <p:cNvSpPr txBox="1"/>
          <p:nvPr/>
        </p:nvSpPr>
        <p:spPr>
          <a:xfrm>
            <a:off x="251138" y="2880430"/>
            <a:ext cx="6302062" cy="116955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0000FF"/>
                </a:solidFill>
              </a:rPr>
              <a:t>What </a:t>
            </a:r>
            <a:r>
              <a:rPr lang="en-US" sz="1400" b="1" dirty="0">
                <a:solidFill>
                  <a:srgbClr val="0000FF"/>
                </a:solidFill>
              </a:rPr>
              <a:t>non-MMP</a:t>
            </a:r>
            <a:r>
              <a:rPr lang="en-US" sz="1400" i="1" dirty="0">
                <a:solidFill>
                  <a:srgbClr val="0000FF"/>
                </a:solidFill>
              </a:rPr>
              <a:t> conditions are associated with </a:t>
            </a:r>
            <a:r>
              <a:rPr lang="en-US" sz="1400" i="1" dirty="0" err="1">
                <a:solidFill>
                  <a:srgbClr val="0000FF"/>
                </a:solidFill>
              </a:rPr>
              <a:t>symblepharon</a:t>
            </a:r>
            <a:r>
              <a:rPr lang="en-US" sz="1400" i="1" dirty="0">
                <a:solidFill>
                  <a:srgbClr val="0000FF"/>
                </a:solidFill>
              </a:rPr>
              <a:t> formation?</a:t>
            </a:r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dirty="0">
                <a:solidFill>
                  <a:srgbClr val="99FF99"/>
                </a:solidFill>
              </a:rPr>
              <a:t>The one that should come to mind first is  </a:t>
            </a:r>
            <a:r>
              <a:rPr lang="en-US" sz="1400" i="1" dirty="0">
                <a:solidFill>
                  <a:srgbClr val="99FF99"/>
                </a:solidFill>
              </a:rPr>
              <a:t>Stevens-Johnson syndrome (SJS) . O</a:t>
            </a:r>
            <a:r>
              <a:rPr lang="en-US" sz="1400" dirty="0">
                <a:solidFill>
                  <a:srgbClr val="99FF99"/>
                </a:solidFill>
              </a:rPr>
              <a:t>thers include </a:t>
            </a:r>
            <a:r>
              <a:rPr lang="en-US" sz="1400" i="1" dirty="0">
                <a:solidFill>
                  <a:srgbClr val="99FF99"/>
                </a:solidFill>
              </a:rPr>
              <a:t>atopic keratoconjunctivitis </a:t>
            </a:r>
            <a:r>
              <a:rPr lang="en-US" sz="1400" dirty="0">
                <a:solidFill>
                  <a:srgbClr val="99FF99"/>
                </a:solidFill>
              </a:rPr>
              <a:t>(AKC), adenoviral conjunctivitis (especially </a:t>
            </a:r>
            <a:r>
              <a:rPr lang="en-US" sz="1400" i="1" dirty="0">
                <a:solidFill>
                  <a:srgbClr val="99FF99"/>
                </a:solidFill>
              </a:rPr>
              <a:t>epidemic keratoconjunctivitis</a:t>
            </a:r>
            <a:r>
              <a:rPr lang="en-US" sz="1400" dirty="0">
                <a:solidFill>
                  <a:srgbClr val="99FF99"/>
                </a:solidFill>
              </a:rPr>
              <a:t>, EKC), and trachoma. (There are a number of other causes to boot.)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C366BB-5D2B-405F-BAB9-9B155311402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934707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6E1B154-6AF1-4A7C-933D-D8B87280DDD1}"/>
              </a:ext>
            </a:extLst>
          </p:cNvPr>
          <p:cNvSpPr txBox="1"/>
          <p:nvPr/>
        </p:nvSpPr>
        <p:spPr>
          <a:xfrm>
            <a:off x="251138" y="2880430"/>
            <a:ext cx="6302062" cy="116955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0000FF"/>
                </a:solidFill>
              </a:rPr>
              <a:t>What </a:t>
            </a:r>
            <a:r>
              <a:rPr lang="en-US" sz="1400" b="1" dirty="0">
                <a:solidFill>
                  <a:srgbClr val="0000FF"/>
                </a:solidFill>
              </a:rPr>
              <a:t>non-MMP</a:t>
            </a:r>
            <a:r>
              <a:rPr lang="en-US" sz="1400" i="1" dirty="0">
                <a:solidFill>
                  <a:srgbClr val="0000FF"/>
                </a:solidFill>
              </a:rPr>
              <a:t> conditions are associated with </a:t>
            </a:r>
            <a:r>
              <a:rPr lang="en-US" sz="1400" i="1" dirty="0" err="1">
                <a:solidFill>
                  <a:srgbClr val="0000FF"/>
                </a:solidFill>
              </a:rPr>
              <a:t>symblepharon</a:t>
            </a:r>
            <a:r>
              <a:rPr lang="en-US" sz="1400" i="1" dirty="0">
                <a:solidFill>
                  <a:srgbClr val="0000FF"/>
                </a:solidFill>
              </a:rPr>
              <a:t> formation?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one that should come to mind first is  </a:t>
            </a:r>
            <a:r>
              <a:rPr lang="en-US" sz="1400" i="1" dirty="0">
                <a:solidFill>
                  <a:srgbClr val="0000FF"/>
                </a:solidFill>
              </a:rPr>
              <a:t>Stevens-Johnson syndrome (SJS) . </a:t>
            </a:r>
            <a:r>
              <a:rPr lang="en-US" sz="1400" i="1" dirty="0">
                <a:solidFill>
                  <a:srgbClr val="99FF99"/>
                </a:solidFill>
              </a:rPr>
              <a:t>O</a:t>
            </a:r>
            <a:r>
              <a:rPr lang="en-US" sz="1400" dirty="0">
                <a:solidFill>
                  <a:srgbClr val="99FF99"/>
                </a:solidFill>
              </a:rPr>
              <a:t>thers include </a:t>
            </a:r>
            <a:r>
              <a:rPr lang="en-US" sz="1400" i="1" dirty="0">
                <a:solidFill>
                  <a:srgbClr val="99FF99"/>
                </a:solidFill>
              </a:rPr>
              <a:t>atopic keratoconjunctivitis </a:t>
            </a:r>
            <a:r>
              <a:rPr lang="en-US" sz="1400" dirty="0">
                <a:solidFill>
                  <a:srgbClr val="99FF99"/>
                </a:solidFill>
              </a:rPr>
              <a:t>(AKC), adenoviral conjunctivitis (especially </a:t>
            </a:r>
            <a:r>
              <a:rPr lang="en-US" sz="1400" i="1" dirty="0">
                <a:solidFill>
                  <a:srgbClr val="99FF99"/>
                </a:solidFill>
              </a:rPr>
              <a:t>epidemic keratoconjunctivitis</a:t>
            </a:r>
            <a:r>
              <a:rPr lang="en-US" sz="1400" dirty="0">
                <a:solidFill>
                  <a:srgbClr val="99FF99"/>
                </a:solidFill>
              </a:rPr>
              <a:t>, EKC), and trachoma. (There are a number of other causes to boot.)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E1F01-F96C-4358-852C-EC7F4C25BDE9}"/>
              </a:ext>
            </a:extLst>
          </p:cNvPr>
          <p:cNvSpPr/>
          <p:nvPr/>
        </p:nvSpPr>
        <p:spPr>
          <a:xfrm>
            <a:off x="3581400" y="3124200"/>
            <a:ext cx="2743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three words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4F8EA-5079-4206-9794-5E8C1D08463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12100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6E1B154-6AF1-4A7C-933D-D8B87280DDD1}"/>
              </a:ext>
            </a:extLst>
          </p:cNvPr>
          <p:cNvSpPr txBox="1"/>
          <p:nvPr/>
        </p:nvSpPr>
        <p:spPr>
          <a:xfrm>
            <a:off x="251138" y="2880430"/>
            <a:ext cx="6302062" cy="116955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0000FF"/>
                </a:solidFill>
              </a:rPr>
              <a:t>What </a:t>
            </a:r>
            <a:r>
              <a:rPr lang="en-US" sz="1400" b="1" dirty="0">
                <a:solidFill>
                  <a:srgbClr val="0000FF"/>
                </a:solidFill>
              </a:rPr>
              <a:t>non-MMP</a:t>
            </a:r>
            <a:r>
              <a:rPr lang="en-US" sz="1400" i="1" dirty="0">
                <a:solidFill>
                  <a:srgbClr val="0000FF"/>
                </a:solidFill>
              </a:rPr>
              <a:t> conditions are associated with </a:t>
            </a:r>
            <a:r>
              <a:rPr lang="en-US" sz="1400" i="1" dirty="0" err="1">
                <a:solidFill>
                  <a:srgbClr val="0000FF"/>
                </a:solidFill>
              </a:rPr>
              <a:t>symblepharon</a:t>
            </a:r>
            <a:r>
              <a:rPr lang="en-US" sz="1400" i="1" dirty="0">
                <a:solidFill>
                  <a:srgbClr val="0000FF"/>
                </a:solidFill>
              </a:rPr>
              <a:t> formation?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one that should come to mind first is  </a:t>
            </a:r>
            <a:r>
              <a:rPr lang="en-US" sz="1400" i="1" dirty="0">
                <a:solidFill>
                  <a:srgbClr val="0000FF"/>
                </a:solidFill>
              </a:rPr>
              <a:t>Stevens-Johnson syndrome (SJS) . </a:t>
            </a:r>
            <a:r>
              <a:rPr lang="en-US" sz="1400" i="1" dirty="0">
                <a:solidFill>
                  <a:srgbClr val="99FF99"/>
                </a:solidFill>
              </a:rPr>
              <a:t>O</a:t>
            </a:r>
            <a:r>
              <a:rPr lang="en-US" sz="1400" dirty="0">
                <a:solidFill>
                  <a:srgbClr val="99FF99"/>
                </a:solidFill>
              </a:rPr>
              <a:t>thers include </a:t>
            </a:r>
            <a:r>
              <a:rPr lang="en-US" sz="1400" i="1" dirty="0">
                <a:solidFill>
                  <a:srgbClr val="99FF99"/>
                </a:solidFill>
              </a:rPr>
              <a:t>atopic keratoconjunctivitis </a:t>
            </a:r>
            <a:r>
              <a:rPr lang="en-US" sz="1400" dirty="0">
                <a:solidFill>
                  <a:srgbClr val="99FF99"/>
                </a:solidFill>
              </a:rPr>
              <a:t>(AKC), adenoviral conjunctivitis (especially </a:t>
            </a:r>
            <a:r>
              <a:rPr lang="en-US" sz="1400" i="1" dirty="0">
                <a:solidFill>
                  <a:srgbClr val="99FF99"/>
                </a:solidFill>
              </a:rPr>
              <a:t>epidemic keratoconjunctivitis</a:t>
            </a:r>
            <a:r>
              <a:rPr lang="en-US" sz="1400" dirty="0">
                <a:solidFill>
                  <a:srgbClr val="99FF99"/>
                </a:solidFill>
              </a:rPr>
              <a:t>, EKC), and trachoma. (There are a number of other causes to boot.)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2FF62-F9B8-483D-98A7-76B3AE87E904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43412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 err="1"/>
              <a:t>Symblephara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5093B6-EA11-4D43-AA81-6AFB4719A6A0}"/>
              </a:ext>
            </a:extLst>
          </p:cNvPr>
          <p:cNvSpPr txBox="1"/>
          <p:nvPr/>
        </p:nvSpPr>
        <p:spPr>
          <a:xfrm>
            <a:off x="251138" y="2971800"/>
            <a:ext cx="7315200" cy="28007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are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Adhesions between conjunctival surfaces</a:t>
            </a: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Adhesions between which two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surfaces are involved?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Between the bulbar and tarsal/palpebral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endParaRPr lang="en-US" sz="1600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What process produces the ‘raw’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surface needed to create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The </a:t>
            </a:r>
            <a:r>
              <a:rPr lang="en-US" sz="1600" dirty="0" err="1">
                <a:solidFill>
                  <a:srgbClr val="999999"/>
                </a:solidFill>
                <a:latin typeface="Arial" charset="0"/>
              </a:rPr>
              <a:t>conj</a:t>
            </a:r>
            <a:r>
              <a:rPr lang="en-US" sz="1600" dirty="0">
                <a:solidFill>
                  <a:srgbClr val="999999"/>
                </a:solidFill>
                <a:latin typeface="Arial" charset="0"/>
              </a:rPr>
              <a:t> develops bullae, which leave a raw surface when they rupture</a:t>
            </a:r>
          </a:p>
          <a:p>
            <a:pPr>
              <a:defRPr/>
            </a:pPr>
            <a:endParaRPr lang="en-US" sz="1600" i="1" dirty="0">
              <a:solidFill>
                <a:srgbClr val="999999"/>
              </a:solidFill>
              <a:latin typeface="Arial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Extensive </a:t>
            </a:r>
            <a:r>
              <a:rPr lang="en-US" sz="1600" i="1" dirty="0" err="1">
                <a:solidFill>
                  <a:srgbClr val="999999"/>
                </a:solidFill>
                <a:latin typeface="Arial" charset="0"/>
              </a:rPr>
              <a:t>symblephara</a:t>
            </a:r>
            <a:r>
              <a:rPr lang="en-US" sz="1600" i="1" dirty="0">
                <a:solidFill>
                  <a:srgbClr val="999999"/>
                </a:solidFill>
                <a:latin typeface="Arial" charset="0"/>
              </a:rPr>
              <a:t> can lead to what dreaded complication?</a:t>
            </a:r>
          </a:p>
          <a:p>
            <a:pPr>
              <a:defRPr/>
            </a:pPr>
            <a:r>
              <a:rPr lang="en-US" sz="1600" dirty="0">
                <a:solidFill>
                  <a:srgbClr val="999999"/>
                </a:solidFill>
                <a:latin typeface="Arial" charset="0"/>
              </a:rPr>
              <a:t>A  ‘frozen’  globe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F6E1B154-6AF1-4A7C-933D-D8B87280DDD1}"/>
              </a:ext>
            </a:extLst>
          </p:cNvPr>
          <p:cNvSpPr txBox="1"/>
          <p:nvPr/>
        </p:nvSpPr>
        <p:spPr>
          <a:xfrm>
            <a:off x="251138" y="2880430"/>
            <a:ext cx="6302062" cy="116955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0000FF"/>
                </a:solidFill>
              </a:rPr>
              <a:t>What </a:t>
            </a:r>
            <a:r>
              <a:rPr lang="en-US" sz="1400" b="1" dirty="0">
                <a:solidFill>
                  <a:srgbClr val="0000FF"/>
                </a:solidFill>
              </a:rPr>
              <a:t>non-MMP</a:t>
            </a:r>
            <a:r>
              <a:rPr lang="en-US" sz="1400" i="1" dirty="0">
                <a:solidFill>
                  <a:srgbClr val="0000FF"/>
                </a:solidFill>
              </a:rPr>
              <a:t> conditions are associated with </a:t>
            </a:r>
            <a:r>
              <a:rPr lang="en-US" sz="1400" i="1" dirty="0" err="1">
                <a:solidFill>
                  <a:srgbClr val="0000FF"/>
                </a:solidFill>
              </a:rPr>
              <a:t>symblepharon</a:t>
            </a:r>
            <a:r>
              <a:rPr lang="en-US" sz="1400" i="1" dirty="0">
                <a:solidFill>
                  <a:srgbClr val="0000FF"/>
                </a:solidFill>
              </a:rPr>
              <a:t> formation?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The one that should come to mind first is  </a:t>
            </a:r>
            <a:r>
              <a:rPr lang="en-US" sz="1400" i="1" dirty="0">
                <a:solidFill>
                  <a:srgbClr val="0000FF"/>
                </a:solidFill>
              </a:rPr>
              <a:t>Stevens-Johnson syndrome (SJS) . </a:t>
            </a:r>
            <a:r>
              <a:rPr lang="en-US" sz="1400" i="1" dirty="0"/>
              <a:t>O</a:t>
            </a:r>
            <a:r>
              <a:rPr lang="en-US" sz="1400" dirty="0"/>
              <a:t>thers include </a:t>
            </a:r>
            <a:r>
              <a:rPr lang="en-US" sz="1400" i="1" dirty="0"/>
              <a:t>atopic keratoconjunctivitis </a:t>
            </a:r>
            <a:r>
              <a:rPr lang="en-US" sz="1400" dirty="0"/>
              <a:t>(AKC), adenoviral conjunctivitis (especially </a:t>
            </a:r>
            <a:r>
              <a:rPr lang="en-US" sz="1400" i="1" dirty="0"/>
              <a:t>epidemic keratoconjunctivitis</a:t>
            </a:r>
            <a:r>
              <a:rPr lang="en-US" sz="1400" dirty="0"/>
              <a:t>, EKC), and trachoma. (There are a number of other causes to boot.)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20C2F-14D8-43BF-944F-15F6934427E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871805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always limited to the eye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4C4C10-A1CD-48BF-BCCA-AF447E0455D6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272698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always limited to the eye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340E31-6EB9-43A4-9CAC-8B082866C75B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061387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56F002-D4E1-4629-B054-BE79B79A13E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69181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/>
              <a:t>chronic</a:t>
            </a:r>
            <a:r>
              <a:rPr lang="en-US" dirty="0"/>
              <a:t>  cicatrizing  conjunctivitis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D4B5F-0D96-4FC6-96B4-3D983F8469A8}"/>
              </a:ext>
            </a:extLst>
          </p:cNvPr>
          <p:cNvSpPr txBox="1"/>
          <p:nvPr/>
        </p:nvSpPr>
        <p:spPr>
          <a:xfrm>
            <a:off x="1905000" y="2334687"/>
            <a:ext cx="423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Should </a:t>
            </a:r>
            <a:r>
              <a:rPr lang="en-US" sz="1600" dirty="0"/>
              <a:t>chronic</a:t>
            </a:r>
            <a:r>
              <a:rPr lang="en-US" sz="1600" i="1" dirty="0"/>
              <a:t> be taken to mean </a:t>
            </a:r>
            <a:r>
              <a:rPr lang="en-US" sz="1600" dirty="0"/>
              <a:t>relentless</a:t>
            </a:r>
            <a:r>
              <a:rPr lang="en-US" sz="16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7055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Besides the </a:t>
            </a:r>
            <a:r>
              <a:rPr lang="en-US" sz="1600" i="1" dirty="0" err="1">
                <a:solidFill>
                  <a:srgbClr val="0000FF"/>
                </a:solidFill>
              </a:rPr>
              <a:t>conj</a:t>
            </a:r>
            <a:r>
              <a:rPr lang="en-US" sz="1600" i="1" dirty="0">
                <a:solidFill>
                  <a:srgbClr val="0000FF"/>
                </a:solidFill>
              </a:rPr>
              <a:t>, which mucosal surfaces can be involved?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9CA556B-784D-4437-99ED-1812F1E9A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4823AE-4FE5-4E09-9178-7080F5CED94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80051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Besides the </a:t>
            </a:r>
            <a:r>
              <a:rPr lang="en-US" sz="1600" i="1" dirty="0" err="1">
                <a:solidFill>
                  <a:srgbClr val="0000FF"/>
                </a:solidFill>
              </a:rPr>
              <a:t>conj</a:t>
            </a:r>
            <a:r>
              <a:rPr lang="en-US" sz="1600" i="1" dirty="0">
                <a:solidFill>
                  <a:srgbClr val="0000FF"/>
                </a:solidFill>
              </a:rPr>
              <a:t>, which mucosal surfaces can be involved?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--Oral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--Nasopharynx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--Genital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--Anal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957193C-43E3-44C6-BFED-16DF92FFD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4F3BB-A487-437F-B1A6-9BAD70D1D04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09310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Besides the </a:t>
            </a:r>
            <a:r>
              <a:rPr lang="en-US" sz="1600" i="1" dirty="0" err="1">
                <a:solidFill>
                  <a:srgbClr val="0000FF"/>
                </a:solidFill>
              </a:rPr>
              <a:t>conj</a:t>
            </a:r>
            <a:r>
              <a:rPr lang="en-US" sz="1600" i="1" dirty="0">
                <a:solidFill>
                  <a:srgbClr val="0000FF"/>
                </a:solidFill>
              </a:rPr>
              <a:t>, which mucosal surfaces can be involved?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--Oral?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--Nasopharynx?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--Genital?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--Anal?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06BFE90-8FF8-4076-8590-02C91AE57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BA31D-3411-42C5-88AB-315086DE379B}"/>
              </a:ext>
            </a:extLst>
          </p:cNvPr>
          <p:cNvSpPr txBox="1"/>
          <p:nvPr/>
        </p:nvSpPr>
        <p:spPr>
          <a:xfrm>
            <a:off x="381000" y="4800600"/>
            <a:ext cx="60960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extraocular mucosa is most commonly involved in cases of MMP that principally affect the eyes?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Oral</a:t>
            </a: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What is the classic early symptom associated with oropharyngeal lesions?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Difficulty swallowing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E7171-7F9B-41F9-9844-FC7BCD0BEB3B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930353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Besides the </a:t>
            </a:r>
            <a:r>
              <a:rPr lang="en-US" sz="1600" i="1" dirty="0" err="1">
                <a:solidFill>
                  <a:srgbClr val="0000FF"/>
                </a:solidFill>
              </a:rPr>
              <a:t>conj</a:t>
            </a:r>
            <a:r>
              <a:rPr lang="en-US" sz="1600" i="1" dirty="0">
                <a:solidFill>
                  <a:srgbClr val="0000FF"/>
                </a:solidFill>
              </a:rPr>
              <a:t>, which mucosal surfaces can be involved?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Oral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--Nasopharynx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--Genital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--Anal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EEE6B26-DA19-4395-AA9D-904BFF858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C11C6D-0F99-4CBE-8515-159A31905856}"/>
              </a:ext>
            </a:extLst>
          </p:cNvPr>
          <p:cNvSpPr txBox="1"/>
          <p:nvPr/>
        </p:nvSpPr>
        <p:spPr>
          <a:xfrm>
            <a:off x="381000" y="4800600"/>
            <a:ext cx="60960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extraocular mucosa is most commonly involved in cases of MMP that principally affect the eyes?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Oral</a:t>
            </a:r>
            <a:endParaRPr lang="en-US" sz="1400" dirty="0">
              <a:solidFill>
                <a:srgbClr val="CCFFCC"/>
              </a:solidFill>
            </a:endParaRPr>
          </a:p>
          <a:p>
            <a:endParaRPr lang="en-US" sz="1400" dirty="0">
              <a:solidFill>
                <a:srgbClr val="CCFFCC"/>
              </a:solidFill>
            </a:endParaRPr>
          </a:p>
          <a:p>
            <a:r>
              <a:rPr lang="en-US" sz="1400" i="1" dirty="0">
                <a:solidFill>
                  <a:srgbClr val="CCFFCC"/>
                </a:solidFill>
              </a:rPr>
              <a:t>What is the classic early symptom associated with oropharyngeal lesions?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Difficulty swallowing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66D3D-8234-4380-8DBB-BAE5BBDF015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145761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BF207-9D57-48D8-8EAF-C6BB8C06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1026" name="Picture 2" descr="Mucous membrane pemphigoid (syn. cicatricial pemphigoid) | Primary Care  Dermatology Society | UK">
            <a:extLst>
              <a:ext uri="{FF2B5EF4-FFF2-40B4-BE49-F238E27FC236}">
                <a16:creationId xmlns:a16="http://schemas.microsoft.com/office/drawing/2014/main" id="{1C3D0215-4EC8-48C0-A15B-1552580A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29" y="1512093"/>
            <a:ext cx="5756341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BC9DA-1354-4DEE-934B-A5B08ABB7DD8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67EF1-A670-4B7C-ACED-91C4D116881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9932A-642F-4A0F-B714-1FBF081C91E3}"/>
              </a:ext>
            </a:extLst>
          </p:cNvPr>
          <p:cNvSpPr txBox="1"/>
          <p:nvPr/>
        </p:nvSpPr>
        <p:spPr>
          <a:xfrm>
            <a:off x="3588396" y="613695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MMP: Oral ulcers</a:t>
            </a:r>
          </a:p>
        </p:txBody>
      </p:sp>
    </p:spTree>
    <p:extLst>
      <p:ext uri="{BB962C8B-B14F-4D97-AF65-F5344CB8AC3E}">
        <p14:creationId xmlns:p14="http://schemas.microsoft.com/office/powerpoint/2010/main" val="2099650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Besides the </a:t>
            </a:r>
            <a:r>
              <a:rPr lang="en-US" sz="1600" i="1" dirty="0" err="1">
                <a:solidFill>
                  <a:srgbClr val="0000FF"/>
                </a:solidFill>
              </a:rPr>
              <a:t>conj</a:t>
            </a:r>
            <a:r>
              <a:rPr lang="en-US" sz="1600" i="1" dirty="0">
                <a:solidFill>
                  <a:srgbClr val="0000FF"/>
                </a:solidFill>
              </a:rPr>
              <a:t>, which mucosal surfaces can be involved?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Oral, specifically…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--Nasopharynx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--Genital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--Anal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4E77C380-A225-4EC4-BCE8-C2A2E9633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4C273-D2C0-4544-B0DB-065D98357751}"/>
              </a:ext>
            </a:extLst>
          </p:cNvPr>
          <p:cNvSpPr txBox="1"/>
          <p:nvPr/>
        </p:nvSpPr>
        <p:spPr>
          <a:xfrm>
            <a:off x="381000" y="4800600"/>
            <a:ext cx="60960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extraocular mucosa is most commonly involved in cases of MMP that principally affect the eyes?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the classic early symptom associated with oropharyngeal lesions?</a:t>
            </a:r>
          </a:p>
          <a:p>
            <a:r>
              <a:rPr lang="en-US" sz="1400" dirty="0">
                <a:solidFill>
                  <a:srgbClr val="CCFFCC"/>
                </a:solidFill>
              </a:rPr>
              <a:t>Difficulty swallowing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68CB4-B8AE-471F-8EA8-AFFBC17BE4D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783281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Besides the </a:t>
            </a:r>
            <a:r>
              <a:rPr lang="en-US" sz="1600" i="1" dirty="0" err="1">
                <a:solidFill>
                  <a:srgbClr val="0000FF"/>
                </a:solidFill>
              </a:rPr>
              <a:t>conj</a:t>
            </a:r>
            <a:r>
              <a:rPr lang="en-US" sz="1600" i="1" dirty="0">
                <a:solidFill>
                  <a:srgbClr val="0000FF"/>
                </a:solidFill>
              </a:rPr>
              <a:t>, which mucosal surfaces can be involved?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Oral, specifically…difficulty swallowing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--Nasopharynx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--Genital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--Anal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36632-2B4C-40EF-8C99-64B4B6C75824}"/>
              </a:ext>
            </a:extLst>
          </p:cNvPr>
          <p:cNvSpPr txBox="1"/>
          <p:nvPr/>
        </p:nvSpPr>
        <p:spPr>
          <a:xfrm>
            <a:off x="381000" y="4800600"/>
            <a:ext cx="60960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Which extraocular mucosa is most commonly involved in cases of MMP that principally affect the eyes?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Oral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What is the classic early symptom associated with oropharyngeal lesions?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Difficulty swallowing 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49DF3E6-A882-4C94-9FB7-E8A6DD995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44003A-047E-489B-9373-5FA76C9DE6E7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555840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0567F4-E0C3-4A58-BAEB-DDB358BD6E9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C28A8-C4E4-474C-8DCB-C08B1C0A914A}"/>
              </a:ext>
            </a:extLst>
          </p:cNvPr>
          <p:cNvSpPr txBox="1"/>
          <p:nvPr/>
        </p:nvSpPr>
        <p:spPr>
          <a:xfrm>
            <a:off x="1066800" y="3234154"/>
            <a:ext cx="5633273" cy="1323439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Besides 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conj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which mucosal surfaces can be involved?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Oral, specifically…difficulty swallowing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--Nasopharynx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--Genital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--Anal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36632-2B4C-40EF-8C99-64B4B6C75824}"/>
              </a:ext>
            </a:extLst>
          </p:cNvPr>
          <p:cNvSpPr txBox="1"/>
          <p:nvPr/>
        </p:nvSpPr>
        <p:spPr>
          <a:xfrm>
            <a:off x="381000" y="4800600"/>
            <a:ext cx="6096000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Which extraocular mucosa is most commonly involved in cases of MMP that principally affect the eyes?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Oral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is the classic early symptom associated with oropharyngeal lesions?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Difficulty swallowing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1865E-0F4D-410D-9368-3777E91DD882}"/>
              </a:ext>
            </a:extLst>
          </p:cNvPr>
          <p:cNvSpPr txBox="1"/>
          <p:nvPr/>
        </p:nvSpPr>
        <p:spPr>
          <a:xfrm>
            <a:off x="2115652" y="3556504"/>
            <a:ext cx="491269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All that being said, MMP is primarily an </a:t>
            </a:r>
            <a:r>
              <a:rPr lang="en-US" sz="2000" b="1" i="1" dirty="0">
                <a:solidFill>
                  <a:srgbClr val="FFFF00"/>
                </a:solidFill>
              </a:rPr>
              <a:t>ocular</a:t>
            </a:r>
            <a:r>
              <a:rPr lang="en-US" sz="2000" i="1" dirty="0">
                <a:solidFill>
                  <a:schemeClr val="bg1"/>
                </a:solidFill>
              </a:rPr>
              <a:t> condition (specifically of the </a:t>
            </a:r>
            <a:r>
              <a:rPr lang="en-US" sz="2000" i="1" dirty="0" err="1">
                <a:solidFill>
                  <a:schemeClr val="bg1"/>
                </a:solidFill>
              </a:rPr>
              <a:t>conj</a:t>
            </a:r>
            <a:r>
              <a:rPr lang="en-US" sz="20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F436BD-739F-47F1-AC3A-13850CA9D1B4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81998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unilateral</a:t>
            </a:r>
            <a:endParaRPr lang="en-US" altLang="en-US" sz="2100" b="1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314C962-CAFD-4C1E-AE0B-05111E3D91C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004109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unilateral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57C9A8-B9CF-43D6-86E3-CFBDC507BFA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07514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/>
              <a:t>chronic</a:t>
            </a:r>
            <a:r>
              <a:rPr lang="en-US" dirty="0"/>
              <a:t>  cicatrizing  conjunctivitis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D4B5F-0D96-4FC6-96B4-3D983F8469A8}"/>
              </a:ext>
            </a:extLst>
          </p:cNvPr>
          <p:cNvSpPr txBox="1"/>
          <p:nvPr/>
        </p:nvSpPr>
        <p:spPr>
          <a:xfrm>
            <a:off x="1905000" y="2334687"/>
            <a:ext cx="4232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Should </a:t>
            </a:r>
            <a:r>
              <a:rPr lang="en-US" sz="1600" dirty="0"/>
              <a:t>chronic</a:t>
            </a:r>
            <a:r>
              <a:rPr lang="en-US" sz="1600" i="1" dirty="0"/>
              <a:t> be taken to mean </a:t>
            </a:r>
            <a:r>
              <a:rPr lang="en-US" sz="1600" dirty="0"/>
              <a:t>relentless</a:t>
            </a:r>
            <a:r>
              <a:rPr lang="en-US" sz="1600" i="1" dirty="0"/>
              <a:t>?</a:t>
            </a:r>
          </a:p>
          <a:p>
            <a:r>
              <a:rPr lang="en-US" sz="1600" dirty="0"/>
              <a:t>No. MMP often waxes and wanes</a:t>
            </a:r>
          </a:p>
        </p:txBody>
      </p:sp>
    </p:spTree>
    <p:extLst>
      <p:ext uri="{BB962C8B-B14F-4D97-AF65-F5344CB8AC3E}">
        <p14:creationId xmlns:p14="http://schemas.microsoft.com/office/powerpoint/2010/main" val="4019491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E3CB0-1ACD-4F3C-84B3-41208F55784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0594597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A02A-70A8-46DB-A5A1-3AD105E738F2}"/>
              </a:ext>
            </a:extLst>
          </p:cNvPr>
          <p:cNvSpPr txBox="1"/>
          <p:nvPr/>
        </p:nvSpPr>
        <p:spPr>
          <a:xfrm>
            <a:off x="1177052" y="3549182"/>
            <a:ext cx="3799438" cy="18158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 is a bilateral dz. </a:t>
            </a:r>
            <a:r>
              <a:rPr lang="en-US" sz="1600" b="1" dirty="0">
                <a:solidFill>
                  <a:srgbClr val="0000FF"/>
                </a:solidFill>
              </a:rPr>
              <a:t>But: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Can it be highly asymmetric in severity?</a:t>
            </a:r>
          </a:p>
          <a:p>
            <a:r>
              <a:rPr lang="en-US" sz="1600" dirty="0">
                <a:solidFill>
                  <a:srgbClr val="FF99FF"/>
                </a:solidFill>
              </a:rPr>
              <a:t>Yes</a:t>
            </a:r>
          </a:p>
          <a:p>
            <a:endParaRPr lang="en-US" sz="1600" dirty="0">
              <a:solidFill>
                <a:srgbClr val="FF99FF"/>
              </a:solidFill>
            </a:endParaRPr>
          </a:p>
          <a:p>
            <a:r>
              <a:rPr lang="en-US" sz="1600" i="1" dirty="0">
                <a:solidFill>
                  <a:srgbClr val="FF99FF"/>
                </a:solidFill>
              </a:rPr>
              <a:t>Can it initially present unilaterally?</a:t>
            </a:r>
          </a:p>
          <a:p>
            <a:r>
              <a:rPr lang="en-US" sz="1600" dirty="0">
                <a:solidFill>
                  <a:srgbClr val="FF99FF"/>
                </a:solidFill>
              </a:rPr>
              <a:t>Yes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D6F23AF3-1089-4013-83A9-A25F944E3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891734-CD3F-4188-8220-A9A6014E2E49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318492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A02A-70A8-46DB-A5A1-3AD105E738F2}"/>
              </a:ext>
            </a:extLst>
          </p:cNvPr>
          <p:cNvSpPr txBox="1"/>
          <p:nvPr/>
        </p:nvSpPr>
        <p:spPr>
          <a:xfrm>
            <a:off x="1177052" y="3549182"/>
            <a:ext cx="3799438" cy="18158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 is a bilateral dz. </a:t>
            </a:r>
            <a:r>
              <a:rPr lang="en-US" sz="1600" b="1" dirty="0">
                <a:solidFill>
                  <a:srgbClr val="0000FF"/>
                </a:solidFill>
              </a:rPr>
              <a:t>But: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Can it be highly asymmetric in severity?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</a:t>
            </a:r>
            <a:endParaRPr lang="en-US" sz="1600" dirty="0">
              <a:solidFill>
                <a:srgbClr val="FF99FF"/>
              </a:solidFill>
            </a:endParaRPr>
          </a:p>
          <a:p>
            <a:endParaRPr lang="en-US" sz="1600" dirty="0">
              <a:solidFill>
                <a:srgbClr val="FF99FF"/>
              </a:solidFill>
            </a:endParaRPr>
          </a:p>
          <a:p>
            <a:r>
              <a:rPr lang="en-US" sz="1600" i="1" dirty="0">
                <a:solidFill>
                  <a:srgbClr val="FF99FF"/>
                </a:solidFill>
              </a:rPr>
              <a:t>Can it initially present unilaterally?</a:t>
            </a:r>
          </a:p>
          <a:p>
            <a:r>
              <a:rPr lang="en-US" sz="1600" dirty="0">
                <a:solidFill>
                  <a:srgbClr val="FF99FF"/>
                </a:solidFill>
              </a:rPr>
              <a:t>Yes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A36FA12-5AA7-4630-9D1B-AC1A4CB17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B3B67-4CA9-4188-89E4-953702419ED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053591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A02A-70A8-46DB-A5A1-3AD105E738F2}"/>
              </a:ext>
            </a:extLst>
          </p:cNvPr>
          <p:cNvSpPr txBox="1"/>
          <p:nvPr/>
        </p:nvSpPr>
        <p:spPr>
          <a:xfrm>
            <a:off x="1177052" y="3549182"/>
            <a:ext cx="3799438" cy="18158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 is a bilateral dz. </a:t>
            </a:r>
            <a:r>
              <a:rPr lang="en-US" sz="1600" b="1" dirty="0">
                <a:solidFill>
                  <a:srgbClr val="0000FF"/>
                </a:solidFill>
              </a:rPr>
              <a:t>But: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Can it be highly asymmetric in severity?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Can it initially present unilaterally?</a:t>
            </a:r>
            <a:endParaRPr lang="en-US" sz="1600" i="1" dirty="0">
              <a:solidFill>
                <a:srgbClr val="FF99FF"/>
              </a:solidFill>
            </a:endParaRPr>
          </a:p>
          <a:p>
            <a:r>
              <a:rPr lang="en-US" sz="1600" dirty="0">
                <a:solidFill>
                  <a:srgbClr val="FF99FF"/>
                </a:solidFill>
              </a:rPr>
              <a:t>Yes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24F23D7-22E1-4B3A-B625-3D4C0353F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5BC235-6F54-47EE-A905-C046A908FF4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041706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A02A-70A8-46DB-A5A1-3AD105E738F2}"/>
              </a:ext>
            </a:extLst>
          </p:cNvPr>
          <p:cNvSpPr txBox="1"/>
          <p:nvPr/>
        </p:nvSpPr>
        <p:spPr>
          <a:xfrm>
            <a:off x="1177052" y="3549182"/>
            <a:ext cx="3799438" cy="18158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 is a bilateral dz. </a:t>
            </a:r>
            <a:r>
              <a:rPr lang="en-US" sz="1600" b="1" dirty="0">
                <a:solidFill>
                  <a:srgbClr val="0000FF"/>
                </a:solidFill>
              </a:rPr>
              <a:t>But: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Can it be highly asymmetric in severity?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Can it initially present unilaterally?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88489C8-9456-4438-B43D-07D4DE27B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70769E-596D-47FC-A423-9A035EDBE06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7896598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A02A-70A8-46DB-A5A1-3AD105E738F2}"/>
              </a:ext>
            </a:extLst>
          </p:cNvPr>
          <p:cNvSpPr txBox="1"/>
          <p:nvPr/>
        </p:nvSpPr>
        <p:spPr>
          <a:xfrm>
            <a:off x="1177052" y="3549182"/>
            <a:ext cx="3799438" cy="18158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MMP is a bilateral dz.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But: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it be highly asymmetric in severity?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it initially </a:t>
            </a:r>
            <a:r>
              <a:rPr lang="en-US" sz="1600" b="1" i="1" dirty="0">
                <a:solidFill>
                  <a:srgbClr val="0000FF"/>
                </a:solidFill>
              </a:rPr>
              <a:t>present unilaterally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9EACF-315A-4A56-9E87-F548FD4F704A}"/>
              </a:ext>
            </a:extLst>
          </p:cNvPr>
          <p:cNvSpPr txBox="1"/>
          <p:nvPr/>
        </p:nvSpPr>
        <p:spPr>
          <a:xfrm>
            <a:off x="1447800" y="5452763"/>
            <a:ext cx="4533613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much time can pass until the fellow eye declares?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Up to several years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DFA729-829E-4D3D-928A-F04F8F2CB8A8}"/>
              </a:ext>
            </a:extLst>
          </p:cNvPr>
          <p:cNvSpPr/>
          <p:nvPr/>
        </p:nvSpPr>
        <p:spPr>
          <a:xfrm>
            <a:off x="2362200" y="4690763"/>
            <a:ext cx="214473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BC9FF7F-1AAA-4266-9F04-C2977AC51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41C97-10C9-4664-87FF-95F1E3196F5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6602445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A02A-70A8-46DB-A5A1-3AD105E738F2}"/>
              </a:ext>
            </a:extLst>
          </p:cNvPr>
          <p:cNvSpPr txBox="1"/>
          <p:nvPr/>
        </p:nvSpPr>
        <p:spPr>
          <a:xfrm>
            <a:off x="1177052" y="3549182"/>
            <a:ext cx="3799438" cy="1815882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MMP is a bilateral dz.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But: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it be highly asymmetric in severity?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it initially </a:t>
            </a:r>
            <a:r>
              <a:rPr lang="en-US" sz="1600" b="1" i="1" dirty="0">
                <a:solidFill>
                  <a:srgbClr val="0000FF"/>
                </a:solidFill>
              </a:rPr>
              <a:t>present unilaterally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B9EACF-315A-4A56-9E87-F548FD4F704A}"/>
              </a:ext>
            </a:extLst>
          </p:cNvPr>
          <p:cNvSpPr txBox="1"/>
          <p:nvPr/>
        </p:nvSpPr>
        <p:spPr>
          <a:xfrm>
            <a:off x="1447800" y="5452763"/>
            <a:ext cx="4533613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much time can pass until the fellow eye declares?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Up to several years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DFA729-829E-4D3D-928A-F04F8F2CB8A8}"/>
              </a:ext>
            </a:extLst>
          </p:cNvPr>
          <p:cNvSpPr/>
          <p:nvPr/>
        </p:nvSpPr>
        <p:spPr>
          <a:xfrm>
            <a:off x="2362200" y="4690763"/>
            <a:ext cx="214473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CC0684E-9A7A-4A83-8AF4-527AB79F5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B6358B-3C8F-4FAF-9BFE-253884579B5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7675258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majority of cases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398F3B-E043-497A-B523-F92CE2B98F9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848489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majority of cases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39CA2416-147A-439E-9F76-AE3139A89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C1F81-CF59-4262-BD48-3EAFD2D28734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8577249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69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D1444E-8D55-4D36-8318-5A1AF7071D4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70981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chronic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cicatrizing  </a:t>
            </a:r>
            <a:r>
              <a:rPr lang="en-US" b="1" dirty="0"/>
              <a:t>conjunctivitis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E59E0E7-9FA8-40B5-9A87-86A3408EF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1879" y="2248547"/>
            <a:ext cx="152399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7B384506-8F6C-4965-A8BE-144F90B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0" y="2248547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71A84E-DEBF-467C-A0C7-7597AA05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0" y="2553347"/>
            <a:ext cx="1281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Infectious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8571-0EA8-4290-839E-3CA84B6D601B}"/>
              </a:ext>
            </a:extLst>
          </p:cNvPr>
          <p:cNvSpPr txBox="1"/>
          <p:nvPr/>
        </p:nvSpPr>
        <p:spPr>
          <a:xfrm>
            <a:off x="2418578" y="41327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82D76-C883-4239-94FB-6381BDBE9C2A}"/>
              </a:ext>
            </a:extLst>
          </p:cNvPr>
          <p:cNvCxnSpPr>
            <a:cxnSpLocks/>
          </p:cNvCxnSpPr>
          <p:nvPr/>
        </p:nvCxnSpPr>
        <p:spPr>
          <a:xfrm>
            <a:off x="2232671" y="2767478"/>
            <a:ext cx="27398" cy="1551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5DC32-8274-4D6E-93AF-43C110511712}"/>
              </a:ext>
            </a:extLst>
          </p:cNvPr>
          <p:cNvCxnSpPr>
            <a:cxnSpLocks/>
          </p:cNvCxnSpPr>
          <p:nvPr/>
        </p:nvCxnSpPr>
        <p:spPr>
          <a:xfrm>
            <a:off x="2245715" y="431497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DA78D73-6EB0-4AD5-90E2-90E1BCC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2553347"/>
            <a:ext cx="173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Noninfectious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2E1A75-FC5B-4883-97B2-1C046C4A7E2C}"/>
              </a:ext>
            </a:extLst>
          </p:cNvPr>
          <p:cNvSpPr txBox="1"/>
          <p:nvPr/>
        </p:nvSpPr>
        <p:spPr>
          <a:xfrm>
            <a:off x="394231" y="4639780"/>
            <a:ext cx="608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MMP is an important example of a </a:t>
            </a:r>
            <a:r>
              <a:rPr lang="en-US" sz="1600" b="1" dirty="0"/>
              <a:t>noninfectious conjunctivitis</a:t>
            </a:r>
            <a:r>
              <a:rPr lang="en-US" sz="1600" dirty="0"/>
              <a:t>. </a:t>
            </a:r>
            <a:endParaRPr lang="en-US" sz="1600" i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DE4E3-2101-4774-BFD0-7273B2B437DF}"/>
              </a:ext>
            </a:extLst>
          </p:cNvPr>
          <p:cNvSpPr txBox="1"/>
          <p:nvPr/>
        </p:nvSpPr>
        <p:spPr>
          <a:xfrm>
            <a:off x="3456193" y="6368827"/>
            <a:ext cx="2544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No question—proceed when ready</a:t>
            </a:r>
          </a:p>
        </p:txBody>
      </p:sp>
    </p:spTree>
    <p:extLst>
      <p:ext uri="{BB962C8B-B14F-4D97-AF65-F5344CB8AC3E}">
        <p14:creationId xmlns:p14="http://schemas.microsoft.com/office/powerpoint/2010/main" val="3681745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C2E5CF-2FA1-495A-A975-1B4D276E2997}"/>
              </a:ext>
            </a:extLst>
          </p:cNvPr>
          <p:cNvSpPr txBox="1"/>
          <p:nvPr/>
        </p:nvSpPr>
        <p:spPr>
          <a:xfrm>
            <a:off x="1605481" y="4036608"/>
            <a:ext cx="380104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percent of cases involve the skin?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Only about 15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AB08A57-9ECA-4C3E-B8A9-A6B4DBFAF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7D1A3-891F-4F59-85AA-6BA9F3B4AFDE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5904865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C2E5CF-2FA1-495A-A975-1B4D276E2997}"/>
              </a:ext>
            </a:extLst>
          </p:cNvPr>
          <p:cNvSpPr txBox="1"/>
          <p:nvPr/>
        </p:nvSpPr>
        <p:spPr>
          <a:xfrm>
            <a:off x="1605481" y="4036608"/>
            <a:ext cx="380104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percent of cases involve the skin?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Only about 15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D9BE43E-9E62-4FFC-8AD6-2A3268FF0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75309C-3304-4E15-A7A4-643F1B258E80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881418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3E6FF5D-B553-4903-9009-9CA17A4B812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722913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43D59F-D817-4108-B56D-B9B76627925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8637893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  <a:endParaRPr lang="en-US" sz="1600" i="1" dirty="0">
              <a:solidFill>
                <a:srgbClr val="66CCFF"/>
              </a:solidFill>
            </a:endParaRPr>
          </a:p>
          <a:p>
            <a:r>
              <a:rPr lang="en-US" sz="1600" dirty="0">
                <a:solidFill>
                  <a:srgbClr val="66CCFF"/>
                </a:solidFill>
              </a:rPr>
              <a:t>Aqueous and mucin</a:t>
            </a:r>
          </a:p>
          <a:p>
            <a:endParaRPr lang="en-US" sz="1600" i="1" dirty="0">
              <a:solidFill>
                <a:srgbClr val="66CCFF"/>
              </a:solidFill>
            </a:endParaRPr>
          </a:p>
          <a:p>
            <a:r>
              <a:rPr lang="en-US" sz="1600" i="1" dirty="0">
                <a:solidFill>
                  <a:srgbClr val="66CCFF"/>
                </a:solidFill>
              </a:rPr>
              <a:t>How does the MMP </a:t>
            </a:r>
            <a:r>
              <a:rPr lang="en-US" sz="1600" i="1" dirty="0" err="1">
                <a:solidFill>
                  <a:srgbClr val="66CCFF"/>
                </a:solidFill>
              </a:rPr>
              <a:t>dz</a:t>
            </a:r>
            <a:r>
              <a:rPr lang="en-US" sz="1600" i="1" dirty="0">
                <a:solidFill>
                  <a:srgbClr val="66CCFF"/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--Aqueous deficiency results from…scarring of lacrimal-gland duct openings</a:t>
            </a:r>
          </a:p>
          <a:p>
            <a:r>
              <a:rPr lang="en-US" sz="1600" dirty="0">
                <a:solidFill>
                  <a:srgbClr val="66CCFF"/>
                </a:solidFill>
              </a:rPr>
              <a:t>--Mucin deficiency results from…loss of </a:t>
            </a:r>
            <a:r>
              <a:rPr lang="en-US" sz="1600" dirty="0" err="1">
                <a:solidFill>
                  <a:srgbClr val="66CCFF"/>
                </a:solidFill>
              </a:rPr>
              <a:t>conj</a:t>
            </a:r>
            <a:r>
              <a:rPr lang="en-US" sz="1600" dirty="0">
                <a:solidFill>
                  <a:srgbClr val="66CCFF"/>
                </a:solidFill>
              </a:rPr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B43F6-6482-4D84-94CD-A68189E76FA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072098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Aqueous and mucin</a:t>
            </a:r>
            <a:endParaRPr lang="en-US" sz="1600" dirty="0">
              <a:solidFill>
                <a:srgbClr val="66CCFF"/>
              </a:solidFill>
            </a:endParaRPr>
          </a:p>
          <a:p>
            <a:endParaRPr lang="en-US" sz="1600" i="1" dirty="0">
              <a:solidFill>
                <a:srgbClr val="66CCFF"/>
              </a:solidFill>
            </a:endParaRPr>
          </a:p>
          <a:p>
            <a:r>
              <a:rPr lang="en-US" sz="1600" i="1" dirty="0">
                <a:solidFill>
                  <a:srgbClr val="66CCFF"/>
                </a:solidFill>
              </a:rPr>
              <a:t>How does the MMP </a:t>
            </a:r>
            <a:r>
              <a:rPr lang="en-US" sz="1600" i="1" dirty="0" err="1">
                <a:solidFill>
                  <a:srgbClr val="66CCFF"/>
                </a:solidFill>
              </a:rPr>
              <a:t>dz</a:t>
            </a:r>
            <a:r>
              <a:rPr lang="en-US" sz="1600" i="1" dirty="0">
                <a:solidFill>
                  <a:srgbClr val="66CCFF"/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rgbClr val="66CCFF"/>
                </a:solidFill>
              </a:rPr>
              <a:t>--Aqueous deficiency results from…scarring of lacrimal-gland duct openings</a:t>
            </a:r>
          </a:p>
          <a:p>
            <a:r>
              <a:rPr lang="en-US" sz="1600" dirty="0">
                <a:solidFill>
                  <a:srgbClr val="66CCFF"/>
                </a:solidFill>
              </a:rPr>
              <a:t>--Mucin deficiency results from…loss of </a:t>
            </a:r>
            <a:r>
              <a:rPr lang="en-US" sz="1600" dirty="0" err="1">
                <a:solidFill>
                  <a:srgbClr val="66CCFF"/>
                </a:solidFill>
              </a:rPr>
              <a:t>conj</a:t>
            </a:r>
            <a:r>
              <a:rPr lang="en-US" sz="1600" dirty="0">
                <a:solidFill>
                  <a:srgbClr val="66CCFF"/>
                </a:solidFill>
              </a:rPr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6EBE3-664C-4DAD-BB53-9603D27BD021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75728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Aqueous and mucin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the MMP </a:t>
            </a:r>
            <a:r>
              <a:rPr lang="en-US" sz="1600" i="1" dirty="0" err="1">
                <a:solidFill>
                  <a:srgbClr val="0000FF"/>
                </a:solidFill>
              </a:rPr>
              <a:t>dz</a:t>
            </a:r>
            <a:r>
              <a:rPr lang="en-US" sz="1600" i="1" dirty="0">
                <a:solidFill>
                  <a:srgbClr val="0000FF"/>
                </a:solidFill>
              </a:rPr>
              <a:t> process produce these deficiencies?</a:t>
            </a:r>
            <a:endParaRPr lang="en-US" sz="1600" i="1" dirty="0">
              <a:solidFill>
                <a:srgbClr val="66CCFF"/>
              </a:solidFill>
            </a:endParaRPr>
          </a:p>
          <a:p>
            <a:r>
              <a:rPr lang="en-US" sz="1600" dirty="0">
                <a:solidFill>
                  <a:srgbClr val="66CCFF"/>
                </a:solidFill>
              </a:rPr>
              <a:t>--Aqueous deficiency results from…scarring of lacrimal-gland duct openings</a:t>
            </a:r>
          </a:p>
          <a:p>
            <a:r>
              <a:rPr lang="en-US" sz="1600" dirty="0">
                <a:solidFill>
                  <a:srgbClr val="66CCFF"/>
                </a:solidFill>
              </a:rPr>
              <a:t>--Mucin deficiency results from…loss of </a:t>
            </a:r>
            <a:r>
              <a:rPr lang="en-US" sz="1600" dirty="0" err="1">
                <a:solidFill>
                  <a:srgbClr val="66CCFF"/>
                </a:solidFill>
              </a:rPr>
              <a:t>conj</a:t>
            </a:r>
            <a:r>
              <a:rPr lang="en-US" sz="1600" dirty="0">
                <a:solidFill>
                  <a:srgbClr val="66CCFF"/>
                </a:solidFill>
              </a:rPr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3E471-CC93-489E-A265-C4BA9A536E5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308246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Aqueous and mucin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the MMP </a:t>
            </a:r>
            <a:r>
              <a:rPr lang="en-US" sz="1600" i="1" dirty="0" err="1">
                <a:solidFill>
                  <a:srgbClr val="0000FF"/>
                </a:solidFill>
              </a:rPr>
              <a:t>dz</a:t>
            </a:r>
            <a:r>
              <a:rPr lang="en-US" sz="1600" i="1" dirty="0">
                <a:solidFill>
                  <a:srgbClr val="0000FF"/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--Aqueous deficiency results from…</a:t>
            </a:r>
            <a:r>
              <a:rPr lang="en-US" sz="1600" dirty="0">
                <a:solidFill>
                  <a:srgbClr val="66CCFF"/>
                </a:solidFill>
              </a:rPr>
              <a:t>scarring of lacrimal-gland duct openings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--Mucin deficiency results from…</a:t>
            </a:r>
            <a:r>
              <a:rPr lang="en-US" sz="1600" dirty="0">
                <a:solidFill>
                  <a:srgbClr val="66CCFF"/>
                </a:solidFill>
              </a:rPr>
              <a:t>loss of </a:t>
            </a:r>
            <a:r>
              <a:rPr lang="en-US" sz="1600" dirty="0" err="1">
                <a:solidFill>
                  <a:srgbClr val="66CCFF"/>
                </a:solidFill>
              </a:rPr>
              <a:t>conj</a:t>
            </a:r>
            <a:r>
              <a:rPr lang="en-US" sz="1600" dirty="0">
                <a:solidFill>
                  <a:srgbClr val="66CCFF"/>
                </a:solidFill>
              </a:rPr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CC3E5D-D8BA-4FD3-AE0C-494509C36A7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5209708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Aqueous and mucin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the MMP </a:t>
            </a:r>
            <a:r>
              <a:rPr lang="en-US" sz="1600" i="1" dirty="0" err="1">
                <a:solidFill>
                  <a:srgbClr val="0000FF"/>
                </a:solidFill>
              </a:rPr>
              <a:t>dz</a:t>
            </a:r>
            <a:r>
              <a:rPr lang="en-US" sz="1600" i="1" dirty="0">
                <a:solidFill>
                  <a:srgbClr val="0000FF"/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--Aqueous deficiency results from…scarring of lacrimal-gland duct openings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--Mucin deficiency results from…</a:t>
            </a:r>
            <a:r>
              <a:rPr lang="en-US" sz="1600" dirty="0">
                <a:solidFill>
                  <a:srgbClr val="66CCFF"/>
                </a:solidFill>
              </a:rPr>
              <a:t>loss of </a:t>
            </a:r>
            <a:r>
              <a:rPr lang="en-US" sz="1600" dirty="0" err="1">
                <a:solidFill>
                  <a:srgbClr val="66CCFF"/>
                </a:solidFill>
              </a:rPr>
              <a:t>conj</a:t>
            </a:r>
            <a:r>
              <a:rPr lang="en-US" sz="1600" dirty="0">
                <a:solidFill>
                  <a:srgbClr val="66CCFF"/>
                </a:solidFill>
              </a:rPr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DC2249-66A2-477D-9BA0-465EE7B0901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2798708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79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Aqueous and mucin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the MMP </a:t>
            </a:r>
            <a:r>
              <a:rPr lang="en-US" sz="1600" i="1" dirty="0" err="1">
                <a:solidFill>
                  <a:srgbClr val="0000FF"/>
                </a:solidFill>
              </a:rPr>
              <a:t>dz</a:t>
            </a:r>
            <a:r>
              <a:rPr lang="en-US" sz="1600" i="1" dirty="0">
                <a:solidFill>
                  <a:srgbClr val="0000FF"/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--Aqueous deficiency results from…scarring of lacrimal-gland duct openings</a:t>
            </a:r>
          </a:p>
          <a:p>
            <a:r>
              <a:rPr lang="en-US" sz="1600" dirty="0"/>
              <a:t>--Mucin deficiency results from…</a:t>
            </a:r>
            <a:r>
              <a:rPr lang="en-US" sz="1600" dirty="0">
                <a:solidFill>
                  <a:srgbClr val="66CCFF"/>
                </a:solidFill>
              </a:rPr>
              <a:t>loss of </a:t>
            </a:r>
            <a:r>
              <a:rPr lang="en-US" sz="1600" dirty="0" err="1">
                <a:solidFill>
                  <a:srgbClr val="66CCFF"/>
                </a:solidFill>
              </a:rPr>
              <a:t>conj</a:t>
            </a:r>
            <a:r>
              <a:rPr lang="en-US" sz="1600" dirty="0">
                <a:solidFill>
                  <a:srgbClr val="66CCFF"/>
                </a:solidFill>
              </a:rPr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33EB37-7325-4B1D-B5ED-401ED7DF05EB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41179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chronic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cicatrizing  </a:t>
            </a:r>
            <a:r>
              <a:rPr lang="en-US" b="1" dirty="0"/>
              <a:t>conjunctivitis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E59E0E7-9FA8-40B5-9A87-86A3408EF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1879" y="2248547"/>
            <a:ext cx="152399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7B384506-8F6C-4965-A8BE-144F90B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0" y="2248547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71A84E-DEBF-467C-A0C7-7597AA05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0" y="2553347"/>
            <a:ext cx="1281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Infectious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F57A4-2242-473F-8F5A-DD1DBEE7241F}"/>
              </a:ext>
            </a:extLst>
          </p:cNvPr>
          <p:cNvSpPr txBox="1"/>
          <p:nvPr/>
        </p:nvSpPr>
        <p:spPr>
          <a:xfrm>
            <a:off x="2418002" y="301054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88C6-4621-4C56-AAA0-B33E5035F411}"/>
              </a:ext>
            </a:extLst>
          </p:cNvPr>
          <p:cNvSpPr txBox="1"/>
          <p:nvPr/>
        </p:nvSpPr>
        <p:spPr>
          <a:xfrm>
            <a:off x="2407356" y="339128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B433B-2A12-4188-8F03-EC34D0ECD310}"/>
              </a:ext>
            </a:extLst>
          </p:cNvPr>
          <p:cNvSpPr txBox="1"/>
          <p:nvPr/>
        </p:nvSpPr>
        <p:spPr>
          <a:xfrm>
            <a:off x="2412469" y="378549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8571-0EA8-4290-839E-3CA84B6D601B}"/>
              </a:ext>
            </a:extLst>
          </p:cNvPr>
          <p:cNvSpPr txBox="1"/>
          <p:nvPr/>
        </p:nvSpPr>
        <p:spPr>
          <a:xfrm>
            <a:off x="2418578" y="41327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82D76-C883-4239-94FB-6381BDBE9C2A}"/>
              </a:ext>
            </a:extLst>
          </p:cNvPr>
          <p:cNvCxnSpPr>
            <a:cxnSpLocks/>
          </p:cNvCxnSpPr>
          <p:nvPr/>
        </p:nvCxnSpPr>
        <p:spPr>
          <a:xfrm>
            <a:off x="2232671" y="2767478"/>
            <a:ext cx="27398" cy="1551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09F0E-1D23-4BEC-8FB3-48AB6672EB21}"/>
              </a:ext>
            </a:extLst>
          </p:cNvPr>
          <p:cNvCxnSpPr>
            <a:stCxn id="11" idx="1"/>
            <a:endCxn id="11" idx="1"/>
          </p:cNvCxnSpPr>
          <p:nvPr/>
        </p:nvCxnSpPr>
        <p:spPr>
          <a:xfrm>
            <a:off x="2418002" y="317982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EF07B-153F-47E7-ABEC-2E7B0DE5C43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60069" y="3175897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5DC32-8274-4D6E-93AF-43C110511712}"/>
              </a:ext>
            </a:extLst>
          </p:cNvPr>
          <p:cNvCxnSpPr>
            <a:cxnSpLocks/>
          </p:cNvCxnSpPr>
          <p:nvPr/>
        </p:nvCxnSpPr>
        <p:spPr>
          <a:xfrm>
            <a:off x="2245715" y="431497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1223F4-0C2B-48EF-AE62-EA9D904A35E3}"/>
              </a:ext>
            </a:extLst>
          </p:cNvPr>
          <p:cNvCxnSpPr>
            <a:cxnSpLocks/>
          </p:cNvCxnSpPr>
          <p:nvPr/>
        </p:nvCxnSpPr>
        <p:spPr>
          <a:xfrm>
            <a:off x="2245715" y="3967724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188AC-5E98-4D53-983E-21740E9B35C4}"/>
              </a:ext>
            </a:extLst>
          </p:cNvPr>
          <p:cNvCxnSpPr>
            <a:cxnSpLocks/>
          </p:cNvCxnSpPr>
          <p:nvPr/>
        </p:nvCxnSpPr>
        <p:spPr>
          <a:xfrm>
            <a:off x="2245715" y="357181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DA78D73-6EB0-4AD5-90E2-90E1BCC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2553347"/>
            <a:ext cx="173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Noninfectious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BB9363-30EF-4580-AA7A-BF1C63A661D7}"/>
              </a:ext>
            </a:extLst>
          </p:cNvPr>
          <p:cNvSpPr txBox="1"/>
          <p:nvPr/>
        </p:nvSpPr>
        <p:spPr>
          <a:xfrm>
            <a:off x="4262534" y="3047950"/>
            <a:ext cx="316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is a class of condition, not a specific </a:t>
            </a:r>
            <a:r>
              <a:rPr lang="en-US" sz="1200" i="1" dirty="0" err="1"/>
              <a:t>dz</a:t>
            </a:r>
            <a:endParaRPr lang="en-US" sz="12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3726D0-1E93-4F44-A372-CB5E00222D55}"/>
              </a:ext>
            </a:extLst>
          </p:cNvPr>
          <p:cNvCxnSpPr>
            <a:cxnSpLocks/>
          </p:cNvCxnSpPr>
          <p:nvPr/>
        </p:nvCxnSpPr>
        <p:spPr>
          <a:xfrm flipH="1">
            <a:off x="3272723" y="3191920"/>
            <a:ext cx="97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DD2BD0-B245-43F9-B77B-4A93FD5D6E91}"/>
              </a:ext>
            </a:extLst>
          </p:cNvPr>
          <p:cNvCxnSpPr>
            <a:cxnSpLocks/>
          </p:cNvCxnSpPr>
          <p:nvPr/>
        </p:nvCxnSpPr>
        <p:spPr>
          <a:xfrm flipH="1">
            <a:off x="3457081" y="3571810"/>
            <a:ext cx="97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4682B6-E772-4E67-BF2E-DD8117CFFB1C}"/>
              </a:ext>
            </a:extLst>
          </p:cNvPr>
          <p:cNvCxnSpPr>
            <a:cxnSpLocks/>
          </p:cNvCxnSpPr>
          <p:nvPr/>
        </p:nvCxnSpPr>
        <p:spPr>
          <a:xfrm flipH="1">
            <a:off x="3438711" y="3939265"/>
            <a:ext cx="97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9A9E3-135F-4C9A-A85E-30FE5AF6095C}"/>
              </a:ext>
            </a:extLst>
          </p:cNvPr>
          <p:cNvSpPr txBox="1"/>
          <p:nvPr/>
        </p:nvSpPr>
        <p:spPr>
          <a:xfrm>
            <a:off x="4415508" y="341540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is a specific </a:t>
            </a:r>
            <a:r>
              <a:rPr lang="en-US" sz="1200" i="1" dirty="0" err="1"/>
              <a:t>dz</a:t>
            </a:r>
            <a:endParaRPr lang="en-US" sz="12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B6D1F4-5E84-4AC4-B823-CECC9263B300}"/>
              </a:ext>
            </a:extLst>
          </p:cNvPr>
          <p:cNvSpPr txBox="1"/>
          <p:nvPr/>
        </p:nvSpPr>
        <p:spPr>
          <a:xfrm>
            <a:off x="4442058" y="3782858"/>
            <a:ext cx="31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is two closely-related specific diseases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A4F9F-D340-4B38-ADF7-D00F0B417EC0}"/>
              </a:ext>
            </a:extLst>
          </p:cNvPr>
          <p:cNvSpPr txBox="1"/>
          <p:nvPr/>
        </p:nvSpPr>
        <p:spPr>
          <a:xfrm>
            <a:off x="394231" y="4639780"/>
            <a:ext cx="608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MMP is an important example of a </a:t>
            </a:r>
            <a:r>
              <a:rPr lang="en-US" sz="1600" b="1" dirty="0"/>
              <a:t>noninfectious conjunctivitis</a:t>
            </a:r>
            <a:r>
              <a:rPr lang="en-US" sz="1600" dirty="0"/>
              <a:t>. </a:t>
            </a:r>
            <a:r>
              <a:rPr lang="en-US" sz="1600" i="1" dirty="0">
                <a:solidFill>
                  <a:srgbClr val="0000FF"/>
                </a:solidFill>
              </a:rPr>
              <a:t>There are three other entries in this group—what are they?</a:t>
            </a:r>
          </a:p>
        </p:txBody>
      </p:sp>
    </p:spTree>
    <p:extLst>
      <p:ext uri="{BB962C8B-B14F-4D97-AF65-F5344CB8AC3E}">
        <p14:creationId xmlns:p14="http://schemas.microsoft.com/office/powerpoint/2010/main" val="35638939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0599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Aqueous and mucin</a:t>
            </a:r>
          </a:p>
          <a:p>
            <a:endParaRPr lang="en-US" sz="1600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How does the MMP </a:t>
            </a:r>
            <a:r>
              <a:rPr lang="en-US" sz="1600" i="1" dirty="0" err="1">
                <a:solidFill>
                  <a:srgbClr val="0000FF"/>
                </a:solidFill>
              </a:rPr>
              <a:t>dz</a:t>
            </a:r>
            <a:r>
              <a:rPr lang="en-US" sz="1600" i="1" dirty="0">
                <a:solidFill>
                  <a:srgbClr val="0000FF"/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--Aqueous deficiency results from…scarring of lacrimal-gland duct openings</a:t>
            </a:r>
          </a:p>
          <a:p>
            <a:r>
              <a:rPr lang="en-US" sz="1600" dirty="0"/>
              <a:t>--Mucin deficiency results from…loss of </a:t>
            </a:r>
            <a:r>
              <a:rPr lang="en-US" sz="1600" dirty="0" err="1"/>
              <a:t>conj</a:t>
            </a:r>
            <a:r>
              <a:rPr lang="en-US" sz="1600" dirty="0"/>
              <a:t> goblet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5ABB6-3ADC-49FB-9FB7-B1DBEDA14DD6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122709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2202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Aqueous and mucin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the MMP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Aqueous deficiency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results from…scarring of lacrimal-gland duct openings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/>
              <a:t>Mucin deficiency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results from…loss of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goblet cells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C88080-7C86-450C-A1B7-3772CFD85C15}"/>
              </a:ext>
            </a:extLst>
          </p:cNvPr>
          <p:cNvSpPr/>
          <p:nvPr/>
        </p:nvSpPr>
        <p:spPr>
          <a:xfrm>
            <a:off x="222046" y="5171917"/>
            <a:ext cx="2368754" cy="8915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6B96C-F058-40EC-84C8-3D1810AB750B}"/>
              </a:ext>
            </a:extLst>
          </p:cNvPr>
          <p:cNvSpPr txBox="1"/>
          <p:nvPr/>
        </p:nvSpPr>
        <p:spPr>
          <a:xfrm>
            <a:off x="2792807" y="5248370"/>
            <a:ext cx="4038599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Deficiencies of this sort in the tear film contribute to what devastating finding in MMP?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Keratinization of the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conj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D8B63-E940-458D-9057-1347B0209FB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9073773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b="1" dirty="0"/>
              <a:t>Tear film deficiency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215947-F36A-47B5-95A7-017AB5C8801B}"/>
              </a:ext>
            </a:extLst>
          </p:cNvPr>
          <p:cNvSpPr txBox="1"/>
          <p:nvPr/>
        </p:nvSpPr>
        <p:spPr>
          <a:xfrm>
            <a:off x="250283" y="4351111"/>
            <a:ext cx="7220246" cy="1569660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Which component(s) of the tear film are deficient in MMP?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Aqueous and mucin</a:t>
            </a:r>
          </a:p>
          <a:p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How does the MMP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dz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process produce these deficiencies?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Aqueous deficiency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results from…scarring of lacrimal-gland duct openings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600" b="1" dirty="0"/>
              <a:t>Mucin deficiency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results from…loss of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conj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goblet cells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C88080-7C86-450C-A1B7-3772CFD85C15}"/>
              </a:ext>
            </a:extLst>
          </p:cNvPr>
          <p:cNvSpPr/>
          <p:nvPr/>
        </p:nvSpPr>
        <p:spPr>
          <a:xfrm>
            <a:off x="222046" y="5171917"/>
            <a:ext cx="2368754" cy="89157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6B96C-F058-40EC-84C8-3D1810AB750B}"/>
              </a:ext>
            </a:extLst>
          </p:cNvPr>
          <p:cNvSpPr txBox="1"/>
          <p:nvPr/>
        </p:nvSpPr>
        <p:spPr>
          <a:xfrm>
            <a:off x="2792807" y="5248370"/>
            <a:ext cx="4038599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Deficiencies of this sort in the tear film contribute to what devastating finding in MMP?</a:t>
            </a:r>
          </a:p>
          <a:p>
            <a:r>
              <a:rPr lang="en-US" sz="1400" dirty="0"/>
              <a:t>Keratinization of the ocular surface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1D8B63-E940-458D-9057-1347B0209FB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431251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BF207-9D57-48D8-8EAF-C6BB8C06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A1A9-86C0-4396-B6CE-81236E1208C3}" type="slidenum">
              <a:rPr lang="en-US" altLang="en-US" smtClean="0"/>
              <a:pPr/>
              <a:t>83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BC9DA-1354-4DEE-934B-A5B08ABB7DD8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67EF1-A670-4B7C-ACED-91C4D116881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9932A-642F-4A0F-B714-1FBF081C91E3}"/>
              </a:ext>
            </a:extLst>
          </p:cNvPr>
          <p:cNvSpPr txBox="1"/>
          <p:nvPr/>
        </p:nvSpPr>
        <p:spPr>
          <a:xfrm>
            <a:off x="2684309" y="6136952"/>
            <a:ext cx="37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MMP: Ocular surface keratinization</a:t>
            </a:r>
          </a:p>
        </p:txBody>
      </p:sp>
      <p:pic>
        <p:nvPicPr>
          <p:cNvPr id="5122" name="Picture 2" descr="Ocular Cicatricial Pemphigoid: atypical presentation. EyeRounds.org - The  University of Iowa">
            <a:extLst>
              <a:ext uri="{FF2B5EF4-FFF2-40B4-BE49-F238E27FC236}">
                <a16:creationId xmlns:a16="http://schemas.microsoft.com/office/drawing/2014/main" id="{6265D7FD-E393-4DEB-AE3B-DB967205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38" y="1619250"/>
            <a:ext cx="548409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922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DE265C-5399-4DC7-9DC0-75230E513B6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8912158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D7A7DF-1C41-4FCA-8AD4-C79D4E9F940F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8409212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74F751-522E-4B3E-8094-DC7F94577E9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2537089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It was formerly known as 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ocular </a:t>
            </a:r>
            <a:r>
              <a:rPr lang="en-US" altLang="en-US" sz="2100" i="1" dirty="0" err="1">
                <a:solidFill>
                  <a:schemeClr val="bg1">
                    <a:lumMod val="75000"/>
                  </a:schemeClr>
                </a:solidFill>
              </a:rPr>
              <a:t>cicatricial</a:t>
            </a:r>
            <a:r>
              <a:rPr lang="en-US" altLang="en-US" sz="2100" i="1" dirty="0">
                <a:solidFill>
                  <a:schemeClr val="bg1">
                    <a:lumMod val="75000"/>
                  </a:schemeClr>
                </a:solidFill>
              </a:rPr>
              <a:t> pemphigoid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 before age 30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chemeClr val="bg1">
                    <a:lumMod val="75000"/>
                  </a:schemeClr>
                </a:solidFill>
              </a:rPr>
              <a:t>Symblephara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 formation is common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7D927-FED4-46BB-8DC6-27A9FBC57233}"/>
              </a:ext>
            </a:extLst>
          </p:cNvPr>
          <p:cNvSpPr txBox="1"/>
          <p:nvPr/>
        </p:nvSpPr>
        <p:spPr>
          <a:xfrm>
            <a:off x="783085" y="4946374"/>
            <a:ext cx="622731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While topical treatments can help alleviate symptoms, MMP is a </a:t>
            </a:r>
            <a:r>
              <a:rPr lang="en-US" sz="2000" b="1" i="1" dirty="0">
                <a:solidFill>
                  <a:srgbClr val="FFFF00"/>
                </a:solidFill>
              </a:rPr>
              <a:t>systemic</a:t>
            </a:r>
            <a:r>
              <a:rPr lang="en-US" sz="2000" i="1" dirty="0">
                <a:solidFill>
                  <a:schemeClr val="bg1"/>
                </a:solidFill>
              </a:rPr>
              <a:t> condition, and thus necessitates </a:t>
            </a:r>
            <a:r>
              <a:rPr lang="en-US" sz="2000" b="1" i="1" dirty="0">
                <a:solidFill>
                  <a:srgbClr val="FFFF00"/>
                </a:solidFill>
              </a:rPr>
              <a:t>systemic</a:t>
            </a:r>
            <a:r>
              <a:rPr lang="en-US" sz="2000" i="1" dirty="0">
                <a:solidFill>
                  <a:schemeClr val="bg1"/>
                </a:solidFill>
              </a:rPr>
              <a:t> treatment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C34638-4F96-4603-B78D-9569DB7E9EBF}"/>
              </a:ext>
            </a:extLst>
          </p:cNvPr>
          <p:cNvSpPr/>
          <p:nvPr/>
        </p:nvSpPr>
        <p:spPr>
          <a:xfrm>
            <a:off x="547284" y="3970802"/>
            <a:ext cx="6172200" cy="81111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E7D3D2-73F1-4FB2-97E3-A0B74D1E2D1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16814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dapsone must first be screened for sickle cell  </a:t>
            </a:r>
            <a:endParaRPr lang="en-US" altLang="en-US" sz="2100" b="1" i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3B77F-2703-44BC-819A-42A856CBF165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2798473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Females are more commonly affected than males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Whites are more commonly affected than blacks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It was formerly known as </a:t>
            </a:r>
            <a:r>
              <a:rPr lang="en-US" altLang="en-US" sz="2100" i="1" dirty="0"/>
              <a:t>ocular </a:t>
            </a:r>
            <a:r>
              <a:rPr lang="en-US" altLang="en-US" sz="2100" i="1" dirty="0" err="1"/>
              <a:t>cicatricial</a:t>
            </a:r>
            <a:r>
              <a:rPr lang="en-US" altLang="en-US" sz="2100" i="1" dirty="0"/>
              <a:t> pemphigoid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Rare</a:t>
            </a:r>
            <a:r>
              <a:rPr lang="en-US" altLang="en-US" sz="2100" dirty="0"/>
              <a:t> after age 60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Rare before age 30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/>
              <a:t>Symblephara</a:t>
            </a:r>
            <a:r>
              <a:rPr lang="en-US" altLang="en-US" sz="2100" dirty="0"/>
              <a:t> formation is common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Mucosal involvement is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altLang="en-US" sz="2100" dirty="0"/>
              <a:t> limited to the eye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majority of cases are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unilateral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The skin is involved in a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majority</a:t>
            </a:r>
            <a:r>
              <a:rPr lang="en-US" altLang="en-US" sz="2100" dirty="0"/>
              <a:t> of cases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Tear film deficiency is a common development  </a:t>
            </a:r>
            <a:r>
              <a:rPr lang="en-US" altLang="en-US" sz="2100" b="1" i="1" dirty="0">
                <a:solidFill>
                  <a:srgbClr val="0000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Topical steroids are the mainstay of 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dapsone must first be screened for sickle cell  </a:t>
            </a:r>
            <a:r>
              <a:rPr lang="en-US" altLang="en-US" sz="2100" b="1" i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89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00EE25-C41E-49AF-A921-16F4C6D88A23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7375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0A902-2FA9-41FF-9ED7-5412F75051E7}"/>
              </a:ext>
            </a:extLst>
          </p:cNvPr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C000"/>
                </a:solidFill>
              </a:rPr>
              <a:t>T/F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644CB-3D47-4C06-BBF9-34A0F8C1E19B}"/>
              </a:ext>
            </a:extLst>
          </p:cNvPr>
          <p:cNvSpPr/>
          <p:nvPr/>
        </p:nvSpPr>
        <p:spPr>
          <a:xfrm>
            <a:off x="6773516" y="66645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0F46-9A02-4604-A615-E3E5F174800E}"/>
              </a:ext>
            </a:extLst>
          </p:cNvPr>
          <p:cNvSpPr txBox="1"/>
          <p:nvPr/>
        </p:nvSpPr>
        <p:spPr>
          <a:xfrm>
            <a:off x="990600" y="1371600"/>
            <a:ext cx="6319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In a nutshell, what is MMP? How would you summarize it?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MMP is an autoimmune condition of the ocular surface that produces a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chronic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cicatrizing  </a:t>
            </a:r>
            <a:r>
              <a:rPr lang="en-US" b="1" dirty="0"/>
              <a:t>conjunctivitis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E59E0E7-9FA8-40B5-9A87-86A3408EF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1879" y="2248547"/>
            <a:ext cx="1523999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7B384506-8F6C-4965-A8BE-144F90B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5880" y="2248547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371A84E-DEBF-467C-A0C7-7597AA05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0" y="2553347"/>
            <a:ext cx="128112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Infectious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F57A4-2242-473F-8F5A-DD1DBEE7241F}"/>
              </a:ext>
            </a:extLst>
          </p:cNvPr>
          <p:cNvSpPr txBox="1"/>
          <p:nvPr/>
        </p:nvSpPr>
        <p:spPr>
          <a:xfrm>
            <a:off x="2418002" y="3010547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Allergic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388C6-4621-4C56-AAA0-B33E5035F411}"/>
              </a:ext>
            </a:extLst>
          </p:cNvPr>
          <p:cNvSpPr txBox="1"/>
          <p:nvPr/>
        </p:nvSpPr>
        <p:spPr>
          <a:xfrm>
            <a:off x="2407356" y="3391288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Ligneous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B433B-2A12-4188-8F03-EC34D0ECD310}"/>
              </a:ext>
            </a:extLst>
          </p:cNvPr>
          <p:cNvSpPr txBox="1"/>
          <p:nvPr/>
        </p:nvSpPr>
        <p:spPr>
          <a:xfrm>
            <a:off x="2412469" y="3785497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SJS/TEN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08571-0EA8-4290-839E-3CA84B6D601B}"/>
              </a:ext>
            </a:extLst>
          </p:cNvPr>
          <p:cNvSpPr txBox="1"/>
          <p:nvPr/>
        </p:nvSpPr>
        <p:spPr>
          <a:xfrm>
            <a:off x="2418578" y="41327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MMP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182D76-C883-4239-94FB-6381BDBE9C2A}"/>
              </a:ext>
            </a:extLst>
          </p:cNvPr>
          <p:cNvCxnSpPr>
            <a:cxnSpLocks/>
          </p:cNvCxnSpPr>
          <p:nvPr/>
        </p:nvCxnSpPr>
        <p:spPr>
          <a:xfrm>
            <a:off x="2232671" y="2767478"/>
            <a:ext cx="27398" cy="1551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09F0E-1D23-4BEC-8FB3-48AB6672EB21}"/>
              </a:ext>
            </a:extLst>
          </p:cNvPr>
          <p:cNvCxnSpPr>
            <a:stCxn id="11" idx="1"/>
            <a:endCxn id="11" idx="1"/>
          </p:cNvCxnSpPr>
          <p:nvPr/>
        </p:nvCxnSpPr>
        <p:spPr>
          <a:xfrm>
            <a:off x="2418002" y="317982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7EF07B-153F-47E7-ABEC-2E7B0DE5C43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260069" y="3175897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5DC32-8274-4D6E-93AF-43C110511712}"/>
              </a:ext>
            </a:extLst>
          </p:cNvPr>
          <p:cNvCxnSpPr>
            <a:cxnSpLocks/>
          </p:cNvCxnSpPr>
          <p:nvPr/>
        </p:nvCxnSpPr>
        <p:spPr>
          <a:xfrm>
            <a:off x="2245715" y="431497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1223F4-0C2B-48EF-AE62-EA9D904A35E3}"/>
              </a:ext>
            </a:extLst>
          </p:cNvPr>
          <p:cNvCxnSpPr>
            <a:cxnSpLocks/>
          </p:cNvCxnSpPr>
          <p:nvPr/>
        </p:nvCxnSpPr>
        <p:spPr>
          <a:xfrm>
            <a:off x="2245715" y="3967724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188AC-5E98-4D53-983E-21740E9B35C4}"/>
              </a:ext>
            </a:extLst>
          </p:cNvPr>
          <p:cNvCxnSpPr>
            <a:cxnSpLocks/>
          </p:cNvCxnSpPr>
          <p:nvPr/>
        </p:nvCxnSpPr>
        <p:spPr>
          <a:xfrm>
            <a:off x="2245715" y="3571810"/>
            <a:ext cx="157933" cy="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DA78D73-6EB0-4AD5-90E2-90E1BCC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301" y="2553347"/>
            <a:ext cx="173957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Noninfectious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BB9363-30EF-4580-AA7A-BF1C63A661D7}"/>
              </a:ext>
            </a:extLst>
          </p:cNvPr>
          <p:cNvSpPr txBox="1"/>
          <p:nvPr/>
        </p:nvSpPr>
        <p:spPr>
          <a:xfrm>
            <a:off x="4262534" y="3047950"/>
            <a:ext cx="316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is a class of condition, not a specific </a:t>
            </a:r>
            <a:r>
              <a:rPr lang="en-US" sz="1200" i="1" dirty="0" err="1"/>
              <a:t>dz</a:t>
            </a:r>
            <a:endParaRPr lang="en-US" sz="12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3726D0-1E93-4F44-A372-CB5E00222D55}"/>
              </a:ext>
            </a:extLst>
          </p:cNvPr>
          <p:cNvCxnSpPr>
            <a:cxnSpLocks/>
          </p:cNvCxnSpPr>
          <p:nvPr/>
        </p:nvCxnSpPr>
        <p:spPr>
          <a:xfrm flipH="1">
            <a:off x="3272723" y="3191920"/>
            <a:ext cx="97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DD2BD0-B245-43F9-B77B-4A93FD5D6E91}"/>
              </a:ext>
            </a:extLst>
          </p:cNvPr>
          <p:cNvCxnSpPr>
            <a:cxnSpLocks/>
          </p:cNvCxnSpPr>
          <p:nvPr/>
        </p:nvCxnSpPr>
        <p:spPr>
          <a:xfrm flipH="1">
            <a:off x="3457081" y="3571810"/>
            <a:ext cx="97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4682B6-E772-4E67-BF2E-DD8117CFFB1C}"/>
              </a:ext>
            </a:extLst>
          </p:cNvPr>
          <p:cNvCxnSpPr>
            <a:cxnSpLocks/>
          </p:cNvCxnSpPr>
          <p:nvPr/>
        </p:nvCxnSpPr>
        <p:spPr>
          <a:xfrm flipH="1">
            <a:off x="3438711" y="3939265"/>
            <a:ext cx="97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9A9E3-135F-4C9A-A85E-30FE5AF6095C}"/>
              </a:ext>
            </a:extLst>
          </p:cNvPr>
          <p:cNvSpPr txBox="1"/>
          <p:nvPr/>
        </p:nvSpPr>
        <p:spPr>
          <a:xfrm>
            <a:off x="4415508" y="341540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is a specific </a:t>
            </a:r>
            <a:r>
              <a:rPr lang="en-US" sz="1200" i="1" dirty="0" err="1"/>
              <a:t>dz</a:t>
            </a:r>
            <a:endParaRPr lang="en-US" sz="12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B6D1F4-5E84-4AC4-B823-CECC9263B300}"/>
              </a:ext>
            </a:extLst>
          </p:cNvPr>
          <p:cNvSpPr txBox="1"/>
          <p:nvPr/>
        </p:nvSpPr>
        <p:spPr>
          <a:xfrm>
            <a:off x="4442058" y="3782858"/>
            <a:ext cx="31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This is two closely-related specific diseases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A4F9F-D340-4B38-ADF7-D00F0B417EC0}"/>
              </a:ext>
            </a:extLst>
          </p:cNvPr>
          <p:cNvSpPr txBox="1"/>
          <p:nvPr/>
        </p:nvSpPr>
        <p:spPr>
          <a:xfrm>
            <a:off x="394231" y="4639780"/>
            <a:ext cx="608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MMP is an important example of a </a:t>
            </a:r>
            <a:r>
              <a:rPr lang="en-US" sz="1600" b="1" dirty="0"/>
              <a:t>noninfectious conjunctivitis</a:t>
            </a:r>
            <a:r>
              <a:rPr lang="en-US" sz="1600" dirty="0"/>
              <a:t>. </a:t>
            </a:r>
            <a:r>
              <a:rPr lang="en-US" sz="1600" i="1" dirty="0">
                <a:solidFill>
                  <a:srgbClr val="0000FF"/>
                </a:solidFill>
              </a:rPr>
              <a:t>There are three other entries in this group—what are they?</a:t>
            </a:r>
          </a:p>
        </p:txBody>
      </p:sp>
    </p:spTree>
    <p:extLst>
      <p:ext uri="{BB962C8B-B14F-4D97-AF65-F5344CB8AC3E}">
        <p14:creationId xmlns:p14="http://schemas.microsoft.com/office/powerpoint/2010/main" val="39444298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dapsone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90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11036" y="4397514"/>
            <a:ext cx="29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3136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condition must they be screened for?</a:t>
            </a:r>
            <a:endParaRPr lang="en-US" sz="1600" i="1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Glucose-6-phosphate dehydrogenase 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88BA62-3D0C-43A2-A112-DB208EA41A1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75000754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treatment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/>
              <a:t>Pts treated with dapsone must first be screened for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91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3136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Glucose-6-phosphate dehydrogenase 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B25075-8D7D-4E10-A782-7574A56059AD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7646448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92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  <a:endParaRPr lang="en-US" sz="1500" i="1" dirty="0">
              <a:solidFill>
                <a:srgbClr val="7030A0"/>
              </a:solidFill>
            </a:endParaRPr>
          </a:p>
          <a:p>
            <a:r>
              <a:rPr lang="en-US" sz="1500" dirty="0">
                <a:solidFill>
                  <a:srgbClr val="7030A0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X linked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A86F51-D06E-4444-8A8C-B306B25A4389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4664070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93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X linked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95FD47-72A7-485E-B73D-4438E6387FFC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0515484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94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X linked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07E322-919E-4403-9585-C192865397E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2919153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/>
                </a:solidFill>
              </a:rPr>
              <a:t>It protects cells from oxidative stress</a:t>
            </a:r>
            <a:endParaRPr lang="en-US" sz="1500" dirty="0">
              <a:solidFill>
                <a:srgbClr val="7030A0"/>
              </a:solidFill>
            </a:endParaRP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X linked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E841B-87CF-4CD2-AAAC-35E57052F162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22643613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96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X linked</a:t>
            </a: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24A5A8-0E6B-4527-A7B3-0A4FB9F44F09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16940403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97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/>
                </a:solidFill>
              </a:rPr>
              <a:t>X-linked</a:t>
            </a:r>
            <a:endParaRPr lang="en-US" sz="1500" dirty="0">
              <a:solidFill>
                <a:srgbClr val="7030A0"/>
              </a:solidFill>
            </a:endParaRPr>
          </a:p>
          <a:p>
            <a:endParaRPr lang="en-US" sz="1500" dirty="0">
              <a:solidFill>
                <a:srgbClr val="7030A0"/>
              </a:solidFill>
            </a:endParaRPr>
          </a:p>
          <a:p>
            <a:r>
              <a:rPr lang="en-US" sz="1500" i="1" dirty="0">
                <a:solidFill>
                  <a:srgbClr val="7030A0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8681EB-AC07-498F-B649-9DA4D20DCF38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4745463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/>
                </a:solidFill>
              </a:rPr>
              <a:t>X-linked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rgbClr val="7030A0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A203C-7E10-4A02-A2F3-BD899F0C827A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715347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Females are more commonly affected than males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Whites are more commonly affected than blacks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It was formerly known as </a:t>
            </a:r>
            <a:r>
              <a:rPr lang="en-US" altLang="en-US" sz="2100" i="1" dirty="0">
                <a:solidFill>
                  <a:srgbClr val="66CCFF"/>
                </a:solidFill>
              </a:rPr>
              <a:t>ocular </a:t>
            </a:r>
            <a:r>
              <a:rPr lang="en-US" altLang="en-US" sz="2100" i="1" dirty="0" err="1">
                <a:solidFill>
                  <a:srgbClr val="66CCFF"/>
                </a:solidFill>
              </a:rPr>
              <a:t>cicatricial</a:t>
            </a:r>
            <a:r>
              <a:rPr lang="en-US" altLang="en-US" sz="2100" i="1" dirty="0">
                <a:solidFill>
                  <a:srgbClr val="66CCFF"/>
                </a:solidFill>
              </a:rPr>
              <a:t> pemphigoid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after age 60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Rare before age 30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 err="1">
                <a:solidFill>
                  <a:srgbClr val="66CCFF"/>
                </a:solidFill>
              </a:rPr>
              <a:t>Symblephara</a:t>
            </a:r>
            <a:r>
              <a:rPr lang="en-US" altLang="en-US" sz="2100" dirty="0">
                <a:solidFill>
                  <a:srgbClr val="66CCFF"/>
                </a:solidFill>
              </a:rPr>
              <a:t> formation is common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Mucosal involvement is always limited to the eye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majority of cases are unilateral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The skin is involved in a majority of cases  </a:t>
            </a:r>
            <a:r>
              <a:rPr lang="en-US" altLang="en-US" sz="2100" b="1" i="1" dirty="0">
                <a:solidFill>
                  <a:srgbClr val="66CCFF"/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Tear film deficiency is a common development  </a:t>
            </a:r>
            <a:r>
              <a:rPr lang="en-US" altLang="en-US" sz="2100" b="1" i="1" dirty="0">
                <a:solidFill>
                  <a:srgbClr val="66CCFF"/>
                </a:solidFill>
              </a:rPr>
              <a:t>T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66CCFF"/>
                </a:solidFill>
              </a:rPr>
              <a:t>Topical steroids are the mainstay of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treatment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Pts treated with dapsone must first be screened for sickle</a:t>
            </a:r>
            <a:r>
              <a:rPr lang="en-US" altLang="en-US" sz="2100" dirty="0"/>
              <a:t> </a:t>
            </a:r>
            <a:r>
              <a:rPr lang="en-US" altLang="en-US" sz="2100" dirty="0">
                <a:solidFill>
                  <a:schemeClr val="bg1">
                    <a:lumMod val="75000"/>
                  </a:schemeClr>
                </a:solidFill>
              </a:rPr>
              <a:t>cell</a:t>
            </a:r>
            <a:r>
              <a:rPr lang="en-US" altLang="en-US" sz="2100" dirty="0"/>
              <a:t>  </a:t>
            </a:r>
            <a:r>
              <a:rPr lang="en-US" altLang="en-US" sz="2100" b="1" i="1" dirty="0">
                <a:solidFill>
                  <a:schemeClr val="bg1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CE91F-E33C-4B44-8AA5-0476E67BF28B}" type="slidenum">
              <a:rPr lang="en-US" altLang="en-US"/>
              <a:pPr eaLnBrk="1" hangingPunct="1"/>
              <a:t>99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46443" y="133290"/>
            <a:ext cx="516378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Mucous Membrane Pemphigoid (MMP): T/F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10400" y="4736068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7137" y="4397514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Segoe Script" panose="020B0504020000000003" pitchFamily="34" charset="0"/>
              </a:rPr>
              <a:t>G-6-PD deficiency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DE99C-ED87-4156-96A2-69C16C4358E0}"/>
              </a:ext>
            </a:extLst>
          </p:cNvPr>
          <p:cNvSpPr txBox="1"/>
          <p:nvPr/>
        </p:nvSpPr>
        <p:spPr>
          <a:xfrm>
            <a:off x="2057400" y="91440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302CC-BCDE-4B4F-8CBA-EB112F9F3324}"/>
              </a:ext>
            </a:extLst>
          </p:cNvPr>
          <p:cNvSpPr txBox="1"/>
          <p:nvPr/>
        </p:nvSpPr>
        <p:spPr>
          <a:xfrm>
            <a:off x="2133600" y="11546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BD42D-47A6-496B-AFA9-11534BED1C6A}"/>
              </a:ext>
            </a:extLst>
          </p:cNvPr>
          <p:cNvSpPr txBox="1"/>
          <p:nvPr/>
        </p:nvSpPr>
        <p:spPr>
          <a:xfrm>
            <a:off x="762000" y="161383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8760A-071A-401A-8758-87CBC9BF3BDF}"/>
              </a:ext>
            </a:extLst>
          </p:cNvPr>
          <p:cNvCxnSpPr>
            <a:cxnSpLocks/>
          </p:cNvCxnSpPr>
          <p:nvPr/>
        </p:nvCxnSpPr>
        <p:spPr>
          <a:xfrm>
            <a:off x="914400" y="1905000"/>
            <a:ext cx="623793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1AFB143-5156-4C8A-AC4D-C1CC4EC41AEE}"/>
              </a:ext>
            </a:extLst>
          </p:cNvPr>
          <p:cNvSpPr txBox="1"/>
          <p:nvPr/>
        </p:nvSpPr>
        <p:spPr>
          <a:xfrm>
            <a:off x="3506002" y="2667000"/>
            <a:ext cx="14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usually not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6AA190-8449-4760-8D03-5AC70ED85BC9}"/>
              </a:ext>
            </a:extLst>
          </p:cNvPr>
          <p:cNvCxnSpPr>
            <a:cxnSpLocks/>
          </p:cNvCxnSpPr>
          <p:nvPr/>
        </p:nvCxnSpPr>
        <p:spPr>
          <a:xfrm>
            <a:off x="3810000" y="3005554"/>
            <a:ext cx="762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85AB9-6EDB-48A3-8CE7-B3EC208E624E}"/>
              </a:ext>
            </a:extLst>
          </p:cNvPr>
          <p:cNvSpPr txBox="1"/>
          <p:nvPr/>
        </p:nvSpPr>
        <p:spPr>
          <a:xfrm>
            <a:off x="4019101" y="3022119"/>
            <a:ext cx="116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bilateral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4E73F-5E18-450C-AE87-5EBCF2225C83}"/>
              </a:ext>
            </a:extLst>
          </p:cNvPr>
          <p:cNvCxnSpPr>
            <a:cxnSpLocks/>
          </p:cNvCxnSpPr>
          <p:nvPr/>
        </p:nvCxnSpPr>
        <p:spPr>
          <a:xfrm>
            <a:off x="4108408" y="3360673"/>
            <a:ext cx="99699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9732D44-E099-4495-B5E8-811813159B91}"/>
              </a:ext>
            </a:extLst>
          </p:cNvPr>
          <p:cNvSpPr txBox="1"/>
          <p:nvPr/>
        </p:nvSpPr>
        <p:spPr>
          <a:xfrm>
            <a:off x="3775330" y="3391451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minority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740B6F-B8A1-4EBF-AB82-08C0F4BE4517}"/>
              </a:ext>
            </a:extLst>
          </p:cNvPr>
          <p:cNvCxnSpPr>
            <a:cxnSpLocks/>
          </p:cNvCxnSpPr>
          <p:nvPr/>
        </p:nvCxnSpPr>
        <p:spPr>
          <a:xfrm>
            <a:off x="3932541" y="3699227"/>
            <a:ext cx="879566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89F0F7-90C7-49FB-B29E-FB281AFF91DE}"/>
              </a:ext>
            </a:extLst>
          </p:cNvPr>
          <p:cNvSpPr txBox="1"/>
          <p:nvPr/>
        </p:nvSpPr>
        <p:spPr>
          <a:xfrm>
            <a:off x="3097660" y="4081046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A3185-EE10-4D2C-8B82-39101F4BBC1D}"/>
              </a:ext>
            </a:extLst>
          </p:cNvPr>
          <p:cNvSpPr txBox="1"/>
          <p:nvPr/>
        </p:nvSpPr>
        <p:spPr>
          <a:xfrm>
            <a:off x="3212332" y="4355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^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712D32-F49E-4FA5-87A4-5F38316514BB}"/>
              </a:ext>
            </a:extLst>
          </p:cNvPr>
          <p:cNvSpPr txBox="1"/>
          <p:nvPr/>
        </p:nvSpPr>
        <p:spPr>
          <a:xfrm>
            <a:off x="3633384" y="5074622"/>
            <a:ext cx="54344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What condition must they be screened for?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Glucose-6-phosphate dehydrogenase </a:t>
            </a:r>
            <a:r>
              <a:rPr lang="en-US" sz="1600" b="1" dirty="0">
                <a:solidFill>
                  <a:srgbClr val="0000FF"/>
                </a:solidFill>
              </a:rPr>
              <a:t>(G6PD) deficiency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EDD5DD72-987C-4E9A-8AE4-77FFE2116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548AC9-F8E7-422F-8F2D-2C52D8CB512F}"/>
              </a:ext>
            </a:extLst>
          </p:cNvPr>
          <p:cNvSpPr txBox="1"/>
          <p:nvPr/>
        </p:nvSpPr>
        <p:spPr>
          <a:xfrm>
            <a:off x="4426213" y="1517374"/>
            <a:ext cx="4597734" cy="263149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bg1"/>
                </a:solidFill>
              </a:rPr>
              <a:t>What is G6PD?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 enzyme involved in the production of glutathione</a:t>
            </a:r>
          </a:p>
          <a:p>
            <a:endParaRPr lang="en-US" sz="1500" i="1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role does glutathione play in cell metabolism?</a:t>
            </a:r>
          </a:p>
          <a:p>
            <a:r>
              <a:rPr lang="en-US" sz="1500" dirty="0">
                <a:solidFill>
                  <a:schemeClr val="bg1"/>
                </a:solidFill>
              </a:rPr>
              <a:t>It protects cells from oxidative stress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is the mode of G6PD deficiency inheritance?</a:t>
            </a:r>
          </a:p>
          <a:p>
            <a:r>
              <a:rPr lang="en-US" sz="1500" dirty="0">
                <a:solidFill>
                  <a:schemeClr val="bg1"/>
                </a:solidFill>
              </a:rPr>
              <a:t>X-linked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i="1" dirty="0">
                <a:solidFill>
                  <a:schemeClr val="bg1"/>
                </a:solidFill>
              </a:rPr>
              <a:t>What is the dreaded sequelae of G6PD deficiency?</a:t>
            </a:r>
          </a:p>
          <a:p>
            <a:r>
              <a:rPr lang="en-US" sz="1500" dirty="0">
                <a:solidFill>
                  <a:schemeClr val="bg1"/>
                </a:solidFill>
              </a:rPr>
              <a:t>Hemolytic anemia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EB0D18-8930-41A2-B575-153E3025B20B}"/>
              </a:ext>
            </a:extLst>
          </p:cNvPr>
          <p:cNvSpPr txBox="1"/>
          <p:nvPr/>
        </p:nvSpPr>
        <p:spPr>
          <a:xfrm>
            <a:off x="6770059" y="136271"/>
            <a:ext cx="569387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T/F</a:t>
            </a:r>
          </a:p>
        </p:txBody>
      </p:sp>
    </p:spTree>
    <p:extLst>
      <p:ext uri="{BB962C8B-B14F-4D97-AF65-F5344CB8AC3E}">
        <p14:creationId xmlns:p14="http://schemas.microsoft.com/office/powerpoint/2010/main" val="3553441633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1008</TotalTime>
  <Words>27169</Words>
  <Application>Microsoft Office PowerPoint</Application>
  <PresentationFormat>On-screen Show (4:3)</PresentationFormat>
  <Paragraphs>5267</Paragraphs>
  <Slides>182</Slides>
  <Notes>173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182</vt:i4>
      </vt:variant>
    </vt:vector>
  </HeadingPairs>
  <TitlesOfParts>
    <vt:vector size="186" baseType="lpstr">
      <vt:lpstr>Arial</vt:lpstr>
      <vt:lpstr>Segoe Script</vt:lpstr>
      <vt:lpstr>Wingdings</vt:lpstr>
      <vt:lpstr>Network</vt:lpstr>
      <vt:lpstr>Q</vt:lpstr>
      <vt:lpstr>Q/A</vt:lpstr>
      <vt:lpstr>A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Q/A</vt:lpstr>
      <vt:lpstr>A</vt:lpstr>
      <vt:lpstr>Q</vt:lpstr>
      <vt:lpstr>Q/A</vt:lpstr>
      <vt:lpstr>Q/A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Q/A</vt:lpstr>
      <vt:lpstr>A</vt:lpstr>
      <vt:lpstr>Q/A</vt:lpstr>
      <vt:lpstr>A</vt:lpstr>
      <vt:lpstr>Q</vt:lpstr>
      <vt:lpstr>A</vt:lpstr>
      <vt:lpstr>PowerPoint Presentation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A</vt:lpstr>
      <vt:lpstr>PowerPoint Presentation</vt:lpstr>
      <vt:lpstr>Q</vt:lpstr>
      <vt:lpstr>A</vt:lpstr>
      <vt:lpstr>Q</vt:lpstr>
      <vt:lpstr>Q/A</vt:lpstr>
      <vt:lpstr>A</vt:lpstr>
      <vt:lpstr>PowerPoint Presentation</vt:lpstr>
      <vt:lpstr>Q</vt:lpstr>
      <vt:lpstr>Q/A</vt:lpstr>
      <vt:lpstr>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</vt:vector>
  </TitlesOfParts>
  <Company>LSU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Flynn</dc:creator>
  <cp:lastModifiedBy>Steven Flynn</cp:lastModifiedBy>
  <cp:revision>119</cp:revision>
  <dcterms:created xsi:type="dcterms:W3CDTF">2008-09-16T16:39:57Z</dcterms:created>
  <dcterms:modified xsi:type="dcterms:W3CDTF">2022-08-16T11:35:58Z</dcterms:modified>
</cp:coreProperties>
</file>