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018" r:id="rId2"/>
    <p:sldId id="2262" r:id="rId3"/>
    <p:sldId id="2287" r:id="rId4"/>
    <p:sldId id="2264" r:id="rId5"/>
    <p:sldId id="2289" r:id="rId6"/>
    <p:sldId id="2290" r:id="rId7"/>
    <p:sldId id="2288" r:id="rId8"/>
    <p:sldId id="2265" r:id="rId9"/>
    <p:sldId id="2291" r:id="rId10"/>
    <p:sldId id="2266" r:id="rId11"/>
    <p:sldId id="2292" r:id="rId12"/>
    <p:sldId id="2268" r:id="rId13"/>
    <p:sldId id="2293" r:id="rId14"/>
    <p:sldId id="2294" r:id="rId15"/>
    <p:sldId id="2295" r:id="rId16"/>
    <p:sldId id="2267" r:id="rId17"/>
    <p:sldId id="2296" r:id="rId18"/>
    <p:sldId id="2286" r:id="rId19"/>
    <p:sldId id="2297" r:id="rId20"/>
    <p:sldId id="2298" r:id="rId21"/>
    <p:sldId id="2263" r:id="rId22"/>
    <p:sldId id="2299" r:id="rId23"/>
    <p:sldId id="2300" r:id="rId24"/>
    <p:sldId id="2273" r:id="rId25"/>
    <p:sldId id="2302" r:id="rId26"/>
    <p:sldId id="2303" r:id="rId27"/>
    <p:sldId id="2304" r:id="rId28"/>
    <p:sldId id="2305" r:id="rId29"/>
    <p:sldId id="2306" r:id="rId30"/>
    <p:sldId id="2307" r:id="rId31"/>
    <p:sldId id="2308" r:id="rId32"/>
    <p:sldId id="2309" r:id="rId33"/>
    <p:sldId id="2324" r:id="rId34"/>
    <p:sldId id="2325" r:id="rId35"/>
    <p:sldId id="2275" r:id="rId36"/>
    <p:sldId id="2428" r:id="rId37"/>
    <p:sldId id="2429" r:id="rId38"/>
    <p:sldId id="2430" r:id="rId39"/>
    <p:sldId id="2276" r:id="rId40"/>
    <p:sldId id="2281" r:id="rId41"/>
    <p:sldId id="2282" r:id="rId42"/>
    <p:sldId id="2327" r:id="rId43"/>
    <p:sldId id="2328" r:id="rId44"/>
    <p:sldId id="2329" r:id="rId45"/>
    <p:sldId id="2283" r:id="rId46"/>
    <p:sldId id="2330" r:id="rId47"/>
    <p:sldId id="2331" r:id="rId48"/>
    <p:sldId id="2332" r:id="rId49"/>
    <p:sldId id="2333" r:id="rId50"/>
    <p:sldId id="2334" r:id="rId51"/>
    <p:sldId id="2431" r:id="rId52"/>
    <p:sldId id="2335" r:id="rId53"/>
    <p:sldId id="2336" r:id="rId54"/>
    <p:sldId id="2337" r:id="rId55"/>
    <p:sldId id="2338" r:id="rId56"/>
    <p:sldId id="2738" r:id="rId57"/>
    <p:sldId id="2737" r:id="rId58"/>
    <p:sldId id="2339" r:id="rId59"/>
    <p:sldId id="2340" r:id="rId60"/>
    <p:sldId id="2341" r:id="rId61"/>
    <p:sldId id="2342" r:id="rId62"/>
    <p:sldId id="2343" r:id="rId63"/>
    <p:sldId id="684" r:id="rId64"/>
    <p:sldId id="2344" r:id="rId65"/>
    <p:sldId id="2345" r:id="rId66"/>
    <p:sldId id="2346" r:id="rId67"/>
    <p:sldId id="2347" r:id="rId68"/>
    <p:sldId id="2284" r:id="rId69"/>
    <p:sldId id="2280" r:id="rId70"/>
    <p:sldId id="2349" r:id="rId71"/>
    <p:sldId id="2348" r:id="rId72"/>
    <p:sldId id="2351" r:id="rId73"/>
    <p:sldId id="2352" r:id="rId74"/>
    <p:sldId id="2350" r:id="rId75"/>
    <p:sldId id="2353" r:id="rId76"/>
    <p:sldId id="2394" r:id="rId77"/>
    <p:sldId id="2320" r:id="rId78"/>
    <p:sldId id="2354" r:id="rId79"/>
    <p:sldId id="2356" r:id="rId80"/>
    <p:sldId id="2357" r:id="rId81"/>
    <p:sldId id="2355" r:id="rId82"/>
    <p:sldId id="2359" r:id="rId83"/>
    <p:sldId id="2358" r:id="rId84"/>
    <p:sldId id="2360" r:id="rId85"/>
    <p:sldId id="2361" r:id="rId86"/>
    <p:sldId id="2362" r:id="rId87"/>
    <p:sldId id="2363" r:id="rId88"/>
    <p:sldId id="2365" r:id="rId89"/>
    <p:sldId id="2366" r:id="rId90"/>
    <p:sldId id="2364" r:id="rId91"/>
    <p:sldId id="2368" r:id="rId92"/>
    <p:sldId id="2367" r:id="rId93"/>
    <p:sldId id="2370" r:id="rId94"/>
    <p:sldId id="2369" r:id="rId95"/>
    <p:sldId id="2372" r:id="rId96"/>
    <p:sldId id="2371" r:id="rId97"/>
    <p:sldId id="2373" r:id="rId98"/>
    <p:sldId id="2277" r:id="rId99"/>
    <p:sldId id="2375" r:id="rId100"/>
    <p:sldId id="2377" r:id="rId101"/>
    <p:sldId id="2376" r:id="rId102"/>
    <p:sldId id="2395" r:id="rId103"/>
    <p:sldId id="2378" r:id="rId104"/>
    <p:sldId id="2379" r:id="rId105"/>
    <p:sldId id="2380" r:id="rId106"/>
    <p:sldId id="2381" r:id="rId107"/>
    <p:sldId id="2382" r:id="rId108"/>
    <p:sldId id="2383" r:id="rId109"/>
    <p:sldId id="2278" r:id="rId110"/>
    <p:sldId id="2385" r:id="rId111"/>
    <p:sldId id="2386" r:id="rId112"/>
    <p:sldId id="2387" r:id="rId113"/>
    <p:sldId id="2388" r:id="rId114"/>
    <p:sldId id="2391" r:id="rId115"/>
    <p:sldId id="2396" r:id="rId116"/>
    <p:sldId id="2517" r:id="rId117"/>
    <p:sldId id="2518" r:id="rId118"/>
    <p:sldId id="2519" r:id="rId119"/>
    <p:sldId id="2520" r:id="rId120"/>
    <p:sldId id="2433" r:id="rId121"/>
    <p:sldId id="2521" r:id="rId122"/>
    <p:sldId id="2522" r:id="rId123"/>
    <p:sldId id="2523" r:id="rId124"/>
    <p:sldId id="2434" r:id="rId125"/>
    <p:sldId id="2435" r:id="rId126"/>
    <p:sldId id="2436" r:id="rId127"/>
    <p:sldId id="2437" r:id="rId128"/>
    <p:sldId id="2438" r:id="rId129"/>
    <p:sldId id="2439" r:id="rId130"/>
    <p:sldId id="2440" r:id="rId131"/>
    <p:sldId id="2441" r:id="rId132"/>
    <p:sldId id="2442" r:id="rId133"/>
    <p:sldId id="2443" r:id="rId134"/>
    <p:sldId id="2445" r:id="rId135"/>
    <p:sldId id="2446" r:id="rId136"/>
    <p:sldId id="2444" r:id="rId137"/>
    <p:sldId id="2447" r:id="rId138"/>
    <p:sldId id="2448" r:id="rId139"/>
    <p:sldId id="2449" r:id="rId140"/>
    <p:sldId id="2450" r:id="rId141"/>
    <p:sldId id="2451" r:id="rId142"/>
    <p:sldId id="2452" r:id="rId143"/>
    <p:sldId id="2453" r:id="rId144"/>
    <p:sldId id="2454" r:id="rId145"/>
    <p:sldId id="2455" r:id="rId146"/>
    <p:sldId id="2457" r:id="rId147"/>
    <p:sldId id="2458" r:id="rId148"/>
    <p:sldId id="2639" r:id="rId149"/>
    <p:sldId id="2640" r:id="rId150"/>
    <p:sldId id="2641" r:id="rId151"/>
    <p:sldId id="2456" r:id="rId152"/>
    <p:sldId id="2459" r:id="rId153"/>
    <p:sldId id="2460" r:id="rId154"/>
    <p:sldId id="2461" r:id="rId155"/>
    <p:sldId id="2642" r:id="rId156"/>
    <p:sldId id="2643" r:id="rId157"/>
    <p:sldId id="2462" r:id="rId158"/>
    <p:sldId id="2384" r:id="rId159"/>
    <p:sldId id="2389" r:id="rId160"/>
    <p:sldId id="2397" r:id="rId161"/>
    <p:sldId id="2390" r:id="rId162"/>
    <p:sldId id="2392" r:id="rId163"/>
    <p:sldId id="2393" r:id="rId164"/>
    <p:sldId id="2463" r:id="rId165"/>
    <p:sldId id="2464" r:id="rId166"/>
    <p:sldId id="2465" r:id="rId167"/>
    <p:sldId id="2466" r:id="rId168"/>
    <p:sldId id="2524" r:id="rId169"/>
    <p:sldId id="2526" r:id="rId170"/>
    <p:sldId id="2545" r:id="rId171"/>
    <p:sldId id="2546" r:id="rId172"/>
    <p:sldId id="2547" r:id="rId173"/>
    <p:sldId id="2548" r:id="rId174"/>
    <p:sldId id="2549" r:id="rId175"/>
    <p:sldId id="1506" r:id="rId176"/>
    <p:sldId id="2541" r:id="rId177"/>
    <p:sldId id="2542" r:id="rId178"/>
    <p:sldId id="1508" r:id="rId179"/>
    <p:sldId id="2550" r:id="rId180"/>
    <p:sldId id="1507" r:id="rId181"/>
    <p:sldId id="2551" r:id="rId182"/>
    <p:sldId id="2552" r:id="rId183"/>
    <p:sldId id="2553" r:id="rId184"/>
    <p:sldId id="2543" r:id="rId185"/>
    <p:sldId id="2544" r:id="rId186"/>
    <p:sldId id="2527" r:id="rId187"/>
    <p:sldId id="2525" r:id="rId188"/>
    <p:sldId id="2529" r:id="rId189"/>
    <p:sldId id="2530" r:id="rId190"/>
    <p:sldId id="2528" r:id="rId191"/>
    <p:sldId id="2532" r:id="rId192"/>
    <p:sldId id="2533" r:id="rId193"/>
    <p:sldId id="2531" r:id="rId194"/>
    <p:sldId id="2535" r:id="rId195"/>
    <p:sldId id="2536" r:id="rId196"/>
    <p:sldId id="2534" r:id="rId197"/>
    <p:sldId id="2537" r:id="rId198"/>
    <p:sldId id="2538" r:id="rId199"/>
    <p:sldId id="2539" r:id="rId200"/>
    <p:sldId id="2410" r:id="rId201"/>
    <p:sldId id="2412" r:id="rId202"/>
    <p:sldId id="2411" r:id="rId203"/>
    <p:sldId id="2414" r:id="rId204"/>
    <p:sldId id="2413" r:id="rId205"/>
    <p:sldId id="2415" r:id="rId206"/>
    <p:sldId id="2416" r:id="rId207"/>
    <p:sldId id="2020" r:id="rId208"/>
    <p:sldId id="2322" r:id="rId209"/>
    <p:sldId id="2417" r:id="rId210"/>
    <p:sldId id="2418" r:id="rId211"/>
    <p:sldId id="2631" r:id="rId212"/>
    <p:sldId id="2632" r:id="rId213"/>
    <p:sldId id="2634" r:id="rId214"/>
    <p:sldId id="2635" r:id="rId215"/>
    <p:sldId id="2636" r:id="rId216"/>
    <p:sldId id="2633" r:id="rId217"/>
    <p:sldId id="2637" r:id="rId218"/>
    <p:sldId id="2630" r:id="rId219"/>
    <p:sldId id="2419" r:id="rId220"/>
    <p:sldId id="2420" r:id="rId221"/>
    <p:sldId id="2421" r:id="rId222"/>
    <p:sldId id="2422" r:id="rId223"/>
    <p:sldId id="2423" r:id="rId224"/>
    <p:sldId id="2424" r:id="rId225"/>
    <p:sldId id="2425" r:id="rId226"/>
    <p:sldId id="2426" r:id="rId227"/>
    <p:sldId id="2427" r:id="rId228"/>
    <p:sldId id="2555" r:id="rId229"/>
    <p:sldId id="2554" r:id="rId230"/>
    <p:sldId id="2566" r:id="rId231"/>
    <p:sldId id="2567" r:id="rId232"/>
    <p:sldId id="2568" r:id="rId233"/>
    <p:sldId id="2569" r:id="rId234"/>
    <p:sldId id="1030" r:id="rId235"/>
    <p:sldId id="2565" r:id="rId236"/>
    <p:sldId id="2556" r:id="rId237"/>
    <p:sldId id="2557" r:id="rId238"/>
    <p:sldId id="2558" r:id="rId239"/>
    <p:sldId id="2570" r:id="rId240"/>
    <p:sldId id="2571" r:id="rId241"/>
    <p:sldId id="2559" r:id="rId242"/>
    <p:sldId id="2560" r:id="rId243"/>
    <p:sldId id="2561" r:id="rId244"/>
    <p:sldId id="2562" r:id="rId245"/>
    <p:sldId id="2563" r:id="rId246"/>
    <p:sldId id="2564" r:id="rId247"/>
    <p:sldId id="2572" r:id="rId248"/>
    <p:sldId id="2576" r:id="rId249"/>
    <p:sldId id="2581" r:id="rId250"/>
    <p:sldId id="2582" r:id="rId251"/>
    <p:sldId id="2577" r:id="rId252"/>
    <p:sldId id="2575" r:id="rId253"/>
    <p:sldId id="2578" r:id="rId254"/>
    <p:sldId id="2579" r:id="rId255"/>
    <p:sldId id="2580" r:id="rId256"/>
    <p:sldId id="2573" r:id="rId257"/>
    <p:sldId id="2583" r:id="rId258"/>
    <p:sldId id="2584" r:id="rId259"/>
    <p:sldId id="2585" r:id="rId260"/>
    <p:sldId id="2587" r:id="rId261"/>
    <p:sldId id="2588" r:id="rId262"/>
    <p:sldId id="2574" r:id="rId263"/>
    <p:sldId id="2586" r:id="rId264"/>
    <p:sldId id="2589" r:id="rId265"/>
    <p:sldId id="2590" r:id="rId266"/>
    <p:sldId id="991" r:id="rId267"/>
    <p:sldId id="2591" r:id="rId268"/>
    <p:sldId id="2592" r:id="rId269"/>
    <p:sldId id="992" r:id="rId270"/>
    <p:sldId id="2593" r:id="rId271"/>
    <p:sldId id="2594" r:id="rId272"/>
    <p:sldId id="2595" r:id="rId273"/>
    <p:sldId id="2596" r:id="rId274"/>
    <p:sldId id="2597" r:id="rId275"/>
    <p:sldId id="2598" r:id="rId276"/>
    <p:sldId id="2599" r:id="rId277"/>
    <p:sldId id="2600" r:id="rId278"/>
    <p:sldId id="2601" r:id="rId279"/>
    <p:sldId id="2602" r:id="rId280"/>
    <p:sldId id="2603" r:id="rId281"/>
    <p:sldId id="2606" r:id="rId282"/>
    <p:sldId id="2607" r:id="rId283"/>
    <p:sldId id="2608" r:id="rId284"/>
    <p:sldId id="2610" r:id="rId285"/>
    <p:sldId id="2611" r:id="rId286"/>
    <p:sldId id="2612" r:id="rId287"/>
    <p:sldId id="2613" r:id="rId288"/>
    <p:sldId id="2614" r:id="rId289"/>
    <p:sldId id="2619" r:id="rId290"/>
    <p:sldId id="2621" r:id="rId291"/>
    <p:sldId id="2622" r:id="rId292"/>
    <p:sldId id="2620" r:id="rId293"/>
    <p:sldId id="2615" r:id="rId294"/>
    <p:sldId id="2616" r:id="rId295"/>
    <p:sldId id="2617" r:id="rId296"/>
    <p:sldId id="2623" r:id="rId297"/>
    <p:sldId id="2624" r:id="rId298"/>
    <p:sldId id="2625" r:id="rId299"/>
    <p:sldId id="2626" r:id="rId300"/>
    <p:sldId id="2627" r:id="rId301"/>
    <p:sldId id="2628" r:id="rId302"/>
    <p:sldId id="2647" r:id="rId303"/>
    <p:sldId id="2648" r:id="rId304"/>
    <p:sldId id="2649" r:id="rId305"/>
    <p:sldId id="2650" r:id="rId306"/>
    <p:sldId id="2651" r:id="rId307"/>
    <p:sldId id="2646" r:id="rId308"/>
    <p:sldId id="2652" r:id="rId309"/>
    <p:sldId id="2653" r:id="rId310"/>
    <p:sldId id="2654" r:id="rId311"/>
    <p:sldId id="2655" r:id="rId312"/>
    <p:sldId id="2656" r:id="rId313"/>
    <p:sldId id="2657" r:id="rId314"/>
    <p:sldId id="2659" r:id="rId315"/>
    <p:sldId id="2660" r:id="rId316"/>
    <p:sldId id="2658" r:id="rId317"/>
    <p:sldId id="2662" r:id="rId318"/>
    <p:sldId id="2663" r:id="rId319"/>
    <p:sldId id="2664" r:id="rId320"/>
    <p:sldId id="2665" r:id="rId321"/>
    <p:sldId id="2666" r:id="rId322"/>
    <p:sldId id="2667" r:id="rId323"/>
    <p:sldId id="2676" r:id="rId324"/>
    <p:sldId id="2668" r:id="rId325"/>
    <p:sldId id="2670" r:id="rId326"/>
    <p:sldId id="2669" r:id="rId327"/>
    <p:sldId id="2671" r:id="rId328"/>
    <p:sldId id="2672" r:id="rId329"/>
    <p:sldId id="2674" r:id="rId330"/>
    <p:sldId id="2673" r:id="rId331"/>
    <p:sldId id="2675" r:id="rId332"/>
    <p:sldId id="2661" r:id="rId333"/>
    <p:sldId id="2679" r:id="rId334"/>
    <p:sldId id="2681" r:id="rId335"/>
    <p:sldId id="2718" r:id="rId336"/>
    <p:sldId id="2678" r:id="rId337"/>
    <p:sldId id="2683" r:id="rId338"/>
    <p:sldId id="2694" r:id="rId339"/>
    <p:sldId id="2695" r:id="rId340"/>
    <p:sldId id="2682" r:id="rId341"/>
    <p:sldId id="2684" r:id="rId342"/>
    <p:sldId id="2696" r:id="rId343"/>
    <p:sldId id="2698" r:id="rId344"/>
    <p:sldId id="2703" r:id="rId345"/>
    <p:sldId id="2699" r:id="rId346"/>
    <p:sldId id="2697" r:id="rId347"/>
    <p:sldId id="2700" r:id="rId348"/>
    <p:sldId id="2701" r:id="rId349"/>
    <p:sldId id="2702" r:id="rId350"/>
    <p:sldId id="2686" r:id="rId351"/>
    <p:sldId id="2685" r:id="rId352"/>
    <p:sldId id="2687" r:id="rId353"/>
    <p:sldId id="2688" r:id="rId354"/>
    <p:sldId id="2704" r:id="rId355"/>
    <p:sldId id="2705" r:id="rId356"/>
    <p:sldId id="2689" r:id="rId357"/>
    <p:sldId id="2690" r:id="rId358"/>
    <p:sldId id="2706" r:id="rId359"/>
    <p:sldId id="2708" r:id="rId360"/>
    <p:sldId id="2707" r:id="rId361"/>
    <p:sldId id="2709" r:id="rId362"/>
    <p:sldId id="2710" r:id="rId363"/>
    <p:sldId id="2712" r:id="rId364"/>
    <p:sldId id="2713" r:id="rId365"/>
    <p:sldId id="2711" r:id="rId366"/>
    <p:sldId id="2714" r:id="rId367"/>
    <p:sldId id="2716" r:id="rId368"/>
    <p:sldId id="2715" r:id="rId369"/>
    <p:sldId id="2717" r:id="rId370"/>
    <p:sldId id="2691" r:id="rId371"/>
    <p:sldId id="2677" r:id="rId372"/>
    <p:sldId id="2692" r:id="rId373"/>
    <p:sldId id="2693" r:id="rId374"/>
    <p:sldId id="2719" r:id="rId375"/>
    <p:sldId id="2720" r:id="rId376"/>
    <p:sldId id="2727" r:id="rId377"/>
    <p:sldId id="2729" r:id="rId378"/>
    <p:sldId id="2730" r:id="rId379"/>
    <p:sldId id="2728" r:id="rId380"/>
    <p:sldId id="2731" r:id="rId381"/>
    <p:sldId id="2721" r:id="rId382"/>
    <p:sldId id="2722" r:id="rId383"/>
    <p:sldId id="2723" r:id="rId384"/>
    <p:sldId id="2724" r:id="rId385"/>
    <p:sldId id="2725" r:id="rId386"/>
    <p:sldId id="2726" r:id="rId387"/>
    <p:sldId id="2732" r:id="rId388"/>
    <p:sldId id="2733" r:id="rId389"/>
    <p:sldId id="2736" r:id="rId390"/>
    <p:sldId id="2310" r:id="rId391"/>
    <p:sldId id="2401" r:id="rId392"/>
    <p:sldId id="2403" r:id="rId393"/>
    <p:sldId id="2404" r:id="rId394"/>
    <p:sldId id="2406" r:id="rId395"/>
    <p:sldId id="2407" r:id="rId396"/>
    <p:sldId id="2408" r:id="rId397"/>
    <p:sldId id="2405" r:id="rId398"/>
    <p:sldId id="2409" r:id="rId399"/>
    <p:sldId id="2400" r:id="rId400"/>
    <p:sldId id="2402" r:id="rId401"/>
    <p:sldId id="2311" r:id="rId402"/>
    <p:sldId id="2469" r:id="rId403"/>
    <p:sldId id="2470" r:id="rId404"/>
    <p:sldId id="2471" r:id="rId405"/>
    <p:sldId id="2468" r:id="rId406"/>
    <p:sldId id="2472" r:id="rId407"/>
    <p:sldId id="2473" r:id="rId408"/>
    <p:sldId id="2312" r:id="rId409"/>
    <p:sldId id="2475" r:id="rId410"/>
    <p:sldId id="2474" r:id="rId411"/>
    <p:sldId id="2476" r:id="rId412"/>
    <p:sldId id="2477" r:id="rId413"/>
    <p:sldId id="2314" r:id="rId414"/>
    <p:sldId id="2478" r:id="rId415"/>
    <p:sldId id="2479" r:id="rId416"/>
    <p:sldId id="2313" r:id="rId417"/>
    <p:sldId id="2481" r:id="rId418"/>
    <p:sldId id="2482" r:id="rId419"/>
    <p:sldId id="2487" r:id="rId420"/>
    <p:sldId id="2488" r:id="rId421"/>
    <p:sldId id="2490" r:id="rId422"/>
    <p:sldId id="2491" r:id="rId423"/>
    <p:sldId id="2483" r:id="rId424"/>
    <p:sldId id="2484" r:id="rId425"/>
    <p:sldId id="2485" r:id="rId426"/>
    <p:sldId id="2486" r:id="rId427"/>
    <p:sldId id="2489" r:id="rId428"/>
    <p:sldId id="2316" r:id="rId429"/>
    <p:sldId id="2492" r:id="rId430"/>
    <p:sldId id="2493" r:id="rId431"/>
    <p:sldId id="2494" r:id="rId432"/>
    <p:sldId id="2495" r:id="rId433"/>
    <p:sldId id="2496" r:id="rId434"/>
    <p:sldId id="2497" r:id="rId435"/>
    <p:sldId id="2315" r:id="rId436"/>
    <p:sldId id="2498" r:id="rId437"/>
    <p:sldId id="2499" r:id="rId438"/>
    <p:sldId id="2500" r:id="rId439"/>
    <p:sldId id="2501" r:id="rId440"/>
    <p:sldId id="2502" r:id="rId441"/>
    <p:sldId id="2503" r:id="rId442"/>
    <p:sldId id="2504" r:id="rId443"/>
    <p:sldId id="2507" r:id="rId444"/>
    <p:sldId id="2506" r:id="rId445"/>
    <p:sldId id="2508" r:id="rId446"/>
    <p:sldId id="2505" r:id="rId447"/>
    <p:sldId id="2509" r:id="rId448"/>
    <p:sldId id="2510" r:id="rId449"/>
    <p:sldId id="2511" r:id="rId450"/>
    <p:sldId id="2512" r:id="rId451"/>
    <p:sldId id="2513" r:id="rId452"/>
    <p:sldId id="2514" r:id="rId453"/>
    <p:sldId id="2515" r:id="rId454"/>
    <p:sldId id="2516" r:id="rId4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Flynn" initials="SF" lastIdx="1" clrIdx="0">
    <p:extLst>
      <p:ext uri="{19B8F6BF-5375-455C-9EA6-DF929625EA0E}">
        <p15:presenceInfo xmlns:p15="http://schemas.microsoft.com/office/powerpoint/2012/main" userId="def0f6edde971f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358"/>
    <a:srgbClr val="0000FF"/>
    <a:srgbClr val="D5D37F"/>
    <a:srgbClr val="53D2FF"/>
    <a:srgbClr val="CCFFCC"/>
    <a:srgbClr val="43CEFF"/>
    <a:srgbClr val="FFCCFF"/>
    <a:srgbClr val="99FF99"/>
    <a:srgbClr val="66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presProps" Target="presProps.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theme" Target="theme/theme1.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commentAuthors" Target="commentAuthor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viewProps" Target="viewProps.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tableStyles" Target="tableStyles.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5" name="Group 8"/>
          <p:cNvGrpSpPr>
            <a:grpSpLocks/>
          </p:cNvGrpSpPr>
          <p:nvPr/>
        </p:nvGrpSpPr>
        <p:grpSpPr bwMode="auto">
          <a:xfrm>
            <a:off x="7493001"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945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94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86820B6D-AFD7-4FF1-A532-588468E8A8B0}" type="slidenum">
              <a:rPr lang="en-US" altLang="en-US"/>
              <a:pPr>
                <a:defRPr/>
              </a:pPr>
              <a:t>‹#›</a:t>
            </a:fld>
            <a:endParaRPr lang="en-US" altLang="en-US"/>
          </a:p>
        </p:txBody>
      </p:sp>
    </p:spTree>
    <p:extLst>
      <p:ext uri="{BB962C8B-B14F-4D97-AF65-F5344CB8AC3E}">
        <p14:creationId xmlns:p14="http://schemas.microsoft.com/office/powerpoint/2010/main" val="96733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D96D4B6-115A-4EA5-B600-C4DF17AD25F9}" type="slidenum">
              <a:rPr lang="en-US" altLang="en-US"/>
              <a:pPr>
                <a:defRPr/>
              </a:pPr>
              <a:t>‹#›</a:t>
            </a:fld>
            <a:endParaRPr lang="en-US" altLang="en-US"/>
          </a:p>
        </p:txBody>
      </p:sp>
    </p:spTree>
    <p:extLst>
      <p:ext uri="{BB962C8B-B14F-4D97-AF65-F5344CB8AC3E}">
        <p14:creationId xmlns:p14="http://schemas.microsoft.com/office/powerpoint/2010/main" val="218104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40"/>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40"/>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1BC91C6-5BC6-463D-BAE6-DD4D79BAC7B3}" type="slidenum">
              <a:rPr lang="en-US" altLang="en-US"/>
              <a:pPr>
                <a:defRPr/>
              </a:pPr>
              <a:t>‹#›</a:t>
            </a:fld>
            <a:endParaRPr lang="en-US" altLang="en-US"/>
          </a:p>
        </p:txBody>
      </p:sp>
    </p:spTree>
    <p:extLst>
      <p:ext uri="{BB962C8B-B14F-4D97-AF65-F5344CB8AC3E}">
        <p14:creationId xmlns:p14="http://schemas.microsoft.com/office/powerpoint/2010/main" val="274372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0882AA9-EBD0-4E6E-AD5E-7404C0EC917C}" type="slidenum">
              <a:rPr lang="en-US" altLang="en-US"/>
              <a:pPr>
                <a:defRPr/>
              </a:pPr>
              <a:t>‹#›</a:t>
            </a:fld>
            <a:endParaRPr lang="en-US" altLang="en-US"/>
          </a:p>
        </p:txBody>
      </p:sp>
    </p:spTree>
    <p:extLst>
      <p:ext uri="{BB962C8B-B14F-4D97-AF65-F5344CB8AC3E}">
        <p14:creationId xmlns:p14="http://schemas.microsoft.com/office/powerpoint/2010/main" val="258128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20C27CD-D7F5-4618-84A6-B6218041717F}" type="slidenum">
              <a:rPr lang="en-US" altLang="en-US"/>
              <a:pPr>
                <a:defRPr/>
              </a:pPr>
              <a:t>‹#›</a:t>
            </a:fld>
            <a:endParaRPr lang="en-US" altLang="en-US"/>
          </a:p>
        </p:txBody>
      </p:sp>
    </p:spTree>
    <p:extLst>
      <p:ext uri="{BB962C8B-B14F-4D97-AF65-F5344CB8AC3E}">
        <p14:creationId xmlns:p14="http://schemas.microsoft.com/office/powerpoint/2010/main" val="90109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01BB21C-1F79-4235-ACF7-5F070F247BD4}" type="slidenum">
              <a:rPr lang="en-US" altLang="en-US"/>
              <a:pPr>
                <a:defRPr/>
              </a:pPr>
              <a:t>‹#›</a:t>
            </a:fld>
            <a:endParaRPr lang="en-US" altLang="en-US"/>
          </a:p>
        </p:txBody>
      </p:sp>
    </p:spTree>
    <p:extLst>
      <p:ext uri="{BB962C8B-B14F-4D97-AF65-F5344CB8AC3E}">
        <p14:creationId xmlns:p14="http://schemas.microsoft.com/office/powerpoint/2010/main" val="408631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1CA25BA-B8EA-4EAF-A086-6771FBBFD789}" type="slidenum">
              <a:rPr lang="en-US" altLang="en-US"/>
              <a:pPr>
                <a:defRPr/>
              </a:pPr>
              <a:t>‹#›</a:t>
            </a:fld>
            <a:endParaRPr lang="en-US" altLang="en-US"/>
          </a:p>
        </p:txBody>
      </p:sp>
    </p:spTree>
    <p:extLst>
      <p:ext uri="{BB962C8B-B14F-4D97-AF65-F5344CB8AC3E}">
        <p14:creationId xmlns:p14="http://schemas.microsoft.com/office/powerpoint/2010/main" val="143991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1FA6226-9493-4860-A0ED-7CFDC28E8FF8}" type="slidenum">
              <a:rPr lang="en-US" altLang="en-US"/>
              <a:pPr>
                <a:defRPr/>
              </a:pPr>
              <a:t>‹#›</a:t>
            </a:fld>
            <a:endParaRPr lang="en-US" altLang="en-US"/>
          </a:p>
        </p:txBody>
      </p:sp>
    </p:spTree>
    <p:extLst>
      <p:ext uri="{BB962C8B-B14F-4D97-AF65-F5344CB8AC3E}">
        <p14:creationId xmlns:p14="http://schemas.microsoft.com/office/powerpoint/2010/main" val="2663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A8997A2-1327-4628-8FE4-A42B3FF012EF}" type="slidenum">
              <a:rPr lang="en-US" altLang="en-US"/>
              <a:pPr>
                <a:defRPr/>
              </a:pPr>
              <a:t>‹#›</a:t>
            </a:fld>
            <a:endParaRPr lang="en-US" altLang="en-US"/>
          </a:p>
        </p:txBody>
      </p:sp>
    </p:spTree>
    <p:extLst>
      <p:ext uri="{BB962C8B-B14F-4D97-AF65-F5344CB8AC3E}">
        <p14:creationId xmlns:p14="http://schemas.microsoft.com/office/powerpoint/2010/main" val="155197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1DCF96C-1B0C-47EB-BDA7-728D4AE21EFA}" type="slidenum">
              <a:rPr lang="en-US" altLang="en-US"/>
              <a:pPr>
                <a:defRPr/>
              </a:pPr>
              <a:t>‹#›</a:t>
            </a:fld>
            <a:endParaRPr lang="en-US" altLang="en-US"/>
          </a:p>
        </p:txBody>
      </p:sp>
    </p:spTree>
    <p:extLst>
      <p:ext uri="{BB962C8B-B14F-4D97-AF65-F5344CB8AC3E}">
        <p14:creationId xmlns:p14="http://schemas.microsoft.com/office/powerpoint/2010/main" val="323469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B0CDEC0-78EE-4ADE-9E2C-DA4A9EC322FD}" type="slidenum">
              <a:rPr lang="en-US" altLang="en-US"/>
              <a:pPr>
                <a:defRPr/>
              </a:pPr>
              <a:t>‹#›</a:t>
            </a:fld>
            <a:endParaRPr lang="en-US" altLang="en-US"/>
          </a:p>
        </p:txBody>
      </p:sp>
    </p:spTree>
    <p:extLst>
      <p:ext uri="{BB962C8B-B14F-4D97-AF65-F5344CB8AC3E}">
        <p14:creationId xmlns:p14="http://schemas.microsoft.com/office/powerpoint/2010/main" val="248612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1843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18439"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35CC31F8-4A54-49BB-A046-308060475D9B}" type="slidenum">
              <a:rPr lang="en-US" altLang="en-US"/>
              <a:pPr>
                <a:defRPr/>
              </a:pPr>
              <a:t>‹#›</a:t>
            </a:fld>
            <a:endParaRPr lang="en-US" altLang="en-US"/>
          </a:p>
        </p:txBody>
      </p:sp>
      <p:grpSp>
        <p:nvGrpSpPr>
          <p:cNvPr id="1032" name="Group 8"/>
          <p:cNvGrpSpPr>
            <a:grpSpLocks/>
          </p:cNvGrpSpPr>
          <p:nvPr/>
        </p:nvGrpSpPr>
        <p:grpSpPr bwMode="auto">
          <a:xfrm>
            <a:off x="8153401"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39" name="Oval 15"/>
            <p:cNvSpPr>
              <a:spLocks noChangeArrowheads="1"/>
            </p:cNvSpPr>
            <p:nvPr/>
          </p:nvSpPr>
          <p:spPr bwMode="auto">
            <a:xfrm>
              <a:off x="5472" y="1072"/>
              <a:ext cx="74"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0" name="Oval 16"/>
            <p:cNvSpPr>
              <a:spLocks noChangeArrowheads="1"/>
            </p:cNvSpPr>
            <p:nvPr/>
          </p:nvSpPr>
          <p:spPr bwMode="auto">
            <a:xfrm>
              <a:off x="5136" y="1184"/>
              <a:ext cx="80" cy="74"/>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1" name="Oval 17"/>
            <p:cNvSpPr>
              <a:spLocks noChangeArrowheads="1"/>
            </p:cNvSpPr>
            <p:nvPr/>
          </p:nvSpPr>
          <p:spPr bwMode="auto">
            <a:xfrm>
              <a:off x="5248" y="1184"/>
              <a:ext cx="79" cy="74"/>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2" name="Oval 18"/>
            <p:cNvSpPr>
              <a:spLocks noChangeArrowheads="1"/>
            </p:cNvSpPr>
            <p:nvPr/>
          </p:nvSpPr>
          <p:spPr bwMode="auto">
            <a:xfrm>
              <a:off x="5360" y="1184"/>
              <a:ext cx="76" cy="7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3" name="Oval 19"/>
            <p:cNvSpPr>
              <a:spLocks noChangeArrowheads="1"/>
            </p:cNvSpPr>
            <p:nvPr/>
          </p:nvSpPr>
          <p:spPr bwMode="auto">
            <a:xfrm>
              <a:off x="5472" y="1184"/>
              <a:ext cx="74" cy="7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4" name="Oval 20"/>
            <p:cNvSpPr>
              <a:spLocks noChangeArrowheads="1"/>
            </p:cNvSpPr>
            <p:nvPr/>
          </p:nvSpPr>
          <p:spPr bwMode="auto">
            <a:xfrm>
              <a:off x="5584" y="1184"/>
              <a:ext cx="80" cy="7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8" name="Oval 24"/>
            <p:cNvSpPr>
              <a:spLocks noChangeArrowheads="1"/>
            </p:cNvSpPr>
            <p:nvPr/>
          </p:nvSpPr>
          <p:spPr bwMode="auto">
            <a:xfrm>
              <a:off x="5472" y="1296"/>
              <a:ext cx="74"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2" name="Oval 28"/>
            <p:cNvSpPr>
              <a:spLocks noChangeArrowheads="1"/>
            </p:cNvSpPr>
            <p:nvPr/>
          </p:nvSpPr>
          <p:spPr bwMode="auto">
            <a:xfrm>
              <a:off x="5472" y="1408"/>
              <a:ext cx="74"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7" name="Oval 33"/>
            <p:cNvSpPr>
              <a:spLocks noChangeArrowheads="1"/>
            </p:cNvSpPr>
            <p:nvPr/>
          </p:nvSpPr>
          <p:spPr bwMode="auto">
            <a:xfrm>
              <a:off x="5472" y="1520"/>
              <a:ext cx="74"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61" name="Oval 37"/>
            <p:cNvSpPr>
              <a:spLocks noChangeArrowheads="1"/>
            </p:cNvSpPr>
            <p:nvPr/>
          </p:nvSpPr>
          <p:spPr bwMode="auto">
            <a:xfrm>
              <a:off x="5472" y="1632"/>
              <a:ext cx="74"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63" name="Oval 39"/>
            <p:cNvSpPr>
              <a:spLocks noChangeArrowheads="1"/>
            </p:cNvSpPr>
            <p:nvPr/>
          </p:nvSpPr>
          <p:spPr bwMode="auto">
            <a:xfrm>
              <a:off x="5472" y="1744"/>
              <a:ext cx="74"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grpSp>
    </p:spTree>
    <p:extLst>
      <p:ext uri="{BB962C8B-B14F-4D97-AF65-F5344CB8AC3E}">
        <p14:creationId xmlns:p14="http://schemas.microsoft.com/office/powerpoint/2010/main" val="1712719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A16E9-5B41-4BED-B5D3-921F5E0A3165}"/>
              </a:ext>
            </a:extLst>
          </p:cNvPr>
          <p:cNvSpPr>
            <a:spLocks noGrp="1"/>
          </p:cNvSpPr>
          <p:nvPr>
            <p:ph type="sldNum" sz="quarter" idx="12"/>
          </p:nvPr>
        </p:nvSpPr>
        <p:spPr/>
        <p:txBody>
          <a:bodyPr/>
          <a:lstStyle/>
          <a:p>
            <a:pPr>
              <a:defRPr/>
            </a:pPr>
            <a:fld id="{7C1F3EFF-1FE8-4731-82AA-DCC6F22450C8}" type="slidenum">
              <a:rPr lang="en-US" altLang="en-US" smtClean="0"/>
              <a:pPr>
                <a:defRPr/>
              </a:pPr>
              <a:t>1</a:t>
            </a:fld>
            <a:endParaRPr lang="en-US" altLang="en-US"/>
          </a:p>
        </p:txBody>
      </p:sp>
      <p:sp>
        <p:nvSpPr>
          <p:cNvPr id="5" name="TextBox 4">
            <a:extLst>
              <a:ext uri="{FF2B5EF4-FFF2-40B4-BE49-F238E27FC236}">
                <a16:creationId xmlns:a16="http://schemas.microsoft.com/office/drawing/2014/main" id="{9F8D3770-3C6C-45F5-B169-58EB6DA58764}"/>
              </a:ext>
            </a:extLst>
          </p:cNvPr>
          <p:cNvSpPr txBox="1"/>
          <p:nvPr/>
        </p:nvSpPr>
        <p:spPr>
          <a:xfrm>
            <a:off x="647404" y="2967335"/>
            <a:ext cx="7849191" cy="923330"/>
          </a:xfrm>
          <a:prstGeom prst="rect">
            <a:avLst/>
          </a:prstGeom>
          <a:noFill/>
        </p:spPr>
        <p:txBody>
          <a:bodyPr wrap="square" rtlCol="0">
            <a:spAutoFit/>
          </a:bodyPr>
          <a:lstStyle/>
          <a:p>
            <a:r>
              <a:rPr lang="en-US" dirty="0">
                <a:latin typeface="+mn-lt"/>
              </a:rPr>
              <a:t>Before you begin: This is a big topic, and big topics beget big slide-sets. There’s a couple of natural breaks (around slides 207 and 389); </a:t>
            </a:r>
            <a:r>
              <a:rPr lang="en-US" i="1" dirty="0">
                <a:latin typeface="+mn-lt"/>
              </a:rPr>
              <a:t>break time! </a:t>
            </a:r>
            <a:r>
              <a:rPr lang="en-US" dirty="0">
                <a:latin typeface="+mn-lt"/>
              </a:rPr>
              <a:t>slides have been placed at those spots.</a:t>
            </a:r>
          </a:p>
        </p:txBody>
      </p:sp>
    </p:spTree>
    <p:extLst>
      <p:ext uri="{BB962C8B-B14F-4D97-AF65-F5344CB8AC3E}">
        <p14:creationId xmlns:p14="http://schemas.microsoft.com/office/powerpoint/2010/main" val="77724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761747" cy="338554"/>
          </a:xfrm>
          <a:prstGeom prst="rect">
            <a:avLst/>
          </a:prstGeom>
          <a:noFill/>
        </p:spPr>
        <p:txBody>
          <a:bodyPr wrap="none" rtlCol="0">
            <a:spAutoFit/>
          </a:bodyPr>
          <a:lstStyle/>
          <a:p>
            <a:r>
              <a:rPr lang="en-US" sz="1600" dirty="0">
                <a:latin typeface="Segoe Script" panose="030B0504020000000003" pitchFamily="66" charset="0"/>
              </a:rPr>
              <a:t>aka…</a:t>
            </a:r>
            <a:endParaRPr lang="en-US" sz="1600" b="1" dirty="0">
              <a:latin typeface="Segoe Script" panose="030B0504020000000003" pitchFamily="66" charset="0"/>
            </a:endParaRPr>
          </a:p>
        </p:txBody>
      </p:sp>
      <p:sp>
        <p:nvSpPr>
          <p:cNvPr id="9" name="TextBox 8">
            <a:extLst>
              <a:ext uri="{FF2B5EF4-FFF2-40B4-BE49-F238E27FC236}">
                <a16:creationId xmlns:a16="http://schemas.microsoft.com/office/drawing/2014/main" id="{099D458E-4E07-0628-B6C6-64EDC967B4E5}"/>
              </a:ext>
            </a:extLst>
          </p:cNvPr>
          <p:cNvSpPr txBox="1"/>
          <p:nvPr/>
        </p:nvSpPr>
        <p:spPr>
          <a:xfrm>
            <a:off x="1665989" y="2831832"/>
            <a:ext cx="6411211" cy="338554"/>
          </a:xfrm>
          <a:prstGeom prst="rect">
            <a:avLst/>
          </a:prstGeom>
          <a:noFill/>
        </p:spPr>
        <p:txBody>
          <a:bodyPr wrap="square" rtlCol="0">
            <a:spAutoFit/>
          </a:bodyPr>
          <a:lstStyle/>
          <a:p>
            <a:r>
              <a:rPr lang="en-US" sz="1600" i="1" dirty="0"/>
              <a:t>What is the older term by which TVL is often known?</a:t>
            </a:r>
          </a:p>
        </p:txBody>
      </p:sp>
    </p:spTree>
    <p:extLst>
      <p:ext uri="{BB962C8B-B14F-4D97-AF65-F5344CB8AC3E}">
        <p14:creationId xmlns:p14="http://schemas.microsoft.com/office/powerpoint/2010/main" val="39449684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830997"/>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endParaRPr lang="en-US" sz="1600" b="1" dirty="0">
              <a:solidFill>
                <a:srgbClr val="0000FF"/>
              </a:solidFill>
            </a:endParaRPr>
          </a:p>
        </p:txBody>
      </p:sp>
    </p:spTree>
    <p:extLst>
      <p:ext uri="{BB962C8B-B14F-4D97-AF65-F5344CB8AC3E}">
        <p14:creationId xmlns:p14="http://schemas.microsoft.com/office/powerpoint/2010/main" val="30476935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1077218"/>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r>
              <a:rPr lang="en-US" sz="1600" dirty="0">
                <a:solidFill>
                  <a:srgbClr val="0000FF"/>
                </a:solidFill>
              </a:rPr>
              <a:t>aka  </a:t>
            </a:r>
            <a:r>
              <a:rPr lang="en-US" sz="1600" i="1" dirty="0">
                <a:solidFill>
                  <a:srgbClr val="0000FF"/>
                </a:solidFill>
              </a:rPr>
              <a:t>gaze-evoked  TVL</a:t>
            </a:r>
            <a:endParaRPr lang="en-US" sz="1600" b="1" dirty="0"/>
          </a:p>
        </p:txBody>
      </p:sp>
      <p:sp>
        <p:nvSpPr>
          <p:cNvPr id="5" name="Rectangle 4">
            <a:extLst>
              <a:ext uri="{FF2B5EF4-FFF2-40B4-BE49-F238E27FC236}">
                <a16:creationId xmlns:a16="http://schemas.microsoft.com/office/drawing/2014/main" id="{67E54F14-C626-7B38-F5DF-856384307205}"/>
              </a:ext>
            </a:extLst>
          </p:cNvPr>
          <p:cNvSpPr/>
          <p:nvPr/>
        </p:nvSpPr>
        <p:spPr>
          <a:xfrm>
            <a:off x="4083116" y="3101009"/>
            <a:ext cx="1257509" cy="22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two-words</a:t>
            </a:r>
          </a:p>
        </p:txBody>
      </p:sp>
    </p:spTree>
    <p:extLst>
      <p:ext uri="{BB962C8B-B14F-4D97-AF65-F5344CB8AC3E}">
        <p14:creationId xmlns:p14="http://schemas.microsoft.com/office/powerpoint/2010/main" val="6788486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1077218"/>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r>
              <a:rPr lang="en-US" sz="1600" dirty="0">
                <a:solidFill>
                  <a:srgbClr val="0000FF"/>
                </a:solidFill>
              </a:rPr>
              <a:t>aka  </a:t>
            </a:r>
            <a:r>
              <a:rPr lang="en-US" sz="1600" i="1" dirty="0">
                <a:solidFill>
                  <a:srgbClr val="0000FF"/>
                </a:solidFill>
              </a:rPr>
              <a:t>gaze-evoked  TVL</a:t>
            </a:r>
            <a:endParaRPr lang="en-US" sz="1600" b="1" dirty="0"/>
          </a:p>
        </p:txBody>
      </p:sp>
    </p:spTree>
    <p:extLst>
      <p:ext uri="{BB962C8B-B14F-4D97-AF65-F5344CB8AC3E}">
        <p14:creationId xmlns:p14="http://schemas.microsoft.com/office/powerpoint/2010/main" val="38085465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2308324"/>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r>
              <a:rPr lang="en-US" sz="1600" dirty="0">
                <a:solidFill>
                  <a:srgbClr val="0000FF"/>
                </a:solidFill>
              </a:rPr>
              <a:t>aka  </a:t>
            </a:r>
            <a:r>
              <a:rPr lang="en-US" sz="1600" i="1" dirty="0">
                <a:solidFill>
                  <a:srgbClr val="0000FF"/>
                </a:solidFill>
              </a:rPr>
              <a:t>gaze-evoked  TVL</a:t>
            </a:r>
          </a:p>
          <a:p>
            <a:endParaRPr lang="en-US" sz="1600" i="1" dirty="0"/>
          </a:p>
          <a:p>
            <a:r>
              <a:rPr lang="en-US" sz="1600" i="1" dirty="0"/>
              <a:t>What other findings might be present that would clue you in to the possibility of an orbital process?</a:t>
            </a:r>
          </a:p>
          <a:p>
            <a:r>
              <a:rPr lang="en-US" sz="1600" dirty="0"/>
              <a:t>--</a:t>
            </a:r>
            <a:r>
              <a:rPr lang="en-US" sz="1600" b="1" i="1" dirty="0"/>
              <a:t>?</a:t>
            </a:r>
          </a:p>
          <a:p>
            <a:r>
              <a:rPr lang="en-US" sz="1600" dirty="0"/>
              <a:t>--</a:t>
            </a:r>
            <a:r>
              <a:rPr lang="en-US" sz="1600" b="1" i="1" dirty="0"/>
              <a:t>?</a:t>
            </a:r>
          </a:p>
        </p:txBody>
      </p:sp>
    </p:spTree>
    <p:extLst>
      <p:ext uri="{BB962C8B-B14F-4D97-AF65-F5344CB8AC3E}">
        <p14:creationId xmlns:p14="http://schemas.microsoft.com/office/powerpoint/2010/main" val="1405144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2308324"/>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r>
              <a:rPr lang="en-US" sz="1600" dirty="0">
                <a:solidFill>
                  <a:srgbClr val="0000FF"/>
                </a:solidFill>
              </a:rPr>
              <a:t>aka  </a:t>
            </a:r>
            <a:r>
              <a:rPr lang="en-US" sz="1600" i="1" dirty="0">
                <a:solidFill>
                  <a:srgbClr val="0000FF"/>
                </a:solidFill>
              </a:rPr>
              <a:t>gaze-evoked  TVL</a:t>
            </a:r>
          </a:p>
          <a:p>
            <a:endParaRPr lang="en-US" sz="1600" i="1" dirty="0"/>
          </a:p>
          <a:p>
            <a:r>
              <a:rPr lang="en-US" sz="1600" i="1" dirty="0"/>
              <a:t>What other findings might be present that would clue you in to the possibility of an orbital process?</a:t>
            </a:r>
          </a:p>
          <a:p>
            <a:r>
              <a:rPr lang="en-US" sz="1600" dirty="0"/>
              <a:t>--Proptosis</a:t>
            </a:r>
          </a:p>
          <a:p>
            <a:r>
              <a:rPr lang="en-US" sz="1600" dirty="0"/>
              <a:t>--EOM limitations</a:t>
            </a:r>
            <a:endParaRPr lang="en-US" sz="1600" b="1" dirty="0"/>
          </a:p>
        </p:txBody>
      </p:sp>
    </p:spTree>
    <p:extLst>
      <p:ext uri="{BB962C8B-B14F-4D97-AF65-F5344CB8AC3E}">
        <p14:creationId xmlns:p14="http://schemas.microsoft.com/office/powerpoint/2010/main" val="8036923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3046988"/>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r>
              <a:rPr lang="en-US" sz="1600" dirty="0">
                <a:solidFill>
                  <a:srgbClr val="0000FF"/>
                </a:solidFill>
              </a:rPr>
              <a:t>aka  </a:t>
            </a:r>
            <a:r>
              <a:rPr lang="en-US" sz="1600" i="1" dirty="0">
                <a:solidFill>
                  <a:srgbClr val="0000FF"/>
                </a:solidFill>
              </a:rPr>
              <a:t>gaze-evoked  TVL</a:t>
            </a:r>
          </a:p>
          <a:p>
            <a:endParaRPr lang="en-US" sz="1600" i="1" dirty="0"/>
          </a:p>
          <a:p>
            <a:r>
              <a:rPr lang="en-US" sz="1600" i="1" dirty="0"/>
              <a:t>What other findings might be present that would clue you in to the possibility of an orbital process?</a:t>
            </a:r>
          </a:p>
          <a:p>
            <a:r>
              <a:rPr lang="en-US" sz="1600" dirty="0"/>
              <a:t>--Proptosis</a:t>
            </a:r>
          </a:p>
          <a:p>
            <a:r>
              <a:rPr lang="en-US" sz="1600" dirty="0"/>
              <a:t>--EOM limitations</a:t>
            </a:r>
          </a:p>
          <a:p>
            <a:endParaRPr lang="en-US" sz="1600" i="1" dirty="0"/>
          </a:p>
          <a:p>
            <a:r>
              <a:rPr lang="en-US" sz="1600" i="1" dirty="0"/>
              <a:t>In broad/general terms, what is the likely cause of orbit-related TMVL?</a:t>
            </a:r>
            <a:endParaRPr lang="en-US" sz="1600" b="1" dirty="0"/>
          </a:p>
        </p:txBody>
      </p:sp>
    </p:spTree>
    <p:extLst>
      <p:ext uri="{BB962C8B-B14F-4D97-AF65-F5344CB8AC3E}">
        <p14:creationId xmlns:p14="http://schemas.microsoft.com/office/powerpoint/2010/main" val="11869068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3293209"/>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r>
              <a:rPr lang="en-US" sz="1600" dirty="0">
                <a:solidFill>
                  <a:srgbClr val="0000FF"/>
                </a:solidFill>
              </a:rPr>
              <a:t>aka  </a:t>
            </a:r>
            <a:r>
              <a:rPr lang="en-US" sz="1600" i="1" dirty="0">
                <a:solidFill>
                  <a:srgbClr val="0000FF"/>
                </a:solidFill>
              </a:rPr>
              <a:t>gaze-evoked  TVL</a:t>
            </a:r>
          </a:p>
          <a:p>
            <a:endParaRPr lang="en-US" sz="1600" i="1" dirty="0"/>
          </a:p>
          <a:p>
            <a:r>
              <a:rPr lang="en-US" sz="1600" i="1" dirty="0"/>
              <a:t>What other findings might be present that would clue you in to the possibility of an orbital process?</a:t>
            </a:r>
          </a:p>
          <a:p>
            <a:r>
              <a:rPr lang="en-US" sz="1600" dirty="0"/>
              <a:t>--Proptosis</a:t>
            </a:r>
          </a:p>
          <a:p>
            <a:r>
              <a:rPr lang="en-US" sz="1600" dirty="0"/>
              <a:t>--EOM limitations</a:t>
            </a:r>
          </a:p>
          <a:p>
            <a:endParaRPr lang="en-US" sz="1600" i="1" dirty="0"/>
          </a:p>
          <a:p>
            <a:r>
              <a:rPr lang="en-US" sz="1600" i="1" dirty="0"/>
              <a:t>In broad/general terms, what is the likely cause of orbit-related TMVL?</a:t>
            </a:r>
          </a:p>
          <a:p>
            <a:r>
              <a:rPr lang="en-US" sz="1600" dirty="0"/>
              <a:t>An orbital mass</a:t>
            </a:r>
          </a:p>
        </p:txBody>
      </p:sp>
    </p:spTree>
    <p:extLst>
      <p:ext uri="{BB962C8B-B14F-4D97-AF65-F5344CB8AC3E}">
        <p14:creationId xmlns:p14="http://schemas.microsoft.com/office/powerpoint/2010/main" val="41506951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3293209"/>
          </a:xfrm>
          <a:prstGeom prst="rect">
            <a:avLst/>
          </a:prstGeom>
          <a:noFill/>
        </p:spPr>
        <p:txBody>
          <a:bodyPr wrap="square" rtlCol="0">
            <a:spAutoFit/>
          </a:bodyPr>
          <a:lstStyle/>
          <a:p>
            <a:r>
              <a:rPr lang="en-US" sz="1600" i="1" dirty="0">
                <a:solidFill>
                  <a:schemeClr val="bg1">
                    <a:lumMod val="75000"/>
                  </a:schemeClr>
                </a:solidFill>
              </a:rPr>
              <a:t>What complaint/finding should alert you to the possibility that a pt’s TMVL is orbital in origin?</a:t>
            </a:r>
          </a:p>
          <a:p>
            <a:r>
              <a:rPr lang="en-US" sz="1600" dirty="0">
                <a:solidFill>
                  <a:schemeClr val="bg1">
                    <a:lumMod val="75000"/>
                  </a:schemeClr>
                </a:solidFill>
              </a:rPr>
              <a:t>That the vision loss is precipitated by  eye movement, aka  </a:t>
            </a:r>
            <a:r>
              <a:rPr lang="en-US" sz="1600" i="1" dirty="0">
                <a:solidFill>
                  <a:schemeClr val="bg1">
                    <a:lumMod val="75000"/>
                  </a:schemeClr>
                </a:solidFill>
              </a:rPr>
              <a:t>gaze-evoked  TVL</a:t>
            </a:r>
          </a:p>
          <a:p>
            <a:endParaRPr lang="en-US" sz="1600" i="1" dirty="0">
              <a:solidFill>
                <a:schemeClr val="bg1">
                  <a:lumMod val="75000"/>
                </a:schemeClr>
              </a:solidFill>
            </a:endParaRPr>
          </a:p>
          <a:p>
            <a:r>
              <a:rPr lang="en-US" sz="1600" i="1" dirty="0">
                <a:solidFill>
                  <a:schemeClr val="bg1">
                    <a:lumMod val="75000"/>
                  </a:schemeClr>
                </a:solidFill>
              </a:rPr>
              <a:t>What other findings might be present that would clue you in to the possibility of an orbital process?</a:t>
            </a:r>
          </a:p>
          <a:p>
            <a:r>
              <a:rPr lang="en-US" sz="1600" dirty="0">
                <a:solidFill>
                  <a:schemeClr val="bg1">
                    <a:lumMod val="75000"/>
                  </a:schemeClr>
                </a:solidFill>
              </a:rPr>
              <a:t>--Proptosis</a:t>
            </a:r>
          </a:p>
          <a:p>
            <a:r>
              <a:rPr lang="en-US" sz="1600" dirty="0">
                <a:solidFill>
                  <a:schemeClr val="bg1">
                    <a:lumMod val="75000"/>
                  </a:schemeClr>
                </a:solidFill>
              </a:rPr>
              <a:t>--EOM limitations</a:t>
            </a:r>
          </a:p>
          <a:p>
            <a:endParaRPr lang="en-US" sz="1600" i="1" dirty="0">
              <a:solidFill>
                <a:schemeClr val="bg1">
                  <a:lumMod val="75000"/>
                </a:schemeClr>
              </a:solidFill>
            </a:endParaRPr>
          </a:p>
          <a:p>
            <a:r>
              <a:rPr lang="en-US" sz="1600" i="1" dirty="0">
                <a:solidFill>
                  <a:schemeClr val="bg1">
                    <a:lumMod val="75000"/>
                  </a:schemeClr>
                </a:solidFill>
              </a:rPr>
              <a:t>In broad/general terms, what is the likely cause of orbit-related TMVL?</a:t>
            </a:r>
          </a:p>
          <a:p>
            <a:r>
              <a:rPr lang="en-US" sz="1600" dirty="0">
                <a:solidFill>
                  <a:schemeClr val="bg1">
                    <a:lumMod val="75000"/>
                  </a:schemeClr>
                </a:solidFill>
              </a:rPr>
              <a:t>An </a:t>
            </a:r>
            <a:r>
              <a:rPr lang="en-US" sz="1600" b="1" dirty="0"/>
              <a:t>orbital mass</a:t>
            </a:r>
          </a:p>
        </p:txBody>
      </p:sp>
      <p:sp>
        <p:nvSpPr>
          <p:cNvPr id="5" name="TextBox 4">
            <a:extLst>
              <a:ext uri="{FF2B5EF4-FFF2-40B4-BE49-F238E27FC236}">
                <a16:creationId xmlns:a16="http://schemas.microsoft.com/office/drawing/2014/main" id="{8E3F4804-4977-0996-924A-DB21D2056201}"/>
              </a:ext>
            </a:extLst>
          </p:cNvPr>
          <p:cNvSpPr txBox="1"/>
          <p:nvPr/>
        </p:nvSpPr>
        <p:spPr>
          <a:xfrm>
            <a:off x="1378580" y="5834260"/>
            <a:ext cx="2694104" cy="523220"/>
          </a:xfrm>
          <a:prstGeom prst="rect">
            <a:avLst/>
          </a:prstGeom>
          <a:noFill/>
        </p:spPr>
        <p:txBody>
          <a:bodyPr wrap="square" rtlCol="0">
            <a:spAutoFit/>
          </a:bodyPr>
          <a:lstStyle/>
          <a:p>
            <a:pPr algn="r"/>
            <a:r>
              <a:rPr lang="en-US" sz="1400" i="1" dirty="0"/>
              <a:t>The </a:t>
            </a:r>
            <a:r>
              <a:rPr lang="en-US" sz="1400" dirty="0"/>
              <a:t>Neuro</a:t>
            </a:r>
            <a:r>
              <a:rPr lang="en-US" sz="1400" i="1" dirty="0"/>
              <a:t> book mentions three examples—what are they?</a:t>
            </a:r>
          </a:p>
        </p:txBody>
      </p:sp>
      <p:sp>
        <p:nvSpPr>
          <p:cNvPr id="6" name="Half Frame 5">
            <a:extLst>
              <a:ext uri="{FF2B5EF4-FFF2-40B4-BE49-F238E27FC236}">
                <a16:creationId xmlns:a16="http://schemas.microsoft.com/office/drawing/2014/main" id="{10E087B7-C217-A467-1649-B533DF62BD54}"/>
              </a:ext>
            </a:extLst>
          </p:cNvPr>
          <p:cNvSpPr/>
          <p:nvPr/>
        </p:nvSpPr>
        <p:spPr>
          <a:xfrm rot="16200000">
            <a:off x="4195652" y="5632155"/>
            <a:ext cx="226034" cy="147431"/>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B67FE3B-F461-5805-2D4A-9DEDD7CF031E}"/>
              </a:ext>
            </a:extLst>
          </p:cNvPr>
          <p:cNvSpPr txBox="1"/>
          <p:nvPr/>
        </p:nvSpPr>
        <p:spPr>
          <a:xfrm>
            <a:off x="4391386" y="5620063"/>
            <a:ext cx="309700" cy="338554"/>
          </a:xfrm>
          <a:prstGeom prst="rect">
            <a:avLst/>
          </a:prstGeom>
          <a:noFill/>
        </p:spPr>
        <p:txBody>
          <a:bodyPr wrap="none" rtlCol="0">
            <a:spAutoFit/>
          </a:bodyPr>
          <a:lstStyle/>
          <a:p>
            <a:r>
              <a:rPr lang="en-US" sz="1600" b="1" i="1" dirty="0"/>
              <a:t>?</a:t>
            </a:r>
          </a:p>
        </p:txBody>
      </p:sp>
      <p:sp>
        <p:nvSpPr>
          <p:cNvPr id="13" name="TextBox 12">
            <a:extLst>
              <a:ext uri="{FF2B5EF4-FFF2-40B4-BE49-F238E27FC236}">
                <a16:creationId xmlns:a16="http://schemas.microsoft.com/office/drawing/2014/main" id="{5F00D080-72CF-9AF5-973E-8E380E8204AC}"/>
              </a:ext>
            </a:extLst>
          </p:cNvPr>
          <p:cNvSpPr txBox="1"/>
          <p:nvPr/>
        </p:nvSpPr>
        <p:spPr>
          <a:xfrm>
            <a:off x="4391386" y="6018036"/>
            <a:ext cx="309700" cy="338554"/>
          </a:xfrm>
          <a:prstGeom prst="rect">
            <a:avLst/>
          </a:prstGeom>
          <a:noFill/>
        </p:spPr>
        <p:txBody>
          <a:bodyPr wrap="none" rtlCol="0">
            <a:spAutoFit/>
          </a:bodyPr>
          <a:lstStyle/>
          <a:p>
            <a:r>
              <a:rPr lang="en-US" sz="1600" b="1" i="1" dirty="0"/>
              <a:t>?</a:t>
            </a:r>
          </a:p>
        </p:txBody>
      </p:sp>
      <p:sp>
        <p:nvSpPr>
          <p:cNvPr id="14" name="TextBox 13">
            <a:extLst>
              <a:ext uri="{FF2B5EF4-FFF2-40B4-BE49-F238E27FC236}">
                <a16:creationId xmlns:a16="http://schemas.microsoft.com/office/drawing/2014/main" id="{15CC5FD1-189D-DDF9-9501-684557714886}"/>
              </a:ext>
            </a:extLst>
          </p:cNvPr>
          <p:cNvSpPr txBox="1"/>
          <p:nvPr/>
        </p:nvSpPr>
        <p:spPr>
          <a:xfrm>
            <a:off x="4404775" y="6376253"/>
            <a:ext cx="309700" cy="338554"/>
          </a:xfrm>
          <a:prstGeom prst="rect">
            <a:avLst/>
          </a:prstGeom>
          <a:noFill/>
        </p:spPr>
        <p:txBody>
          <a:bodyPr wrap="none" rtlCol="0">
            <a:spAutoFit/>
          </a:bodyPr>
          <a:lstStyle/>
          <a:p>
            <a:r>
              <a:rPr lang="en-US" sz="1600" b="1" i="1" dirty="0"/>
              <a:t>?</a:t>
            </a:r>
          </a:p>
        </p:txBody>
      </p:sp>
      <p:sp>
        <p:nvSpPr>
          <p:cNvPr id="15" name="Half Frame 14">
            <a:extLst>
              <a:ext uri="{FF2B5EF4-FFF2-40B4-BE49-F238E27FC236}">
                <a16:creationId xmlns:a16="http://schemas.microsoft.com/office/drawing/2014/main" id="{E93EA805-CFE6-7B55-6DDB-B594DA7068E1}"/>
              </a:ext>
            </a:extLst>
          </p:cNvPr>
          <p:cNvSpPr/>
          <p:nvPr/>
        </p:nvSpPr>
        <p:spPr>
          <a:xfrm rot="16200000">
            <a:off x="4204654" y="6010978"/>
            <a:ext cx="226034" cy="147431"/>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83876382-5043-ACA4-024B-EA27FAE0219B}"/>
              </a:ext>
            </a:extLst>
          </p:cNvPr>
          <p:cNvSpPr/>
          <p:nvPr/>
        </p:nvSpPr>
        <p:spPr>
          <a:xfrm rot="16200000">
            <a:off x="4218043" y="6372218"/>
            <a:ext cx="226034" cy="147431"/>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42746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3293209"/>
          </a:xfrm>
          <a:prstGeom prst="rect">
            <a:avLst/>
          </a:prstGeom>
          <a:noFill/>
        </p:spPr>
        <p:txBody>
          <a:bodyPr wrap="square" rtlCol="0">
            <a:spAutoFit/>
          </a:bodyPr>
          <a:lstStyle/>
          <a:p>
            <a:r>
              <a:rPr lang="en-US" sz="1600" i="1" dirty="0">
                <a:solidFill>
                  <a:schemeClr val="bg1">
                    <a:lumMod val="75000"/>
                  </a:schemeClr>
                </a:solidFill>
              </a:rPr>
              <a:t>What complaint/finding should alert you to the possibility that a pt’s TMVL is orbital in origin?</a:t>
            </a:r>
          </a:p>
          <a:p>
            <a:r>
              <a:rPr lang="en-US" sz="1600" dirty="0">
                <a:solidFill>
                  <a:schemeClr val="bg1">
                    <a:lumMod val="75000"/>
                  </a:schemeClr>
                </a:solidFill>
              </a:rPr>
              <a:t>That the vision loss is precipitated by  eye movement, aka  </a:t>
            </a:r>
            <a:r>
              <a:rPr lang="en-US" sz="1600" i="1" dirty="0">
                <a:solidFill>
                  <a:schemeClr val="bg1">
                    <a:lumMod val="75000"/>
                  </a:schemeClr>
                </a:solidFill>
              </a:rPr>
              <a:t>gaze-evoked  TVL</a:t>
            </a:r>
          </a:p>
          <a:p>
            <a:endParaRPr lang="en-US" sz="1600" i="1" dirty="0">
              <a:solidFill>
                <a:schemeClr val="bg1">
                  <a:lumMod val="75000"/>
                </a:schemeClr>
              </a:solidFill>
            </a:endParaRPr>
          </a:p>
          <a:p>
            <a:r>
              <a:rPr lang="en-US" sz="1600" i="1" dirty="0">
                <a:solidFill>
                  <a:schemeClr val="bg1">
                    <a:lumMod val="75000"/>
                  </a:schemeClr>
                </a:solidFill>
              </a:rPr>
              <a:t>What other findings might be present that would clue you in to the possibility of an orbital process?</a:t>
            </a:r>
          </a:p>
          <a:p>
            <a:r>
              <a:rPr lang="en-US" sz="1600" dirty="0">
                <a:solidFill>
                  <a:schemeClr val="bg1">
                    <a:lumMod val="75000"/>
                  </a:schemeClr>
                </a:solidFill>
              </a:rPr>
              <a:t>--Proptosis</a:t>
            </a:r>
          </a:p>
          <a:p>
            <a:r>
              <a:rPr lang="en-US" sz="1600" dirty="0">
                <a:solidFill>
                  <a:schemeClr val="bg1">
                    <a:lumMod val="75000"/>
                  </a:schemeClr>
                </a:solidFill>
              </a:rPr>
              <a:t>--EOM limitations</a:t>
            </a:r>
          </a:p>
          <a:p>
            <a:endParaRPr lang="en-US" sz="1600" i="1" dirty="0">
              <a:solidFill>
                <a:schemeClr val="bg1">
                  <a:lumMod val="75000"/>
                </a:schemeClr>
              </a:solidFill>
            </a:endParaRPr>
          </a:p>
          <a:p>
            <a:r>
              <a:rPr lang="en-US" sz="1600" i="1" dirty="0">
                <a:solidFill>
                  <a:schemeClr val="bg1">
                    <a:lumMod val="75000"/>
                  </a:schemeClr>
                </a:solidFill>
              </a:rPr>
              <a:t>In broad/general terms, what is the likely cause of orbit-related TMVL?</a:t>
            </a:r>
          </a:p>
          <a:p>
            <a:r>
              <a:rPr lang="en-US" sz="1600" dirty="0">
                <a:solidFill>
                  <a:schemeClr val="bg1">
                    <a:lumMod val="75000"/>
                  </a:schemeClr>
                </a:solidFill>
              </a:rPr>
              <a:t>An </a:t>
            </a:r>
            <a:r>
              <a:rPr lang="en-US" sz="1600" b="1" dirty="0"/>
              <a:t>orbital mass</a:t>
            </a:r>
          </a:p>
        </p:txBody>
      </p:sp>
      <p:sp>
        <p:nvSpPr>
          <p:cNvPr id="5" name="TextBox 4">
            <a:extLst>
              <a:ext uri="{FF2B5EF4-FFF2-40B4-BE49-F238E27FC236}">
                <a16:creationId xmlns:a16="http://schemas.microsoft.com/office/drawing/2014/main" id="{8E3F4804-4977-0996-924A-DB21D2056201}"/>
              </a:ext>
            </a:extLst>
          </p:cNvPr>
          <p:cNvSpPr txBox="1"/>
          <p:nvPr/>
        </p:nvSpPr>
        <p:spPr>
          <a:xfrm>
            <a:off x="1378580" y="5834260"/>
            <a:ext cx="2694104" cy="523220"/>
          </a:xfrm>
          <a:prstGeom prst="rect">
            <a:avLst/>
          </a:prstGeom>
          <a:noFill/>
        </p:spPr>
        <p:txBody>
          <a:bodyPr wrap="square" rtlCol="0">
            <a:spAutoFit/>
          </a:bodyPr>
          <a:lstStyle/>
          <a:p>
            <a:pPr algn="r"/>
            <a:r>
              <a:rPr lang="en-US" sz="1400" i="1" dirty="0"/>
              <a:t>The </a:t>
            </a:r>
            <a:r>
              <a:rPr lang="en-US" sz="1400" dirty="0"/>
              <a:t>Neuro</a:t>
            </a:r>
            <a:r>
              <a:rPr lang="en-US" sz="1400" i="1" dirty="0"/>
              <a:t> book mentions three examples—what are they?</a:t>
            </a:r>
          </a:p>
        </p:txBody>
      </p:sp>
      <p:sp>
        <p:nvSpPr>
          <p:cNvPr id="6" name="Half Frame 5">
            <a:extLst>
              <a:ext uri="{FF2B5EF4-FFF2-40B4-BE49-F238E27FC236}">
                <a16:creationId xmlns:a16="http://schemas.microsoft.com/office/drawing/2014/main" id="{10E087B7-C217-A467-1649-B533DF62BD54}"/>
              </a:ext>
            </a:extLst>
          </p:cNvPr>
          <p:cNvSpPr/>
          <p:nvPr/>
        </p:nvSpPr>
        <p:spPr>
          <a:xfrm rot="16200000">
            <a:off x="4195652" y="5632155"/>
            <a:ext cx="226034" cy="147431"/>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B67FE3B-F461-5805-2D4A-9DEDD7CF031E}"/>
              </a:ext>
            </a:extLst>
          </p:cNvPr>
          <p:cNvSpPr txBox="1"/>
          <p:nvPr/>
        </p:nvSpPr>
        <p:spPr>
          <a:xfrm>
            <a:off x="4391386" y="5620063"/>
            <a:ext cx="1402948" cy="338554"/>
          </a:xfrm>
          <a:prstGeom prst="rect">
            <a:avLst/>
          </a:prstGeom>
          <a:noFill/>
        </p:spPr>
        <p:txBody>
          <a:bodyPr wrap="none" rtlCol="0">
            <a:spAutoFit/>
          </a:bodyPr>
          <a:lstStyle/>
          <a:p>
            <a:r>
              <a:rPr lang="en-US" sz="1600" dirty="0"/>
              <a:t>Hemangioma</a:t>
            </a:r>
          </a:p>
        </p:txBody>
      </p:sp>
      <p:sp>
        <p:nvSpPr>
          <p:cNvPr id="13" name="TextBox 12">
            <a:extLst>
              <a:ext uri="{FF2B5EF4-FFF2-40B4-BE49-F238E27FC236}">
                <a16:creationId xmlns:a16="http://schemas.microsoft.com/office/drawing/2014/main" id="{5F00D080-72CF-9AF5-973E-8E380E8204AC}"/>
              </a:ext>
            </a:extLst>
          </p:cNvPr>
          <p:cNvSpPr txBox="1"/>
          <p:nvPr/>
        </p:nvSpPr>
        <p:spPr>
          <a:xfrm>
            <a:off x="4391386" y="6018036"/>
            <a:ext cx="1300356" cy="338554"/>
          </a:xfrm>
          <a:prstGeom prst="rect">
            <a:avLst/>
          </a:prstGeom>
          <a:noFill/>
        </p:spPr>
        <p:txBody>
          <a:bodyPr wrap="none" rtlCol="0">
            <a:spAutoFit/>
          </a:bodyPr>
          <a:lstStyle/>
          <a:p>
            <a:r>
              <a:rPr lang="en-US" sz="1600" dirty="0"/>
              <a:t>Meningioma</a:t>
            </a:r>
          </a:p>
        </p:txBody>
      </p:sp>
      <p:sp>
        <p:nvSpPr>
          <p:cNvPr id="14" name="TextBox 13">
            <a:extLst>
              <a:ext uri="{FF2B5EF4-FFF2-40B4-BE49-F238E27FC236}">
                <a16:creationId xmlns:a16="http://schemas.microsoft.com/office/drawing/2014/main" id="{15CC5FD1-189D-DDF9-9501-684557714886}"/>
              </a:ext>
            </a:extLst>
          </p:cNvPr>
          <p:cNvSpPr txBox="1"/>
          <p:nvPr/>
        </p:nvSpPr>
        <p:spPr>
          <a:xfrm>
            <a:off x="4404775" y="6376253"/>
            <a:ext cx="1380506" cy="338554"/>
          </a:xfrm>
          <a:prstGeom prst="rect">
            <a:avLst/>
          </a:prstGeom>
          <a:noFill/>
        </p:spPr>
        <p:txBody>
          <a:bodyPr wrap="none" rtlCol="0">
            <a:spAutoFit/>
          </a:bodyPr>
          <a:lstStyle/>
          <a:p>
            <a:r>
              <a:rPr lang="en-US" sz="1600" dirty="0"/>
              <a:t>Foreign body</a:t>
            </a:r>
          </a:p>
        </p:txBody>
      </p:sp>
      <p:sp>
        <p:nvSpPr>
          <p:cNvPr id="15" name="Half Frame 14">
            <a:extLst>
              <a:ext uri="{FF2B5EF4-FFF2-40B4-BE49-F238E27FC236}">
                <a16:creationId xmlns:a16="http://schemas.microsoft.com/office/drawing/2014/main" id="{E93EA805-CFE6-7B55-6DDB-B594DA7068E1}"/>
              </a:ext>
            </a:extLst>
          </p:cNvPr>
          <p:cNvSpPr/>
          <p:nvPr/>
        </p:nvSpPr>
        <p:spPr>
          <a:xfrm rot="16200000">
            <a:off x="4204654" y="6010978"/>
            <a:ext cx="226034" cy="147431"/>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83876382-5043-ACA4-024B-EA27FAE0219B}"/>
              </a:ext>
            </a:extLst>
          </p:cNvPr>
          <p:cNvSpPr/>
          <p:nvPr/>
        </p:nvSpPr>
        <p:spPr>
          <a:xfrm rot="16200000">
            <a:off x="4218043" y="6372218"/>
            <a:ext cx="226034" cy="147431"/>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16115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109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solidFill>
                  <a:schemeClr val="accent1">
                    <a:lumMod val="40000"/>
                    <a:lumOff val="60000"/>
                  </a:schemeClr>
                </a:solidFill>
              </a:rPr>
              <a:t>Hypoperfusion of…the </a:t>
            </a:r>
            <a:r>
              <a:rPr lang="en-US" b="1" dirty="0">
                <a:solidFill>
                  <a:schemeClr val="accent1">
                    <a:lumMod val="40000"/>
                    <a:lumOff val="60000"/>
                  </a:schemeClr>
                </a:solidFill>
              </a:rPr>
              <a:t>retina and/or optic nerve</a:t>
            </a:r>
          </a:p>
        </p:txBody>
      </p:sp>
    </p:spTree>
    <p:extLst>
      <p:ext uri="{BB962C8B-B14F-4D97-AF65-F5344CB8AC3E}">
        <p14:creationId xmlns:p14="http://schemas.microsoft.com/office/powerpoint/2010/main" val="20077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581156" cy="338554"/>
          </a:xfrm>
          <a:prstGeom prst="rect">
            <a:avLst/>
          </a:prstGeom>
          <a:noFill/>
        </p:spPr>
        <p:txBody>
          <a:bodyPr wrap="none" rtlCol="0">
            <a:spAutoFit/>
          </a:bodyPr>
          <a:lstStyle/>
          <a:p>
            <a:r>
              <a:rPr lang="en-US" sz="1600" dirty="0">
                <a:latin typeface="Segoe Script" panose="030B0504020000000003" pitchFamily="66" charset="0"/>
              </a:rPr>
              <a:t>aka…amaurosis fugax</a:t>
            </a:r>
            <a:endParaRPr lang="en-US" sz="1600" b="1" dirty="0">
              <a:latin typeface="Segoe Script" panose="030B0504020000000003" pitchFamily="66" charset="0"/>
            </a:endParaRPr>
          </a:p>
        </p:txBody>
      </p:sp>
      <p:sp>
        <p:nvSpPr>
          <p:cNvPr id="9" name="TextBox 8">
            <a:extLst>
              <a:ext uri="{FF2B5EF4-FFF2-40B4-BE49-F238E27FC236}">
                <a16:creationId xmlns:a16="http://schemas.microsoft.com/office/drawing/2014/main" id="{099D458E-4E07-0628-B6C6-64EDC967B4E5}"/>
              </a:ext>
            </a:extLst>
          </p:cNvPr>
          <p:cNvSpPr txBox="1"/>
          <p:nvPr/>
        </p:nvSpPr>
        <p:spPr>
          <a:xfrm>
            <a:off x="1665989" y="2831832"/>
            <a:ext cx="6411211" cy="584775"/>
          </a:xfrm>
          <a:prstGeom prst="rect">
            <a:avLst/>
          </a:prstGeom>
          <a:noFill/>
        </p:spPr>
        <p:txBody>
          <a:bodyPr wrap="square" rtlCol="0">
            <a:spAutoFit/>
          </a:bodyPr>
          <a:lstStyle/>
          <a:p>
            <a:r>
              <a:rPr lang="en-US" sz="1600" i="1" dirty="0"/>
              <a:t>What is the older term by which TVL is often known?</a:t>
            </a:r>
          </a:p>
          <a:p>
            <a:r>
              <a:rPr lang="en-US" sz="1600" dirty="0"/>
              <a:t>‘Amaurosis fugax’</a:t>
            </a:r>
            <a:endParaRPr lang="en-US" sz="1600" dirty="0">
              <a:solidFill>
                <a:srgbClr val="0000FF"/>
              </a:solidFill>
            </a:endParaRPr>
          </a:p>
        </p:txBody>
      </p:sp>
    </p:spTree>
    <p:extLst>
      <p:ext uri="{BB962C8B-B14F-4D97-AF65-F5344CB8AC3E}">
        <p14:creationId xmlns:p14="http://schemas.microsoft.com/office/powerpoint/2010/main" val="6716805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a:t>
            </a:r>
            <a:r>
              <a:rPr lang="en-US" dirty="0">
                <a:solidFill>
                  <a:schemeClr val="accent1">
                    <a:lumMod val="40000"/>
                    <a:lumOff val="60000"/>
                  </a:schemeClr>
                </a:solidFill>
              </a:rPr>
              <a:t>of…the </a:t>
            </a:r>
            <a:r>
              <a:rPr lang="en-US" b="1" dirty="0">
                <a:solidFill>
                  <a:schemeClr val="accent1">
                    <a:lumMod val="40000"/>
                    <a:lumOff val="60000"/>
                  </a:schemeClr>
                </a:solidFill>
              </a:rPr>
              <a:t>retina and/or optic nerve</a:t>
            </a:r>
          </a:p>
        </p:txBody>
      </p:sp>
      <p:sp>
        <p:nvSpPr>
          <p:cNvPr id="45" name="TextBox 44">
            <a:extLst>
              <a:ext uri="{FF2B5EF4-FFF2-40B4-BE49-F238E27FC236}">
                <a16:creationId xmlns:a16="http://schemas.microsoft.com/office/drawing/2014/main" id="{A8861659-FA59-1169-000B-8A9065607B40}"/>
              </a:ext>
            </a:extLst>
          </p:cNvPr>
          <p:cNvSpPr txBox="1"/>
          <p:nvPr/>
        </p:nvSpPr>
        <p:spPr>
          <a:xfrm>
            <a:off x="3885593" y="3131209"/>
            <a:ext cx="274434" cy="369332"/>
          </a:xfrm>
          <a:prstGeom prst="rect">
            <a:avLst/>
          </a:prstGeom>
          <a:noFill/>
        </p:spPr>
        <p:txBody>
          <a:bodyPr wrap="none" rtlCol="0">
            <a:spAutoFit/>
          </a:bodyPr>
          <a:lstStyle/>
          <a:p>
            <a:r>
              <a:rPr lang="en-US" dirty="0"/>
              <a:t>*</a:t>
            </a:r>
          </a:p>
        </p:txBody>
      </p:sp>
      <p:sp>
        <p:nvSpPr>
          <p:cNvPr id="46" name="TextBox 45">
            <a:extLst>
              <a:ext uri="{FF2B5EF4-FFF2-40B4-BE49-F238E27FC236}">
                <a16:creationId xmlns:a16="http://schemas.microsoft.com/office/drawing/2014/main" id="{6D5FA052-4013-497F-5CC8-C166E947DC39}"/>
              </a:ext>
            </a:extLst>
          </p:cNvPr>
          <p:cNvSpPr txBox="1"/>
          <p:nvPr/>
        </p:nvSpPr>
        <p:spPr>
          <a:xfrm>
            <a:off x="3612440" y="6438854"/>
            <a:ext cx="4951998" cy="276999"/>
          </a:xfrm>
          <a:prstGeom prst="rect">
            <a:avLst/>
          </a:prstGeom>
          <a:noFill/>
        </p:spPr>
        <p:txBody>
          <a:bodyPr wrap="none" rtlCol="0">
            <a:spAutoFit/>
          </a:bodyPr>
          <a:lstStyle/>
          <a:p>
            <a:pPr algn="r"/>
            <a:r>
              <a:rPr lang="en-US" sz="1200" dirty="0"/>
              <a:t>*</a:t>
            </a:r>
            <a:r>
              <a:rPr lang="en-US" sz="1200" i="1" dirty="0"/>
              <a:t>Ischemia</a:t>
            </a:r>
            <a:r>
              <a:rPr lang="en-US" sz="1200" dirty="0"/>
              <a:t> is also a reasonable answer here (in fact, we’ll use it shortly)</a:t>
            </a:r>
          </a:p>
        </p:txBody>
      </p:sp>
    </p:spTree>
    <p:extLst>
      <p:ext uri="{BB962C8B-B14F-4D97-AF65-F5344CB8AC3E}">
        <p14:creationId xmlns:p14="http://schemas.microsoft.com/office/powerpoint/2010/main" val="15074070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accent1">
                    <a:lumMod val="40000"/>
                    <a:lumOff val="60000"/>
                  </a:schemeClr>
                </a:solidFill>
              </a:rPr>
              <a:t>the </a:t>
            </a:r>
            <a:r>
              <a:rPr lang="en-US" b="1" dirty="0">
                <a:solidFill>
                  <a:schemeClr val="accent1">
                    <a:lumMod val="40000"/>
                    <a:lumOff val="60000"/>
                  </a:schemeClr>
                </a:solidFill>
              </a:rPr>
              <a:t>retina and/or optic nerve</a:t>
            </a:r>
          </a:p>
        </p:txBody>
      </p:sp>
      <p:sp>
        <p:nvSpPr>
          <p:cNvPr id="6" name="TextBox 5">
            <a:extLst>
              <a:ext uri="{FF2B5EF4-FFF2-40B4-BE49-F238E27FC236}">
                <a16:creationId xmlns:a16="http://schemas.microsoft.com/office/drawing/2014/main" id="{5816C076-4248-40B5-0912-9292BFFE201D}"/>
              </a:ext>
            </a:extLst>
          </p:cNvPr>
          <p:cNvSpPr txBox="1"/>
          <p:nvPr/>
        </p:nvSpPr>
        <p:spPr>
          <a:xfrm>
            <a:off x="3790322" y="3627664"/>
            <a:ext cx="5009705" cy="338554"/>
          </a:xfrm>
          <a:prstGeom prst="rect">
            <a:avLst/>
          </a:prstGeom>
          <a:noFill/>
        </p:spPr>
        <p:txBody>
          <a:bodyPr wrap="none" rtlCol="0">
            <a:spAutoFit/>
          </a:bodyPr>
          <a:lstStyle/>
          <a:p>
            <a:r>
              <a:rPr lang="en-US" sz="1600" i="1" dirty="0">
                <a:solidFill>
                  <a:srgbClr val="0000FF"/>
                </a:solidFill>
              </a:rPr>
              <a:t>Hypoperfusion of what two structures are implicated?</a:t>
            </a:r>
          </a:p>
        </p:txBody>
      </p:sp>
    </p:spTree>
    <p:extLst>
      <p:ext uri="{BB962C8B-B14F-4D97-AF65-F5344CB8AC3E}">
        <p14:creationId xmlns:p14="http://schemas.microsoft.com/office/powerpoint/2010/main" val="29835553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rgbClr val="0000FF"/>
                </a:solidFill>
              </a:rPr>
              <a:t>the retina and/or optic nerve</a:t>
            </a:r>
          </a:p>
        </p:txBody>
      </p:sp>
      <p:sp>
        <p:nvSpPr>
          <p:cNvPr id="6" name="TextBox 5">
            <a:extLst>
              <a:ext uri="{FF2B5EF4-FFF2-40B4-BE49-F238E27FC236}">
                <a16:creationId xmlns:a16="http://schemas.microsoft.com/office/drawing/2014/main" id="{15120D8C-649C-5C48-54D1-0D673130F947}"/>
              </a:ext>
            </a:extLst>
          </p:cNvPr>
          <p:cNvSpPr txBox="1"/>
          <p:nvPr/>
        </p:nvSpPr>
        <p:spPr>
          <a:xfrm>
            <a:off x="3790322" y="3627664"/>
            <a:ext cx="5009705" cy="338554"/>
          </a:xfrm>
          <a:prstGeom prst="rect">
            <a:avLst/>
          </a:prstGeom>
          <a:noFill/>
        </p:spPr>
        <p:txBody>
          <a:bodyPr wrap="none" rtlCol="0">
            <a:spAutoFit/>
          </a:bodyPr>
          <a:lstStyle/>
          <a:p>
            <a:r>
              <a:rPr lang="en-US" sz="1600" i="1" dirty="0">
                <a:solidFill>
                  <a:srgbClr val="0000FF"/>
                </a:solidFill>
              </a:rPr>
              <a:t>Hypoperfusion of what two structures are implicated?</a:t>
            </a:r>
          </a:p>
        </p:txBody>
      </p:sp>
    </p:spTree>
    <p:extLst>
      <p:ext uri="{BB962C8B-B14F-4D97-AF65-F5344CB8AC3E}">
        <p14:creationId xmlns:p14="http://schemas.microsoft.com/office/powerpoint/2010/main" val="4403037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309700" cy="338554"/>
          </a:xfrm>
          <a:prstGeom prst="rect">
            <a:avLst/>
          </a:prstGeom>
          <a:solidFill>
            <a:schemeClr val="bg1"/>
          </a:solidFill>
        </p:spPr>
        <p:txBody>
          <a:bodyPr wrap="none" rtlCol="0">
            <a:spAutoFit/>
          </a:bodyPr>
          <a:lstStyle/>
          <a:p>
            <a:r>
              <a:rPr lang="en-US" sz="1600" b="1" i="1" dirty="0"/>
              <a:t>?</a:t>
            </a:r>
          </a:p>
        </p:txBody>
      </p:sp>
      <p:sp>
        <p:nvSpPr>
          <p:cNvPr id="6" name="TextBox 5">
            <a:extLst>
              <a:ext uri="{FF2B5EF4-FFF2-40B4-BE49-F238E27FC236}">
                <a16:creationId xmlns:a16="http://schemas.microsoft.com/office/drawing/2014/main" id="{11043694-FF0C-80C2-309C-C769429955C5}"/>
              </a:ext>
            </a:extLst>
          </p:cNvPr>
          <p:cNvSpPr txBox="1"/>
          <p:nvPr/>
        </p:nvSpPr>
        <p:spPr>
          <a:xfrm>
            <a:off x="5122255" y="4110784"/>
            <a:ext cx="3867060" cy="784830"/>
          </a:xfrm>
          <a:prstGeom prst="rect">
            <a:avLst/>
          </a:prstGeom>
          <a:noFill/>
        </p:spPr>
        <p:txBody>
          <a:bodyPr wrap="square" rtlCol="0">
            <a:spAutoFit/>
          </a:bodyPr>
          <a:lstStyle/>
          <a:p>
            <a:pPr>
              <a:lnSpc>
                <a:spcPts val="1800"/>
              </a:lnSpc>
            </a:pPr>
            <a:r>
              <a:rPr lang="en-US" sz="1600" i="1" dirty="0">
                <a:solidFill>
                  <a:srgbClr val="0000FF"/>
                </a:solidFill>
              </a:rPr>
              <a:t>In the TMVL section, the book discusses at length only one cause of optic nerve hypoperfusion. What is it?</a:t>
            </a:r>
          </a:p>
        </p:txBody>
      </p:sp>
    </p:spTree>
    <p:extLst>
      <p:ext uri="{BB962C8B-B14F-4D97-AF65-F5344CB8AC3E}">
        <p14:creationId xmlns:p14="http://schemas.microsoft.com/office/powerpoint/2010/main" val="10347696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t>GCA</a:t>
            </a:r>
          </a:p>
        </p:txBody>
      </p:sp>
      <p:sp>
        <p:nvSpPr>
          <p:cNvPr id="6" name="TextBox 5">
            <a:extLst>
              <a:ext uri="{FF2B5EF4-FFF2-40B4-BE49-F238E27FC236}">
                <a16:creationId xmlns:a16="http://schemas.microsoft.com/office/drawing/2014/main" id="{11043694-FF0C-80C2-309C-C769429955C5}"/>
              </a:ext>
            </a:extLst>
          </p:cNvPr>
          <p:cNvSpPr txBox="1"/>
          <p:nvPr/>
        </p:nvSpPr>
        <p:spPr>
          <a:xfrm>
            <a:off x="5122255" y="4110784"/>
            <a:ext cx="3867060" cy="784830"/>
          </a:xfrm>
          <a:prstGeom prst="rect">
            <a:avLst/>
          </a:prstGeom>
          <a:noFill/>
        </p:spPr>
        <p:txBody>
          <a:bodyPr wrap="square" rtlCol="0">
            <a:spAutoFit/>
          </a:bodyPr>
          <a:lstStyle/>
          <a:p>
            <a:pPr>
              <a:lnSpc>
                <a:spcPts val="1800"/>
              </a:lnSpc>
            </a:pPr>
            <a:r>
              <a:rPr lang="en-US" sz="1600" i="1" dirty="0">
                <a:solidFill>
                  <a:srgbClr val="0000FF"/>
                </a:solidFill>
              </a:rPr>
              <a:t>In the TMVL section, the book discusses at length only one cause of optic nerve hypoperfusion. What is it?</a:t>
            </a:r>
          </a:p>
        </p:txBody>
      </p:sp>
    </p:spTree>
    <p:extLst>
      <p:ext uri="{BB962C8B-B14F-4D97-AF65-F5344CB8AC3E}">
        <p14:creationId xmlns:p14="http://schemas.microsoft.com/office/powerpoint/2010/main" val="36309817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In general terms, what is GCA?</a:t>
            </a:r>
            <a:endParaRPr lang="en-US" altLang="en-US" sz="1600" i="1" dirty="0">
              <a:solidFill>
                <a:srgbClr val="FFCCFF"/>
              </a:solidFill>
            </a:endParaRPr>
          </a:p>
          <a:p>
            <a:pPr eaLnBrk="1" hangingPunct="1">
              <a:spcBef>
                <a:spcPct val="0"/>
              </a:spcBef>
              <a:buClrTx/>
              <a:buSzTx/>
              <a:buFontTx/>
              <a:buNone/>
            </a:pPr>
            <a:r>
              <a:rPr lang="en-US" altLang="en-US" sz="1600" dirty="0">
                <a:solidFill>
                  <a:srgbClr val="FFCCFF"/>
                </a:solidFill>
              </a:rPr>
              <a:t>An inflammatory disease that targets  mid-sized  arteries</a:t>
            </a:r>
          </a:p>
          <a:p>
            <a:pPr eaLnBrk="1" hangingPunct="1">
              <a:spcBef>
                <a:spcPct val="0"/>
              </a:spcBef>
              <a:buClrTx/>
              <a:buSzTx/>
              <a:buFontTx/>
              <a:buNone/>
            </a:pPr>
            <a:endParaRPr lang="en-US" altLang="en-US" sz="1600" dirty="0">
              <a:solidFill>
                <a:srgbClr val="FFCCFF"/>
              </a:solidFill>
            </a:endParaRPr>
          </a:p>
          <a:p>
            <a:pPr eaLnBrk="1" hangingPunct="1">
              <a:spcBef>
                <a:spcPct val="0"/>
              </a:spcBef>
              <a:buClrTx/>
              <a:buSzTx/>
              <a:buFontTx/>
              <a:buNone/>
            </a:pPr>
            <a:r>
              <a:rPr lang="en-US" altLang="en-US" sz="1600" i="1" dirty="0">
                <a:solidFill>
                  <a:srgbClr val="FFCCFF"/>
                </a:solidFill>
              </a:rPr>
              <a:t>Who is the classic GCA patient?</a:t>
            </a:r>
          </a:p>
          <a:p>
            <a:pPr eaLnBrk="1" hangingPunct="1">
              <a:spcBef>
                <a:spcPct val="0"/>
              </a:spcBef>
              <a:buClrTx/>
              <a:buSzTx/>
              <a:buFontTx/>
              <a:buNone/>
            </a:pPr>
            <a:r>
              <a:rPr lang="en-US" altLang="en-US" sz="1600" dirty="0">
                <a:solidFill>
                  <a:srgbClr val="FFCCFF"/>
                </a:solidFill>
              </a:rPr>
              <a:t>An old white lady</a:t>
            </a:r>
          </a:p>
        </p:txBody>
      </p:sp>
    </p:spTree>
    <p:extLst>
      <p:ext uri="{BB962C8B-B14F-4D97-AF65-F5344CB8AC3E}">
        <p14:creationId xmlns:p14="http://schemas.microsoft.com/office/powerpoint/2010/main" val="36522004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In general terms, what is GCA?</a:t>
            </a:r>
          </a:p>
          <a:p>
            <a:pPr eaLnBrk="1" hangingPunct="1">
              <a:spcBef>
                <a:spcPct val="0"/>
              </a:spcBef>
              <a:buClrTx/>
              <a:buSzTx/>
              <a:buFontTx/>
              <a:buNone/>
            </a:pPr>
            <a:r>
              <a:rPr lang="en-US" altLang="en-US" sz="1600" dirty="0">
                <a:solidFill>
                  <a:srgbClr val="0000FF"/>
                </a:solidFill>
              </a:rPr>
              <a:t>An inflammatory disease that targets  mid-sized  arteries</a:t>
            </a:r>
          </a:p>
          <a:p>
            <a:pPr eaLnBrk="1" hangingPunct="1">
              <a:spcBef>
                <a:spcPct val="0"/>
              </a:spcBef>
              <a:buClrTx/>
              <a:buSzTx/>
              <a:buFontTx/>
              <a:buNone/>
            </a:pPr>
            <a:endParaRPr lang="en-US" altLang="en-US" sz="1600" dirty="0">
              <a:solidFill>
                <a:srgbClr val="FFCCFF"/>
              </a:solidFill>
            </a:endParaRPr>
          </a:p>
          <a:p>
            <a:pPr eaLnBrk="1" hangingPunct="1">
              <a:spcBef>
                <a:spcPct val="0"/>
              </a:spcBef>
              <a:buClrTx/>
              <a:buSzTx/>
              <a:buFontTx/>
              <a:buNone/>
            </a:pPr>
            <a:r>
              <a:rPr lang="en-US" altLang="en-US" sz="1600" i="1" dirty="0">
                <a:solidFill>
                  <a:srgbClr val="FFCCFF"/>
                </a:solidFill>
              </a:rPr>
              <a:t>Who is the classic GCA patient?</a:t>
            </a:r>
          </a:p>
          <a:p>
            <a:pPr eaLnBrk="1" hangingPunct="1">
              <a:spcBef>
                <a:spcPct val="0"/>
              </a:spcBef>
              <a:buClrTx/>
              <a:buSzTx/>
              <a:buFontTx/>
              <a:buNone/>
            </a:pPr>
            <a:r>
              <a:rPr lang="en-US" altLang="en-US" sz="1600" dirty="0">
                <a:solidFill>
                  <a:srgbClr val="FFCCFF"/>
                </a:solidFill>
              </a:rPr>
              <a:t>An old white lady</a:t>
            </a:r>
          </a:p>
        </p:txBody>
      </p:sp>
      <p:sp>
        <p:nvSpPr>
          <p:cNvPr id="15" name="Rectangle 14">
            <a:extLst>
              <a:ext uri="{FF2B5EF4-FFF2-40B4-BE49-F238E27FC236}">
                <a16:creationId xmlns:a16="http://schemas.microsoft.com/office/drawing/2014/main" id="{A801E993-1A57-44F3-367A-EF1FB8CA0044}"/>
              </a:ext>
            </a:extLst>
          </p:cNvPr>
          <p:cNvSpPr/>
          <p:nvPr/>
        </p:nvSpPr>
        <p:spPr>
          <a:xfrm>
            <a:off x="6968510" y="4452736"/>
            <a:ext cx="979924" cy="410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small?</a:t>
            </a:r>
          </a:p>
          <a:p>
            <a:pPr algn="ctr">
              <a:lnSpc>
                <a:spcPts val="700"/>
              </a:lnSpc>
            </a:pPr>
            <a:r>
              <a:rPr lang="en-US" sz="800" dirty="0">
                <a:solidFill>
                  <a:schemeClr val="tx1"/>
                </a:solidFill>
              </a:rPr>
              <a:t>mid-sized?</a:t>
            </a:r>
          </a:p>
          <a:p>
            <a:pPr algn="ctr">
              <a:lnSpc>
                <a:spcPts val="700"/>
              </a:lnSpc>
            </a:pPr>
            <a:r>
              <a:rPr lang="en-US" sz="800" dirty="0">
                <a:solidFill>
                  <a:schemeClr val="tx1"/>
                </a:solidFill>
              </a:rPr>
              <a:t>large?</a:t>
            </a:r>
          </a:p>
        </p:txBody>
      </p:sp>
    </p:spTree>
    <p:extLst>
      <p:ext uri="{BB962C8B-B14F-4D97-AF65-F5344CB8AC3E}">
        <p14:creationId xmlns:p14="http://schemas.microsoft.com/office/powerpoint/2010/main" val="7884263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In general terms, what is GCA?</a:t>
            </a:r>
          </a:p>
          <a:p>
            <a:pPr eaLnBrk="1" hangingPunct="1">
              <a:spcBef>
                <a:spcPct val="0"/>
              </a:spcBef>
              <a:buClrTx/>
              <a:buSzTx/>
              <a:buFontTx/>
              <a:buNone/>
            </a:pPr>
            <a:r>
              <a:rPr lang="en-US" altLang="en-US" sz="1600" dirty="0">
                <a:solidFill>
                  <a:srgbClr val="0000FF"/>
                </a:solidFill>
              </a:rPr>
              <a:t>An inflammatory disease that targets  mid-sized  arteries</a:t>
            </a:r>
          </a:p>
          <a:p>
            <a:pPr eaLnBrk="1" hangingPunct="1">
              <a:spcBef>
                <a:spcPct val="0"/>
              </a:spcBef>
              <a:buClrTx/>
              <a:buSzTx/>
              <a:buFontTx/>
              <a:buNone/>
            </a:pPr>
            <a:endParaRPr lang="en-US" altLang="en-US" sz="1600" dirty="0">
              <a:solidFill>
                <a:srgbClr val="FFCCFF"/>
              </a:solidFill>
            </a:endParaRPr>
          </a:p>
          <a:p>
            <a:pPr eaLnBrk="1" hangingPunct="1">
              <a:spcBef>
                <a:spcPct val="0"/>
              </a:spcBef>
              <a:buClrTx/>
              <a:buSzTx/>
              <a:buFontTx/>
              <a:buNone/>
            </a:pPr>
            <a:r>
              <a:rPr lang="en-US" altLang="en-US" sz="1600" i="1" dirty="0">
                <a:solidFill>
                  <a:srgbClr val="FFCCFF"/>
                </a:solidFill>
              </a:rPr>
              <a:t>Who is the classic GCA patient?</a:t>
            </a:r>
          </a:p>
          <a:p>
            <a:pPr eaLnBrk="1" hangingPunct="1">
              <a:spcBef>
                <a:spcPct val="0"/>
              </a:spcBef>
              <a:buClrTx/>
              <a:buSzTx/>
              <a:buFontTx/>
              <a:buNone/>
            </a:pPr>
            <a:r>
              <a:rPr lang="en-US" altLang="en-US" sz="1600" dirty="0">
                <a:solidFill>
                  <a:srgbClr val="FFCCFF"/>
                </a:solidFill>
              </a:rPr>
              <a:t>An old white lady</a:t>
            </a:r>
          </a:p>
        </p:txBody>
      </p:sp>
    </p:spTree>
    <p:extLst>
      <p:ext uri="{BB962C8B-B14F-4D97-AF65-F5344CB8AC3E}">
        <p14:creationId xmlns:p14="http://schemas.microsoft.com/office/powerpoint/2010/main" val="17694230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In general terms, what is GCA?</a:t>
            </a:r>
          </a:p>
          <a:p>
            <a:pPr eaLnBrk="1" hangingPunct="1">
              <a:spcBef>
                <a:spcPct val="0"/>
              </a:spcBef>
              <a:buClrTx/>
              <a:buSzTx/>
              <a:buFontTx/>
              <a:buNone/>
            </a:pPr>
            <a:r>
              <a:rPr lang="en-US" altLang="en-US" sz="1600" dirty="0">
                <a:solidFill>
                  <a:srgbClr val="0000FF"/>
                </a:solidFill>
              </a:rPr>
              <a:t>An inflammatory disease that targets  mid-sized  arteries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Who is the classic GCA patient?</a:t>
            </a:r>
            <a:endParaRPr lang="en-US" altLang="en-US" sz="1600" i="1" dirty="0">
              <a:solidFill>
                <a:srgbClr val="FFCCFF"/>
              </a:solidFill>
            </a:endParaRPr>
          </a:p>
          <a:p>
            <a:pPr eaLnBrk="1" hangingPunct="1">
              <a:spcBef>
                <a:spcPct val="0"/>
              </a:spcBef>
              <a:buClrTx/>
              <a:buSzTx/>
              <a:buFontTx/>
              <a:buNone/>
            </a:pPr>
            <a:r>
              <a:rPr lang="en-US" altLang="en-US" sz="1600" dirty="0">
                <a:solidFill>
                  <a:srgbClr val="FFCCFF"/>
                </a:solidFill>
              </a:rPr>
              <a:t>An old white lady</a:t>
            </a:r>
          </a:p>
        </p:txBody>
      </p:sp>
    </p:spTree>
    <p:extLst>
      <p:ext uri="{BB962C8B-B14F-4D97-AF65-F5344CB8AC3E}">
        <p14:creationId xmlns:p14="http://schemas.microsoft.com/office/powerpoint/2010/main" val="41631135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119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In general terms, what is GCA?</a:t>
            </a:r>
          </a:p>
          <a:p>
            <a:pPr eaLnBrk="1" hangingPunct="1">
              <a:spcBef>
                <a:spcPct val="0"/>
              </a:spcBef>
              <a:buClrTx/>
              <a:buSzTx/>
              <a:buFontTx/>
              <a:buNone/>
            </a:pPr>
            <a:r>
              <a:rPr lang="en-US" altLang="en-US" sz="1600" dirty="0">
                <a:solidFill>
                  <a:srgbClr val="0000FF"/>
                </a:solidFill>
              </a:rPr>
              <a:t>An inflammatory disease that targets  mid-sized  arteries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Who is the classic GCA patient?</a:t>
            </a:r>
          </a:p>
          <a:p>
            <a:pPr eaLnBrk="1" hangingPunct="1">
              <a:spcBef>
                <a:spcPct val="0"/>
              </a:spcBef>
              <a:buClrTx/>
              <a:buSzTx/>
              <a:buFontTx/>
              <a:buNone/>
            </a:pPr>
            <a:r>
              <a:rPr lang="en-US" altLang="en-US" sz="1600" dirty="0">
                <a:solidFill>
                  <a:srgbClr val="0000FF"/>
                </a:solidFill>
              </a:rPr>
              <a:t>An old white lady</a:t>
            </a:r>
          </a:p>
        </p:txBody>
      </p:sp>
    </p:spTree>
    <p:extLst>
      <p:ext uri="{BB962C8B-B14F-4D97-AF65-F5344CB8AC3E}">
        <p14:creationId xmlns:p14="http://schemas.microsoft.com/office/powerpoint/2010/main" val="385739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latin typeface="Segoe Script" panose="030B0504020000000003" pitchFamily="66" charset="0"/>
              </a:rPr>
              <a:t>aka…amaurosis fugax</a:t>
            </a:r>
            <a:r>
              <a:rPr lang="en-US" sz="1600" b="1" dirty="0">
                <a:latin typeface="Segoe Script" panose="030B0504020000000003" pitchFamily="66" charset="0"/>
              </a:rPr>
              <a:t>?</a:t>
            </a:r>
          </a:p>
        </p:txBody>
      </p:sp>
      <p:sp>
        <p:nvSpPr>
          <p:cNvPr id="9" name="TextBox 8">
            <a:extLst>
              <a:ext uri="{FF2B5EF4-FFF2-40B4-BE49-F238E27FC236}">
                <a16:creationId xmlns:a16="http://schemas.microsoft.com/office/drawing/2014/main" id="{099D458E-4E07-0628-B6C6-64EDC967B4E5}"/>
              </a:ext>
            </a:extLst>
          </p:cNvPr>
          <p:cNvSpPr txBox="1"/>
          <p:nvPr/>
        </p:nvSpPr>
        <p:spPr>
          <a:xfrm>
            <a:off x="1665989" y="2831832"/>
            <a:ext cx="6411211" cy="1077218"/>
          </a:xfrm>
          <a:prstGeom prst="rect">
            <a:avLst/>
          </a:prstGeom>
          <a:noFill/>
        </p:spPr>
        <p:txBody>
          <a:bodyPr wrap="square" rtlCol="0">
            <a:spAutoFit/>
          </a:bodyPr>
          <a:lstStyle/>
          <a:p>
            <a:r>
              <a:rPr lang="en-US" sz="1600" i="1" dirty="0"/>
              <a:t>What is the older term by which TVL is often known?</a:t>
            </a:r>
          </a:p>
          <a:p>
            <a:r>
              <a:rPr lang="en-US" sz="1600" dirty="0"/>
              <a:t>‘Amaurosis fugax’</a:t>
            </a:r>
          </a:p>
          <a:p>
            <a:endParaRPr lang="en-US" sz="1600" dirty="0"/>
          </a:p>
          <a:p>
            <a:r>
              <a:rPr lang="en-US" sz="1600" i="1" dirty="0"/>
              <a:t>So are TVL and amaurosis fugax synonyms?</a:t>
            </a:r>
            <a:endParaRPr lang="en-US" sz="1600" dirty="0"/>
          </a:p>
        </p:txBody>
      </p:sp>
    </p:spTree>
    <p:extLst>
      <p:ext uri="{BB962C8B-B14F-4D97-AF65-F5344CB8AC3E}">
        <p14:creationId xmlns:p14="http://schemas.microsoft.com/office/powerpoint/2010/main" val="42610571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rgbClr val="0000FF"/>
                </a:solidFill>
              </a:rPr>
              <a:t>old</a:t>
            </a:r>
            <a:r>
              <a:rPr lang="en-US" altLang="en-US" sz="1600" dirty="0">
                <a:solidFill>
                  <a:srgbClr val="0000FF"/>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t>How old is old?</a:t>
            </a:r>
            <a:endParaRPr lang="en-US" sz="1400" i="1" dirty="0">
              <a:solidFill>
                <a:schemeClr val="accent5"/>
              </a:solidFill>
            </a:endParaRPr>
          </a:p>
          <a:p>
            <a:r>
              <a:rPr lang="en-US" sz="1400" dirty="0">
                <a:solidFill>
                  <a:schemeClr val="accent5"/>
                </a:solidFill>
              </a:rPr>
              <a:t>Usually 70+</a:t>
            </a:r>
          </a:p>
          <a:p>
            <a:endParaRPr lang="en-US" sz="1400" dirty="0">
              <a:solidFill>
                <a:schemeClr val="accent5"/>
              </a:solidFill>
            </a:endParaRPr>
          </a:p>
          <a:p>
            <a:r>
              <a:rPr lang="en-US" sz="1400" i="1" dirty="0">
                <a:solidFill>
                  <a:schemeClr val="accent5"/>
                </a:solidFill>
              </a:rPr>
              <a:t>At what age should GCA enter one’s DDx for TMVL?</a:t>
            </a:r>
          </a:p>
          <a:p>
            <a:r>
              <a:rPr lang="en-US" sz="1400" dirty="0">
                <a:solidFill>
                  <a:schemeClr val="accent5"/>
                </a:solidFill>
              </a:rPr>
              <a:t>The </a:t>
            </a:r>
            <a:r>
              <a:rPr lang="en-US" sz="1400" i="1" dirty="0">
                <a:solidFill>
                  <a:schemeClr val="accent5"/>
                </a:solidFill>
              </a:rPr>
              <a:t>Neuro</a:t>
            </a:r>
            <a:r>
              <a:rPr lang="en-US" sz="1400" dirty="0">
                <a:solidFill>
                  <a:schemeClr val="accent5"/>
                </a:solidFill>
              </a:rPr>
              <a:t> book says to consider it in anyone 50+</a:t>
            </a:r>
          </a:p>
        </p:txBody>
      </p:sp>
    </p:spTree>
    <p:extLst>
      <p:ext uri="{BB962C8B-B14F-4D97-AF65-F5344CB8AC3E}">
        <p14:creationId xmlns:p14="http://schemas.microsoft.com/office/powerpoint/2010/main" val="5726224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rgbClr val="0000FF"/>
                </a:solidFill>
              </a:rPr>
              <a:t>old</a:t>
            </a:r>
            <a:r>
              <a:rPr lang="en-US" altLang="en-US" sz="1600" dirty="0">
                <a:solidFill>
                  <a:srgbClr val="0000FF"/>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t>How old is old?</a:t>
            </a:r>
          </a:p>
          <a:p>
            <a:r>
              <a:rPr lang="en-US" sz="1400" dirty="0"/>
              <a:t>Usually 70+</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At what age should GCA enter one’s DDx for TMVL?</a:t>
            </a:r>
          </a:p>
          <a:p>
            <a:r>
              <a:rPr lang="en-US" sz="1400" dirty="0">
                <a:solidFill>
                  <a:schemeClr val="accent5"/>
                </a:solidFill>
              </a:rPr>
              <a:t>The </a:t>
            </a:r>
            <a:r>
              <a:rPr lang="en-US" sz="1400" i="1" dirty="0">
                <a:solidFill>
                  <a:schemeClr val="accent5"/>
                </a:solidFill>
              </a:rPr>
              <a:t>Neuro</a:t>
            </a:r>
            <a:r>
              <a:rPr lang="en-US" sz="1400" dirty="0">
                <a:solidFill>
                  <a:schemeClr val="accent5"/>
                </a:solidFill>
              </a:rPr>
              <a:t> book says to consider it in anyone 50+</a:t>
            </a:r>
          </a:p>
        </p:txBody>
      </p:sp>
    </p:spTree>
    <p:extLst>
      <p:ext uri="{BB962C8B-B14F-4D97-AF65-F5344CB8AC3E}">
        <p14:creationId xmlns:p14="http://schemas.microsoft.com/office/powerpoint/2010/main" val="35716884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rgbClr val="0000FF"/>
                </a:solidFill>
              </a:rPr>
              <a:t>old</a:t>
            </a:r>
            <a:r>
              <a:rPr lang="en-US" altLang="en-US" sz="1600" dirty="0">
                <a:solidFill>
                  <a:srgbClr val="0000FF"/>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t>How old is old?</a:t>
            </a:r>
          </a:p>
          <a:p>
            <a:r>
              <a:rPr lang="en-US" sz="1400" dirty="0"/>
              <a:t>Usually 70+</a:t>
            </a:r>
          </a:p>
          <a:p>
            <a:endParaRPr lang="en-US" sz="1400" dirty="0"/>
          </a:p>
          <a:p>
            <a:r>
              <a:rPr lang="en-US" sz="1400" i="1" dirty="0"/>
              <a:t>At what age should GCA enter one’s DDx for TMVL?</a:t>
            </a:r>
          </a:p>
          <a:p>
            <a:r>
              <a:rPr lang="en-US" sz="1400" dirty="0">
                <a:solidFill>
                  <a:schemeClr val="accent5"/>
                </a:solidFill>
              </a:rPr>
              <a:t>The </a:t>
            </a:r>
            <a:r>
              <a:rPr lang="en-US" sz="1400" i="1" dirty="0">
                <a:solidFill>
                  <a:schemeClr val="accent5"/>
                </a:solidFill>
              </a:rPr>
              <a:t>Neuro</a:t>
            </a:r>
            <a:r>
              <a:rPr lang="en-US" sz="1400" dirty="0">
                <a:solidFill>
                  <a:schemeClr val="accent5"/>
                </a:solidFill>
              </a:rPr>
              <a:t> book says to consider it in anyone 50+</a:t>
            </a:r>
          </a:p>
        </p:txBody>
      </p:sp>
    </p:spTree>
    <p:extLst>
      <p:ext uri="{BB962C8B-B14F-4D97-AF65-F5344CB8AC3E}">
        <p14:creationId xmlns:p14="http://schemas.microsoft.com/office/powerpoint/2010/main" val="14355868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rgbClr val="0000FF"/>
                </a:solidFill>
              </a:rPr>
              <a:t>old</a:t>
            </a:r>
            <a:r>
              <a:rPr lang="en-US" altLang="en-US" sz="1600" dirty="0">
                <a:solidFill>
                  <a:srgbClr val="0000FF"/>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t>How old is old?</a:t>
            </a:r>
          </a:p>
          <a:p>
            <a:r>
              <a:rPr lang="en-US" sz="1400" dirty="0"/>
              <a:t>Usually 70+</a:t>
            </a:r>
          </a:p>
          <a:p>
            <a:endParaRPr lang="en-US" sz="1400" dirty="0"/>
          </a:p>
          <a:p>
            <a:r>
              <a:rPr lang="en-US" sz="1400" i="1" dirty="0"/>
              <a:t>At what age should GCA enter one’s DDx for TMVL?</a:t>
            </a:r>
          </a:p>
          <a:p>
            <a:r>
              <a:rPr lang="en-US" sz="1400" dirty="0"/>
              <a:t>The </a:t>
            </a:r>
            <a:r>
              <a:rPr lang="en-US" sz="1400" i="1" dirty="0"/>
              <a:t>Neuro</a:t>
            </a:r>
            <a:r>
              <a:rPr lang="en-US" sz="1400" dirty="0"/>
              <a:t> book says to consider it in anyone 50+</a:t>
            </a:r>
          </a:p>
        </p:txBody>
      </p:sp>
    </p:spTree>
    <p:extLst>
      <p:ext uri="{BB962C8B-B14F-4D97-AF65-F5344CB8AC3E}">
        <p14:creationId xmlns:p14="http://schemas.microsoft.com/office/powerpoint/2010/main" val="35444718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rgbClr val="0000FF"/>
                </a:solidFill>
              </a:rPr>
              <a:t>Other than TMVL, what symptoms might a GCA pt report?</a:t>
            </a:r>
          </a:p>
          <a:p>
            <a:pPr eaLnBrk="1" hangingPunct="1">
              <a:spcBef>
                <a:spcPct val="0"/>
              </a:spcBef>
              <a:buClrTx/>
              <a:buSzTx/>
              <a:buFontTx/>
              <a:buNone/>
              <a:defRPr/>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defRPr/>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defRPr/>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defRPr/>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defRPr/>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defRPr/>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defRPr/>
            </a:pPr>
            <a:r>
              <a:rPr lang="en-US" altLang="en-US" sz="1600" dirty="0">
                <a:solidFill>
                  <a:srgbClr val="0000FF"/>
                </a:solidFill>
              </a:rPr>
              <a:t>--(There are other legit answers as well)</a:t>
            </a:r>
          </a:p>
        </p:txBody>
      </p:sp>
    </p:spTree>
    <p:extLst>
      <p:ext uri="{BB962C8B-B14F-4D97-AF65-F5344CB8AC3E}">
        <p14:creationId xmlns:p14="http://schemas.microsoft.com/office/powerpoint/2010/main" val="37080392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rgbClr val="0000FF"/>
                </a:solidFill>
              </a:rPr>
              <a:t>Other than TMVL, what symptoms might a GCA pt report?</a:t>
            </a:r>
          </a:p>
          <a:p>
            <a:pPr eaLnBrk="1" hangingPunct="1">
              <a:spcBef>
                <a:spcPct val="0"/>
              </a:spcBef>
              <a:buClrTx/>
              <a:buSzTx/>
              <a:buFontTx/>
              <a:buNone/>
              <a:defRPr/>
            </a:pPr>
            <a:r>
              <a:rPr lang="en-US" altLang="en-US" sz="1600" dirty="0">
                <a:solidFill>
                  <a:srgbClr val="0000FF"/>
                </a:solidFill>
              </a:rPr>
              <a:t>--Headache</a:t>
            </a:r>
          </a:p>
          <a:p>
            <a:pPr eaLnBrk="1" hangingPunct="1">
              <a:spcBef>
                <a:spcPct val="0"/>
              </a:spcBef>
              <a:buClrTx/>
              <a:buSzTx/>
              <a:buFontTx/>
              <a:buNone/>
              <a:defRPr/>
            </a:pPr>
            <a:r>
              <a:rPr lang="en-US" altLang="en-US" sz="1600" dirty="0">
                <a:solidFill>
                  <a:srgbClr val="0000FF"/>
                </a:solidFill>
              </a:rPr>
              <a:t>--Jaw claudication</a:t>
            </a:r>
          </a:p>
          <a:p>
            <a:pPr eaLnBrk="1" hangingPunct="1">
              <a:spcBef>
                <a:spcPct val="0"/>
              </a:spcBef>
              <a:buClrTx/>
              <a:buSzTx/>
              <a:buFontTx/>
              <a:buNone/>
              <a:defRPr/>
            </a:pPr>
            <a:r>
              <a:rPr lang="en-US" altLang="en-US" sz="1600" dirty="0">
                <a:solidFill>
                  <a:srgbClr val="0000FF"/>
                </a:solidFill>
              </a:rPr>
              <a:t>--Fever</a:t>
            </a:r>
          </a:p>
          <a:p>
            <a:pPr eaLnBrk="1" hangingPunct="1">
              <a:spcBef>
                <a:spcPct val="0"/>
              </a:spcBef>
              <a:buClrTx/>
              <a:buSzTx/>
              <a:buFontTx/>
              <a:buNone/>
              <a:defRPr/>
            </a:pPr>
            <a:r>
              <a:rPr lang="en-US" altLang="en-US" sz="1600" dirty="0">
                <a:solidFill>
                  <a:srgbClr val="0000FF"/>
                </a:solidFill>
              </a:rPr>
              <a:t>--Malaise</a:t>
            </a:r>
          </a:p>
          <a:p>
            <a:pPr eaLnBrk="1" hangingPunct="1">
              <a:spcBef>
                <a:spcPct val="0"/>
              </a:spcBef>
              <a:buClrTx/>
              <a:buSzTx/>
              <a:buFontTx/>
              <a:buNone/>
              <a:defRPr/>
            </a:pPr>
            <a:r>
              <a:rPr lang="en-US" altLang="en-US" sz="1600" dirty="0">
                <a:solidFill>
                  <a:srgbClr val="0000FF"/>
                </a:solidFill>
              </a:rPr>
              <a:t>--PMR symptoms</a:t>
            </a:r>
          </a:p>
          <a:p>
            <a:pPr eaLnBrk="1" hangingPunct="1">
              <a:spcBef>
                <a:spcPct val="0"/>
              </a:spcBef>
              <a:buClrTx/>
              <a:buSzTx/>
              <a:buFontTx/>
              <a:buNone/>
              <a:defRPr/>
            </a:pPr>
            <a:r>
              <a:rPr lang="en-US" altLang="en-US" sz="1600" dirty="0">
                <a:solidFill>
                  <a:srgbClr val="0000FF"/>
                </a:solidFill>
              </a:rPr>
              <a:t>--Diplopia</a:t>
            </a:r>
          </a:p>
          <a:p>
            <a:pPr eaLnBrk="1" hangingPunct="1">
              <a:spcBef>
                <a:spcPct val="0"/>
              </a:spcBef>
              <a:buClrTx/>
              <a:buSzTx/>
              <a:buFontTx/>
              <a:buNone/>
              <a:defRPr/>
            </a:pPr>
            <a:r>
              <a:rPr lang="en-US" altLang="en-US" sz="1600" dirty="0">
                <a:solidFill>
                  <a:srgbClr val="0000FF"/>
                </a:solidFill>
              </a:rPr>
              <a:t>--(There are other legit answers as well)</a:t>
            </a:r>
          </a:p>
        </p:txBody>
      </p:sp>
    </p:spTree>
    <p:extLst>
      <p:ext uri="{BB962C8B-B14F-4D97-AF65-F5344CB8AC3E}">
        <p14:creationId xmlns:p14="http://schemas.microsoft.com/office/powerpoint/2010/main" val="9130652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jaw claudication?</a:t>
            </a:r>
            <a:endParaRPr lang="en-US" altLang="en-US" sz="1400" i="1" dirty="0">
              <a:solidFill>
                <a:srgbClr val="66FFCC"/>
              </a:solidFill>
            </a:endParaRPr>
          </a:p>
          <a:p>
            <a:pPr eaLnBrk="1" hangingPunct="1">
              <a:spcBef>
                <a:spcPct val="0"/>
              </a:spcBef>
              <a:buClrTx/>
              <a:buSzTx/>
              <a:buFontTx/>
              <a:buNone/>
            </a:pPr>
            <a:r>
              <a:rPr lang="en-US" altLang="en-US" sz="1400" dirty="0">
                <a:solidFill>
                  <a:srgbClr val="66FFCC"/>
                </a:solidFill>
              </a:rPr>
              <a:t>Pain in the jaw brought on by  chewing</a:t>
            </a: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What is the etiology?</a:t>
            </a:r>
          </a:p>
          <a:p>
            <a:pPr eaLnBrk="1" hangingPunct="1">
              <a:spcBef>
                <a:spcPct val="0"/>
              </a:spcBef>
              <a:buClrTx/>
              <a:buSzTx/>
              <a:buFontTx/>
              <a:buNone/>
            </a:pPr>
            <a:r>
              <a:rPr lang="en-US" altLang="en-US" sz="1400" dirty="0">
                <a:solidFill>
                  <a:srgbClr val="66FFCC"/>
                </a:solidFill>
              </a:rPr>
              <a:t>Same as the leg claudication that PAD pts get when walking—</a:t>
            </a:r>
          </a:p>
          <a:p>
            <a:pPr eaLnBrk="1" hangingPunct="1">
              <a:spcBef>
                <a:spcPct val="0"/>
              </a:spcBef>
              <a:buClrTx/>
              <a:buSzTx/>
              <a:buFontTx/>
              <a:buNone/>
            </a:pPr>
            <a:r>
              <a:rPr lang="en-US" altLang="en-US" sz="1400" dirty="0">
                <a:solidFill>
                  <a:srgbClr val="66FFCC"/>
                </a:solidFill>
              </a:rPr>
              <a:t>poor muscle </a:t>
            </a:r>
            <a:r>
              <a:rPr lang="en-US" altLang="en-US" sz="1400" dirty="0" err="1">
                <a:solidFill>
                  <a:srgbClr val="66FFCC"/>
                </a:solidFill>
              </a:rPr>
              <a:t>perfusion</a:t>
            </a:r>
            <a:r>
              <a:rPr lang="en-US" altLang="en-US" sz="1400" dirty="0" err="1">
                <a:solidFill>
                  <a:srgbClr val="66FFCC"/>
                </a:solidFill>
                <a:sym typeface="Wingdings" panose="05000000000000000000" pitchFamily="2" charset="2"/>
              </a:rPr>
              <a:t>muscle</a:t>
            </a:r>
            <a:r>
              <a:rPr lang="en-US" altLang="en-US" sz="1400" dirty="0">
                <a:solidFill>
                  <a:srgbClr val="66FFCC"/>
                </a:solidFill>
                <a:sym typeface="Wingdings" panose="05000000000000000000" pitchFamily="2" charset="2"/>
              </a:rPr>
              <a:t> </a:t>
            </a:r>
            <a:r>
              <a:rPr lang="en-US" altLang="en-US" sz="1400" dirty="0">
                <a:solidFill>
                  <a:srgbClr val="66FFCC"/>
                </a:solidFill>
              </a:rPr>
              <a:t>ischemia with </a:t>
            </a:r>
            <a:r>
              <a:rPr lang="en-US" altLang="en-US" sz="1400" dirty="0" err="1">
                <a:solidFill>
                  <a:srgbClr val="66FFCC"/>
                </a:solidFill>
              </a:rPr>
              <a:t>use</a:t>
            </a:r>
            <a:r>
              <a:rPr lang="en-US" altLang="en-US" sz="1400" dirty="0" err="1">
                <a:solidFill>
                  <a:srgbClr val="66FFCC"/>
                </a:solidFill>
                <a:sym typeface="Wingdings" panose="05000000000000000000" pitchFamily="2" charset="2"/>
              </a:rPr>
              <a:t></a:t>
            </a:r>
            <a:r>
              <a:rPr lang="en-US" altLang="en-US" sz="1400" dirty="0" err="1">
                <a:solidFill>
                  <a:srgbClr val="66FFCC"/>
                </a:solidFill>
              </a:rPr>
              <a:t>pain</a:t>
            </a:r>
            <a:endParaRPr lang="en-US" altLang="en-US" sz="1400" dirty="0">
              <a:solidFill>
                <a:srgbClr val="66FFCC"/>
              </a:solidFill>
            </a:endParaRP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Does the pain localize to the TMJ?</a:t>
            </a:r>
          </a:p>
          <a:p>
            <a:pPr eaLnBrk="1" hangingPunct="1">
              <a:spcBef>
                <a:spcPct val="0"/>
              </a:spcBef>
              <a:buClrTx/>
              <a:buSzTx/>
              <a:buFontTx/>
              <a:buNone/>
            </a:pPr>
            <a:r>
              <a:rPr lang="en-US" altLang="en-US" sz="1400" dirty="0">
                <a:solidFill>
                  <a:srgbClr val="66FFCC"/>
                </a:solidFill>
              </a:rPr>
              <a:t>No! If it does, it’s not claudication</a:t>
            </a:r>
          </a:p>
        </p:txBody>
      </p:sp>
    </p:spTree>
    <p:extLst>
      <p:ext uri="{BB962C8B-B14F-4D97-AF65-F5344CB8AC3E}">
        <p14:creationId xmlns:p14="http://schemas.microsoft.com/office/powerpoint/2010/main" val="11703394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jaw claudication?</a:t>
            </a:r>
          </a:p>
          <a:p>
            <a:pPr eaLnBrk="1" hangingPunct="1">
              <a:spcBef>
                <a:spcPct val="0"/>
              </a:spcBef>
              <a:buClrTx/>
              <a:buSzTx/>
              <a:buFontTx/>
              <a:buNone/>
            </a:pPr>
            <a:r>
              <a:rPr lang="en-US" altLang="en-US" sz="1400" dirty="0">
                <a:solidFill>
                  <a:srgbClr val="0000FF"/>
                </a:solidFill>
              </a:rPr>
              <a:t>Pain in the jaw brought on by  chewing</a:t>
            </a:r>
            <a:endParaRPr lang="en-US" altLang="en-US" sz="1400" dirty="0">
              <a:solidFill>
                <a:srgbClr val="66FFCC"/>
              </a:solidFill>
            </a:endParaRP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What is the etiology?</a:t>
            </a:r>
          </a:p>
          <a:p>
            <a:pPr eaLnBrk="1" hangingPunct="1">
              <a:spcBef>
                <a:spcPct val="0"/>
              </a:spcBef>
              <a:buClrTx/>
              <a:buSzTx/>
              <a:buFontTx/>
              <a:buNone/>
            </a:pPr>
            <a:r>
              <a:rPr lang="en-US" altLang="en-US" sz="1400" dirty="0">
                <a:solidFill>
                  <a:srgbClr val="66FFCC"/>
                </a:solidFill>
              </a:rPr>
              <a:t>Same as the leg claudication that PAD pts get when walking—</a:t>
            </a:r>
          </a:p>
          <a:p>
            <a:pPr eaLnBrk="1" hangingPunct="1">
              <a:spcBef>
                <a:spcPct val="0"/>
              </a:spcBef>
              <a:buClrTx/>
              <a:buSzTx/>
              <a:buFontTx/>
              <a:buNone/>
            </a:pPr>
            <a:r>
              <a:rPr lang="en-US" altLang="en-US" sz="1400" dirty="0">
                <a:solidFill>
                  <a:srgbClr val="66FFCC"/>
                </a:solidFill>
              </a:rPr>
              <a:t>poor muscle </a:t>
            </a:r>
            <a:r>
              <a:rPr lang="en-US" altLang="en-US" sz="1400" dirty="0" err="1">
                <a:solidFill>
                  <a:srgbClr val="66FFCC"/>
                </a:solidFill>
              </a:rPr>
              <a:t>perfusion</a:t>
            </a:r>
            <a:r>
              <a:rPr lang="en-US" altLang="en-US" sz="1400" dirty="0" err="1">
                <a:solidFill>
                  <a:srgbClr val="66FFCC"/>
                </a:solidFill>
                <a:sym typeface="Wingdings" panose="05000000000000000000" pitchFamily="2" charset="2"/>
              </a:rPr>
              <a:t>muscle</a:t>
            </a:r>
            <a:r>
              <a:rPr lang="en-US" altLang="en-US" sz="1400" dirty="0">
                <a:solidFill>
                  <a:srgbClr val="66FFCC"/>
                </a:solidFill>
                <a:sym typeface="Wingdings" panose="05000000000000000000" pitchFamily="2" charset="2"/>
              </a:rPr>
              <a:t> </a:t>
            </a:r>
            <a:r>
              <a:rPr lang="en-US" altLang="en-US" sz="1400" dirty="0">
                <a:solidFill>
                  <a:srgbClr val="66FFCC"/>
                </a:solidFill>
              </a:rPr>
              <a:t>ischemia with </a:t>
            </a:r>
            <a:r>
              <a:rPr lang="en-US" altLang="en-US" sz="1400" dirty="0" err="1">
                <a:solidFill>
                  <a:srgbClr val="66FFCC"/>
                </a:solidFill>
              </a:rPr>
              <a:t>use</a:t>
            </a:r>
            <a:r>
              <a:rPr lang="en-US" altLang="en-US" sz="1400" dirty="0" err="1">
                <a:solidFill>
                  <a:srgbClr val="66FFCC"/>
                </a:solidFill>
                <a:sym typeface="Wingdings" panose="05000000000000000000" pitchFamily="2" charset="2"/>
              </a:rPr>
              <a:t></a:t>
            </a:r>
            <a:r>
              <a:rPr lang="en-US" altLang="en-US" sz="1400" dirty="0" err="1">
                <a:solidFill>
                  <a:srgbClr val="66FFCC"/>
                </a:solidFill>
              </a:rPr>
              <a:t>pain</a:t>
            </a:r>
            <a:endParaRPr lang="en-US" altLang="en-US" sz="1400" dirty="0">
              <a:solidFill>
                <a:srgbClr val="66FFCC"/>
              </a:solidFill>
            </a:endParaRP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Does the pain localize to the TMJ?</a:t>
            </a:r>
          </a:p>
          <a:p>
            <a:pPr eaLnBrk="1" hangingPunct="1">
              <a:spcBef>
                <a:spcPct val="0"/>
              </a:spcBef>
              <a:buClrTx/>
              <a:buSzTx/>
              <a:buFontTx/>
              <a:buNone/>
            </a:pPr>
            <a:r>
              <a:rPr lang="en-US" altLang="en-US" sz="1400" dirty="0">
                <a:solidFill>
                  <a:srgbClr val="66FFCC"/>
                </a:solidFill>
              </a:rPr>
              <a:t>No! If it does, it’s not claudication</a:t>
            </a:r>
          </a:p>
        </p:txBody>
      </p:sp>
      <p:sp>
        <p:nvSpPr>
          <p:cNvPr id="15" name="Rectangle 14">
            <a:extLst>
              <a:ext uri="{FF2B5EF4-FFF2-40B4-BE49-F238E27FC236}">
                <a16:creationId xmlns:a16="http://schemas.microsoft.com/office/drawing/2014/main" id="{D864AC68-ABCA-EFB4-6243-047879784BBF}"/>
              </a:ext>
            </a:extLst>
          </p:cNvPr>
          <p:cNvSpPr/>
          <p:nvPr/>
        </p:nvSpPr>
        <p:spPr>
          <a:xfrm>
            <a:off x="6155235" y="4779205"/>
            <a:ext cx="749148" cy="229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4365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jaw claudication?</a:t>
            </a:r>
          </a:p>
          <a:p>
            <a:pPr eaLnBrk="1" hangingPunct="1">
              <a:spcBef>
                <a:spcPct val="0"/>
              </a:spcBef>
              <a:buClrTx/>
              <a:buSzTx/>
              <a:buFontTx/>
              <a:buNone/>
            </a:pPr>
            <a:r>
              <a:rPr lang="en-US" altLang="en-US" sz="1400" dirty="0">
                <a:solidFill>
                  <a:srgbClr val="0000FF"/>
                </a:solidFill>
              </a:rPr>
              <a:t>Pain in the jaw brought on by  chewing</a:t>
            </a:r>
            <a:endParaRPr lang="en-US" altLang="en-US" sz="1400" dirty="0">
              <a:solidFill>
                <a:srgbClr val="66FFCC"/>
              </a:solidFill>
            </a:endParaRP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What is the etiology?</a:t>
            </a:r>
          </a:p>
          <a:p>
            <a:pPr eaLnBrk="1" hangingPunct="1">
              <a:spcBef>
                <a:spcPct val="0"/>
              </a:spcBef>
              <a:buClrTx/>
              <a:buSzTx/>
              <a:buFontTx/>
              <a:buNone/>
            </a:pPr>
            <a:r>
              <a:rPr lang="en-US" altLang="en-US" sz="1400" dirty="0">
                <a:solidFill>
                  <a:srgbClr val="66FFCC"/>
                </a:solidFill>
              </a:rPr>
              <a:t>Same as the leg claudication that PAD pts get when walking—</a:t>
            </a:r>
          </a:p>
          <a:p>
            <a:pPr eaLnBrk="1" hangingPunct="1">
              <a:spcBef>
                <a:spcPct val="0"/>
              </a:spcBef>
              <a:buClrTx/>
              <a:buSzTx/>
              <a:buFontTx/>
              <a:buNone/>
            </a:pPr>
            <a:r>
              <a:rPr lang="en-US" altLang="en-US" sz="1400" dirty="0">
                <a:solidFill>
                  <a:srgbClr val="66FFCC"/>
                </a:solidFill>
              </a:rPr>
              <a:t>poor muscle </a:t>
            </a:r>
            <a:r>
              <a:rPr lang="en-US" altLang="en-US" sz="1400" dirty="0" err="1">
                <a:solidFill>
                  <a:srgbClr val="66FFCC"/>
                </a:solidFill>
              </a:rPr>
              <a:t>perfusion</a:t>
            </a:r>
            <a:r>
              <a:rPr lang="en-US" altLang="en-US" sz="1400" dirty="0" err="1">
                <a:solidFill>
                  <a:srgbClr val="66FFCC"/>
                </a:solidFill>
                <a:sym typeface="Wingdings" panose="05000000000000000000" pitchFamily="2" charset="2"/>
              </a:rPr>
              <a:t>muscle</a:t>
            </a:r>
            <a:r>
              <a:rPr lang="en-US" altLang="en-US" sz="1400" dirty="0">
                <a:solidFill>
                  <a:srgbClr val="66FFCC"/>
                </a:solidFill>
                <a:sym typeface="Wingdings" panose="05000000000000000000" pitchFamily="2" charset="2"/>
              </a:rPr>
              <a:t> </a:t>
            </a:r>
            <a:r>
              <a:rPr lang="en-US" altLang="en-US" sz="1400" dirty="0">
                <a:solidFill>
                  <a:srgbClr val="66FFCC"/>
                </a:solidFill>
              </a:rPr>
              <a:t>ischemia with </a:t>
            </a:r>
            <a:r>
              <a:rPr lang="en-US" altLang="en-US" sz="1400" dirty="0" err="1">
                <a:solidFill>
                  <a:srgbClr val="66FFCC"/>
                </a:solidFill>
              </a:rPr>
              <a:t>use</a:t>
            </a:r>
            <a:r>
              <a:rPr lang="en-US" altLang="en-US" sz="1400" dirty="0" err="1">
                <a:solidFill>
                  <a:srgbClr val="66FFCC"/>
                </a:solidFill>
                <a:sym typeface="Wingdings" panose="05000000000000000000" pitchFamily="2" charset="2"/>
              </a:rPr>
              <a:t></a:t>
            </a:r>
            <a:r>
              <a:rPr lang="en-US" altLang="en-US" sz="1400" dirty="0" err="1">
                <a:solidFill>
                  <a:srgbClr val="66FFCC"/>
                </a:solidFill>
              </a:rPr>
              <a:t>pain</a:t>
            </a:r>
            <a:endParaRPr lang="en-US" altLang="en-US" sz="1400" dirty="0">
              <a:solidFill>
                <a:srgbClr val="66FFCC"/>
              </a:solidFill>
            </a:endParaRP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Does the pain localize to the TMJ?</a:t>
            </a:r>
          </a:p>
          <a:p>
            <a:pPr eaLnBrk="1" hangingPunct="1">
              <a:spcBef>
                <a:spcPct val="0"/>
              </a:spcBef>
              <a:buClrTx/>
              <a:buSzTx/>
              <a:buFontTx/>
              <a:buNone/>
            </a:pPr>
            <a:r>
              <a:rPr lang="en-US" altLang="en-US" sz="1400" dirty="0">
                <a:solidFill>
                  <a:srgbClr val="66FFCC"/>
                </a:solidFill>
              </a:rPr>
              <a:t>No! If it does, it’s not claudication</a:t>
            </a:r>
          </a:p>
        </p:txBody>
      </p:sp>
    </p:spTree>
    <p:extLst>
      <p:ext uri="{BB962C8B-B14F-4D97-AF65-F5344CB8AC3E}">
        <p14:creationId xmlns:p14="http://schemas.microsoft.com/office/powerpoint/2010/main" val="41683980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129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jaw claudication?</a:t>
            </a:r>
          </a:p>
          <a:p>
            <a:pPr eaLnBrk="1" hangingPunct="1">
              <a:spcBef>
                <a:spcPct val="0"/>
              </a:spcBef>
              <a:buClrTx/>
              <a:buSzTx/>
              <a:buFontTx/>
              <a:buNone/>
            </a:pPr>
            <a:r>
              <a:rPr lang="en-US" altLang="en-US" sz="1400" dirty="0">
                <a:solidFill>
                  <a:srgbClr val="0000FF"/>
                </a:solidFill>
              </a:rPr>
              <a:t>Pain in the jaw brought on by  chewing</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a:t>
            </a:r>
            <a:endParaRPr lang="en-US" altLang="en-US" sz="1400" i="1" dirty="0">
              <a:solidFill>
                <a:srgbClr val="66FFCC"/>
              </a:solidFill>
            </a:endParaRPr>
          </a:p>
          <a:p>
            <a:pPr eaLnBrk="1" hangingPunct="1">
              <a:spcBef>
                <a:spcPct val="0"/>
              </a:spcBef>
              <a:buClrTx/>
              <a:buSzTx/>
              <a:buFontTx/>
              <a:buNone/>
            </a:pPr>
            <a:r>
              <a:rPr lang="en-US" altLang="en-US" sz="1400" dirty="0">
                <a:solidFill>
                  <a:srgbClr val="66FFCC"/>
                </a:solidFill>
              </a:rPr>
              <a:t>Same as the leg claudication that PAD pts get when walking—</a:t>
            </a:r>
          </a:p>
          <a:p>
            <a:pPr eaLnBrk="1" hangingPunct="1">
              <a:spcBef>
                <a:spcPct val="0"/>
              </a:spcBef>
              <a:buClrTx/>
              <a:buSzTx/>
              <a:buFontTx/>
              <a:buNone/>
            </a:pPr>
            <a:r>
              <a:rPr lang="en-US" altLang="en-US" sz="1400" dirty="0">
                <a:solidFill>
                  <a:srgbClr val="66FFCC"/>
                </a:solidFill>
              </a:rPr>
              <a:t>poor muscle </a:t>
            </a:r>
            <a:r>
              <a:rPr lang="en-US" altLang="en-US" sz="1400" dirty="0" err="1">
                <a:solidFill>
                  <a:srgbClr val="66FFCC"/>
                </a:solidFill>
              </a:rPr>
              <a:t>perfusion</a:t>
            </a:r>
            <a:r>
              <a:rPr lang="en-US" altLang="en-US" sz="1400" dirty="0" err="1">
                <a:solidFill>
                  <a:srgbClr val="66FFCC"/>
                </a:solidFill>
                <a:sym typeface="Wingdings" panose="05000000000000000000" pitchFamily="2" charset="2"/>
              </a:rPr>
              <a:t>muscle</a:t>
            </a:r>
            <a:r>
              <a:rPr lang="en-US" altLang="en-US" sz="1400" dirty="0">
                <a:solidFill>
                  <a:srgbClr val="66FFCC"/>
                </a:solidFill>
                <a:sym typeface="Wingdings" panose="05000000000000000000" pitchFamily="2" charset="2"/>
              </a:rPr>
              <a:t> </a:t>
            </a:r>
            <a:r>
              <a:rPr lang="en-US" altLang="en-US" sz="1400" dirty="0">
                <a:solidFill>
                  <a:srgbClr val="66FFCC"/>
                </a:solidFill>
              </a:rPr>
              <a:t>ischemia with </a:t>
            </a:r>
            <a:r>
              <a:rPr lang="en-US" altLang="en-US" sz="1400" dirty="0" err="1">
                <a:solidFill>
                  <a:srgbClr val="66FFCC"/>
                </a:solidFill>
              </a:rPr>
              <a:t>use</a:t>
            </a:r>
            <a:r>
              <a:rPr lang="en-US" altLang="en-US" sz="1400" dirty="0" err="1">
                <a:solidFill>
                  <a:srgbClr val="66FFCC"/>
                </a:solidFill>
                <a:sym typeface="Wingdings" panose="05000000000000000000" pitchFamily="2" charset="2"/>
              </a:rPr>
              <a:t></a:t>
            </a:r>
            <a:r>
              <a:rPr lang="en-US" altLang="en-US" sz="1400" dirty="0" err="1">
                <a:solidFill>
                  <a:srgbClr val="66FFCC"/>
                </a:solidFill>
              </a:rPr>
              <a:t>pain</a:t>
            </a:r>
            <a:endParaRPr lang="en-US" altLang="en-US" sz="1400" dirty="0">
              <a:solidFill>
                <a:srgbClr val="66FFCC"/>
              </a:solidFill>
            </a:endParaRP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Does the pain localize to the TMJ?</a:t>
            </a:r>
          </a:p>
          <a:p>
            <a:pPr eaLnBrk="1" hangingPunct="1">
              <a:spcBef>
                <a:spcPct val="0"/>
              </a:spcBef>
              <a:buClrTx/>
              <a:buSzTx/>
              <a:buFontTx/>
              <a:buNone/>
            </a:pPr>
            <a:r>
              <a:rPr lang="en-US" altLang="en-US" sz="1400" dirty="0">
                <a:solidFill>
                  <a:srgbClr val="66FFCC"/>
                </a:solidFill>
              </a:rPr>
              <a:t>No! If it does, it’s not claudication</a:t>
            </a:r>
          </a:p>
        </p:txBody>
      </p:sp>
    </p:spTree>
    <p:extLst>
      <p:ext uri="{BB962C8B-B14F-4D97-AF65-F5344CB8AC3E}">
        <p14:creationId xmlns:p14="http://schemas.microsoft.com/office/powerpoint/2010/main" val="147571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latin typeface="Segoe Script" panose="030B0504020000000003" pitchFamily="66" charset="0"/>
              </a:rPr>
              <a:t>aka…amaurosis fugax</a:t>
            </a:r>
            <a:r>
              <a:rPr lang="en-US" sz="1600" b="1" dirty="0">
                <a:latin typeface="Segoe Script" panose="030B0504020000000003" pitchFamily="66" charset="0"/>
              </a:rPr>
              <a:t>?</a:t>
            </a:r>
          </a:p>
        </p:txBody>
      </p:sp>
      <p:sp>
        <p:nvSpPr>
          <p:cNvPr id="9" name="TextBox 8">
            <a:extLst>
              <a:ext uri="{FF2B5EF4-FFF2-40B4-BE49-F238E27FC236}">
                <a16:creationId xmlns:a16="http://schemas.microsoft.com/office/drawing/2014/main" id="{099D458E-4E07-0628-B6C6-64EDC967B4E5}"/>
              </a:ext>
            </a:extLst>
          </p:cNvPr>
          <p:cNvSpPr txBox="1"/>
          <p:nvPr/>
        </p:nvSpPr>
        <p:spPr>
          <a:xfrm>
            <a:off x="1665989" y="2831832"/>
            <a:ext cx="6411211" cy="1323439"/>
          </a:xfrm>
          <a:prstGeom prst="rect">
            <a:avLst/>
          </a:prstGeom>
          <a:noFill/>
        </p:spPr>
        <p:txBody>
          <a:bodyPr wrap="square" rtlCol="0">
            <a:spAutoFit/>
          </a:bodyPr>
          <a:lstStyle/>
          <a:p>
            <a:r>
              <a:rPr lang="en-US" sz="1600" i="1" dirty="0"/>
              <a:t>What is the older term by which TVL is often known?</a:t>
            </a:r>
          </a:p>
          <a:p>
            <a:r>
              <a:rPr lang="en-US" sz="1600" dirty="0"/>
              <a:t>‘Amaurosis fugax’</a:t>
            </a:r>
          </a:p>
          <a:p>
            <a:endParaRPr lang="en-US" sz="1600" dirty="0"/>
          </a:p>
          <a:p>
            <a:r>
              <a:rPr lang="en-US" sz="1600" i="1" dirty="0"/>
              <a:t>So are TVL and amaurosis fugax synonyms?</a:t>
            </a:r>
          </a:p>
          <a:p>
            <a:r>
              <a:rPr lang="en-US" sz="1600" dirty="0"/>
              <a:t>Sort of, but not really? Certainly, they are often </a:t>
            </a:r>
            <a:r>
              <a:rPr lang="en-US" sz="1600" i="1" dirty="0"/>
              <a:t>used</a:t>
            </a:r>
            <a:r>
              <a:rPr lang="en-US" sz="1600" dirty="0"/>
              <a:t> synonymously. </a:t>
            </a:r>
          </a:p>
        </p:txBody>
      </p:sp>
    </p:spTree>
    <p:extLst>
      <p:ext uri="{BB962C8B-B14F-4D97-AF65-F5344CB8AC3E}">
        <p14:creationId xmlns:p14="http://schemas.microsoft.com/office/powerpoint/2010/main" val="39706038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jaw claudication?</a:t>
            </a:r>
          </a:p>
          <a:p>
            <a:pPr eaLnBrk="1" hangingPunct="1">
              <a:spcBef>
                <a:spcPct val="0"/>
              </a:spcBef>
              <a:buClrTx/>
              <a:buSzTx/>
              <a:buFontTx/>
              <a:buNone/>
            </a:pPr>
            <a:r>
              <a:rPr lang="en-US" altLang="en-US" sz="1400" dirty="0">
                <a:solidFill>
                  <a:srgbClr val="0000FF"/>
                </a:solidFill>
              </a:rPr>
              <a:t>Pain in the jaw brought on by  chewing</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a:t>
            </a:r>
          </a:p>
          <a:p>
            <a:pPr eaLnBrk="1" hangingPunct="1">
              <a:spcBef>
                <a:spcPct val="0"/>
              </a:spcBef>
              <a:buClrTx/>
              <a:buSzTx/>
              <a:buFontTx/>
              <a:buNone/>
            </a:pPr>
            <a:r>
              <a:rPr lang="en-US" altLang="en-US" sz="1400" dirty="0">
                <a:solidFill>
                  <a:srgbClr val="0000FF"/>
                </a:solidFill>
              </a:rPr>
              <a:t>Same as the leg claudication that PAD pts get when walking—</a:t>
            </a:r>
          </a:p>
          <a:p>
            <a:pPr eaLnBrk="1" hangingPunct="1">
              <a:spcBef>
                <a:spcPct val="0"/>
              </a:spcBef>
              <a:buClrTx/>
              <a:buSzTx/>
              <a:buFontTx/>
              <a:buNone/>
            </a:pPr>
            <a:r>
              <a:rPr lang="en-US" altLang="en-US" sz="1400" dirty="0">
                <a:solidFill>
                  <a:srgbClr val="0000FF"/>
                </a:solidFill>
              </a:rPr>
              <a:t>poor muscle </a:t>
            </a:r>
            <a:r>
              <a:rPr lang="en-US" altLang="en-US" sz="1400" dirty="0" err="1">
                <a:solidFill>
                  <a:srgbClr val="0000FF"/>
                </a:solidFill>
              </a:rPr>
              <a:t>perfusion</a:t>
            </a:r>
            <a:r>
              <a:rPr lang="en-US" altLang="en-US" sz="1400" dirty="0" err="1">
                <a:solidFill>
                  <a:srgbClr val="0000FF"/>
                </a:solidFill>
                <a:sym typeface="Wingdings" panose="05000000000000000000" pitchFamily="2" charset="2"/>
              </a:rPr>
              <a:t>muscle</a:t>
            </a:r>
            <a:r>
              <a:rPr lang="en-US" altLang="en-US" sz="1400" dirty="0">
                <a:solidFill>
                  <a:srgbClr val="0000FF"/>
                </a:solidFill>
                <a:sym typeface="Wingdings" panose="05000000000000000000" pitchFamily="2" charset="2"/>
              </a:rPr>
              <a:t> </a:t>
            </a:r>
            <a:r>
              <a:rPr lang="en-US" altLang="en-US" sz="1400" dirty="0">
                <a:solidFill>
                  <a:srgbClr val="0000FF"/>
                </a:solidFill>
              </a:rPr>
              <a:t>ischemia with </a:t>
            </a:r>
            <a:r>
              <a:rPr lang="en-US" altLang="en-US" sz="1400" dirty="0" err="1">
                <a:solidFill>
                  <a:srgbClr val="0000FF"/>
                </a:solidFill>
              </a:rPr>
              <a:t>use</a:t>
            </a:r>
            <a:r>
              <a:rPr lang="en-US" altLang="en-US" sz="1400" dirty="0" err="1">
                <a:solidFill>
                  <a:srgbClr val="0000FF"/>
                </a:solidFill>
                <a:sym typeface="Wingdings" panose="05000000000000000000" pitchFamily="2" charset="2"/>
              </a:rPr>
              <a:t></a:t>
            </a:r>
            <a:r>
              <a:rPr lang="en-US" altLang="en-US" sz="1400" dirty="0" err="1">
                <a:solidFill>
                  <a:srgbClr val="0000FF"/>
                </a:solidFill>
              </a:rPr>
              <a:t>pain</a:t>
            </a:r>
            <a:endParaRPr lang="en-US" altLang="en-US" sz="1400" dirty="0">
              <a:solidFill>
                <a:srgbClr val="66FFCC"/>
              </a:solidFill>
            </a:endParaRPr>
          </a:p>
          <a:p>
            <a:pPr eaLnBrk="1" hangingPunct="1">
              <a:spcBef>
                <a:spcPct val="0"/>
              </a:spcBef>
              <a:buClrTx/>
              <a:buSzTx/>
              <a:buFontTx/>
              <a:buNone/>
            </a:pPr>
            <a:endParaRPr lang="en-US" altLang="en-US" sz="1400" dirty="0">
              <a:solidFill>
                <a:srgbClr val="66FFCC"/>
              </a:solidFill>
            </a:endParaRPr>
          </a:p>
          <a:p>
            <a:pPr eaLnBrk="1" hangingPunct="1">
              <a:spcBef>
                <a:spcPct val="0"/>
              </a:spcBef>
              <a:buClrTx/>
              <a:buSzTx/>
              <a:buFontTx/>
              <a:buNone/>
            </a:pPr>
            <a:r>
              <a:rPr lang="en-US" altLang="en-US" sz="1400" i="1" dirty="0">
                <a:solidFill>
                  <a:srgbClr val="66FFCC"/>
                </a:solidFill>
              </a:rPr>
              <a:t>Does the pain localize to the TMJ?</a:t>
            </a:r>
          </a:p>
          <a:p>
            <a:pPr eaLnBrk="1" hangingPunct="1">
              <a:spcBef>
                <a:spcPct val="0"/>
              </a:spcBef>
              <a:buClrTx/>
              <a:buSzTx/>
              <a:buFontTx/>
              <a:buNone/>
            </a:pPr>
            <a:r>
              <a:rPr lang="en-US" altLang="en-US" sz="1400" dirty="0">
                <a:solidFill>
                  <a:srgbClr val="66FFCC"/>
                </a:solidFill>
              </a:rPr>
              <a:t>No! If it does, it’s not claudication</a:t>
            </a:r>
          </a:p>
        </p:txBody>
      </p:sp>
    </p:spTree>
    <p:extLst>
      <p:ext uri="{BB962C8B-B14F-4D97-AF65-F5344CB8AC3E}">
        <p14:creationId xmlns:p14="http://schemas.microsoft.com/office/powerpoint/2010/main" val="35008839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jaw claudication?</a:t>
            </a:r>
          </a:p>
          <a:p>
            <a:pPr eaLnBrk="1" hangingPunct="1">
              <a:spcBef>
                <a:spcPct val="0"/>
              </a:spcBef>
              <a:buClrTx/>
              <a:buSzTx/>
              <a:buFontTx/>
              <a:buNone/>
            </a:pPr>
            <a:r>
              <a:rPr lang="en-US" altLang="en-US" sz="1400" dirty="0">
                <a:solidFill>
                  <a:srgbClr val="0000FF"/>
                </a:solidFill>
              </a:rPr>
              <a:t>Pain in the jaw brought on by  chewing</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a:t>
            </a:r>
          </a:p>
          <a:p>
            <a:pPr eaLnBrk="1" hangingPunct="1">
              <a:spcBef>
                <a:spcPct val="0"/>
              </a:spcBef>
              <a:buClrTx/>
              <a:buSzTx/>
              <a:buFontTx/>
              <a:buNone/>
            </a:pPr>
            <a:r>
              <a:rPr lang="en-US" altLang="en-US" sz="1400" dirty="0">
                <a:solidFill>
                  <a:srgbClr val="0000FF"/>
                </a:solidFill>
              </a:rPr>
              <a:t>Same as the leg claudication that PAD pts get when walking—</a:t>
            </a:r>
          </a:p>
          <a:p>
            <a:pPr eaLnBrk="1" hangingPunct="1">
              <a:spcBef>
                <a:spcPct val="0"/>
              </a:spcBef>
              <a:buClrTx/>
              <a:buSzTx/>
              <a:buFontTx/>
              <a:buNone/>
            </a:pPr>
            <a:r>
              <a:rPr lang="en-US" altLang="en-US" sz="1400" dirty="0">
                <a:solidFill>
                  <a:srgbClr val="0000FF"/>
                </a:solidFill>
              </a:rPr>
              <a:t>poor muscle </a:t>
            </a:r>
            <a:r>
              <a:rPr lang="en-US" altLang="en-US" sz="1400" dirty="0" err="1">
                <a:solidFill>
                  <a:srgbClr val="0000FF"/>
                </a:solidFill>
              </a:rPr>
              <a:t>perfusion</a:t>
            </a:r>
            <a:r>
              <a:rPr lang="en-US" altLang="en-US" sz="1400" dirty="0" err="1">
                <a:solidFill>
                  <a:srgbClr val="0000FF"/>
                </a:solidFill>
                <a:sym typeface="Wingdings" panose="05000000000000000000" pitchFamily="2" charset="2"/>
              </a:rPr>
              <a:t>muscle</a:t>
            </a:r>
            <a:r>
              <a:rPr lang="en-US" altLang="en-US" sz="1400" dirty="0">
                <a:solidFill>
                  <a:srgbClr val="0000FF"/>
                </a:solidFill>
                <a:sym typeface="Wingdings" panose="05000000000000000000" pitchFamily="2" charset="2"/>
              </a:rPr>
              <a:t> </a:t>
            </a:r>
            <a:r>
              <a:rPr lang="en-US" altLang="en-US" sz="1400" dirty="0">
                <a:solidFill>
                  <a:srgbClr val="0000FF"/>
                </a:solidFill>
              </a:rPr>
              <a:t>ischemia with </a:t>
            </a:r>
            <a:r>
              <a:rPr lang="en-US" altLang="en-US" sz="1400" dirty="0" err="1">
                <a:solidFill>
                  <a:srgbClr val="0000FF"/>
                </a:solidFill>
              </a:rPr>
              <a:t>use</a:t>
            </a:r>
            <a:r>
              <a:rPr lang="en-US" altLang="en-US" sz="1400" dirty="0" err="1">
                <a:solidFill>
                  <a:srgbClr val="0000FF"/>
                </a:solidFill>
                <a:sym typeface="Wingdings" panose="05000000000000000000" pitchFamily="2" charset="2"/>
              </a:rPr>
              <a:t></a:t>
            </a:r>
            <a:r>
              <a:rPr lang="en-US" altLang="en-US" sz="1400" dirty="0" err="1">
                <a:solidFill>
                  <a:srgbClr val="0000FF"/>
                </a:solidFill>
              </a:rPr>
              <a:t>pain</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pain localize to the TMJ?</a:t>
            </a:r>
            <a:endParaRPr lang="en-US" altLang="en-US" sz="1400" i="1" dirty="0">
              <a:solidFill>
                <a:srgbClr val="66FFCC"/>
              </a:solidFill>
            </a:endParaRPr>
          </a:p>
          <a:p>
            <a:pPr eaLnBrk="1" hangingPunct="1">
              <a:spcBef>
                <a:spcPct val="0"/>
              </a:spcBef>
              <a:buClrTx/>
              <a:buSzTx/>
              <a:buFontTx/>
              <a:buNone/>
            </a:pPr>
            <a:r>
              <a:rPr lang="en-US" altLang="en-US" sz="1400" dirty="0">
                <a:solidFill>
                  <a:srgbClr val="66FFCC"/>
                </a:solidFill>
              </a:rPr>
              <a:t>No! If it does, it’s not claudication</a:t>
            </a:r>
          </a:p>
        </p:txBody>
      </p:sp>
    </p:spTree>
    <p:extLst>
      <p:ext uri="{BB962C8B-B14F-4D97-AF65-F5344CB8AC3E}">
        <p14:creationId xmlns:p14="http://schemas.microsoft.com/office/powerpoint/2010/main" val="3990635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jaw claudication?</a:t>
            </a:r>
          </a:p>
          <a:p>
            <a:pPr eaLnBrk="1" hangingPunct="1">
              <a:spcBef>
                <a:spcPct val="0"/>
              </a:spcBef>
              <a:buClrTx/>
              <a:buSzTx/>
              <a:buFontTx/>
              <a:buNone/>
            </a:pPr>
            <a:r>
              <a:rPr lang="en-US" altLang="en-US" sz="1400" dirty="0">
                <a:solidFill>
                  <a:srgbClr val="0000FF"/>
                </a:solidFill>
              </a:rPr>
              <a:t>Pain in the jaw brought on by  chewing</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a:t>
            </a:r>
          </a:p>
          <a:p>
            <a:pPr eaLnBrk="1" hangingPunct="1">
              <a:spcBef>
                <a:spcPct val="0"/>
              </a:spcBef>
              <a:buClrTx/>
              <a:buSzTx/>
              <a:buFontTx/>
              <a:buNone/>
            </a:pPr>
            <a:r>
              <a:rPr lang="en-US" altLang="en-US" sz="1400" dirty="0">
                <a:solidFill>
                  <a:srgbClr val="0000FF"/>
                </a:solidFill>
              </a:rPr>
              <a:t>Same as the leg claudication that PAD pts get when walking—</a:t>
            </a:r>
          </a:p>
          <a:p>
            <a:pPr eaLnBrk="1" hangingPunct="1">
              <a:spcBef>
                <a:spcPct val="0"/>
              </a:spcBef>
              <a:buClrTx/>
              <a:buSzTx/>
              <a:buFontTx/>
              <a:buNone/>
            </a:pPr>
            <a:r>
              <a:rPr lang="en-US" altLang="en-US" sz="1400" dirty="0">
                <a:solidFill>
                  <a:srgbClr val="0000FF"/>
                </a:solidFill>
              </a:rPr>
              <a:t>poor muscle </a:t>
            </a:r>
            <a:r>
              <a:rPr lang="en-US" altLang="en-US" sz="1400" dirty="0" err="1">
                <a:solidFill>
                  <a:srgbClr val="0000FF"/>
                </a:solidFill>
              </a:rPr>
              <a:t>perfusion</a:t>
            </a:r>
            <a:r>
              <a:rPr lang="en-US" altLang="en-US" sz="1400" dirty="0" err="1">
                <a:solidFill>
                  <a:srgbClr val="0000FF"/>
                </a:solidFill>
                <a:sym typeface="Wingdings" panose="05000000000000000000" pitchFamily="2" charset="2"/>
              </a:rPr>
              <a:t>muscle</a:t>
            </a:r>
            <a:r>
              <a:rPr lang="en-US" altLang="en-US" sz="1400" dirty="0">
                <a:solidFill>
                  <a:srgbClr val="0000FF"/>
                </a:solidFill>
                <a:sym typeface="Wingdings" panose="05000000000000000000" pitchFamily="2" charset="2"/>
              </a:rPr>
              <a:t> </a:t>
            </a:r>
            <a:r>
              <a:rPr lang="en-US" altLang="en-US" sz="1400" dirty="0">
                <a:solidFill>
                  <a:srgbClr val="0000FF"/>
                </a:solidFill>
              </a:rPr>
              <a:t>ischemia with </a:t>
            </a:r>
            <a:r>
              <a:rPr lang="en-US" altLang="en-US" sz="1400" dirty="0" err="1">
                <a:solidFill>
                  <a:srgbClr val="0000FF"/>
                </a:solidFill>
              </a:rPr>
              <a:t>use</a:t>
            </a:r>
            <a:r>
              <a:rPr lang="en-US" altLang="en-US" sz="1400" dirty="0" err="1">
                <a:solidFill>
                  <a:srgbClr val="0000FF"/>
                </a:solidFill>
                <a:sym typeface="Wingdings" panose="05000000000000000000" pitchFamily="2" charset="2"/>
              </a:rPr>
              <a:t></a:t>
            </a:r>
            <a:r>
              <a:rPr lang="en-US" altLang="en-US" sz="1400" dirty="0" err="1">
                <a:solidFill>
                  <a:srgbClr val="0000FF"/>
                </a:solidFill>
              </a:rPr>
              <a:t>pain</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pain localize to the TMJ?</a:t>
            </a:r>
          </a:p>
          <a:p>
            <a:pPr eaLnBrk="1" hangingPunct="1">
              <a:spcBef>
                <a:spcPct val="0"/>
              </a:spcBef>
              <a:buClrTx/>
              <a:buSzTx/>
              <a:buFontTx/>
              <a:buNone/>
            </a:pPr>
            <a:r>
              <a:rPr lang="en-US" altLang="en-US" sz="1400" dirty="0">
                <a:solidFill>
                  <a:srgbClr val="0000FF"/>
                </a:solidFill>
              </a:rPr>
              <a:t>No! If it does, it’s not claudication</a:t>
            </a:r>
          </a:p>
        </p:txBody>
      </p:sp>
    </p:spTree>
    <p:extLst>
      <p:ext uri="{BB962C8B-B14F-4D97-AF65-F5344CB8AC3E}">
        <p14:creationId xmlns:p14="http://schemas.microsoft.com/office/powerpoint/2010/main" val="37802662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PMR</a:t>
            </a:r>
            <a:r>
              <a:rPr lang="en-US" altLang="en-US" sz="1400" i="1" dirty="0">
                <a:solidFill>
                  <a:srgbClr val="0000FF"/>
                </a:solidFill>
              </a:rPr>
              <a:t> stand for in this context?</a:t>
            </a:r>
            <a:endParaRPr lang="en-US" altLang="en-US" sz="1400" i="1" dirty="0">
              <a:solidFill>
                <a:srgbClr val="53D2FF"/>
              </a:solidFill>
            </a:endParaRPr>
          </a:p>
          <a:p>
            <a:pPr eaLnBrk="1" hangingPunct="1">
              <a:spcBef>
                <a:spcPct val="0"/>
              </a:spcBef>
              <a:buClrTx/>
              <a:buSzTx/>
              <a:buFontTx/>
              <a:buNone/>
            </a:pPr>
            <a:r>
              <a:rPr lang="en-US" altLang="en-US" sz="1400" dirty="0">
                <a:solidFill>
                  <a:srgbClr val="53D2FF"/>
                </a:solidFill>
              </a:rPr>
              <a:t>Polymyalgia rheumatica</a:t>
            </a:r>
          </a:p>
          <a:p>
            <a:pPr eaLnBrk="1" hangingPunct="1">
              <a:spcBef>
                <a:spcPct val="0"/>
              </a:spcBef>
              <a:buClrTx/>
              <a:buSzTx/>
              <a:buFontTx/>
              <a:buNone/>
            </a:pPr>
            <a:endParaRPr lang="en-US" altLang="en-US" sz="1400" dirty="0">
              <a:solidFill>
                <a:srgbClr val="53D2FF"/>
              </a:solidFill>
            </a:endParaRPr>
          </a:p>
          <a:p>
            <a:pPr eaLnBrk="1" hangingPunct="1">
              <a:spcBef>
                <a:spcPct val="0"/>
              </a:spcBef>
              <a:buClrTx/>
              <a:buSzTx/>
              <a:buFontTx/>
              <a:buNone/>
            </a:pPr>
            <a:r>
              <a:rPr lang="en-US" altLang="en-US" sz="1400" i="1" dirty="0">
                <a:solidFill>
                  <a:srgbClr val="53D2FF"/>
                </a:solidFill>
              </a:rPr>
              <a:t>Which is…?</a:t>
            </a:r>
          </a:p>
          <a:p>
            <a:pPr eaLnBrk="1" hangingPunct="1">
              <a:spcBef>
                <a:spcPct val="0"/>
              </a:spcBef>
              <a:buClrTx/>
              <a:buSzTx/>
              <a:buFontTx/>
              <a:buNone/>
            </a:pPr>
            <a:r>
              <a:rPr lang="en-US" altLang="en-US" sz="1400" dirty="0">
                <a:solidFill>
                  <a:srgbClr val="53D2FF"/>
                </a:solidFill>
              </a:rPr>
              <a:t>A syndrome consisting of pain and stiffness in the  proximal muscles/joints (</a:t>
            </a:r>
            <a:r>
              <a:rPr lang="en-US" altLang="en-US" sz="1400" dirty="0" err="1">
                <a:solidFill>
                  <a:srgbClr val="53D2FF"/>
                </a:solidFill>
              </a:rPr>
              <a:t>ie</a:t>
            </a:r>
            <a:r>
              <a:rPr lang="en-US" altLang="en-US" sz="1400" dirty="0">
                <a:solidFill>
                  <a:srgbClr val="53D2FF"/>
                </a:solidFill>
              </a:rPr>
              <a:t>, shoulder and hip joints/muscles)</a:t>
            </a:r>
          </a:p>
        </p:txBody>
      </p:sp>
    </p:spTree>
    <p:extLst>
      <p:ext uri="{BB962C8B-B14F-4D97-AF65-F5344CB8AC3E}">
        <p14:creationId xmlns:p14="http://schemas.microsoft.com/office/powerpoint/2010/main" val="13404228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PMR</a:t>
            </a:r>
            <a:r>
              <a:rPr lang="en-US" altLang="en-US" sz="1400" i="1" dirty="0">
                <a:solidFill>
                  <a:srgbClr val="0000FF"/>
                </a:solidFill>
              </a:rPr>
              <a:t> stand for in this context?</a:t>
            </a:r>
          </a:p>
          <a:p>
            <a:pPr eaLnBrk="1" hangingPunct="1">
              <a:spcBef>
                <a:spcPct val="0"/>
              </a:spcBef>
              <a:buClrTx/>
              <a:buSzTx/>
              <a:buFontTx/>
              <a:buNone/>
            </a:pPr>
            <a:r>
              <a:rPr lang="en-US" altLang="en-US" sz="1400" dirty="0">
                <a:solidFill>
                  <a:srgbClr val="0000FF"/>
                </a:solidFill>
              </a:rPr>
              <a:t>Polymyalgia rheumatica</a:t>
            </a:r>
            <a:endParaRPr lang="en-US" altLang="en-US" sz="1400" dirty="0">
              <a:solidFill>
                <a:srgbClr val="53D2FF"/>
              </a:solidFill>
            </a:endParaRPr>
          </a:p>
          <a:p>
            <a:pPr eaLnBrk="1" hangingPunct="1">
              <a:spcBef>
                <a:spcPct val="0"/>
              </a:spcBef>
              <a:buClrTx/>
              <a:buSzTx/>
              <a:buFontTx/>
              <a:buNone/>
            </a:pPr>
            <a:endParaRPr lang="en-US" altLang="en-US" sz="1400" dirty="0">
              <a:solidFill>
                <a:srgbClr val="53D2FF"/>
              </a:solidFill>
            </a:endParaRPr>
          </a:p>
          <a:p>
            <a:pPr eaLnBrk="1" hangingPunct="1">
              <a:spcBef>
                <a:spcPct val="0"/>
              </a:spcBef>
              <a:buClrTx/>
              <a:buSzTx/>
              <a:buFontTx/>
              <a:buNone/>
            </a:pPr>
            <a:r>
              <a:rPr lang="en-US" altLang="en-US" sz="1400" i="1" dirty="0">
                <a:solidFill>
                  <a:srgbClr val="53D2FF"/>
                </a:solidFill>
              </a:rPr>
              <a:t>Which is…?</a:t>
            </a:r>
          </a:p>
          <a:p>
            <a:pPr eaLnBrk="1" hangingPunct="1">
              <a:spcBef>
                <a:spcPct val="0"/>
              </a:spcBef>
              <a:buClrTx/>
              <a:buSzTx/>
              <a:buFontTx/>
              <a:buNone/>
            </a:pPr>
            <a:r>
              <a:rPr lang="en-US" altLang="en-US" sz="1400" dirty="0">
                <a:solidFill>
                  <a:srgbClr val="53D2FF"/>
                </a:solidFill>
              </a:rPr>
              <a:t>A syndrome consisting of pain and stiffness in the  proximal muscles/joints (</a:t>
            </a:r>
            <a:r>
              <a:rPr lang="en-US" altLang="en-US" sz="1400" dirty="0" err="1">
                <a:solidFill>
                  <a:srgbClr val="53D2FF"/>
                </a:solidFill>
              </a:rPr>
              <a:t>ie</a:t>
            </a:r>
            <a:r>
              <a:rPr lang="en-US" altLang="en-US" sz="1400" dirty="0">
                <a:solidFill>
                  <a:srgbClr val="53D2FF"/>
                </a:solidFill>
              </a:rPr>
              <a:t>, shoulder and hip joints/muscles)</a:t>
            </a:r>
          </a:p>
        </p:txBody>
      </p:sp>
    </p:spTree>
    <p:extLst>
      <p:ext uri="{BB962C8B-B14F-4D97-AF65-F5344CB8AC3E}">
        <p14:creationId xmlns:p14="http://schemas.microsoft.com/office/powerpoint/2010/main" val="6902645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PMR</a:t>
            </a:r>
            <a:r>
              <a:rPr lang="en-US" altLang="en-US" sz="1400" i="1" dirty="0">
                <a:solidFill>
                  <a:srgbClr val="0000FF"/>
                </a:solidFill>
              </a:rPr>
              <a:t> stand for in this context?</a:t>
            </a:r>
          </a:p>
          <a:p>
            <a:pPr eaLnBrk="1" hangingPunct="1">
              <a:spcBef>
                <a:spcPct val="0"/>
              </a:spcBef>
              <a:buClrTx/>
              <a:buSzTx/>
              <a:buFontTx/>
              <a:buNone/>
            </a:pPr>
            <a:r>
              <a:rPr lang="en-US" altLang="en-US" sz="1400" dirty="0">
                <a:solidFill>
                  <a:srgbClr val="0000FF"/>
                </a:solidFill>
              </a:rPr>
              <a:t>Polymyalgia rheumatica</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a:t>
            </a:r>
            <a:endParaRPr lang="en-US" altLang="en-US" sz="1400" i="1" dirty="0">
              <a:solidFill>
                <a:srgbClr val="53D2FF"/>
              </a:solidFill>
            </a:endParaRPr>
          </a:p>
          <a:p>
            <a:pPr eaLnBrk="1" hangingPunct="1">
              <a:spcBef>
                <a:spcPct val="0"/>
              </a:spcBef>
              <a:buClrTx/>
              <a:buSzTx/>
              <a:buFontTx/>
              <a:buNone/>
            </a:pPr>
            <a:r>
              <a:rPr lang="en-US" altLang="en-US" sz="1400" dirty="0">
                <a:solidFill>
                  <a:srgbClr val="53D2FF"/>
                </a:solidFill>
              </a:rPr>
              <a:t>A syndrome consisting of pain and stiffness in the  proximal muscles/joints (</a:t>
            </a:r>
            <a:r>
              <a:rPr lang="en-US" altLang="en-US" sz="1400" dirty="0" err="1">
                <a:solidFill>
                  <a:srgbClr val="53D2FF"/>
                </a:solidFill>
              </a:rPr>
              <a:t>ie</a:t>
            </a:r>
            <a:r>
              <a:rPr lang="en-US" altLang="en-US" sz="1400" dirty="0">
                <a:solidFill>
                  <a:srgbClr val="53D2FF"/>
                </a:solidFill>
              </a:rPr>
              <a:t>, shoulder and hip joints/muscles)</a:t>
            </a:r>
          </a:p>
        </p:txBody>
      </p:sp>
    </p:spTree>
    <p:extLst>
      <p:ext uri="{BB962C8B-B14F-4D97-AF65-F5344CB8AC3E}">
        <p14:creationId xmlns:p14="http://schemas.microsoft.com/office/powerpoint/2010/main" val="23976615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PMR</a:t>
            </a:r>
            <a:r>
              <a:rPr lang="en-US" altLang="en-US" sz="1400" i="1" dirty="0">
                <a:solidFill>
                  <a:srgbClr val="0000FF"/>
                </a:solidFill>
              </a:rPr>
              <a:t> stand for in this context?</a:t>
            </a:r>
          </a:p>
          <a:p>
            <a:pPr eaLnBrk="1" hangingPunct="1">
              <a:spcBef>
                <a:spcPct val="0"/>
              </a:spcBef>
              <a:buClrTx/>
              <a:buSzTx/>
              <a:buFontTx/>
              <a:buNone/>
            </a:pPr>
            <a:r>
              <a:rPr lang="en-US" altLang="en-US" sz="1400" dirty="0">
                <a:solidFill>
                  <a:srgbClr val="0000FF"/>
                </a:solidFill>
              </a:rPr>
              <a:t>Polymyalgia rheumatica</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a:t>
            </a:r>
          </a:p>
          <a:p>
            <a:pPr eaLnBrk="1" hangingPunct="1">
              <a:spcBef>
                <a:spcPct val="0"/>
              </a:spcBef>
              <a:buClrTx/>
              <a:buSzTx/>
              <a:buFontTx/>
              <a:buNone/>
            </a:pPr>
            <a:r>
              <a:rPr lang="en-US" altLang="en-US" sz="1400" dirty="0">
                <a:solidFill>
                  <a:srgbClr val="0000FF"/>
                </a:solidFill>
              </a:rPr>
              <a:t>A syndrome consisting of pain and stiffness in the  proximal muscles/joints </a:t>
            </a:r>
            <a:r>
              <a:rPr lang="en-US" altLang="en-US" sz="1400" dirty="0">
                <a:solidFill>
                  <a:srgbClr val="53D2FF"/>
                </a:solidFill>
              </a:rPr>
              <a:t>(</a:t>
            </a:r>
            <a:r>
              <a:rPr lang="en-US" altLang="en-US" sz="1400" dirty="0" err="1">
                <a:solidFill>
                  <a:srgbClr val="53D2FF"/>
                </a:solidFill>
              </a:rPr>
              <a:t>ie</a:t>
            </a:r>
            <a:r>
              <a:rPr lang="en-US" altLang="en-US" sz="1400" dirty="0">
                <a:solidFill>
                  <a:srgbClr val="53D2FF"/>
                </a:solidFill>
              </a:rPr>
              <a:t>, shoulder and hip joints/muscles)</a:t>
            </a:r>
          </a:p>
        </p:txBody>
      </p:sp>
      <p:sp>
        <p:nvSpPr>
          <p:cNvPr id="16" name="Rectangle 15">
            <a:extLst>
              <a:ext uri="{FF2B5EF4-FFF2-40B4-BE49-F238E27FC236}">
                <a16:creationId xmlns:a16="http://schemas.microsoft.com/office/drawing/2014/main" id="{2D570AB3-C454-A198-7D0F-7C2B07F971CC}"/>
              </a:ext>
            </a:extLst>
          </p:cNvPr>
          <p:cNvSpPr/>
          <p:nvPr/>
        </p:nvSpPr>
        <p:spPr>
          <a:xfrm>
            <a:off x="7585753" y="6162261"/>
            <a:ext cx="802874" cy="287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proximal vs distal</a:t>
            </a:r>
          </a:p>
        </p:txBody>
      </p:sp>
    </p:spTree>
    <p:extLst>
      <p:ext uri="{BB962C8B-B14F-4D97-AF65-F5344CB8AC3E}">
        <p14:creationId xmlns:p14="http://schemas.microsoft.com/office/powerpoint/2010/main" val="9927012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PMR</a:t>
            </a:r>
            <a:r>
              <a:rPr lang="en-US" altLang="en-US" sz="1400" i="1" dirty="0">
                <a:solidFill>
                  <a:srgbClr val="0000FF"/>
                </a:solidFill>
              </a:rPr>
              <a:t> stand for in this context?</a:t>
            </a:r>
          </a:p>
          <a:p>
            <a:pPr eaLnBrk="1" hangingPunct="1">
              <a:spcBef>
                <a:spcPct val="0"/>
              </a:spcBef>
              <a:buClrTx/>
              <a:buSzTx/>
              <a:buFontTx/>
              <a:buNone/>
            </a:pPr>
            <a:r>
              <a:rPr lang="en-US" altLang="en-US" sz="1400" dirty="0">
                <a:solidFill>
                  <a:srgbClr val="0000FF"/>
                </a:solidFill>
              </a:rPr>
              <a:t>Polymyalgia rheumatica</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a:t>
            </a:r>
          </a:p>
          <a:p>
            <a:pPr eaLnBrk="1" hangingPunct="1">
              <a:spcBef>
                <a:spcPct val="0"/>
              </a:spcBef>
              <a:buClrTx/>
              <a:buSzTx/>
              <a:buFontTx/>
              <a:buNone/>
            </a:pPr>
            <a:r>
              <a:rPr lang="en-US" altLang="en-US" sz="1400" dirty="0">
                <a:solidFill>
                  <a:srgbClr val="0000FF"/>
                </a:solidFill>
              </a:rPr>
              <a:t>A syndrome consisting of pain and stiffness in the  proximal muscles/joints </a:t>
            </a:r>
            <a:r>
              <a:rPr lang="en-US" altLang="en-US" sz="1400" dirty="0">
                <a:solidFill>
                  <a:srgbClr val="53D2FF"/>
                </a:solidFill>
              </a:rPr>
              <a:t>(</a:t>
            </a:r>
            <a:r>
              <a:rPr lang="en-US" altLang="en-US" sz="1400" dirty="0" err="1">
                <a:solidFill>
                  <a:srgbClr val="53D2FF"/>
                </a:solidFill>
              </a:rPr>
              <a:t>ie</a:t>
            </a:r>
            <a:r>
              <a:rPr lang="en-US" altLang="en-US" sz="1400" dirty="0">
                <a:solidFill>
                  <a:srgbClr val="53D2FF"/>
                </a:solidFill>
              </a:rPr>
              <a:t>, shoulder and hip joints/muscles)</a:t>
            </a:r>
          </a:p>
        </p:txBody>
      </p:sp>
    </p:spTree>
    <p:extLst>
      <p:ext uri="{BB962C8B-B14F-4D97-AF65-F5344CB8AC3E}">
        <p14:creationId xmlns:p14="http://schemas.microsoft.com/office/powerpoint/2010/main" val="2483696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rgbClr val="0000FF"/>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PMR</a:t>
            </a:r>
            <a:r>
              <a:rPr lang="en-US" altLang="en-US" sz="1400" i="1" dirty="0">
                <a:solidFill>
                  <a:srgbClr val="0000FF"/>
                </a:solidFill>
              </a:rPr>
              <a:t> stand for in this context?</a:t>
            </a:r>
          </a:p>
          <a:p>
            <a:pPr eaLnBrk="1" hangingPunct="1">
              <a:spcBef>
                <a:spcPct val="0"/>
              </a:spcBef>
              <a:buClrTx/>
              <a:buSzTx/>
              <a:buFontTx/>
              <a:buNone/>
            </a:pPr>
            <a:r>
              <a:rPr lang="en-US" altLang="en-US" sz="1400" dirty="0">
                <a:solidFill>
                  <a:srgbClr val="0000FF"/>
                </a:solidFill>
              </a:rPr>
              <a:t>Polymyalgia rheumatica</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a:t>
            </a:r>
          </a:p>
          <a:p>
            <a:pPr eaLnBrk="1" hangingPunct="1">
              <a:spcBef>
                <a:spcPct val="0"/>
              </a:spcBef>
              <a:buClrTx/>
              <a:buSzTx/>
              <a:buFontTx/>
              <a:buNone/>
            </a:pPr>
            <a:r>
              <a:rPr lang="en-US" altLang="en-US" sz="1400" dirty="0">
                <a:solidFill>
                  <a:srgbClr val="0000FF"/>
                </a:solidFill>
              </a:rPr>
              <a:t>A syndrome consisting of pain and stiffness in the  proximal muscles/joints </a:t>
            </a:r>
            <a:r>
              <a:rPr lang="en-US" altLang="en-US" sz="1400" dirty="0"/>
              <a:t>(</a:t>
            </a:r>
            <a:r>
              <a:rPr lang="en-US" altLang="en-US" sz="1400" dirty="0" err="1"/>
              <a:t>ie</a:t>
            </a:r>
            <a:r>
              <a:rPr lang="en-US" altLang="en-US" sz="1400" dirty="0"/>
              <a:t>, shoulder and hip joints/muscles)</a:t>
            </a:r>
          </a:p>
        </p:txBody>
      </p:sp>
    </p:spTree>
    <p:extLst>
      <p:ext uri="{BB962C8B-B14F-4D97-AF65-F5344CB8AC3E}">
        <p14:creationId xmlns:p14="http://schemas.microsoft.com/office/powerpoint/2010/main" val="39626968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139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lab studies might be useful in diagnosing GCA?</a:t>
            </a:r>
          </a:p>
          <a:p>
            <a:pPr eaLnBrk="1" hangingPunct="1">
              <a:spcBef>
                <a:spcPct val="0"/>
              </a:spcBef>
              <a:buClrTx/>
              <a:buSzTx/>
              <a:buFontTx/>
              <a:buNone/>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pPr>
            <a:r>
              <a:rPr lang="en-US" altLang="en-US" sz="1600" dirty="0">
                <a:solidFill>
                  <a:srgbClr val="0000FF"/>
                </a:solidFill>
              </a:rPr>
              <a:t>--</a:t>
            </a:r>
            <a:r>
              <a:rPr lang="en-US" altLang="en-US" sz="1600" b="1" i="1" dirty="0">
                <a:solidFill>
                  <a:srgbClr val="0000FF"/>
                </a:solidFill>
              </a:rPr>
              <a:t>?</a:t>
            </a:r>
          </a:p>
        </p:txBody>
      </p:sp>
    </p:spTree>
    <p:extLst>
      <p:ext uri="{BB962C8B-B14F-4D97-AF65-F5344CB8AC3E}">
        <p14:creationId xmlns:p14="http://schemas.microsoft.com/office/powerpoint/2010/main" val="34307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latin typeface="Segoe Script" panose="030B0504020000000003" pitchFamily="66" charset="0"/>
              </a:rPr>
              <a:t>aka…amaurosis fugax</a:t>
            </a:r>
            <a:r>
              <a:rPr lang="en-US" sz="1600" b="1" dirty="0">
                <a:latin typeface="Segoe Script" panose="030B0504020000000003" pitchFamily="66" charset="0"/>
              </a:rPr>
              <a:t>?</a:t>
            </a:r>
          </a:p>
        </p:txBody>
      </p:sp>
      <p:sp>
        <p:nvSpPr>
          <p:cNvPr id="9" name="TextBox 8">
            <a:extLst>
              <a:ext uri="{FF2B5EF4-FFF2-40B4-BE49-F238E27FC236}">
                <a16:creationId xmlns:a16="http://schemas.microsoft.com/office/drawing/2014/main" id="{099D458E-4E07-0628-B6C6-64EDC967B4E5}"/>
              </a:ext>
            </a:extLst>
          </p:cNvPr>
          <p:cNvSpPr txBox="1"/>
          <p:nvPr/>
        </p:nvSpPr>
        <p:spPr>
          <a:xfrm>
            <a:off x="1665989" y="2831832"/>
            <a:ext cx="6411211" cy="1815882"/>
          </a:xfrm>
          <a:prstGeom prst="rect">
            <a:avLst/>
          </a:prstGeom>
          <a:noFill/>
        </p:spPr>
        <p:txBody>
          <a:bodyPr wrap="square" rtlCol="0">
            <a:spAutoFit/>
          </a:bodyPr>
          <a:lstStyle/>
          <a:p>
            <a:r>
              <a:rPr lang="en-US" sz="1600" i="1" dirty="0"/>
              <a:t>What is the older term by which TVL is often known?</a:t>
            </a:r>
          </a:p>
          <a:p>
            <a:r>
              <a:rPr lang="en-US" sz="1600" dirty="0"/>
              <a:t>‘Amaurosis fugax’</a:t>
            </a:r>
          </a:p>
          <a:p>
            <a:endParaRPr lang="en-US" sz="1600" dirty="0"/>
          </a:p>
          <a:p>
            <a:r>
              <a:rPr lang="en-US" sz="1600" i="1" dirty="0"/>
              <a:t>So are TVL and amaurosis fugax synonyms?</a:t>
            </a:r>
          </a:p>
          <a:p>
            <a:r>
              <a:rPr lang="en-US" sz="1600" dirty="0"/>
              <a:t>Sort of, but not really? Certainly, they are often </a:t>
            </a:r>
            <a:r>
              <a:rPr lang="en-US" sz="1600" i="1" dirty="0"/>
              <a:t>used</a:t>
            </a:r>
            <a:r>
              <a:rPr lang="en-US" sz="1600" dirty="0"/>
              <a:t> synonymously. </a:t>
            </a:r>
            <a:r>
              <a:rPr lang="en-US" sz="1600" dirty="0">
                <a:solidFill>
                  <a:srgbClr val="0000FF"/>
                </a:solidFill>
              </a:rPr>
              <a:t>However, the </a:t>
            </a:r>
            <a:r>
              <a:rPr lang="en-US" sz="1600" i="1" dirty="0">
                <a:solidFill>
                  <a:srgbClr val="0000FF"/>
                </a:solidFill>
              </a:rPr>
              <a:t>Neuro</a:t>
            </a:r>
            <a:r>
              <a:rPr lang="en-US" sz="1600" dirty="0">
                <a:solidFill>
                  <a:srgbClr val="0000FF"/>
                </a:solidFill>
              </a:rPr>
              <a:t> book states that “amaurosis fugax refers specifically to a retinal TIA.” </a:t>
            </a:r>
            <a:endParaRPr lang="en-US" sz="1600" dirty="0"/>
          </a:p>
        </p:txBody>
      </p:sp>
    </p:spTree>
    <p:extLst>
      <p:ext uri="{BB962C8B-B14F-4D97-AF65-F5344CB8AC3E}">
        <p14:creationId xmlns:p14="http://schemas.microsoft.com/office/powerpoint/2010/main" val="35566150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lab studies might be useful in diagnosing GCA?</a:t>
            </a:r>
          </a:p>
          <a:p>
            <a:pPr eaLnBrk="1" hangingPunct="1">
              <a:spcBef>
                <a:spcPct val="0"/>
              </a:spcBef>
              <a:buClrTx/>
              <a:buSzTx/>
              <a:buFontTx/>
              <a:buNone/>
            </a:pPr>
            <a:r>
              <a:rPr lang="en-US" altLang="en-US" sz="1600" dirty="0">
                <a:solidFill>
                  <a:srgbClr val="0000FF"/>
                </a:solidFill>
              </a:rPr>
              <a:t>--ESR</a:t>
            </a:r>
          </a:p>
          <a:p>
            <a:pPr eaLnBrk="1" hangingPunct="1">
              <a:spcBef>
                <a:spcPct val="0"/>
              </a:spcBef>
              <a:buClrTx/>
              <a:buSzTx/>
              <a:buFontTx/>
              <a:buNone/>
            </a:pPr>
            <a:r>
              <a:rPr lang="en-US" altLang="en-US" sz="1600" dirty="0">
                <a:solidFill>
                  <a:srgbClr val="0000FF"/>
                </a:solidFill>
              </a:rPr>
              <a:t>--CRP</a:t>
            </a:r>
          </a:p>
          <a:p>
            <a:pPr eaLnBrk="1" hangingPunct="1">
              <a:spcBef>
                <a:spcPct val="0"/>
              </a:spcBef>
              <a:buClrTx/>
              <a:buSzTx/>
              <a:buFontTx/>
              <a:buNone/>
            </a:pPr>
            <a:r>
              <a:rPr lang="en-US" altLang="en-US" sz="1600" dirty="0">
                <a:solidFill>
                  <a:srgbClr val="0000FF"/>
                </a:solidFill>
              </a:rPr>
              <a:t>--Platelet count</a:t>
            </a:r>
          </a:p>
          <a:p>
            <a:pPr eaLnBrk="1" hangingPunct="1">
              <a:spcBef>
                <a:spcPct val="0"/>
              </a:spcBef>
              <a:buClrTx/>
              <a:buSzTx/>
              <a:buFontTx/>
              <a:buNone/>
            </a:pPr>
            <a:r>
              <a:rPr lang="en-US" altLang="en-US" sz="1600" dirty="0">
                <a:solidFill>
                  <a:srgbClr val="0000FF"/>
                </a:solidFill>
              </a:rPr>
              <a:t>--H&amp;H</a:t>
            </a:r>
            <a:endParaRPr lang="en-US" altLang="en-US" sz="1600" b="1" dirty="0">
              <a:solidFill>
                <a:srgbClr val="0000FF"/>
              </a:solidFill>
            </a:endParaRPr>
          </a:p>
        </p:txBody>
      </p:sp>
    </p:spTree>
    <p:extLst>
      <p:ext uri="{BB962C8B-B14F-4D97-AF65-F5344CB8AC3E}">
        <p14:creationId xmlns:p14="http://schemas.microsoft.com/office/powerpoint/2010/main" val="14202835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procedure is the gold standard for diagnosing GCA?</a:t>
            </a:r>
            <a:endParaRPr lang="en-US" altLang="en-US" sz="1600" i="1" dirty="0">
              <a:solidFill>
                <a:srgbClr val="00FF00"/>
              </a:solidFill>
            </a:endParaRPr>
          </a:p>
          <a:p>
            <a:pPr eaLnBrk="1" hangingPunct="1">
              <a:spcBef>
                <a:spcPct val="0"/>
              </a:spcBef>
              <a:buClrTx/>
              <a:buSzTx/>
              <a:buFontTx/>
              <a:buNone/>
            </a:pPr>
            <a:r>
              <a:rPr lang="en-US" altLang="en-US" sz="1600" dirty="0">
                <a:solidFill>
                  <a:srgbClr val="00FF00"/>
                </a:solidFill>
              </a:rPr>
              <a:t>Temporal artery biopsy (TAB)</a:t>
            </a:r>
          </a:p>
          <a:p>
            <a:pPr eaLnBrk="1" hangingPunct="1">
              <a:spcBef>
                <a:spcPct val="0"/>
              </a:spcBef>
              <a:buClrTx/>
              <a:buSzTx/>
              <a:buFontTx/>
              <a:buNone/>
            </a:pPr>
            <a:endParaRPr lang="en-US" altLang="en-US" sz="1600" dirty="0">
              <a:solidFill>
                <a:srgbClr val="00FF00"/>
              </a:solidFill>
            </a:endParaRPr>
          </a:p>
          <a:p>
            <a:pPr eaLnBrk="1" hangingPunct="1">
              <a:spcBef>
                <a:spcPct val="0"/>
              </a:spcBef>
              <a:buClrTx/>
              <a:buSzTx/>
              <a:buFontTx/>
              <a:buNone/>
            </a:pPr>
            <a:r>
              <a:rPr lang="en-US" altLang="en-US" sz="1600" i="1" dirty="0">
                <a:solidFill>
                  <a:srgbClr val="00FF00"/>
                </a:solidFill>
              </a:rPr>
              <a:t>Why biopsy the temporal artery?</a:t>
            </a:r>
          </a:p>
          <a:p>
            <a:pPr eaLnBrk="1" hangingPunct="1">
              <a:spcBef>
                <a:spcPct val="0"/>
              </a:spcBef>
              <a:buClrTx/>
              <a:buSzTx/>
              <a:buFontTx/>
              <a:buNone/>
            </a:pPr>
            <a:r>
              <a:rPr lang="en-US" altLang="en-US" sz="1600" dirty="0">
                <a:solidFill>
                  <a:srgbClr val="00FF00"/>
                </a:solidFill>
              </a:rPr>
              <a:t>It’s readily accessible, and (usually) nonvital</a:t>
            </a:r>
            <a:endParaRPr lang="en-US" altLang="en-US" sz="1600" b="1" dirty="0">
              <a:solidFill>
                <a:srgbClr val="00FF00"/>
              </a:solidFill>
            </a:endParaRPr>
          </a:p>
        </p:txBody>
      </p:sp>
    </p:spTree>
    <p:extLst>
      <p:ext uri="{BB962C8B-B14F-4D97-AF65-F5344CB8AC3E}">
        <p14:creationId xmlns:p14="http://schemas.microsoft.com/office/powerpoint/2010/main" val="23924279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procedure is the gold standard for diagnosing GCA?</a:t>
            </a:r>
          </a:p>
          <a:p>
            <a:pPr eaLnBrk="1" hangingPunct="1">
              <a:spcBef>
                <a:spcPct val="0"/>
              </a:spcBef>
              <a:buClrTx/>
              <a:buSzTx/>
              <a:buFontTx/>
              <a:buNone/>
            </a:pPr>
            <a:r>
              <a:rPr lang="en-US" altLang="en-US" sz="1600" dirty="0">
                <a:solidFill>
                  <a:srgbClr val="0000FF"/>
                </a:solidFill>
              </a:rPr>
              <a:t>Temporal artery biopsy (TAB)</a:t>
            </a:r>
            <a:endParaRPr lang="en-US" altLang="en-US" sz="1600" dirty="0">
              <a:solidFill>
                <a:srgbClr val="00FF00"/>
              </a:solidFill>
            </a:endParaRPr>
          </a:p>
          <a:p>
            <a:pPr eaLnBrk="1" hangingPunct="1">
              <a:spcBef>
                <a:spcPct val="0"/>
              </a:spcBef>
              <a:buClrTx/>
              <a:buSzTx/>
              <a:buFontTx/>
              <a:buNone/>
            </a:pPr>
            <a:endParaRPr lang="en-US" altLang="en-US" sz="1600" dirty="0">
              <a:solidFill>
                <a:srgbClr val="00FF00"/>
              </a:solidFill>
            </a:endParaRPr>
          </a:p>
          <a:p>
            <a:pPr eaLnBrk="1" hangingPunct="1">
              <a:spcBef>
                <a:spcPct val="0"/>
              </a:spcBef>
              <a:buClrTx/>
              <a:buSzTx/>
              <a:buFontTx/>
              <a:buNone/>
            </a:pPr>
            <a:r>
              <a:rPr lang="en-US" altLang="en-US" sz="1600" i="1" dirty="0">
                <a:solidFill>
                  <a:srgbClr val="00FF00"/>
                </a:solidFill>
              </a:rPr>
              <a:t>Why biopsy the temporal artery?</a:t>
            </a:r>
          </a:p>
          <a:p>
            <a:pPr eaLnBrk="1" hangingPunct="1">
              <a:spcBef>
                <a:spcPct val="0"/>
              </a:spcBef>
              <a:buClrTx/>
              <a:buSzTx/>
              <a:buFontTx/>
              <a:buNone/>
            </a:pPr>
            <a:r>
              <a:rPr lang="en-US" altLang="en-US" sz="1600" dirty="0">
                <a:solidFill>
                  <a:srgbClr val="00FF00"/>
                </a:solidFill>
              </a:rPr>
              <a:t>It’s readily accessible, and (usually) nonvital</a:t>
            </a:r>
            <a:endParaRPr lang="en-US" altLang="en-US" sz="1600" b="1" dirty="0">
              <a:solidFill>
                <a:srgbClr val="00FF00"/>
              </a:solidFill>
            </a:endParaRPr>
          </a:p>
        </p:txBody>
      </p:sp>
    </p:spTree>
    <p:extLst>
      <p:ext uri="{BB962C8B-B14F-4D97-AF65-F5344CB8AC3E}">
        <p14:creationId xmlns:p14="http://schemas.microsoft.com/office/powerpoint/2010/main" val="17916598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procedure is the gold standard for diagnosing GCA?</a:t>
            </a:r>
          </a:p>
          <a:p>
            <a:pPr eaLnBrk="1" hangingPunct="1">
              <a:spcBef>
                <a:spcPct val="0"/>
              </a:spcBef>
              <a:buClrTx/>
              <a:buSzTx/>
              <a:buFontTx/>
              <a:buNone/>
            </a:pPr>
            <a:r>
              <a:rPr lang="en-US" altLang="en-US" sz="1600" dirty="0">
                <a:solidFill>
                  <a:srgbClr val="0000FF"/>
                </a:solidFill>
              </a:rPr>
              <a:t>Temporal artery biopsy (TAB)</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biopsy the temporal artery?</a:t>
            </a:r>
            <a:endParaRPr lang="en-US" altLang="en-US" sz="1600" i="1" dirty="0">
              <a:solidFill>
                <a:srgbClr val="00FF00"/>
              </a:solidFill>
            </a:endParaRPr>
          </a:p>
          <a:p>
            <a:pPr eaLnBrk="1" hangingPunct="1">
              <a:spcBef>
                <a:spcPct val="0"/>
              </a:spcBef>
              <a:buClrTx/>
              <a:buSzTx/>
              <a:buFontTx/>
              <a:buNone/>
            </a:pPr>
            <a:r>
              <a:rPr lang="en-US" altLang="en-US" sz="1600" dirty="0">
                <a:solidFill>
                  <a:srgbClr val="00FF00"/>
                </a:solidFill>
              </a:rPr>
              <a:t>It’s readily accessible, and (usually) nonvital</a:t>
            </a:r>
            <a:endParaRPr lang="en-US" altLang="en-US" sz="1600" b="1" dirty="0">
              <a:solidFill>
                <a:srgbClr val="00FF00"/>
              </a:solidFill>
            </a:endParaRPr>
          </a:p>
        </p:txBody>
      </p:sp>
    </p:spTree>
    <p:extLst>
      <p:ext uri="{BB962C8B-B14F-4D97-AF65-F5344CB8AC3E}">
        <p14:creationId xmlns:p14="http://schemas.microsoft.com/office/powerpoint/2010/main" val="12724519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procedure is the gold standard for diagnosing GCA?</a:t>
            </a:r>
          </a:p>
          <a:p>
            <a:pPr eaLnBrk="1" hangingPunct="1">
              <a:spcBef>
                <a:spcPct val="0"/>
              </a:spcBef>
              <a:buClrTx/>
              <a:buSzTx/>
              <a:buFontTx/>
              <a:buNone/>
            </a:pPr>
            <a:r>
              <a:rPr lang="en-US" altLang="en-US" sz="1600" dirty="0">
                <a:solidFill>
                  <a:srgbClr val="0000FF"/>
                </a:solidFill>
              </a:rPr>
              <a:t>Temporal artery biopsy (TAB)</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biopsy the temporal artery?</a:t>
            </a:r>
          </a:p>
          <a:p>
            <a:pPr eaLnBrk="1" hangingPunct="1">
              <a:spcBef>
                <a:spcPct val="0"/>
              </a:spcBef>
              <a:buClrTx/>
              <a:buSzTx/>
              <a:buFontTx/>
              <a:buNone/>
            </a:pPr>
            <a:r>
              <a:rPr lang="en-US" altLang="en-US" sz="1600" dirty="0">
                <a:solidFill>
                  <a:srgbClr val="0000FF"/>
                </a:solidFill>
              </a:rPr>
              <a:t>It’s readily accessible, and (usually) nonvital</a:t>
            </a:r>
            <a:endParaRPr lang="en-US" altLang="en-US" sz="1600" b="1" dirty="0">
              <a:solidFill>
                <a:srgbClr val="0000FF"/>
              </a:solidFill>
            </a:endParaRPr>
          </a:p>
        </p:txBody>
      </p:sp>
    </p:spTree>
    <p:extLst>
      <p:ext uri="{BB962C8B-B14F-4D97-AF65-F5344CB8AC3E}">
        <p14:creationId xmlns:p14="http://schemas.microsoft.com/office/powerpoint/2010/main" val="14778557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treatment for GCA?</a:t>
            </a:r>
            <a:endParaRPr lang="en-US" altLang="en-US" sz="1600" dirty="0">
              <a:solidFill>
                <a:schemeClr val="accent5"/>
              </a:solidFill>
            </a:endParaRPr>
          </a:p>
          <a:p>
            <a:pPr eaLnBrk="1" hangingPunct="1">
              <a:spcBef>
                <a:spcPct val="0"/>
              </a:spcBef>
              <a:buClrTx/>
              <a:buSzTx/>
              <a:buFontTx/>
              <a:buNone/>
            </a:pPr>
            <a:r>
              <a:rPr lang="en-US" altLang="en-US" sz="1600" dirty="0">
                <a:solidFill>
                  <a:schemeClr val="accent5"/>
                </a:solidFill>
              </a:rPr>
              <a:t>High-dose steroids started  immediately</a:t>
            </a:r>
          </a:p>
          <a:p>
            <a:pPr eaLnBrk="1" hangingPunct="1">
              <a:spcBef>
                <a:spcPct val="0"/>
              </a:spcBef>
              <a:buClrTx/>
              <a:buSzTx/>
              <a:buFontTx/>
              <a:buNone/>
            </a:pPr>
            <a:endParaRPr lang="en-US" altLang="en-US" sz="1600" dirty="0">
              <a:solidFill>
                <a:schemeClr val="accent5"/>
              </a:solidFill>
            </a:endParaRPr>
          </a:p>
          <a:p>
            <a:pPr eaLnBrk="1" hangingPunct="1">
              <a:spcBef>
                <a:spcPct val="0"/>
              </a:spcBef>
              <a:buClrTx/>
              <a:buSzTx/>
              <a:buFontTx/>
              <a:buNone/>
            </a:pPr>
            <a:r>
              <a:rPr lang="en-US" altLang="en-US" sz="1600" i="1" dirty="0">
                <a:solidFill>
                  <a:schemeClr val="accent5"/>
                </a:solidFill>
              </a:rPr>
              <a:t>How high?</a:t>
            </a:r>
          </a:p>
          <a:p>
            <a:pPr eaLnBrk="1" hangingPunct="1">
              <a:spcBef>
                <a:spcPct val="0"/>
              </a:spcBef>
              <a:buClrTx/>
              <a:buSzTx/>
              <a:buFontTx/>
              <a:buNone/>
            </a:pPr>
            <a:r>
              <a:rPr lang="en-US" altLang="en-US" sz="1600" dirty="0">
                <a:solidFill>
                  <a:schemeClr val="accent5"/>
                </a:solidFill>
              </a:rPr>
              <a:t>Pts with TMVL should receive  IV pred 1 g/d x 3-5 days, then switch over to PO</a:t>
            </a:r>
            <a:endParaRPr lang="en-US" altLang="en-US" sz="1600" i="1" dirty="0">
              <a:solidFill>
                <a:schemeClr val="accent5"/>
              </a:solidFill>
            </a:endParaRPr>
          </a:p>
        </p:txBody>
      </p:sp>
    </p:spTree>
    <p:extLst>
      <p:ext uri="{BB962C8B-B14F-4D97-AF65-F5344CB8AC3E}">
        <p14:creationId xmlns:p14="http://schemas.microsoft.com/office/powerpoint/2010/main" val="34006576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treatment for GCA?</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High-dose steroids started  immediately</a:t>
            </a:r>
            <a:endParaRPr lang="en-US" altLang="en-US" sz="1600" dirty="0">
              <a:solidFill>
                <a:schemeClr val="accent5"/>
              </a:solidFill>
            </a:endParaRPr>
          </a:p>
          <a:p>
            <a:pPr eaLnBrk="1" hangingPunct="1">
              <a:spcBef>
                <a:spcPct val="0"/>
              </a:spcBef>
              <a:buClrTx/>
              <a:buSzTx/>
              <a:buFontTx/>
              <a:buNone/>
            </a:pPr>
            <a:endParaRPr lang="en-US" altLang="en-US" sz="1600" dirty="0">
              <a:solidFill>
                <a:schemeClr val="accent5"/>
              </a:solidFill>
            </a:endParaRPr>
          </a:p>
          <a:p>
            <a:pPr eaLnBrk="1" hangingPunct="1">
              <a:spcBef>
                <a:spcPct val="0"/>
              </a:spcBef>
              <a:buClrTx/>
              <a:buSzTx/>
              <a:buFontTx/>
              <a:buNone/>
            </a:pPr>
            <a:r>
              <a:rPr lang="en-US" altLang="en-US" sz="1600" i="1" dirty="0">
                <a:solidFill>
                  <a:schemeClr val="accent5"/>
                </a:solidFill>
              </a:rPr>
              <a:t>How high?</a:t>
            </a:r>
          </a:p>
          <a:p>
            <a:pPr eaLnBrk="1" hangingPunct="1">
              <a:spcBef>
                <a:spcPct val="0"/>
              </a:spcBef>
              <a:buClrTx/>
              <a:buSzTx/>
              <a:buFontTx/>
              <a:buNone/>
            </a:pPr>
            <a:r>
              <a:rPr lang="en-US" altLang="en-US" sz="1600" dirty="0">
                <a:solidFill>
                  <a:schemeClr val="accent5"/>
                </a:solidFill>
              </a:rPr>
              <a:t>Pts with TMVL should receive  IV pred 1 g/d x 3-5 days, then switch over to PO</a:t>
            </a:r>
            <a:endParaRPr lang="en-US" altLang="en-US" sz="1600" i="1" dirty="0">
              <a:solidFill>
                <a:schemeClr val="accent5"/>
              </a:solidFill>
            </a:endParaRPr>
          </a:p>
        </p:txBody>
      </p:sp>
      <p:sp>
        <p:nvSpPr>
          <p:cNvPr id="28" name="Rectangle 27">
            <a:extLst>
              <a:ext uri="{FF2B5EF4-FFF2-40B4-BE49-F238E27FC236}">
                <a16:creationId xmlns:a16="http://schemas.microsoft.com/office/drawing/2014/main" id="{8B147425-807F-23DD-3D99-4770658D4AB6}"/>
              </a:ext>
            </a:extLst>
          </p:cNvPr>
          <p:cNvSpPr/>
          <p:nvPr/>
        </p:nvSpPr>
        <p:spPr>
          <a:xfrm>
            <a:off x="5956678" y="4982817"/>
            <a:ext cx="1178481" cy="331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immediately vs</a:t>
            </a:r>
          </a:p>
          <a:p>
            <a:pPr algn="ctr">
              <a:lnSpc>
                <a:spcPts val="700"/>
              </a:lnSpc>
            </a:pPr>
            <a:r>
              <a:rPr lang="en-US" sz="800" dirty="0" err="1">
                <a:solidFill>
                  <a:schemeClr val="tx1"/>
                </a:solidFill>
              </a:rPr>
              <a:t>whenevuh</a:t>
            </a:r>
            <a:endParaRPr lang="en-US" sz="800" dirty="0">
              <a:solidFill>
                <a:schemeClr val="tx1"/>
              </a:solidFill>
            </a:endParaRPr>
          </a:p>
        </p:txBody>
      </p:sp>
    </p:spTree>
    <p:extLst>
      <p:ext uri="{BB962C8B-B14F-4D97-AF65-F5344CB8AC3E}">
        <p14:creationId xmlns:p14="http://schemas.microsoft.com/office/powerpoint/2010/main" val="10030360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treatment for GCA?</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High-dose steroids started  immediately</a:t>
            </a:r>
            <a:endParaRPr lang="en-US" altLang="en-US" sz="1600" dirty="0">
              <a:solidFill>
                <a:schemeClr val="accent5"/>
              </a:solidFill>
            </a:endParaRPr>
          </a:p>
          <a:p>
            <a:pPr eaLnBrk="1" hangingPunct="1">
              <a:spcBef>
                <a:spcPct val="0"/>
              </a:spcBef>
              <a:buClrTx/>
              <a:buSzTx/>
              <a:buFontTx/>
              <a:buNone/>
            </a:pPr>
            <a:endParaRPr lang="en-US" altLang="en-US" sz="1600" dirty="0">
              <a:solidFill>
                <a:schemeClr val="accent5"/>
              </a:solidFill>
            </a:endParaRPr>
          </a:p>
          <a:p>
            <a:pPr eaLnBrk="1" hangingPunct="1">
              <a:spcBef>
                <a:spcPct val="0"/>
              </a:spcBef>
              <a:buClrTx/>
              <a:buSzTx/>
              <a:buFontTx/>
              <a:buNone/>
            </a:pPr>
            <a:r>
              <a:rPr lang="en-US" altLang="en-US" sz="1600" i="1" dirty="0">
                <a:solidFill>
                  <a:schemeClr val="accent5"/>
                </a:solidFill>
              </a:rPr>
              <a:t>How high?</a:t>
            </a:r>
          </a:p>
          <a:p>
            <a:pPr eaLnBrk="1" hangingPunct="1">
              <a:spcBef>
                <a:spcPct val="0"/>
              </a:spcBef>
              <a:buClrTx/>
              <a:buSzTx/>
              <a:buFontTx/>
              <a:buNone/>
            </a:pPr>
            <a:r>
              <a:rPr lang="en-US" altLang="en-US" sz="1600" dirty="0">
                <a:solidFill>
                  <a:schemeClr val="accent5"/>
                </a:solidFill>
              </a:rPr>
              <a:t>Pts with TMVL should receive  IV pred 1 g/d x 3-5 days, then switch over to PO</a:t>
            </a:r>
            <a:endParaRPr lang="en-US" altLang="en-US" sz="1600" i="1" dirty="0">
              <a:solidFill>
                <a:schemeClr val="accent5"/>
              </a:solidFill>
            </a:endParaRPr>
          </a:p>
        </p:txBody>
      </p:sp>
    </p:spTree>
    <p:extLst>
      <p:ext uri="{BB962C8B-B14F-4D97-AF65-F5344CB8AC3E}">
        <p14:creationId xmlns:p14="http://schemas.microsoft.com/office/powerpoint/2010/main" val="21266049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What is the treatment for GCA?</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High-dose steroids </a:t>
            </a:r>
            <a:r>
              <a:rPr lang="en-US" altLang="en-US" sz="1600" b="1" dirty="0">
                <a:solidFill>
                  <a:srgbClr val="0000FF"/>
                </a:solidFill>
              </a:rPr>
              <a:t>started  immediately</a:t>
            </a:r>
            <a:endParaRPr lang="en-US" altLang="en-US" sz="1600" b="1" dirty="0">
              <a:solidFill>
                <a:schemeClr val="accent5"/>
              </a:solidFill>
            </a:endParaRPr>
          </a:p>
          <a:p>
            <a:pPr eaLnBrk="1" hangingPunct="1">
              <a:spcBef>
                <a:spcPct val="0"/>
              </a:spcBef>
              <a:buClrTx/>
              <a:buSzTx/>
              <a:buFontTx/>
              <a:buNone/>
            </a:pPr>
            <a:endParaRPr lang="en-US" altLang="en-US" sz="1600" dirty="0">
              <a:solidFill>
                <a:schemeClr val="accent5"/>
              </a:solidFill>
            </a:endParaRPr>
          </a:p>
          <a:p>
            <a:pPr eaLnBrk="1" hangingPunct="1">
              <a:spcBef>
                <a:spcPct val="0"/>
              </a:spcBef>
              <a:buClrTx/>
              <a:buSzTx/>
              <a:buFontTx/>
              <a:buNone/>
            </a:pPr>
            <a:r>
              <a:rPr lang="en-US" altLang="en-US" sz="1600" i="1" dirty="0">
                <a:solidFill>
                  <a:schemeClr val="accent5"/>
                </a:solidFill>
              </a:rPr>
              <a:t>How high?</a:t>
            </a:r>
          </a:p>
          <a:p>
            <a:pPr eaLnBrk="1" hangingPunct="1">
              <a:spcBef>
                <a:spcPct val="0"/>
              </a:spcBef>
              <a:buClrTx/>
              <a:buSzTx/>
              <a:buFontTx/>
              <a:buNone/>
            </a:pPr>
            <a:r>
              <a:rPr lang="en-US" altLang="en-US" sz="1600" dirty="0">
                <a:solidFill>
                  <a:schemeClr val="accent5"/>
                </a:solidFill>
              </a:rPr>
              <a:t>Pts with TMVL should receive  IV pred 1 g/d x 3-5 days, then switch over to PO</a:t>
            </a:r>
            <a:endParaRPr lang="en-US" altLang="en-US" sz="1600" i="1" dirty="0">
              <a:solidFill>
                <a:schemeClr val="accent5"/>
              </a:solidFill>
            </a:endParaRPr>
          </a:p>
        </p:txBody>
      </p:sp>
      <p:sp>
        <p:nvSpPr>
          <p:cNvPr id="28" name="TextBox 27">
            <a:extLst>
              <a:ext uri="{FF2B5EF4-FFF2-40B4-BE49-F238E27FC236}">
                <a16:creationId xmlns:a16="http://schemas.microsoft.com/office/drawing/2014/main" id="{FEECE105-7F0F-689D-E2AB-32133A5D8042}"/>
              </a:ext>
            </a:extLst>
          </p:cNvPr>
          <p:cNvSpPr txBox="1"/>
          <p:nvPr/>
        </p:nvSpPr>
        <p:spPr>
          <a:xfrm>
            <a:off x="2392016" y="5287623"/>
            <a:ext cx="6254738" cy="1384995"/>
          </a:xfrm>
          <a:prstGeom prst="rect">
            <a:avLst/>
          </a:prstGeom>
          <a:solidFill>
            <a:schemeClr val="accent5">
              <a:lumMod val="75000"/>
            </a:schemeClr>
          </a:solidFill>
        </p:spPr>
        <p:txBody>
          <a:bodyPr wrap="square" rtlCol="0">
            <a:spAutoFit/>
          </a:bodyPr>
          <a:lstStyle/>
          <a:p>
            <a:r>
              <a:rPr lang="en-US" sz="1400" i="1" dirty="0"/>
              <a:t>How immediately is immediately?</a:t>
            </a:r>
            <a:endParaRPr lang="en-US" sz="1400" i="1" dirty="0">
              <a:solidFill>
                <a:schemeClr val="accent5">
                  <a:lumMod val="75000"/>
                </a:schemeClr>
              </a:solidFill>
            </a:endParaRPr>
          </a:p>
          <a:p>
            <a:r>
              <a:rPr lang="en-US" sz="1400" dirty="0">
                <a:solidFill>
                  <a:schemeClr val="accent5">
                    <a:lumMod val="75000"/>
                  </a:schemeClr>
                </a:solidFill>
              </a:rPr>
              <a:t>Immediately as in, if the index of suspicion warrants it, treatment should be started before confirmatory labs are </a:t>
            </a:r>
            <a:r>
              <a:rPr lang="en-US" sz="1400" i="1" dirty="0">
                <a:solidFill>
                  <a:schemeClr val="accent5">
                    <a:lumMod val="75000"/>
                  </a:schemeClr>
                </a:solidFill>
              </a:rPr>
              <a:t>drawn</a:t>
            </a:r>
            <a:r>
              <a:rPr lang="en-US" sz="1400" dirty="0">
                <a:solidFill>
                  <a:schemeClr val="accent5">
                    <a:lumMod val="75000"/>
                  </a:schemeClr>
                </a:solidFill>
              </a:rPr>
              <a:t> (much less </a:t>
            </a:r>
            <a:r>
              <a:rPr lang="en-US" sz="1400" i="1" dirty="0">
                <a:solidFill>
                  <a:schemeClr val="accent5">
                    <a:lumMod val="75000"/>
                  </a:schemeClr>
                </a:solidFill>
              </a:rPr>
              <a:t>reported back</a:t>
            </a:r>
            <a:r>
              <a:rPr lang="en-US" sz="1400" dirty="0">
                <a:solidFill>
                  <a:schemeClr val="accent5">
                    <a:lumMod val="75000"/>
                  </a:schemeClr>
                </a:solidFill>
              </a:rPr>
              <a:t>). In fact, some practices go so far as to maintain a GCA ‘crash cart’ in their clinic containing the supplies needed to commence IV steroids without the delay inherent in gathering equipment and procuring the med.</a:t>
            </a:r>
          </a:p>
        </p:txBody>
      </p:sp>
    </p:spTree>
    <p:extLst>
      <p:ext uri="{BB962C8B-B14F-4D97-AF65-F5344CB8AC3E}">
        <p14:creationId xmlns:p14="http://schemas.microsoft.com/office/powerpoint/2010/main" val="40539466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149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What is the treatment for GCA?</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High-dose steroids </a:t>
            </a:r>
            <a:r>
              <a:rPr lang="en-US" altLang="en-US" sz="1600" b="1" dirty="0">
                <a:solidFill>
                  <a:srgbClr val="0000FF"/>
                </a:solidFill>
              </a:rPr>
              <a:t>started  immediately</a:t>
            </a:r>
            <a:endParaRPr lang="en-US" altLang="en-US" sz="1600" b="1" dirty="0">
              <a:solidFill>
                <a:schemeClr val="accent5"/>
              </a:solidFill>
            </a:endParaRPr>
          </a:p>
          <a:p>
            <a:pPr eaLnBrk="1" hangingPunct="1">
              <a:spcBef>
                <a:spcPct val="0"/>
              </a:spcBef>
              <a:buClrTx/>
              <a:buSzTx/>
              <a:buFontTx/>
              <a:buNone/>
            </a:pPr>
            <a:endParaRPr lang="en-US" altLang="en-US" sz="1600" dirty="0">
              <a:solidFill>
                <a:schemeClr val="accent5"/>
              </a:solidFill>
            </a:endParaRPr>
          </a:p>
          <a:p>
            <a:pPr eaLnBrk="1" hangingPunct="1">
              <a:spcBef>
                <a:spcPct val="0"/>
              </a:spcBef>
              <a:buClrTx/>
              <a:buSzTx/>
              <a:buFontTx/>
              <a:buNone/>
            </a:pPr>
            <a:r>
              <a:rPr lang="en-US" altLang="en-US" sz="1600" i="1" dirty="0">
                <a:solidFill>
                  <a:schemeClr val="accent5"/>
                </a:solidFill>
              </a:rPr>
              <a:t>How high?</a:t>
            </a:r>
          </a:p>
          <a:p>
            <a:pPr eaLnBrk="1" hangingPunct="1">
              <a:spcBef>
                <a:spcPct val="0"/>
              </a:spcBef>
              <a:buClrTx/>
              <a:buSzTx/>
              <a:buFontTx/>
              <a:buNone/>
            </a:pPr>
            <a:r>
              <a:rPr lang="en-US" altLang="en-US" sz="1600" dirty="0">
                <a:solidFill>
                  <a:schemeClr val="accent5"/>
                </a:solidFill>
              </a:rPr>
              <a:t>Pts with TMVL should receive  IV pred 1 g/d x 3-5 days, then switch over to PO</a:t>
            </a:r>
            <a:endParaRPr lang="en-US" altLang="en-US" sz="1600" i="1" dirty="0">
              <a:solidFill>
                <a:schemeClr val="accent5"/>
              </a:solidFill>
            </a:endParaRPr>
          </a:p>
        </p:txBody>
      </p:sp>
      <p:sp>
        <p:nvSpPr>
          <p:cNvPr id="28" name="TextBox 27">
            <a:extLst>
              <a:ext uri="{FF2B5EF4-FFF2-40B4-BE49-F238E27FC236}">
                <a16:creationId xmlns:a16="http://schemas.microsoft.com/office/drawing/2014/main" id="{FEECE105-7F0F-689D-E2AB-32133A5D8042}"/>
              </a:ext>
            </a:extLst>
          </p:cNvPr>
          <p:cNvSpPr txBox="1"/>
          <p:nvPr/>
        </p:nvSpPr>
        <p:spPr>
          <a:xfrm>
            <a:off x="2392016" y="5287623"/>
            <a:ext cx="6254738" cy="1384995"/>
          </a:xfrm>
          <a:prstGeom prst="rect">
            <a:avLst/>
          </a:prstGeom>
          <a:solidFill>
            <a:schemeClr val="accent5">
              <a:lumMod val="75000"/>
            </a:schemeClr>
          </a:solidFill>
        </p:spPr>
        <p:txBody>
          <a:bodyPr wrap="square" rtlCol="0">
            <a:spAutoFit/>
          </a:bodyPr>
          <a:lstStyle/>
          <a:p>
            <a:r>
              <a:rPr lang="en-US" sz="1400" i="1" dirty="0"/>
              <a:t>How immediately is immediately?</a:t>
            </a:r>
          </a:p>
          <a:p>
            <a:r>
              <a:rPr lang="en-US" sz="1400" dirty="0"/>
              <a:t>Immediately as in, if the index of suspicion warrants it, treatment should be started before confirmatory labs are </a:t>
            </a:r>
            <a:r>
              <a:rPr lang="en-US" sz="1400" i="1" dirty="0"/>
              <a:t>drawn</a:t>
            </a:r>
            <a:r>
              <a:rPr lang="en-US" sz="1400" dirty="0"/>
              <a:t> (much less </a:t>
            </a:r>
            <a:r>
              <a:rPr lang="en-US" sz="1400" i="1" dirty="0"/>
              <a:t>reported back</a:t>
            </a:r>
            <a:r>
              <a:rPr lang="en-US" sz="1400" dirty="0"/>
              <a:t>) </a:t>
            </a:r>
            <a:r>
              <a:rPr lang="en-US" sz="1400" dirty="0">
                <a:solidFill>
                  <a:schemeClr val="accent5">
                    <a:lumMod val="75000"/>
                  </a:schemeClr>
                </a:solidFill>
              </a:rPr>
              <a:t>In fact, some practices go so far as to maintain a GCA ‘crash cart’ in their clinic containing the supplies needed to commence IV steroids without the delay inherent in gathering equipment and procuring the med.</a:t>
            </a:r>
          </a:p>
        </p:txBody>
      </p:sp>
    </p:spTree>
    <p:extLst>
      <p:ext uri="{BB962C8B-B14F-4D97-AF65-F5344CB8AC3E}">
        <p14:creationId xmlns:p14="http://schemas.microsoft.com/office/powerpoint/2010/main" val="85268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latin typeface="Segoe Script" panose="030B0504020000000003" pitchFamily="66" charset="0"/>
              </a:rPr>
              <a:t>aka…amaurosis fugax</a:t>
            </a:r>
            <a:r>
              <a:rPr lang="en-US" sz="1600" b="1" dirty="0">
                <a:latin typeface="Segoe Script" panose="030B0504020000000003" pitchFamily="66" charset="0"/>
              </a:rPr>
              <a:t>?</a:t>
            </a:r>
          </a:p>
        </p:txBody>
      </p:sp>
      <p:sp>
        <p:nvSpPr>
          <p:cNvPr id="9" name="TextBox 8">
            <a:extLst>
              <a:ext uri="{FF2B5EF4-FFF2-40B4-BE49-F238E27FC236}">
                <a16:creationId xmlns:a16="http://schemas.microsoft.com/office/drawing/2014/main" id="{099D458E-4E07-0628-B6C6-64EDC967B4E5}"/>
              </a:ext>
            </a:extLst>
          </p:cNvPr>
          <p:cNvSpPr txBox="1"/>
          <p:nvPr/>
        </p:nvSpPr>
        <p:spPr>
          <a:xfrm>
            <a:off x="1665989" y="2831832"/>
            <a:ext cx="6411211" cy="2554545"/>
          </a:xfrm>
          <a:prstGeom prst="rect">
            <a:avLst/>
          </a:prstGeom>
          <a:noFill/>
        </p:spPr>
        <p:txBody>
          <a:bodyPr wrap="square" rtlCol="0">
            <a:spAutoFit/>
          </a:bodyPr>
          <a:lstStyle/>
          <a:p>
            <a:r>
              <a:rPr lang="en-US" sz="1600" i="1" dirty="0"/>
              <a:t>What is the older term by which TVL is often known?</a:t>
            </a:r>
          </a:p>
          <a:p>
            <a:r>
              <a:rPr lang="en-US" sz="1600" dirty="0"/>
              <a:t>‘Amaurosis fugax’</a:t>
            </a:r>
          </a:p>
          <a:p>
            <a:endParaRPr lang="en-US" sz="1600" dirty="0"/>
          </a:p>
          <a:p>
            <a:r>
              <a:rPr lang="en-US" sz="1600" i="1" dirty="0"/>
              <a:t>So are TVL and amaurosis fugax synonyms?</a:t>
            </a:r>
          </a:p>
          <a:p>
            <a:r>
              <a:rPr lang="en-US" sz="1600" dirty="0"/>
              <a:t>Sort of, but not really? Certainly, they are often </a:t>
            </a:r>
            <a:r>
              <a:rPr lang="en-US" sz="1600" i="1" dirty="0"/>
              <a:t>used</a:t>
            </a:r>
            <a:r>
              <a:rPr lang="en-US" sz="1600" dirty="0"/>
              <a:t> synonymously. </a:t>
            </a:r>
            <a:r>
              <a:rPr lang="en-US" sz="1600" dirty="0">
                <a:solidFill>
                  <a:srgbClr val="0000FF"/>
                </a:solidFill>
              </a:rPr>
              <a:t>However, the </a:t>
            </a:r>
            <a:r>
              <a:rPr lang="en-US" sz="1600" i="1" dirty="0">
                <a:solidFill>
                  <a:srgbClr val="0000FF"/>
                </a:solidFill>
              </a:rPr>
              <a:t>Neuro</a:t>
            </a:r>
            <a:r>
              <a:rPr lang="en-US" sz="1600" dirty="0">
                <a:solidFill>
                  <a:srgbClr val="0000FF"/>
                </a:solidFill>
              </a:rPr>
              <a:t> book states that “amaurosis fugax refers specifically to a retinal TIA.” </a:t>
            </a:r>
            <a:r>
              <a:rPr lang="en-US" sz="1600" dirty="0"/>
              <a:t>OTOH, </a:t>
            </a:r>
            <a:r>
              <a:rPr lang="en-US" sz="1600" i="1" dirty="0" err="1"/>
              <a:t>EyeWiki</a:t>
            </a:r>
            <a:r>
              <a:rPr lang="en-US" sz="1600" dirty="0"/>
              <a:t> says it “refers to TVL…either monocular or binocular.” So when the chips are down (</a:t>
            </a:r>
            <a:r>
              <a:rPr lang="en-US" sz="1600" dirty="0" err="1"/>
              <a:t>eg</a:t>
            </a:r>
            <a:r>
              <a:rPr lang="en-US" sz="1600" dirty="0"/>
              <a:t>, during your Board exam) it might be best to stick with the term ‘TVL.’ Just my $0.02.</a:t>
            </a:r>
          </a:p>
        </p:txBody>
      </p:sp>
    </p:spTree>
    <p:extLst>
      <p:ext uri="{BB962C8B-B14F-4D97-AF65-F5344CB8AC3E}">
        <p14:creationId xmlns:p14="http://schemas.microsoft.com/office/powerpoint/2010/main" val="18816119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What is the treatment for GCA?</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High-dose steroids </a:t>
            </a:r>
            <a:r>
              <a:rPr lang="en-US" altLang="en-US" sz="1600" b="1" dirty="0">
                <a:solidFill>
                  <a:srgbClr val="0000FF"/>
                </a:solidFill>
              </a:rPr>
              <a:t>started  immediately</a:t>
            </a:r>
            <a:endParaRPr lang="en-US" altLang="en-US" sz="1600" b="1" dirty="0">
              <a:solidFill>
                <a:schemeClr val="accent5"/>
              </a:solidFill>
            </a:endParaRPr>
          </a:p>
          <a:p>
            <a:pPr eaLnBrk="1" hangingPunct="1">
              <a:spcBef>
                <a:spcPct val="0"/>
              </a:spcBef>
              <a:buClrTx/>
              <a:buSzTx/>
              <a:buFontTx/>
              <a:buNone/>
            </a:pPr>
            <a:endParaRPr lang="en-US" altLang="en-US" sz="1600" dirty="0">
              <a:solidFill>
                <a:schemeClr val="accent5"/>
              </a:solidFill>
            </a:endParaRPr>
          </a:p>
          <a:p>
            <a:pPr eaLnBrk="1" hangingPunct="1">
              <a:spcBef>
                <a:spcPct val="0"/>
              </a:spcBef>
              <a:buClrTx/>
              <a:buSzTx/>
              <a:buFontTx/>
              <a:buNone/>
            </a:pPr>
            <a:r>
              <a:rPr lang="en-US" altLang="en-US" sz="1600" i="1" dirty="0">
                <a:solidFill>
                  <a:schemeClr val="accent5"/>
                </a:solidFill>
              </a:rPr>
              <a:t>How high?</a:t>
            </a:r>
          </a:p>
          <a:p>
            <a:pPr eaLnBrk="1" hangingPunct="1">
              <a:spcBef>
                <a:spcPct val="0"/>
              </a:spcBef>
              <a:buClrTx/>
              <a:buSzTx/>
              <a:buFontTx/>
              <a:buNone/>
            </a:pPr>
            <a:r>
              <a:rPr lang="en-US" altLang="en-US" sz="1600" dirty="0">
                <a:solidFill>
                  <a:schemeClr val="accent5"/>
                </a:solidFill>
              </a:rPr>
              <a:t>Pts with TMVL should receive  IV pred 1 g/d x 3-5 days, then switch over to PO</a:t>
            </a:r>
            <a:endParaRPr lang="en-US" altLang="en-US" sz="1600" i="1" dirty="0">
              <a:solidFill>
                <a:schemeClr val="accent5"/>
              </a:solidFill>
            </a:endParaRPr>
          </a:p>
        </p:txBody>
      </p:sp>
      <p:sp>
        <p:nvSpPr>
          <p:cNvPr id="28" name="TextBox 27">
            <a:extLst>
              <a:ext uri="{FF2B5EF4-FFF2-40B4-BE49-F238E27FC236}">
                <a16:creationId xmlns:a16="http://schemas.microsoft.com/office/drawing/2014/main" id="{FEECE105-7F0F-689D-E2AB-32133A5D8042}"/>
              </a:ext>
            </a:extLst>
          </p:cNvPr>
          <p:cNvSpPr txBox="1"/>
          <p:nvPr/>
        </p:nvSpPr>
        <p:spPr>
          <a:xfrm>
            <a:off x="2392016" y="5287623"/>
            <a:ext cx="6254738" cy="1384995"/>
          </a:xfrm>
          <a:prstGeom prst="rect">
            <a:avLst/>
          </a:prstGeom>
          <a:solidFill>
            <a:schemeClr val="accent5">
              <a:lumMod val="75000"/>
            </a:schemeClr>
          </a:solidFill>
        </p:spPr>
        <p:txBody>
          <a:bodyPr wrap="square" rtlCol="0">
            <a:spAutoFit/>
          </a:bodyPr>
          <a:lstStyle/>
          <a:p>
            <a:r>
              <a:rPr lang="en-US" sz="1400" i="1" dirty="0"/>
              <a:t>How immediately is immediately?</a:t>
            </a:r>
          </a:p>
          <a:p>
            <a:r>
              <a:rPr lang="en-US" sz="1400" dirty="0"/>
              <a:t>Immediately as in, if the index of suspicion warrants it, treatment should be started before confirmatory labs are </a:t>
            </a:r>
            <a:r>
              <a:rPr lang="en-US" sz="1400" i="1" dirty="0"/>
              <a:t>drawn</a:t>
            </a:r>
            <a:r>
              <a:rPr lang="en-US" sz="1400" dirty="0"/>
              <a:t> (much less </a:t>
            </a:r>
            <a:r>
              <a:rPr lang="en-US" sz="1400" i="1" dirty="0"/>
              <a:t>reported back</a:t>
            </a:r>
            <a:r>
              <a:rPr lang="en-US" sz="1400" dirty="0"/>
              <a:t>). </a:t>
            </a:r>
            <a:r>
              <a:rPr lang="en-US" sz="1400" dirty="0">
                <a:solidFill>
                  <a:srgbClr val="0000FF"/>
                </a:solidFill>
              </a:rPr>
              <a:t>In fact, some practices go so far as to maintain a GCA ‘crash cart’ in their clinic containing the supplies needed to commence IV steroids without the delay inherent in gathering equipment and procuring the med.</a:t>
            </a:r>
          </a:p>
        </p:txBody>
      </p:sp>
    </p:spTree>
    <p:extLst>
      <p:ext uri="{BB962C8B-B14F-4D97-AF65-F5344CB8AC3E}">
        <p14:creationId xmlns:p14="http://schemas.microsoft.com/office/powerpoint/2010/main" val="4297831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treatment for GCA?</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High-dose steroids started  immediately</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How high is high?</a:t>
            </a:r>
            <a:endParaRPr lang="en-US" altLang="en-US" sz="1600" i="1" dirty="0">
              <a:solidFill>
                <a:schemeClr val="accent5"/>
              </a:solidFill>
            </a:endParaRPr>
          </a:p>
          <a:p>
            <a:pPr eaLnBrk="1" hangingPunct="1">
              <a:spcBef>
                <a:spcPct val="0"/>
              </a:spcBef>
              <a:buClrTx/>
              <a:buSzTx/>
              <a:buFontTx/>
              <a:buNone/>
            </a:pPr>
            <a:r>
              <a:rPr lang="en-US" altLang="en-US" sz="1600" dirty="0">
                <a:solidFill>
                  <a:schemeClr val="accent5"/>
                </a:solidFill>
              </a:rPr>
              <a:t>Pts with TMVL should receive  IV pred 1 g/d x 3-5 days, then switch over to PO</a:t>
            </a:r>
            <a:endParaRPr lang="en-US" altLang="en-US" sz="1600" i="1" dirty="0">
              <a:solidFill>
                <a:schemeClr val="accent5"/>
              </a:solidFill>
            </a:endParaRPr>
          </a:p>
        </p:txBody>
      </p:sp>
    </p:spTree>
    <p:extLst>
      <p:ext uri="{BB962C8B-B14F-4D97-AF65-F5344CB8AC3E}">
        <p14:creationId xmlns:p14="http://schemas.microsoft.com/office/powerpoint/2010/main" val="39478150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treatment for GCA?</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High-dose steroids started  immediately</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How high is high?</a:t>
            </a:r>
          </a:p>
          <a:p>
            <a:pPr eaLnBrk="1" hangingPunct="1">
              <a:spcBef>
                <a:spcPct val="0"/>
              </a:spcBef>
              <a:buClrTx/>
              <a:buSzTx/>
              <a:buFontTx/>
              <a:buNone/>
            </a:pPr>
            <a:r>
              <a:rPr lang="en-US" altLang="en-US" sz="1600" dirty="0">
                <a:solidFill>
                  <a:srgbClr val="0000FF"/>
                </a:solidFill>
              </a:rPr>
              <a:t>Pts with TMVL should receive  IV pred 1 g/d x 3-5 days, </a:t>
            </a:r>
            <a:r>
              <a:rPr lang="en-US" altLang="en-US" sz="1600" dirty="0">
                <a:solidFill>
                  <a:schemeClr val="accent5"/>
                </a:solidFill>
              </a:rPr>
              <a:t>then switch over to PO</a:t>
            </a:r>
            <a:endParaRPr lang="en-US" altLang="en-US" sz="1600" i="1" dirty="0">
              <a:solidFill>
                <a:schemeClr val="accent5"/>
              </a:solidFill>
            </a:endParaRPr>
          </a:p>
        </p:txBody>
      </p:sp>
      <p:sp>
        <p:nvSpPr>
          <p:cNvPr id="29" name="Rectangle 28">
            <a:extLst>
              <a:ext uri="{FF2B5EF4-FFF2-40B4-BE49-F238E27FC236}">
                <a16:creationId xmlns:a16="http://schemas.microsoft.com/office/drawing/2014/main" id="{1DD1A9C4-E9E2-E2FE-0E2B-0C79DD6E8C51}"/>
              </a:ext>
            </a:extLst>
          </p:cNvPr>
          <p:cNvSpPr/>
          <p:nvPr/>
        </p:nvSpPr>
        <p:spPr>
          <a:xfrm>
            <a:off x="6171284" y="5702813"/>
            <a:ext cx="2363810" cy="331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route, dose, duration</a:t>
            </a:r>
          </a:p>
        </p:txBody>
      </p:sp>
    </p:spTree>
    <p:extLst>
      <p:ext uri="{BB962C8B-B14F-4D97-AF65-F5344CB8AC3E}">
        <p14:creationId xmlns:p14="http://schemas.microsoft.com/office/powerpoint/2010/main" val="2481779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treatment for GCA?</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High-dose steroids started  immediately</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How high is high?</a:t>
            </a:r>
          </a:p>
          <a:p>
            <a:pPr eaLnBrk="1" hangingPunct="1">
              <a:spcBef>
                <a:spcPct val="0"/>
              </a:spcBef>
              <a:buClrTx/>
              <a:buSzTx/>
              <a:buFontTx/>
              <a:buNone/>
            </a:pPr>
            <a:r>
              <a:rPr lang="en-US" altLang="en-US" sz="1600" dirty="0">
                <a:solidFill>
                  <a:srgbClr val="0000FF"/>
                </a:solidFill>
              </a:rPr>
              <a:t>Pts with TMVL should receive  IV pred 1 g/d x 3-5 days, </a:t>
            </a:r>
            <a:r>
              <a:rPr lang="en-US" altLang="en-US" sz="1600" dirty="0">
                <a:solidFill>
                  <a:schemeClr val="accent5"/>
                </a:solidFill>
              </a:rPr>
              <a:t>then switch over to PO</a:t>
            </a:r>
            <a:endParaRPr lang="en-US" altLang="en-US" sz="1600" i="1" dirty="0">
              <a:solidFill>
                <a:schemeClr val="accent5"/>
              </a:solidFill>
            </a:endParaRPr>
          </a:p>
        </p:txBody>
      </p:sp>
    </p:spTree>
    <p:extLst>
      <p:ext uri="{BB962C8B-B14F-4D97-AF65-F5344CB8AC3E}">
        <p14:creationId xmlns:p14="http://schemas.microsoft.com/office/powerpoint/2010/main" val="16772062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rgbClr val="0000FF"/>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treatment for GCA?</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High-dose steroids started  immediately</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How high is high?</a:t>
            </a:r>
          </a:p>
          <a:p>
            <a:pPr eaLnBrk="1" hangingPunct="1">
              <a:spcBef>
                <a:spcPct val="0"/>
              </a:spcBef>
              <a:buClrTx/>
              <a:buSzTx/>
              <a:buFontTx/>
              <a:buNone/>
            </a:pPr>
            <a:r>
              <a:rPr lang="en-US" altLang="en-US" sz="1600" dirty="0">
                <a:solidFill>
                  <a:srgbClr val="0000FF"/>
                </a:solidFill>
              </a:rPr>
              <a:t>Pts with TMVL should receive  IV pred 1 g/d x 3-5 days, </a:t>
            </a:r>
            <a:r>
              <a:rPr lang="en-US" altLang="en-US" sz="1600" dirty="0"/>
              <a:t>then switch over to PO</a:t>
            </a:r>
            <a:endParaRPr lang="en-US" altLang="en-US" sz="1600" i="1" dirty="0"/>
          </a:p>
        </p:txBody>
      </p:sp>
    </p:spTree>
    <p:extLst>
      <p:ext uri="{BB962C8B-B14F-4D97-AF65-F5344CB8AC3E}">
        <p14:creationId xmlns:p14="http://schemas.microsoft.com/office/powerpoint/2010/main" val="35495114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chemeClr val="bg1">
                    <a:lumMod val="75000"/>
                  </a:schemeClr>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What is the treatment for GCA?</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High-dose steroids started  immediately</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How high is high?</a:t>
            </a:r>
          </a:p>
          <a:p>
            <a:pPr eaLnBrk="1" hangingPunct="1">
              <a:spcBef>
                <a:spcPct val="0"/>
              </a:spcBef>
              <a:buClrTx/>
              <a:buSzTx/>
              <a:buFontTx/>
              <a:buNone/>
            </a:pPr>
            <a:r>
              <a:rPr lang="en-US" altLang="en-US" sz="1600" dirty="0">
                <a:solidFill>
                  <a:schemeClr val="bg1">
                    <a:lumMod val="75000"/>
                  </a:schemeClr>
                </a:solidFill>
              </a:rPr>
              <a:t>Pts with TMVL should receive  IV pred 1 g/d x 3-5 days, then switch over to PO</a:t>
            </a:r>
            <a:endParaRPr lang="en-US" altLang="en-US" sz="1600" i="1" dirty="0">
              <a:solidFill>
                <a:schemeClr val="bg1">
                  <a:lumMod val="75000"/>
                </a:schemeClr>
              </a:solidFill>
            </a:endParaRPr>
          </a:p>
        </p:txBody>
      </p:sp>
      <p:sp>
        <p:nvSpPr>
          <p:cNvPr id="29" name="TextBox 28">
            <a:extLst>
              <a:ext uri="{FF2B5EF4-FFF2-40B4-BE49-F238E27FC236}">
                <a16:creationId xmlns:a16="http://schemas.microsoft.com/office/drawing/2014/main" id="{5C6F241A-DE05-1E54-1028-750781AA062B}"/>
              </a:ext>
            </a:extLst>
          </p:cNvPr>
          <p:cNvSpPr txBox="1"/>
          <p:nvPr/>
        </p:nvSpPr>
        <p:spPr>
          <a:xfrm>
            <a:off x="894329" y="4312436"/>
            <a:ext cx="7355341" cy="1477328"/>
          </a:xfrm>
          <a:prstGeom prst="rect">
            <a:avLst/>
          </a:prstGeom>
          <a:solidFill>
            <a:srgbClr val="00B050"/>
          </a:solidFill>
        </p:spPr>
        <p:txBody>
          <a:bodyPr wrap="square" rtlCol="0">
            <a:spAutoFit/>
          </a:bodyPr>
          <a:lstStyle/>
          <a:p>
            <a:r>
              <a:rPr lang="en-US" dirty="0"/>
              <a:t>If a TMVL pt is over 50—and especially if she’s over 70, and AFAB—establishing an index of suspicion for GCA (and acting on it, if high) is the first order of the day. </a:t>
            </a:r>
            <a:r>
              <a:rPr lang="en-US" dirty="0">
                <a:solidFill>
                  <a:srgbClr val="00B050"/>
                </a:solidFill>
              </a:rPr>
              <a:t>(Fortunately, this is easily accomplished via a few questions posed while taking an initial history or performing the anterior-segment slit lamp exam.)</a:t>
            </a:r>
          </a:p>
        </p:txBody>
      </p:sp>
    </p:spTree>
    <p:extLst>
      <p:ext uri="{BB962C8B-B14F-4D97-AF65-F5344CB8AC3E}">
        <p14:creationId xmlns:p14="http://schemas.microsoft.com/office/powerpoint/2010/main" val="9071473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chemeClr val="bg1">
                    <a:lumMod val="75000"/>
                  </a:schemeClr>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What is the treatment for GCA?</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High-dose steroids started  immediately</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How high is high?</a:t>
            </a:r>
          </a:p>
          <a:p>
            <a:pPr eaLnBrk="1" hangingPunct="1">
              <a:spcBef>
                <a:spcPct val="0"/>
              </a:spcBef>
              <a:buClrTx/>
              <a:buSzTx/>
              <a:buFontTx/>
              <a:buNone/>
            </a:pPr>
            <a:r>
              <a:rPr lang="en-US" altLang="en-US" sz="1600" dirty="0">
                <a:solidFill>
                  <a:schemeClr val="bg1">
                    <a:lumMod val="75000"/>
                  </a:schemeClr>
                </a:solidFill>
              </a:rPr>
              <a:t>Pts with TMVL should receive  IV pred 1 g/d x 3-5 days, then switch over to PO</a:t>
            </a:r>
            <a:endParaRPr lang="en-US" altLang="en-US" sz="1600" i="1" dirty="0">
              <a:solidFill>
                <a:schemeClr val="bg1">
                  <a:lumMod val="75000"/>
                </a:schemeClr>
              </a:solidFill>
            </a:endParaRPr>
          </a:p>
        </p:txBody>
      </p:sp>
      <p:sp>
        <p:nvSpPr>
          <p:cNvPr id="29" name="TextBox 28">
            <a:extLst>
              <a:ext uri="{FF2B5EF4-FFF2-40B4-BE49-F238E27FC236}">
                <a16:creationId xmlns:a16="http://schemas.microsoft.com/office/drawing/2014/main" id="{5C6F241A-DE05-1E54-1028-750781AA062B}"/>
              </a:ext>
            </a:extLst>
          </p:cNvPr>
          <p:cNvSpPr txBox="1"/>
          <p:nvPr/>
        </p:nvSpPr>
        <p:spPr>
          <a:xfrm>
            <a:off x="894329" y="4312436"/>
            <a:ext cx="7355341" cy="1477328"/>
          </a:xfrm>
          <a:prstGeom prst="rect">
            <a:avLst/>
          </a:prstGeom>
          <a:solidFill>
            <a:srgbClr val="00B050"/>
          </a:solidFill>
        </p:spPr>
        <p:txBody>
          <a:bodyPr wrap="square" rtlCol="0">
            <a:spAutoFit/>
          </a:bodyPr>
          <a:lstStyle/>
          <a:p>
            <a:r>
              <a:rPr lang="en-US" dirty="0"/>
              <a:t>If a TMVL pt is over 50—and especially if she’s over 70, and AFAB—establishing an index of suspicion for GCA (and acting on it, if high) is the first order of the day. </a:t>
            </a:r>
            <a:r>
              <a:rPr lang="en-US" dirty="0">
                <a:solidFill>
                  <a:srgbClr val="0000FF"/>
                </a:solidFill>
              </a:rPr>
              <a:t>(Fortunately, this is easily accomplished via a few questions posed while taking an initial history or performing the anterior-segment slit lamp exam.)</a:t>
            </a:r>
          </a:p>
        </p:txBody>
      </p:sp>
    </p:spTree>
    <p:extLst>
      <p:ext uri="{BB962C8B-B14F-4D97-AF65-F5344CB8AC3E}">
        <p14:creationId xmlns:p14="http://schemas.microsoft.com/office/powerpoint/2010/main" val="24668230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dirty="0">
                <a:solidFill>
                  <a:schemeClr val="bg1">
                    <a:lumMod val="75000"/>
                  </a:schemeClr>
                </a:solidFill>
              </a:rPr>
              <a:t>and/or </a:t>
            </a:r>
            <a:r>
              <a:rPr lang="en-US" b="1" dirty="0">
                <a:solidFill>
                  <a:schemeClr val="bg1">
                    <a:lumMod val="75000"/>
                  </a:schemeClr>
                </a:solidFill>
              </a:rPr>
              <a:t>optic nerve</a:t>
            </a:r>
          </a:p>
        </p:txBody>
      </p: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b="1" dirty="0">
                <a:solidFill>
                  <a:schemeClr val="bg1">
                    <a:lumMod val="75000"/>
                  </a:schemeClr>
                </a:solidFill>
              </a:rPr>
              <a:t>GCA</a:t>
            </a:r>
          </a:p>
        </p:txBody>
      </p:sp>
      <p:sp>
        <p:nvSpPr>
          <p:cNvPr id="14" name="Text Box 12">
            <a:extLst>
              <a:ext uri="{FF2B5EF4-FFF2-40B4-BE49-F238E27FC236}">
                <a16:creationId xmlns:a16="http://schemas.microsoft.com/office/drawing/2014/main" id="{8F2E52B5-6F0F-B7D6-7A91-3B6E482C8370}"/>
              </a:ext>
            </a:extLst>
          </p:cNvPr>
          <p:cNvSpPr txBox="1">
            <a:spLocks noChangeArrowheads="1"/>
          </p:cNvSpPr>
          <p:nvPr/>
        </p:nvSpPr>
        <p:spPr bwMode="auto">
          <a:xfrm>
            <a:off x="3503467" y="4193816"/>
            <a:ext cx="5353877" cy="132343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In general terms, what is GCA?</a:t>
            </a:r>
          </a:p>
          <a:p>
            <a:pPr eaLnBrk="1" hangingPunct="1">
              <a:spcBef>
                <a:spcPct val="0"/>
              </a:spcBef>
              <a:buClrTx/>
              <a:buSzTx/>
              <a:buFontTx/>
              <a:buNone/>
            </a:pPr>
            <a:r>
              <a:rPr lang="en-US" altLang="en-US" sz="1600" dirty="0">
                <a:solidFill>
                  <a:schemeClr val="bg1">
                    <a:lumMod val="75000"/>
                  </a:schemeClr>
                </a:solidFill>
              </a:rPr>
              <a:t>An inflammatory disease that targets  mid-sized  arteries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Who is the classic GCA patient?</a:t>
            </a:r>
          </a:p>
          <a:p>
            <a:pPr eaLnBrk="1" hangingPunct="1">
              <a:spcBef>
                <a:spcPct val="0"/>
              </a:spcBef>
              <a:buClrTx/>
              <a:buSzTx/>
              <a:buFontTx/>
              <a:buNone/>
            </a:pPr>
            <a:r>
              <a:rPr lang="en-US" altLang="en-US" sz="1600" dirty="0">
                <a:solidFill>
                  <a:schemeClr val="bg1">
                    <a:lumMod val="75000"/>
                  </a:schemeClr>
                </a:solidFill>
              </a:rPr>
              <a:t>An </a:t>
            </a:r>
            <a:r>
              <a:rPr lang="en-US" altLang="en-US" sz="1600" b="1" dirty="0">
                <a:solidFill>
                  <a:schemeClr val="bg1">
                    <a:lumMod val="75000"/>
                  </a:schemeClr>
                </a:solidFill>
              </a:rPr>
              <a:t>old</a:t>
            </a:r>
            <a:r>
              <a:rPr lang="en-US" altLang="en-US" sz="1600" dirty="0">
                <a:solidFill>
                  <a:schemeClr val="bg1">
                    <a:lumMod val="75000"/>
                  </a:schemeClr>
                </a:solidFill>
              </a:rPr>
              <a:t> white lady</a:t>
            </a:r>
          </a:p>
        </p:txBody>
      </p:sp>
      <p:sp>
        <p:nvSpPr>
          <p:cNvPr id="6" name="TextBox 5">
            <a:extLst>
              <a:ext uri="{FF2B5EF4-FFF2-40B4-BE49-F238E27FC236}">
                <a16:creationId xmlns:a16="http://schemas.microsoft.com/office/drawing/2014/main" id="{0B0166BC-6008-220D-76BC-358D8BC5D377}"/>
              </a:ext>
            </a:extLst>
          </p:cNvPr>
          <p:cNvSpPr txBox="1"/>
          <p:nvPr/>
        </p:nvSpPr>
        <p:spPr>
          <a:xfrm>
            <a:off x="3094781" y="5599043"/>
            <a:ext cx="4355359" cy="1169551"/>
          </a:xfrm>
          <a:prstGeom prst="rect">
            <a:avLst/>
          </a:prstGeom>
          <a:solidFill>
            <a:schemeClr val="accent5"/>
          </a:solidFill>
        </p:spPr>
        <p:txBody>
          <a:bodyPr wrap="none" rtlCol="0">
            <a:spAutoFit/>
          </a:bodyPr>
          <a:lstStyle/>
          <a:p>
            <a:r>
              <a:rPr lang="en-US" sz="1400" i="1" dirty="0">
                <a:solidFill>
                  <a:schemeClr val="bg1">
                    <a:lumMod val="65000"/>
                  </a:schemeClr>
                </a:solidFill>
              </a:rPr>
              <a:t>How old is old?</a:t>
            </a:r>
          </a:p>
          <a:p>
            <a:r>
              <a:rPr lang="en-US" sz="1400" dirty="0">
                <a:solidFill>
                  <a:schemeClr val="bg1">
                    <a:lumMod val="65000"/>
                  </a:schemeClr>
                </a:solidFill>
              </a:rPr>
              <a:t>Usually 70+</a:t>
            </a:r>
          </a:p>
          <a:p>
            <a:endParaRPr lang="en-US" sz="1400" dirty="0">
              <a:solidFill>
                <a:schemeClr val="bg1">
                  <a:lumMod val="65000"/>
                </a:schemeClr>
              </a:solidFill>
            </a:endParaRPr>
          </a:p>
          <a:p>
            <a:r>
              <a:rPr lang="en-US" sz="1400" i="1" dirty="0">
                <a:solidFill>
                  <a:schemeClr val="bg1">
                    <a:lumMod val="65000"/>
                  </a:schemeClr>
                </a:solidFill>
              </a:rPr>
              <a:t>At what age should GCA enter one’s DDx for TMVL?</a:t>
            </a:r>
          </a:p>
          <a:p>
            <a:r>
              <a:rPr lang="en-US" sz="1400" dirty="0">
                <a:solidFill>
                  <a:schemeClr val="bg1">
                    <a:lumMod val="65000"/>
                  </a:schemeClr>
                </a:solidFill>
              </a:rPr>
              <a:t>The </a:t>
            </a:r>
            <a:r>
              <a:rPr lang="en-US" sz="1400" i="1" dirty="0">
                <a:solidFill>
                  <a:schemeClr val="bg1">
                    <a:lumMod val="65000"/>
                  </a:schemeClr>
                </a:solidFill>
              </a:rPr>
              <a:t>Neuro</a:t>
            </a:r>
            <a:r>
              <a:rPr lang="en-US" sz="1400" dirty="0">
                <a:solidFill>
                  <a:schemeClr val="bg1">
                    <a:lumMod val="65000"/>
                  </a:schemeClr>
                </a:solidFill>
              </a:rPr>
              <a:t> book says to consider it in anyone 50+</a:t>
            </a:r>
          </a:p>
        </p:txBody>
      </p:sp>
      <p:sp>
        <p:nvSpPr>
          <p:cNvPr id="8" name="Text Box 12">
            <a:extLst>
              <a:ext uri="{FF2B5EF4-FFF2-40B4-BE49-F238E27FC236}">
                <a16:creationId xmlns:a16="http://schemas.microsoft.com/office/drawing/2014/main" id="{888B340C-AACF-43C9-C8BF-817E73F04D7C}"/>
              </a:ext>
            </a:extLst>
          </p:cNvPr>
          <p:cNvSpPr txBox="1">
            <a:spLocks noChangeArrowheads="1"/>
          </p:cNvSpPr>
          <p:nvPr/>
        </p:nvSpPr>
        <p:spPr bwMode="auto">
          <a:xfrm>
            <a:off x="1640894" y="4387239"/>
            <a:ext cx="5465342" cy="2062103"/>
          </a:xfrm>
          <a:prstGeom prst="rect">
            <a:avLst/>
          </a:prstGeom>
          <a:solidFill>
            <a:srgbClr val="FFFF0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Other than TMVL, what symptoms might a GCA pt report?</a:t>
            </a:r>
          </a:p>
          <a:p>
            <a:pPr eaLnBrk="1" hangingPunct="1">
              <a:spcBef>
                <a:spcPct val="0"/>
              </a:spcBef>
              <a:buClrTx/>
              <a:buSzTx/>
              <a:buFontTx/>
              <a:buNone/>
              <a:defRPr/>
            </a:pPr>
            <a:r>
              <a:rPr lang="en-US" altLang="en-US" sz="1600" dirty="0">
                <a:solidFill>
                  <a:schemeClr val="bg1">
                    <a:lumMod val="75000"/>
                  </a:schemeClr>
                </a:solidFill>
              </a:rPr>
              <a:t>--Headache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Jaw claudication</a:t>
            </a:r>
          </a:p>
          <a:p>
            <a:pPr eaLnBrk="1" hangingPunct="1">
              <a:spcBef>
                <a:spcPct val="0"/>
              </a:spcBef>
              <a:buClrTx/>
              <a:buSzTx/>
              <a:buFontTx/>
              <a:buNone/>
              <a:defRPr/>
            </a:pPr>
            <a:r>
              <a:rPr lang="en-US" altLang="en-US" sz="1600" dirty="0">
                <a:solidFill>
                  <a:schemeClr val="bg1">
                    <a:lumMod val="75000"/>
                  </a:schemeClr>
                </a:solidFill>
              </a:rPr>
              <a:t>--Fever</a:t>
            </a:r>
          </a:p>
          <a:p>
            <a:pPr eaLnBrk="1" hangingPunct="1">
              <a:spcBef>
                <a:spcPct val="0"/>
              </a:spcBef>
              <a:buClrTx/>
              <a:buSzTx/>
              <a:buFontTx/>
              <a:buNone/>
              <a:defRPr/>
            </a:pPr>
            <a:r>
              <a:rPr lang="en-US" altLang="en-US" sz="1600" dirty="0">
                <a:solidFill>
                  <a:schemeClr val="bg1">
                    <a:lumMod val="75000"/>
                  </a:schemeClr>
                </a:solidFill>
              </a:rPr>
              <a:t>--Malaise</a:t>
            </a:r>
          </a:p>
          <a:p>
            <a:pPr eaLnBrk="1" hangingPunct="1">
              <a:spcBef>
                <a:spcPct val="0"/>
              </a:spcBef>
              <a:buClrTx/>
              <a:buSzTx/>
              <a:buFontTx/>
              <a:buNone/>
              <a:defRPr/>
            </a:pPr>
            <a:r>
              <a:rPr lang="en-US" altLang="en-US" sz="1600" dirty="0">
                <a:solidFill>
                  <a:schemeClr val="bg1">
                    <a:lumMod val="75000"/>
                  </a:schemeClr>
                </a:solidFill>
              </a:rPr>
              <a:t>--</a:t>
            </a:r>
            <a:r>
              <a:rPr lang="en-US" altLang="en-US" sz="1600" b="1" dirty="0">
                <a:solidFill>
                  <a:schemeClr val="bg1">
                    <a:lumMod val="75000"/>
                  </a:schemeClr>
                </a:solidFill>
              </a:rPr>
              <a:t>PMR symptoms</a:t>
            </a:r>
          </a:p>
          <a:p>
            <a:pPr eaLnBrk="1" hangingPunct="1">
              <a:spcBef>
                <a:spcPct val="0"/>
              </a:spcBef>
              <a:buClrTx/>
              <a:buSzTx/>
              <a:buFontTx/>
              <a:buNone/>
              <a:defRPr/>
            </a:pPr>
            <a:r>
              <a:rPr lang="en-US" altLang="en-US" sz="1600" dirty="0">
                <a:solidFill>
                  <a:schemeClr val="bg1">
                    <a:lumMod val="75000"/>
                  </a:schemeClr>
                </a:solidFill>
              </a:rPr>
              <a:t>--Diplopia</a:t>
            </a:r>
          </a:p>
          <a:p>
            <a:pPr eaLnBrk="1" hangingPunct="1">
              <a:spcBef>
                <a:spcPct val="0"/>
              </a:spcBef>
              <a:buClrTx/>
              <a:buSzTx/>
              <a:buFontTx/>
              <a:buNone/>
              <a:defRPr/>
            </a:pPr>
            <a:r>
              <a:rPr lang="en-US" altLang="en-US" sz="1600" dirty="0">
                <a:solidFill>
                  <a:schemeClr val="bg1">
                    <a:lumMod val="75000"/>
                  </a:schemeClr>
                </a:solidFill>
              </a:rPr>
              <a:t>--(There are other legit answers as well)</a:t>
            </a:r>
          </a:p>
        </p:txBody>
      </p:sp>
      <p:sp>
        <p:nvSpPr>
          <p:cNvPr id="9" name="Text Box 13">
            <a:extLst>
              <a:ext uri="{FF2B5EF4-FFF2-40B4-BE49-F238E27FC236}">
                <a16:creationId xmlns:a16="http://schemas.microsoft.com/office/drawing/2014/main" id="{DFDFABA3-1F75-B815-E29A-C7D4C55D7EE0}"/>
              </a:ext>
            </a:extLst>
          </p:cNvPr>
          <p:cNvSpPr txBox="1">
            <a:spLocks noChangeArrowheads="1"/>
          </p:cNvSpPr>
          <p:nvPr/>
        </p:nvSpPr>
        <p:spPr bwMode="auto">
          <a:xfrm>
            <a:off x="3737544" y="4514977"/>
            <a:ext cx="5119800" cy="2031325"/>
          </a:xfrm>
          <a:prstGeom prst="rect">
            <a:avLst/>
          </a:prstGeom>
          <a:solidFill>
            <a:srgbClr val="66FFCC"/>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is jaw claudication?</a:t>
            </a:r>
          </a:p>
          <a:p>
            <a:pPr eaLnBrk="1" hangingPunct="1">
              <a:spcBef>
                <a:spcPct val="0"/>
              </a:spcBef>
              <a:buClrTx/>
              <a:buSzTx/>
              <a:buFontTx/>
              <a:buNone/>
            </a:pPr>
            <a:r>
              <a:rPr lang="en-US" altLang="en-US" sz="1400" dirty="0">
                <a:solidFill>
                  <a:schemeClr val="bg1">
                    <a:lumMod val="75000"/>
                  </a:schemeClr>
                </a:solidFill>
              </a:rPr>
              <a:t>Pain in the jaw brought on by  chewing</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is the etiology?</a:t>
            </a:r>
          </a:p>
          <a:p>
            <a:pPr eaLnBrk="1" hangingPunct="1">
              <a:spcBef>
                <a:spcPct val="0"/>
              </a:spcBef>
              <a:buClrTx/>
              <a:buSzTx/>
              <a:buFontTx/>
              <a:buNone/>
            </a:pPr>
            <a:r>
              <a:rPr lang="en-US" altLang="en-US" sz="1400" dirty="0">
                <a:solidFill>
                  <a:schemeClr val="bg1">
                    <a:lumMod val="75000"/>
                  </a:schemeClr>
                </a:solidFill>
              </a:rPr>
              <a:t>Same as the leg claudication that PAD pts get when walking—</a:t>
            </a:r>
          </a:p>
          <a:p>
            <a:pPr eaLnBrk="1" hangingPunct="1">
              <a:spcBef>
                <a:spcPct val="0"/>
              </a:spcBef>
              <a:buClrTx/>
              <a:buSzTx/>
              <a:buFontTx/>
              <a:buNone/>
            </a:pPr>
            <a:r>
              <a:rPr lang="en-US" altLang="en-US" sz="1400" dirty="0">
                <a:solidFill>
                  <a:schemeClr val="bg1">
                    <a:lumMod val="75000"/>
                  </a:schemeClr>
                </a:solidFill>
              </a:rPr>
              <a:t>poor muscle </a:t>
            </a:r>
            <a:r>
              <a:rPr lang="en-US" altLang="en-US" sz="1400" dirty="0" err="1">
                <a:solidFill>
                  <a:schemeClr val="bg1">
                    <a:lumMod val="75000"/>
                  </a:schemeClr>
                </a:solidFill>
              </a:rPr>
              <a:t>perfusion</a:t>
            </a:r>
            <a:r>
              <a:rPr lang="en-US" altLang="en-US" sz="1400" dirty="0" err="1">
                <a:solidFill>
                  <a:schemeClr val="bg1">
                    <a:lumMod val="75000"/>
                  </a:schemeClr>
                </a:solidFill>
                <a:sym typeface="Wingdings" panose="05000000000000000000" pitchFamily="2" charset="2"/>
              </a:rPr>
              <a:t>muscle</a:t>
            </a:r>
            <a:r>
              <a:rPr lang="en-US" altLang="en-US" sz="1400" dirty="0">
                <a:solidFill>
                  <a:schemeClr val="bg1">
                    <a:lumMod val="75000"/>
                  </a:schemeClr>
                </a:solidFill>
                <a:sym typeface="Wingdings" panose="05000000000000000000" pitchFamily="2" charset="2"/>
              </a:rPr>
              <a:t> </a:t>
            </a:r>
            <a:r>
              <a:rPr lang="en-US" altLang="en-US" sz="1400" dirty="0">
                <a:solidFill>
                  <a:schemeClr val="bg1">
                    <a:lumMod val="75000"/>
                  </a:schemeClr>
                </a:solidFill>
              </a:rPr>
              <a:t>ischemia with </a:t>
            </a:r>
            <a:r>
              <a:rPr lang="en-US" altLang="en-US" sz="1400" dirty="0" err="1">
                <a:solidFill>
                  <a:schemeClr val="bg1">
                    <a:lumMod val="75000"/>
                  </a:schemeClr>
                </a:solidFill>
              </a:rPr>
              <a:t>use</a:t>
            </a:r>
            <a:r>
              <a:rPr lang="en-US" altLang="en-US" sz="1400" dirty="0" err="1">
                <a:solidFill>
                  <a:schemeClr val="bg1">
                    <a:lumMod val="75000"/>
                  </a:schemeClr>
                </a:solidFill>
                <a:sym typeface="Wingdings" panose="05000000000000000000" pitchFamily="2" charset="2"/>
              </a:rPr>
              <a:t></a:t>
            </a:r>
            <a:r>
              <a:rPr lang="en-US" altLang="en-US" sz="1400" dirty="0" err="1">
                <a:solidFill>
                  <a:schemeClr val="bg1">
                    <a:lumMod val="75000"/>
                  </a:schemeClr>
                </a:solidFill>
              </a:rPr>
              <a:t>pain</a:t>
            </a: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Does the pain localize to the TMJ?</a:t>
            </a:r>
          </a:p>
          <a:p>
            <a:pPr eaLnBrk="1" hangingPunct="1">
              <a:spcBef>
                <a:spcPct val="0"/>
              </a:spcBef>
              <a:buClrTx/>
              <a:buSzTx/>
              <a:buFontTx/>
              <a:buNone/>
            </a:pPr>
            <a:r>
              <a:rPr lang="en-US" altLang="en-US" sz="1400" dirty="0">
                <a:solidFill>
                  <a:schemeClr val="bg1">
                    <a:lumMod val="75000"/>
                  </a:schemeClr>
                </a:solidFill>
              </a:rPr>
              <a:t>No! If it does, it’s not claudication</a:t>
            </a:r>
          </a:p>
        </p:txBody>
      </p:sp>
      <p:sp>
        <p:nvSpPr>
          <p:cNvPr id="15" name="Text Box 13">
            <a:extLst>
              <a:ext uri="{FF2B5EF4-FFF2-40B4-BE49-F238E27FC236}">
                <a16:creationId xmlns:a16="http://schemas.microsoft.com/office/drawing/2014/main" id="{68E101FC-2897-7EFE-3EB8-24B9FB8CA9EC}"/>
              </a:ext>
            </a:extLst>
          </p:cNvPr>
          <p:cNvSpPr txBox="1">
            <a:spLocks noChangeArrowheads="1"/>
          </p:cNvSpPr>
          <p:nvPr/>
        </p:nvSpPr>
        <p:spPr bwMode="auto">
          <a:xfrm>
            <a:off x="3536597" y="5339281"/>
            <a:ext cx="4891786" cy="1384995"/>
          </a:xfrm>
          <a:prstGeom prst="rect">
            <a:avLst/>
          </a:prstGeom>
          <a:solidFill>
            <a:srgbClr val="53D2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a:t>
            </a:r>
            <a:r>
              <a:rPr lang="en-US" altLang="en-US" sz="1400" dirty="0">
                <a:solidFill>
                  <a:srgbClr val="999999"/>
                </a:solidFill>
              </a:rPr>
              <a:t>PMR</a:t>
            </a:r>
            <a:r>
              <a:rPr lang="en-US" altLang="en-US" sz="1400" i="1" dirty="0">
                <a:solidFill>
                  <a:srgbClr val="999999"/>
                </a:solidFill>
              </a:rPr>
              <a:t> stand for in this context?</a:t>
            </a:r>
          </a:p>
          <a:p>
            <a:pPr eaLnBrk="1" hangingPunct="1">
              <a:spcBef>
                <a:spcPct val="0"/>
              </a:spcBef>
              <a:buClrTx/>
              <a:buSzTx/>
              <a:buFontTx/>
              <a:buNone/>
            </a:pPr>
            <a:r>
              <a:rPr lang="en-US" altLang="en-US" sz="1400" dirty="0">
                <a:solidFill>
                  <a:srgbClr val="999999"/>
                </a:solidFill>
              </a:rPr>
              <a:t>Polymyalgia rheumatica</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Which is…?</a:t>
            </a:r>
          </a:p>
          <a:p>
            <a:pPr eaLnBrk="1" hangingPunct="1">
              <a:spcBef>
                <a:spcPct val="0"/>
              </a:spcBef>
              <a:buClrTx/>
              <a:buSzTx/>
              <a:buFontTx/>
              <a:buNone/>
            </a:pPr>
            <a:r>
              <a:rPr lang="en-US" altLang="en-US" sz="1400" dirty="0">
                <a:solidFill>
                  <a:srgbClr val="999999"/>
                </a:solidFill>
              </a:rPr>
              <a:t>A syndrome consisting of pain and stiffness in the  proximal muscles/joints (</a:t>
            </a:r>
            <a:r>
              <a:rPr lang="en-US" altLang="en-US" sz="1400" dirty="0" err="1">
                <a:solidFill>
                  <a:srgbClr val="999999"/>
                </a:solidFill>
              </a:rPr>
              <a:t>ie</a:t>
            </a:r>
            <a:r>
              <a:rPr lang="en-US" altLang="en-US" sz="1400" dirty="0">
                <a:solidFill>
                  <a:srgbClr val="999999"/>
                </a:solidFill>
              </a:rPr>
              <a:t>, shoulder and hip joints/muscles)</a:t>
            </a:r>
          </a:p>
        </p:txBody>
      </p:sp>
      <p:sp>
        <p:nvSpPr>
          <p:cNvPr id="16" name="Text Box 12">
            <a:extLst>
              <a:ext uri="{FF2B5EF4-FFF2-40B4-BE49-F238E27FC236}">
                <a16:creationId xmlns:a16="http://schemas.microsoft.com/office/drawing/2014/main" id="{4951FF42-616D-7C24-D718-C8680755D905}"/>
              </a:ext>
            </a:extLst>
          </p:cNvPr>
          <p:cNvSpPr txBox="1">
            <a:spLocks noChangeArrowheads="1"/>
          </p:cNvSpPr>
          <p:nvPr/>
        </p:nvSpPr>
        <p:spPr bwMode="auto">
          <a:xfrm>
            <a:off x="212036" y="4030975"/>
            <a:ext cx="3181604" cy="156966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65000"/>
                  </a:schemeClr>
                </a:solidFill>
              </a:rPr>
              <a:t>What lab studies might be useful in diagnosing GCA?</a:t>
            </a:r>
          </a:p>
          <a:p>
            <a:pPr eaLnBrk="1" hangingPunct="1">
              <a:spcBef>
                <a:spcPct val="0"/>
              </a:spcBef>
              <a:buClrTx/>
              <a:buSzTx/>
              <a:buFontTx/>
              <a:buNone/>
            </a:pPr>
            <a:r>
              <a:rPr lang="en-US" altLang="en-US" sz="1600" dirty="0">
                <a:solidFill>
                  <a:schemeClr val="bg1">
                    <a:lumMod val="65000"/>
                  </a:schemeClr>
                </a:solidFill>
              </a:rPr>
              <a:t>--ESR</a:t>
            </a:r>
          </a:p>
          <a:p>
            <a:pPr eaLnBrk="1" hangingPunct="1">
              <a:spcBef>
                <a:spcPct val="0"/>
              </a:spcBef>
              <a:buClrTx/>
              <a:buSzTx/>
              <a:buFontTx/>
              <a:buNone/>
            </a:pPr>
            <a:r>
              <a:rPr lang="en-US" altLang="en-US" sz="1600" dirty="0">
                <a:solidFill>
                  <a:schemeClr val="bg1">
                    <a:lumMod val="65000"/>
                  </a:schemeClr>
                </a:solidFill>
              </a:rPr>
              <a:t>--CRP</a:t>
            </a:r>
          </a:p>
          <a:p>
            <a:pPr eaLnBrk="1" hangingPunct="1">
              <a:spcBef>
                <a:spcPct val="0"/>
              </a:spcBef>
              <a:buClrTx/>
              <a:buSzTx/>
              <a:buFontTx/>
              <a:buNone/>
            </a:pPr>
            <a:r>
              <a:rPr lang="en-US" altLang="en-US" sz="1600" dirty="0">
                <a:solidFill>
                  <a:schemeClr val="bg1">
                    <a:lumMod val="65000"/>
                  </a:schemeClr>
                </a:solidFill>
              </a:rPr>
              <a:t>--Platelet count</a:t>
            </a:r>
          </a:p>
          <a:p>
            <a:pPr eaLnBrk="1" hangingPunct="1">
              <a:spcBef>
                <a:spcPct val="0"/>
              </a:spcBef>
              <a:buClrTx/>
              <a:buSzTx/>
              <a:buFontTx/>
              <a:buNone/>
            </a:pPr>
            <a:r>
              <a:rPr lang="en-US" altLang="en-US" sz="1600" dirty="0">
                <a:solidFill>
                  <a:schemeClr val="bg1">
                    <a:lumMod val="65000"/>
                  </a:schemeClr>
                </a:solidFill>
              </a:rPr>
              <a:t>--H&amp;H</a:t>
            </a:r>
            <a:endParaRPr lang="en-US" altLang="en-US" sz="1600" b="1" dirty="0">
              <a:solidFill>
                <a:schemeClr val="bg1">
                  <a:lumMod val="65000"/>
                </a:schemeClr>
              </a:solidFill>
            </a:endParaRPr>
          </a:p>
        </p:txBody>
      </p:sp>
      <p:sp>
        <p:nvSpPr>
          <p:cNvPr id="21" name="Text Box 12">
            <a:extLst>
              <a:ext uri="{FF2B5EF4-FFF2-40B4-BE49-F238E27FC236}">
                <a16:creationId xmlns:a16="http://schemas.microsoft.com/office/drawing/2014/main" id="{4D7BC02D-E1B2-8DA9-DE28-28F3A8222ECC}"/>
              </a:ext>
            </a:extLst>
          </p:cNvPr>
          <p:cNvSpPr txBox="1">
            <a:spLocks noChangeArrowheads="1"/>
          </p:cNvSpPr>
          <p:nvPr/>
        </p:nvSpPr>
        <p:spPr bwMode="auto">
          <a:xfrm>
            <a:off x="2141702" y="4353195"/>
            <a:ext cx="4254984" cy="156966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999999"/>
                </a:solidFill>
              </a:rPr>
              <a:t>What procedure is the gold standard for diagnosing GCA?</a:t>
            </a:r>
          </a:p>
          <a:p>
            <a:pPr eaLnBrk="1" hangingPunct="1">
              <a:spcBef>
                <a:spcPct val="0"/>
              </a:spcBef>
              <a:buClrTx/>
              <a:buSzTx/>
              <a:buFontTx/>
              <a:buNone/>
            </a:pPr>
            <a:r>
              <a:rPr lang="en-US" altLang="en-US" sz="1600" dirty="0">
                <a:solidFill>
                  <a:srgbClr val="999999"/>
                </a:solidFill>
              </a:rPr>
              <a:t>Temporal artery biopsy (TAB)</a:t>
            </a:r>
          </a:p>
          <a:p>
            <a:pPr eaLnBrk="1" hangingPunct="1">
              <a:spcBef>
                <a:spcPct val="0"/>
              </a:spcBef>
              <a:buClrTx/>
              <a:buSzTx/>
              <a:buFontTx/>
              <a:buNone/>
            </a:pPr>
            <a:endParaRPr lang="en-US" altLang="en-US" sz="1600" dirty="0">
              <a:solidFill>
                <a:srgbClr val="999999"/>
              </a:solidFill>
            </a:endParaRPr>
          </a:p>
          <a:p>
            <a:pPr eaLnBrk="1" hangingPunct="1">
              <a:spcBef>
                <a:spcPct val="0"/>
              </a:spcBef>
              <a:buClrTx/>
              <a:buSzTx/>
              <a:buFontTx/>
              <a:buNone/>
            </a:pPr>
            <a:r>
              <a:rPr lang="en-US" altLang="en-US" sz="1600" i="1" dirty="0">
                <a:solidFill>
                  <a:srgbClr val="999999"/>
                </a:solidFill>
              </a:rPr>
              <a:t>Why biopsy the temporal artery?</a:t>
            </a:r>
          </a:p>
          <a:p>
            <a:pPr eaLnBrk="1" hangingPunct="1">
              <a:spcBef>
                <a:spcPct val="0"/>
              </a:spcBef>
              <a:buClrTx/>
              <a:buSzTx/>
              <a:buFontTx/>
              <a:buNone/>
            </a:pPr>
            <a:r>
              <a:rPr lang="en-US" altLang="en-US" sz="1600" dirty="0">
                <a:solidFill>
                  <a:srgbClr val="999999"/>
                </a:solidFill>
              </a:rPr>
              <a:t>It’s readily accessible, and (usually) nonvital</a:t>
            </a:r>
            <a:endParaRPr lang="en-US" altLang="en-US" sz="1600" b="1" dirty="0">
              <a:solidFill>
                <a:srgbClr val="999999"/>
              </a:solidFill>
            </a:endParaRPr>
          </a:p>
        </p:txBody>
      </p:sp>
      <p:sp>
        <p:nvSpPr>
          <p:cNvPr id="24" name="Text Box 12">
            <a:extLst>
              <a:ext uri="{FF2B5EF4-FFF2-40B4-BE49-F238E27FC236}">
                <a16:creationId xmlns:a16="http://schemas.microsoft.com/office/drawing/2014/main" id="{CD11A688-67B8-79FB-81C9-47BC4BB2933C}"/>
              </a:ext>
            </a:extLst>
          </p:cNvPr>
          <p:cNvSpPr txBox="1">
            <a:spLocks noChangeArrowheads="1"/>
          </p:cNvSpPr>
          <p:nvPr/>
        </p:nvSpPr>
        <p:spPr bwMode="auto">
          <a:xfrm>
            <a:off x="3353233" y="4705319"/>
            <a:ext cx="5206890" cy="1569660"/>
          </a:xfrm>
          <a:prstGeom prst="rect">
            <a:avLst/>
          </a:prstGeom>
          <a:solidFill>
            <a:schemeClr val="accent5"/>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What is the treatment for GCA?</a:t>
            </a:r>
            <a:endParaRPr lang="en-US" altLang="en-US" sz="1600"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High-dose steroids started  immediately</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How high is high?</a:t>
            </a:r>
          </a:p>
          <a:p>
            <a:pPr eaLnBrk="1" hangingPunct="1">
              <a:spcBef>
                <a:spcPct val="0"/>
              </a:spcBef>
              <a:buClrTx/>
              <a:buSzTx/>
              <a:buFontTx/>
              <a:buNone/>
            </a:pPr>
            <a:r>
              <a:rPr lang="en-US" altLang="en-US" sz="1600" dirty="0">
                <a:solidFill>
                  <a:schemeClr val="bg1">
                    <a:lumMod val="75000"/>
                  </a:schemeClr>
                </a:solidFill>
              </a:rPr>
              <a:t>Pts with TMVL should receive  IV pred 1 g/d x 3-5 days, then switch over to PO</a:t>
            </a:r>
            <a:endParaRPr lang="en-US" altLang="en-US" sz="1600" i="1" dirty="0">
              <a:solidFill>
                <a:schemeClr val="bg1">
                  <a:lumMod val="75000"/>
                </a:schemeClr>
              </a:solidFill>
            </a:endParaRPr>
          </a:p>
        </p:txBody>
      </p:sp>
      <p:sp>
        <p:nvSpPr>
          <p:cNvPr id="28" name="TextBox 27">
            <a:extLst>
              <a:ext uri="{FF2B5EF4-FFF2-40B4-BE49-F238E27FC236}">
                <a16:creationId xmlns:a16="http://schemas.microsoft.com/office/drawing/2014/main" id="{0DD30FE8-704B-CDF6-3484-9121AB99712A}"/>
              </a:ext>
            </a:extLst>
          </p:cNvPr>
          <p:cNvSpPr txBox="1"/>
          <p:nvPr/>
        </p:nvSpPr>
        <p:spPr>
          <a:xfrm>
            <a:off x="1802838" y="3377502"/>
            <a:ext cx="6000361" cy="523220"/>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800" i="1" dirty="0">
                <a:effectLst>
                  <a:outerShdw blurRad="38100" dist="38100" dir="2700000" algn="tl">
                    <a:srgbClr val="000000">
                      <a:alpha val="43137"/>
                    </a:srgbClr>
                  </a:outerShdw>
                </a:effectLst>
              </a:rPr>
              <a:t>For more on GCA, see slide-set </a:t>
            </a:r>
            <a:r>
              <a:rPr lang="en-US" sz="2800" dirty="0">
                <a:effectLst>
                  <a:outerShdw blurRad="38100" dist="38100" dir="2700000" algn="tl">
                    <a:srgbClr val="000000">
                      <a:alpha val="43137"/>
                    </a:srgbClr>
                  </a:outerShdw>
                </a:effectLst>
              </a:rPr>
              <a:t>N17</a:t>
            </a:r>
          </a:p>
        </p:txBody>
      </p:sp>
      <p:sp>
        <p:nvSpPr>
          <p:cNvPr id="29" name="TextBox 28">
            <a:extLst>
              <a:ext uri="{FF2B5EF4-FFF2-40B4-BE49-F238E27FC236}">
                <a16:creationId xmlns:a16="http://schemas.microsoft.com/office/drawing/2014/main" id="{8D333196-F0B7-3714-22C2-B65C320DA552}"/>
              </a:ext>
            </a:extLst>
          </p:cNvPr>
          <p:cNvSpPr txBox="1"/>
          <p:nvPr/>
        </p:nvSpPr>
        <p:spPr>
          <a:xfrm>
            <a:off x="894329" y="4312436"/>
            <a:ext cx="7355341" cy="1477328"/>
          </a:xfrm>
          <a:prstGeom prst="rect">
            <a:avLst/>
          </a:prstGeom>
          <a:solidFill>
            <a:srgbClr val="00B050"/>
          </a:solidFill>
        </p:spPr>
        <p:txBody>
          <a:bodyPr wrap="square" rtlCol="0">
            <a:spAutoFit/>
          </a:bodyPr>
          <a:lstStyle/>
          <a:p>
            <a:r>
              <a:rPr lang="en-US" dirty="0">
                <a:solidFill>
                  <a:schemeClr val="tx1">
                    <a:lumMod val="65000"/>
                    <a:lumOff val="35000"/>
                  </a:schemeClr>
                </a:solidFill>
              </a:rPr>
              <a:t>If a TMVL pt is over 50—and especially if she’s over 70, and AFAB—establishing an index of suspicion for GCA (and acting on it, if high) is the first order of the day. (Fortunately, this is easily accomplished via a few questions posed while taking an initial history or performing the anterior-segment slit lamp exam.)</a:t>
            </a:r>
          </a:p>
        </p:txBody>
      </p:sp>
    </p:spTree>
    <p:extLst>
      <p:ext uri="{BB962C8B-B14F-4D97-AF65-F5344CB8AC3E}">
        <p14:creationId xmlns:p14="http://schemas.microsoft.com/office/powerpoint/2010/main" val="6535769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rgbClr val="0000FF"/>
                </a:solidFill>
              </a:rPr>
              <a:t>the </a:t>
            </a:r>
            <a:r>
              <a:rPr lang="en-US" b="1" dirty="0">
                <a:solidFill>
                  <a:srgbClr val="0000FF"/>
                </a:solidFill>
              </a:rPr>
              <a:t>retina </a:t>
            </a:r>
            <a:r>
              <a:rPr lang="en-US" dirty="0">
                <a:solidFill>
                  <a:schemeClr val="bg1">
                    <a:lumMod val="75000"/>
                  </a:schemeClr>
                </a:solidFill>
              </a:rPr>
              <a:t>and/or optic nerve</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09700" cy="338554"/>
          </a:xfrm>
          <a:prstGeom prst="rect">
            <a:avLst/>
          </a:prstGeom>
          <a:solidFill>
            <a:schemeClr val="bg1"/>
          </a:solidFill>
        </p:spPr>
        <p:txBody>
          <a:bodyPr wrap="none" rtlCol="0">
            <a:spAutoFit/>
          </a:bodyPr>
          <a:lstStyle/>
          <a:p>
            <a:r>
              <a:rPr lang="en-US" sz="1600" b="1" dirty="0"/>
              <a:t>?</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09700" cy="338554"/>
          </a:xfrm>
          <a:prstGeom prst="rect">
            <a:avLst/>
          </a:prstGeom>
          <a:solidFill>
            <a:schemeClr val="bg1"/>
          </a:solidFill>
        </p:spPr>
        <p:txBody>
          <a:bodyPr wrap="none" rtlCol="0">
            <a:spAutoFit/>
          </a:bodyPr>
          <a:lstStyle/>
          <a:p>
            <a:r>
              <a:rPr lang="en-US" sz="1600" b="1" i="1" dirty="0"/>
              <a:t>?</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309700" cy="338554"/>
          </a:xfrm>
          <a:prstGeom prst="rect">
            <a:avLst/>
          </a:prstGeom>
          <a:solidFill>
            <a:schemeClr val="bg1"/>
          </a:solidFill>
        </p:spPr>
        <p:txBody>
          <a:bodyPr wrap="none" rtlCol="0">
            <a:spAutoFit/>
          </a:bodyPr>
          <a:lstStyle/>
          <a:p>
            <a:r>
              <a:rPr lang="en-US" sz="1600" b="1" i="1" dirty="0"/>
              <a:t>?</a:t>
            </a:r>
          </a:p>
        </p:txBody>
      </p:sp>
      <p:sp>
        <p:nvSpPr>
          <p:cNvPr id="6" name="TextBox 5">
            <a:extLst>
              <a:ext uri="{FF2B5EF4-FFF2-40B4-BE49-F238E27FC236}">
                <a16:creationId xmlns:a16="http://schemas.microsoft.com/office/drawing/2014/main" id="{80777090-B42C-80F7-908E-7529780C598E}"/>
              </a:ext>
            </a:extLst>
          </p:cNvPr>
          <p:cNvSpPr txBox="1"/>
          <p:nvPr/>
        </p:nvSpPr>
        <p:spPr>
          <a:xfrm>
            <a:off x="993913" y="5358658"/>
            <a:ext cx="3692503" cy="784830"/>
          </a:xfrm>
          <a:prstGeom prst="rect">
            <a:avLst/>
          </a:prstGeom>
          <a:noFill/>
        </p:spPr>
        <p:txBody>
          <a:bodyPr wrap="square" rtlCol="0">
            <a:spAutoFit/>
          </a:bodyPr>
          <a:lstStyle/>
          <a:p>
            <a:pPr algn="r">
              <a:lnSpc>
                <a:spcPts val="1800"/>
              </a:lnSpc>
            </a:pPr>
            <a:r>
              <a:rPr lang="en-US" sz="1600" i="1" dirty="0">
                <a:solidFill>
                  <a:srgbClr val="0000FF"/>
                </a:solidFill>
              </a:rPr>
              <a:t>The book discusses three processes by which retinal hypoperfusion may come about. What are they?</a:t>
            </a:r>
          </a:p>
        </p:txBody>
      </p:sp>
      <p:sp>
        <p:nvSpPr>
          <p:cNvPr id="9" name="Left Brace 8">
            <a:extLst>
              <a:ext uri="{FF2B5EF4-FFF2-40B4-BE49-F238E27FC236}">
                <a16:creationId xmlns:a16="http://schemas.microsoft.com/office/drawing/2014/main" id="{430A124B-71C1-CD21-178C-A5EB8C440395}"/>
              </a:ext>
            </a:extLst>
          </p:cNvPr>
          <p:cNvSpPr/>
          <p:nvPr/>
        </p:nvSpPr>
        <p:spPr>
          <a:xfrm>
            <a:off x="4772985" y="5326931"/>
            <a:ext cx="212409" cy="830997"/>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DA4B00F-B20A-7D22-3DF6-DBF4E8400B6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2FFF5E9-FF4E-0B3C-22AE-B4FD90DF3B96}"/>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27FA0E1-EB4E-76F5-CAF0-310D02ED6BC4}"/>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Tree>
    <p:extLst>
      <p:ext uri="{BB962C8B-B14F-4D97-AF65-F5344CB8AC3E}">
        <p14:creationId xmlns:p14="http://schemas.microsoft.com/office/powerpoint/2010/main" val="162297990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159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rgbClr val="0000FF"/>
                </a:solidFill>
              </a:rPr>
              <a:t>the </a:t>
            </a:r>
            <a:r>
              <a:rPr lang="en-US" b="1" dirty="0">
                <a:solidFill>
                  <a:srgbClr val="0000FF"/>
                </a:solidFill>
              </a:rPr>
              <a:t>retina </a:t>
            </a:r>
            <a:r>
              <a:rPr lang="en-US" dirty="0">
                <a:solidFill>
                  <a:schemeClr val="bg1">
                    <a:lumMod val="75000"/>
                  </a:schemeClr>
                </a:solidFill>
              </a:rPr>
              <a:t>and/or optic nerve</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t>Vasospasm of the CRA</a:t>
            </a:r>
          </a:p>
        </p:txBody>
      </p:sp>
      <p:sp>
        <p:nvSpPr>
          <p:cNvPr id="9" name="Left Brace 8">
            <a:extLst>
              <a:ext uri="{FF2B5EF4-FFF2-40B4-BE49-F238E27FC236}">
                <a16:creationId xmlns:a16="http://schemas.microsoft.com/office/drawing/2014/main" id="{430A124B-71C1-CD21-178C-A5EB8C440395}"/>
              </a:ext>
            </a:extLst>
          </p:cNvPr>
          <p:cNvSpPr/>
          <p:nvPr/>
        </p:nvSpPr>
        <p:spPr>
          <a:xfrm>
            <a:off x="4772985" y="5326931"/>
            <a:ext cx="212409" cy="830997"/>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82C6F5-4273-F09A-6C9D-89484D966937}"/>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D903330-CF45-6004-C1AD-2A9ADBFC765B}"/>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358475B-A6E0-6B3B-DF48-9BE86806D6D1}"/>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8" name="TextBox 7">
            <a:extLst>
              <a:ext uri="{FF2B5EF4-FFF2-40B4-BE49-F238E27FC236}">
                <a16:creationId xmlns:a16="http://schemas.microsoft.com/office/drawing/2014/main" id="{2C77DF9F-8DBE-071F-C2EE-686C4F7A0A73}"/>
              </a:ext>
            </a:extLst>
          </p:cNvPr>
          <p:cNvSpPr txBox="1"/>
          <p:nvPr/>
        </p:nvSpPr>
        <p:spPr>
          <a:xfrm>
            <a:off x="993913" y="5358658"/>
            <a:ext cx="3692503" cy="784830"/>
          </a:xfrm>
          <a:prstGeom prst="rect">
            <a:avLst/>
          </a:prstGeom>
          <a:noFill/>
        </p:spPr>
        <p:txBody>
          <a:bodyPr wrap="square" rtlCol="0">
            <a:spAutoFit/>
          </a:bodyPr>
          <a:lstStyle/>
          <a:p>
            <a:pPr algn="r">
              <a:lnSpc>
                <a:spcPts val="1800"/>
              </a:lnSpc>
            </a:pPr>
            <a:r>
              <a:rPr lang="en-US" sz="1600" i="1" dirty="0">
                <a:solidFill>
                  <a:srgbClr val="0000FF"/>
                </a:solidFill>
              </a:rPr>
              <a:t>The book discusses three processes by which retinal hypoperfusion may come about. What are they?</a:t>
            </a:r>
          </a:p>
        </p:txBody>
      </p:sp>
    </p:spTree>
    <p:extLst>
      <p:ext uri="{BB962C8B-B14F-4D97-AF65-F5344CB8AC3E}">
        <p14:creationId xmlns:p14="http://schemas.microsoft.com/office/powerpoint/2010/main" val="252557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63F9362-9838-88EB-4C8F-4F797082086B}"/>
              </a:ext>
            </a:extLst>
          </p:cNvPr>
          <p:cNvSpPr txBox="1"/>
          <p:nvPr/>
        </p:nvSpPr>
        <p:spPr>
          <a:xfrm>
            <a:off x="1665989" y="2831832"/>
            <a:ext cx="6411211" cy="2554545"/>
          </a:xfrm>
          <a:prstGeom prst="rect">
            <a:avLst/>
          </a:prstGeom>
          <a:noFill/>
        </p:spPr>
        <p:txBody>
          <a:bodyPr wrap="square" rtlCol="0">
            <a:spAutoFit/>
          </a:bodyPr>
          <a:lstStyle/>
          <a:p>
            <a:r>
              <a:rPr lang="en-US" sz="1600" i="1" dirty="0">
                <a:solidFill>
                  <a:schemeClr val="bg1">
                    <a:lumMod val="75000"/>
                  </a:schemeClr>
                </a:solidFill>
              </a:rPr>
              <a:t>What is the older term by which TVL is often known?</a:t>
            </a:r>
          </a:p>
          <a:p>
            <a:r>
              <a:rPr lang="en-US" sz="1600" dirty="0">
                <a:solidFill>
                  <a:schemeClr val="bg1">
                    <a:lumMod val="75000"/>
                  </a:schemeClr>
                </a:solidFill>
              </a:rPr>
              <a:t>‘</a:t>
            </a:r>
            <a:r>
              <a:rPr lang="en-US" sz="1600" b="1" dirty="0"/>
              <a:t>Amaurosis fugax</a:t>
            </a:r>
            <a:r>
              <a:rPr lang="en-US" sz="1600" dirty="0">
                <a:solidFill>
                  <a:schemeClr val="bg1">
                    <a:lumMod val="75000"/>
                  </a:schemeClr>
                </a:solidFill>
              </a:rPr>
              <a:t>’</a:t>
            </a:r>
          </a:p>
          <a:p>
            <a:endParaRPr lang="en-US" sz="1600" dirty="0">
              <a:solidFill>
                <a:schemeClr val="bg1">
                  <a:lumMod val="75000"/>
                </a:schemeClr>
              </a:solidFill>
            </a:endParaRPr>
          </a:p>
          <a:p>
            <a:r>
              <a:rPr lang="en-US" sz="1600" i="1" dirty="0">
                <a:solidFill>
                  <a:schemeClr val="bg1">
                    <a:lumMod val="75000"/>
                  </a:schemeClr>
                </a:solidFill>
              </a:rPr>
              <a:t>So are TVL and amaurosis fugax synonyms?</a:t>
            </a:r>
          </a:p>
          <a:p>
            <a:r>
              <a:rPr lang="en-US" sz="1600" dirty="0">
                <a:solidFill>
                  <a:schemeClr val="bg1">
                    <a:lumMod val="75000"/>
                  </a:schemeClr>
                </a:solidFill>
              </a:rPr>
              <a:t>Sort of, but not really? Certainly, they are often </a:t>
            </a:r>
            <a:r>
              <a:rPr lang="en-US" sz="1600" i="1" dirty="0">
                <a:solidFill>
                  <a:schemeClr val="bg1">
                    <a:lumMod val="75000"/>
                  </a:schemeClr>
                </a:solidFill>
              </a:rPr>
              <a:t>used</a:t>
            </a:r>
            <a:r>
              <a:rPr lang="en-US" sz="1600" dirty="0">
                <a:solidFill>
                  <a:schemeClr val="bg1">
                    <a:lumMod val="75000"/>
                  </a:schemeClr>
                </a:solidFill>
              </a:rPr>
              <a:t> synonymously. However, the </a:t>
            </a:r>
            <a:r>
              <a:rPr lang="en-US" sz="1600" i="1" dirty="0">
                <a:solidFill>
                  <a:schemeClr val="bg1">
                    <a:lumMod val="75000"/>
                  </a:schemeClr>
                </a:solidFill>
              </a:rPr>
              <a:t>Neuro</a:t>
            </a:r>
            <a:r>
              <a:rPr lang="en-US" sz="1600" dirty="0">
                <a:solidFill>
                  <a:schemeClr val="bg1">
                    <a:lumMod val="75000"/>
                  </a:schemeClr>
                </a:solidFill>
              </a:rPr>
              <a:t> book states that “amaurosis fugax refers specifically to a retinal TIA.” OTOH, </a:t>
            </a:r>
            <a:r>
              <a:rPr lang="en-US" sz="1600" i="1" dirty="0" err="1">
                <a:solidFill>
                  <a:schemeClr val="bg1">
                    <a:lumMod val="75000"/>
                  </a:schemeClr>
                </a:solidFill>
              </a:rPr>
              <a:t>EyeWiki</a:t>
            </a:r>
            <a:r>
              <a:rPr lang="en-US" sz="1600" dirty="0">
                <a:solidFill>
                  <a:schemeClr val="bg1">
                    <a:lumMod val="75000"/>
                  </a:schemeClr>
                </a:solidFill>
              </a:rPr>
              <a:t> says it “refers to TVL…either monocular or binocular.” So when the chips are down (</a:t>
            </a:r>
            <a:r>
              <a:rPr lang="en-US" sz="1600" dirty="0" err="1">
                <a:solidFill>
                  <a:schemeClr val="bg1">
                    <a:lumMod val="75000"/>
                  </a:schemeClr>
                </a:solidFill>
              </a:rPr>
              <a:t>eg</a:t>
            </a:r>
            <a:r>
              <a:rPr lang="en-US" sz="1600" dirty="0">
                <a:solidFill>
                  <a:schemeClr val="bg1">
                    <a:lumMod val="75000"/>
                  </a:schemeClr>
                </a:solidFill>
              </a:rPr>
              <a:t>, during your Board exam) it might be best to stick with the term ‘TVL.’ Just my $0.02.</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solidFill>
                  <a:schemeClr val="bg1">
                    <a:lumMod val="75000"/>
                  </a:schemeClr>
                </a:solidFill>
              </a:rPr>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aka…amaurosis fugax</a:t>
            </a:r>
            <a:r>
              <a:rPr lang="en-US" sz="1600" b="1" dirty="0">
                <a:solidFill>
                  <a:schemeClr val="bg1">
                    <a:lumMod val="75000"/>
                  </a:schemeClr>
                </a:solidFill>
                <a:latin typeface="Segoe Script" panose="030B0504020000000003" pitchFamily="66" charset="0"/>
              </a:rPr>
              <a:t>?</a:t>
            </a:r>
          </a:p>
        </p:txBody>
      </p:sp>
      <p:sp>
        <p:nvSpPr>
          <p:cNvPr id="10" name="TextBox 9">
            <a:extLst>
              <a:ext uri="{FF2B5EF4-FFF2-40B4-BE49-F238E27FC236}">
                <a16:creationId xmlns:a16="http://schemas.microsoft.com/office/drawing/2014/main" id="{EFF54419-AECF-BFBD-2B05-26B61B877F02}"/>
              </a:ext>
            </a:extLst>
          </p:cNvPr>
          <p:cNvSpPr txBox="1"/>
          <p:nvPr/>
        </p:nvSpPr>
        <p:spPr>
          <a:xfrm>
            <a:off x="689089" y="3481906"/>
            <a:ext cx="6043016" cy="738664"/>
          </a:xfrm>
          <a:prstGeom prst="rect">
            <a:avLst/>
          </a:prstGeom>
          <a:solidFill>
            <a:schemeClr val="accent5"/>
          </a:solidFill>
        </p:spPr>
        <p:txBody>
          <a:bodyPr wrap="square" rtlCol="0">
            <a:spAutoFit/>
          </a:bodyPr>
          <a:lstStyle/>
          <a:p>
            <a:r>
              <a:rPr lang="en-US" sz="1400" i="1" dirty="0"/>
              <a:t>As an unnecessary-but interesting aside: Why is the term </a:t>
            </a:r>
            <a:r>
              <a:rPr lang="en-US" sz="1400" dirty="0"/>
              <a:t>amaurosis fugax </a:t>
            </a:r>
            <a:r>
              <a:rPr lang="en-US" sz="1400" i="1" dirty="0"/>
              <a:t>downright</a:t>
            </a:r>
            <a:r>
              <a:rPr lang="en-US" sz="1400" dirty="0"/>
              <a:t> </a:t>
            </a:r>
            <a:r>
              <a:rPr lang="en-US" sz="1400" i="1" dirty="0"/>
              <a:t>goofy?</a:t>
            </a:r>
            <a:endParaRPr lang="en-US" sz="1400" i="1" dirty="0">
              <a:solidFill>
                <a:schemeClr val="accent5"/>
              </a:solidFill>
            </a:endParaRPr>
          </a:p>
          <a:p>
            <a:r>
              <a:rPr lang="en-US" sz="1400" dirty="0">
                <a:solidFill>
                  <a:schemeClr val="accent5"/>
                </a:solidFill>
              </a:rPr>
              <a:t>Because </a:t>
            </a:r>
            <a:r>
              <a:rPr lang="en-US" sz="1400" i="1" dirty="0">
                <a:solidFill>
                  <a:schemeClr val="accent5"/>
                </a:solidFill>
              </a:rPr>
              <a:t>amaurosis</a:t>
            </a:r>
            <a:r>
              <a:rPr lang="en-US" sz="1400" dirty="0">
                <a:solidFill>
                  <a:schemeClr val="accent5"/>
                </a:solidFill>
              </a:rPr>
              <a:t> is a Greek word, but </a:t>
            </a:r>
            <a:r>
              <a:rPr lang="en-US" sz="1400" i="1" dirty="0">
                <a:solidFill>
                  <a:schemeClr val="accent5"/>
                </a:solidFill>
              </a:rPr>
              <a:t>fugax</a:t>
            </a:r>
            <a:r>
              <a:rPr lang="en-US" sz="1400" dirty="0">
                <a:solidFill>
                  <a:schemeClr val="accent5"/>
                </a:solidFill>
              </a:rPr>
              <a:t> is </a:t>
            </a:r>
            <a:r>
              <a:rPr lang="en-US" sz="1400" b="1" dirty="0">
                <a:solidFill>
                  <a:schemeClr val="accent5"/>
                </a:solidFill>
              </a:rPr>
              <a:t>Latin</a:t>
            </a:r>
            <a:r>
              <a:rPr lang="en-US" sz="1400" dirty="0">
                <a:solidFill>
                  <a:schemeClr val="accent5"/>
                </a:solidFill>
              </a:rPr>
              <a:t>. Who does that?</a:t>
            </a:r>
          </a:p>
        </p:txBody>
      </p:sp>
    </p:spTree>
    <p:extLst>
      <p:ext uri="{BB962C8B-B14F-4D97-AF65-F5344CB8AC3E}">
        <p14:creationId xmlns:p14="http://schemas.microsoft.com/office/powerpoint/2010/main" val="4763249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rgbClr val="0000FF"/>
                </a:solidFill>
              </a:rPr>
              <a:t>the </a:t>
            </a:r>
            <a:r>
              <a:rPr lang="en-US" b="1" dirty="0">
                <a:solidFill>
                  <a:srgbClr val="0000FF"/>
                </a:solidFill>
              </a:rPr>
              <a:t>retina </a:t>
            </a:r>
            <a:r>
              <a:rPr lang="en-US" dirty="0">
                <a:solidFill>
                  <a:schemeClr val="bg1">
                    <a:lumMod val="75000"/>
                  </a:schemeClr>
                </a:solidFill>
              </a:rPr>
              <a:t>and/or optic nerve</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996607" cy="338554"/>
          </a:xfrm>
          <a:prstGeom prst="rect">
            <a:avLst/>
          </a:prstGeom>
          <a:solidFill>
            <a:schemeClr val="bg1"/>
          </a:solidFill>
        </p:spPr>
        <p:txBody>
          <a:bodyPr wrap="none" rtlCol="0">
            <a:spAutoFit/>
          </a:bodyPr>
          <a:lstStyle/>
          <a:p>
            <a:r>
              <a:rPr lang="en-US" sz="1600" b="1" dirty="0"/>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428742" cy="338554"/>
          </a:xfrm>
          <a:prstGeom prst="rect">
            <a:avLst/>
          </a:prstGeom>
          <a:solidFill>
            <a:schemeClr val="bg1"/>
          </a:solidFill>
        </p:spPr>
        <p:txBody>
          <a:bodyPr wrap="none" rtlCol="0">
            <a:spAutoFit/>
          </a:bodyPr>
          <a:lstStyle/>
          <a:p>
            <a:r>
              <a:rPr lang="en-US" sz="1600" b="1" dirty="0"/>
              <a:t>Vasospasm of the CRA</a:t>
            </a:r>
          </a:p>
        </p:txBody>
      </p:sp>
      <p:sp>
        <p:nvSpPr>
          <p:cNvPr id="9" name="Left Brace 8">
            <a:extLst>
              <a:ext uri="{FF2B5EF4-FFF2-40B4-BE49-F238E27FC236}">
                <a16:creationId xmlns:a16="http://schemas.microsoft.com/office/drawing/2014/main" id="{430A124B-71C1-CD21-178C-A5EB8C440395}"/>
              </a:ext>
            </a:extLst>
          </p:cNvPr>
          <p:cNvSpPr/>
          <p:nvPr/>
        </p:nvSpPr>
        <p:spPr>
          <a:xfrm>
            <a:off x="4772985" y="5326931"/>
            <a:ext cx="212409" cy="830997"/>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6DC2782-CB8B-880A-CD68-2825661ECD7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7FADC76-A38A-DE9A-8889-357A18C01446}"/>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86A423A-10A5-2254-17B8-08211593BF9A}"/>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8" name="TextBox 7">
            <a:extLst>
              <a:ext uri="{FF2B5EF4-FFF2-40B4-BE49-F238E27FC236}">
                <a16:creationId xmlns:a16="http://schemas.microsoft.com/office/drawing/2014/main" id="{965069D4-0FAB-ABBA-60EE-76A96235CCE4}"/>
              </a:ext>
            </a:extLst>
          </p:cNvPr>
          <p:cNvSpPr txBox="1"/>
          <p:nvPr/>
        </p:nvSpPr>
        <p:spPr>
          <a:xfrm>
            <a:off x="993913" y="5358658"/>
            <a:ext cx="3692503" cy="784830"/>
          </a:xfrm>
          <a:prstGeom prst="rect">
            <a:avLst/>
          </a:prstGeom>
          <a:noFill/>
        </p:spPr>
        <p:txBody>
          <a:bodyPr wrap="square" rtlCol="0">
            <a:spAutoFit/>
          </a:bodyPr>
          <a:lstStyle/>
          <a:p>
            <a:pPr algn="r">
              <a:lnSpc>
                <a:spcPts val="1800"/>
              </a:lnSpc>
            </a:pPr>
            <a:r>
              <a:rPr lang="en-US" sz="1600" i="1" dirty="0">
                <a:solidFill>
                  <a:schemeClr val="bg1">
                    <a:lumMod val="75000"/>
                  </a:schemeClr>
                </a:solidFill>
              </a:rPr>
              <a:t>The book discusses three processes by which retinal hypoperfusion may come about. What are they?</a:t>
            </a:r>
          </a:p>
        </p:txBody>
      </p:sp>
      <p:sp>
        <p:nvSpPr>
          <p:cNvPr id="21" name="TextBox 20">
            <a:extLst>
              <a:ext uri="{FF2B5EF4-FFF2-40B4-BE49-F238E27FC236}">
                <a16:creationId xmlns:a16="http://schemas.microsoft.com/office/drawing/2014/main" id="{22F08D30-0411-EE08-6A8D-D4D9D6214B73}"/>
              </a:ext>
            </a:extLst>
          </p:cNvPr>
          <p:cNvSpPr txBox="1"/>
          <p:nvPr/>
        </p:nvSpPr>
        <p:spPr>
          <a:xfrm>
            <a:off x="891973" y="5312491"/>
            <a:ext cx="3837728" cy="830997"/>
          </a:xfrm>
          <a:prstGeom prst="rect">
            <a:avLst/>
          </a:prstGeom>
          <a:solidFill>
            <a:srgbClr val="0070C0"/>
          </a:solidFill>
          <a:ln>
            <a:solidFill>
              <a:schemeClr val="tx1"/>
            </a:solidFill>
          </a:ln>
        </p:spPr>
        <p:txBody>
          <a:bodyPr wrap="square" rtlCol="0">
            <a:spAutoFit/>
          </a:bodyPr>
          <a:lstStyle/>
          <a:p>
            <a:r>
              <a:rPr lang="en-US" sz="2400" i="1" dirty="0">
                <a:solidFill>
                  <a:schemeClr val="bg1"/>
                </a:solidFill>
                <a:effectLst>
                  <a:outerShdw blurRad="38100" dist="38100" dir="2700000" algn="tl">
                    <a:srgbClr val="000000">
                      <a:alpha val="43137"/>
                    </a:srgbClr>
                  </a:outerShdw>
                </a:effectLst>
              </a:rPr>
              <a:t>We’ll come back to and drill down on these shortly</a:t>
            </a:r>
          </a:p>
        </p:txBody>
      </p:sp>
    </p:spTree>
    <p:extLst>
      <p:ext uri="{BB962C8B-B14F-4D97-AF65-F5344CB8AC3E}">
        <p14:creationId xmlns:p14="http://schemas.microsoft.com/office/powerpoint/2010/main" val="13992762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553998"/>
          </a:xfrm>
          <a:prstGeom prst="rect">
            <a:avLst/>
          </a:prstGeom>
          <a:solidFill>
            <a:schemeClr val="bg1"/>
          </a:solidFill>
        </p:spPr>
        <p:txBody>
          <a:bodyPr wrap="none" rtlCol="0">
            <a:spAutoFit/>
          </a:bodyPr>
          <a:lstStyle/>
          <a:p>
            <a:r>
              <a:rPr lang="en-US" sz="1600" dirty="0"/>
              <a:t>Diffuse ocular hypoperfusion</a:t>
            </a:r>
            <a:endParaRPr lang="en-US" sz="1400" dirty="0"/>
          </a:p>
          <a:p>
            <a:endParaRPr lang="en-US" sz="1400" dirty="0"/>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cxnSp>
        <p:nvCxnSpPr>
          <p:cNvPr id="9" name="Straight Connector 8">
            <a:extLst>
              <a:ext uri="{FF2B5EF4-FFF2-40B4-BE49-F238E27FC236}">
                <a16:creationId xmlns:a16="http://schemas.microsoft.com/office/drawing/2014/main" id="{05D65C6C-C996-B221-F6CC-89B20B73BF7A}"/>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C6CBC56-65A3-DFE2-08EA-DBFA501E0F00}"/>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1940C477-6133-037C-E4C9-24C695F37D46}"/>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6" name="TextBox 5">
            <a:extLst>
              <a:ext uri="{FF2B5EF4-FFF2-40B4-BE49-F238E27FC236}">
                <a16:creationId xmlns:a16="http://schemas.microsoft.com/office/drawing/2014/main" id="{15604B8F-48D2-3427-E27C-384914A60DCC}"/>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t>The ‘and’ here implies that the hypoperfusion in question is global or diffuse. </a:t>
            </a:r>
            <a:r>
              <a:rPr lang="en-US" sz="1600" i="1" dirty="0">
                <a:solidFill>
                  <a:schemeClr val="bg1"/>
                </a:solidFill>
              </a:rPr>
              <a:t>In this regard, two specific conditions are mentioned—  what are they?</a:t>
            </a:r>
          </a:p>
        </p:txBody>
      </p:sp>
      <p:cxnSp>
        <p:nvCxnSpPr>
          <p:cNvPr id="13" name="Straight Arrow Connector 12">
            <a:extLst>
              <a:ext uri="{FF2B5EF4-FFF2-40B4-BE49-F238E27FC236}">
                <a16:creationId xmlns:a16="http://schemas.microsoft.com/office/drawing/2014/main" id="{8C43D417-BBBB-96B5-3D66-5C55650B3A8F}"/>
              </a:ext>
            </a:extLst>
          </p:cNvPr>
          <p:cNvCxnSpPr>
            <a:cxnSpLocks/>
          </p:cNvCxnSpPr>
          <p:nvPr/>
        </p:nvCxnSpPr>
        <p:spPr>
          <a:xfrm flipV="1">
            <a:off x="1627665" y="3510682"/>
            <a:ext cx="3979740" cy="1088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374440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a:t>
            </a:r>
            <a:r>
              <a:rPr lang="en-US" sz="1400" b="1" i="1" dirty="0"/>
              <a:t>?</a:t>
            </a:r>
          </a:p>
          <a:p>
            <a:r>
              <a:rPr lang="en-US" sz="1400" dirty="0"/>
              <a:t>--</a:t>
            </a:r>
            <a:r>
              <a:rPr lang="en-US" sz="1400" b="1" i="1" dirty="0"/>
              <a:t>?</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Left Brace 14">
            <a:extLst>
              <a:ext uri="{FF2B5EF4-FFF2-40B4-BE49-F238E27FC236}">
                <a16:creationId xmlns:a16="http://schemas.microsoft.com/office/drawing/2014/main" id="{79323DA4-DA6F-5191-4383-E81A6D9D5589}"/>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AC738A2-D2CE-A2E9-6DDE-9E046202B298}"/>
              </a:ext>
            </a:extLst>
          </p:cNvPr>
          <p:cNvCxnSpPr>
            <a:cxnSpLocks/>
          </p:cNvCxnSpPr>
          <p:nvPr/>
        </p:nvCxnSpPr>
        <p:spPr>
          <a:xfrm>
            <a:off x="4714563" y="4744965"/>
            <a:ext cx="9127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7E14293-3246-7D62-A6AF-F2916CB9B21D}"/>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5E1F867-753B-4215-A450-16ACB3CE90CB}"/>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C8317AC2-2815-FAA3-BF05-F1FC14B32909}"/>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6" name="TextBox 5">
            <a:extLst>
              <a:ext uri="{FF2B5EF4-FFF2-40B4-BE49-F238E27FC236}">
                <a16:creationId xmlns:a16="http://schemas.microsoft.com/office/drawing/2014/main" id="{A6DEA77B-3126-82B2-3748-AE34924066EB}"/>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t>The ‘and’ here implies that the hypoperfusion in question is global or diffuse. </a:t>
            </a:r>
            <a:r>
              <a:rPr lang="en-US" sz="1600" i="1" dirty="0">
                <a:solidFill>
                  <a:srgbClr val="0000FF"/>
                </a:solidFill>
              </a:rPr>
              <a:t>In this regard, two specific conditions are mentioned—  what are they?</a:t>
            </a:r>
          </a:p>
        </p:txBody>
      </p:sp>
      <p:cxnSp>
        <p:nvCxnSpPr>
          <p:cNvPr id="13" name="Straight Arrow Connector 12">
            <a:extLst>
              <a:ext uri="{FF2B5EF4-FFF2-40B4-BE49-F238E27FC236}">
                <a16:creationId xmlns:a16="http://schemas.microsoft.com/office/drawing/2014/main" id="{AFF78D03-8E70-B60C-6A1F-DAC13AC8B29A}"/>
              </a:ext>
            </a:extLst>
          </p:cNvPr>
          <p:cNvCxnSpPr>
            <a:cxnSpLocks/>
          </p:cNvCxnSpPr>
          <p:nvPr/>
        </p:nvCxnSpPr>
        <p:spPr>
          <a:xfrm flipV="1">
            <a:off x="1627665" y="3510682"/>
            <a:ext cx="3979740" cy="1088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88391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--OIS</a:t>
            </a:r>
          </a:p>
          <a:p>
            <a:r>
              <a:rPr lang="en-US" sz="1400"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t>The ‘and’ here implies that the hypoperfusion in question is global or diffuse. </a:t>
            </a:r>
            <a:r>
              <a:rPr lang="en-US" sz="1600" i="1" dirty="0">
                <a:solidFill>
                  <a:srgbClr val="0000FF"/>
                </a:solidFill>
              </a:rPr>
              <a:t>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Tree>
    <p:extLst>
      <p:ext uri="{BB962C8B-B14F-4D97-AF65-F5344CB8AC3E}">
        <p14:creationId xmlns:p14="http://schemas.microsoft.com/office/powerpoint/2010/main" val="20272894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t>The ‘and’ here implies that the hypoperfusion in question is global or diffuse. </a:t>
            </a:r>
            <a:r>
              <a:rPr lang="en-US" sz="1600" i="1" dirty="0">
                <a:solidFill>
                  <a:srgbClr val="0000FF"/>
                </a:solidFill>
              </a:rPr>
              <a:t>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t>What does OIS stand for in this context?</a:t>
            </a:r>
          </a:p>
          <a:p>
            <a:r>
              <a:rPr lang="en-US" sz="1400" dirty="0">
                <a:solidFill>
                  <a:srgbClr val="53D2FF"/>
                </a:solidFill>
              </a:rPr>
              <a:t>Ocular ischemic syndrome</a:t>
            </a:r>
          </a:p>
        </p:txBody>
      </p:sp>
    </p:spTree>
    <p:extLst>
      <p:ext uri="{BB962C8B-B14F-4D97-AF65-F5344CB8AC3E}">
        <p14:creationId xmlns:p14="http://schemas.microsoft.com/office/powerpoint/2010/main" val="38077492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t>The ‘and’ here implies that the hypoperfusion in question is global or diffuse. </a:t>
            </a:r>
            <a:r>
              <a:rPr lang="en-US" sz="1600" i="1" dirty="0">
                <a:solidFill>
                  <a:srgbClr val="0000FF"/>
                </a:solidFill>
              </a:rPr>
              <a:t>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t>What does OIS stand for in this context?</a:t>
            </a:r>
          </a:p>
          <a:p>
            <a:r>
              <a:rPr lang="en-US" sz="1400" dirty="0"/>
              <a:t>Ocular ischemic syndrome</a:t>
            </a:r>
          </a:p>
        </p:txBody>
      </p:sp>
    </p:spTree>
    <p:extLst>
      <p:ext uri="{BB962C8B-B14F-4D97-AF65-F5344CB8AC3E}">
        <p14:creationId xmlns:p14="http://schemas.microsoft.com/office/powerpoint/2010/main" val="36644279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a:t>
            </a:r>
            <a:r>
              <a:rPr lang="en-US" sz="1400" dirty="0"/>
              <a:t>Stenosis of the </a:t>
            </a:r>
            <a:r>
              <a:rPr lang="en-US" sz="1400" b="1" dirty="0"/>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t>The ‘and’ here implies that the hypoperfusion in question is global or diffuse. </a:t>
            </a:r>
            <a:r>
              <a:rPr lang="en-US" sz="1600" i="1" dirty="0">
                <a:solidFill>
                  <a:srgbClr val="0000FF"/>
                </a:solidFill>
              </a:rPr>
              <a:t>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t>To what does ‘great vessels’ refer?</a:t>
            </a:r>
          </a:p>
          <a:p>
            <a:r>
              <a:rPr lang="en-US" sz="1400" dirty="0">
                <a:solidFill>
                  <a:schemeClr val="accent5">
                    <a:lumMod val="75000"/>
                  </a:schemeClr>
                </a:solidFill>
              </a:rPr>
              <a:t>To the vessels that directly enter or exit the heart</a:t>
            </a:r>
          </a:p>
        </p:txBody>
      </p:sp>
    </p:spTree>
    <p:extLst>
      <p:ext uri="{BB962C8B-B14F-4D97-AF65-F5344CB8AC3E}">
        <p14:creationId xmlns:p14="http://schemas.microsoft.com/office/powerpoint/2010/main" val="37539276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a:t>
            </a:r>
            <a:r>
              <a:rPr lang="en-US" sz="1400" dirty="0"/>
              <a:t>Stenosis of the </a:t>
            </a:r>
            <a:r>
              <a:rPr lang="en-US" sz="1400" b="1" dirty="0"/>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t>The ‘and’ here implies that the hypoperfusion in question is global or diffuse. </a:t>
            </a:r>
            <a:r>
              <a:rPr lang="en-US" sz="1600" i="1" dirty="0">
                <a:solidFill>
                  <a:srgbClr val="0000FF"/>
                </a:solidFill>
              </a:rPr>
              <a:t>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t>To what does ‘great vessels’ refer?</a:t>
            </a:r>
          </a:p>
          <a:p>
            <a:r>
              <a:rPr lang="en-US" sz="1400" dirty="0"/>
              <a:t>To the vessels that directly enter or exit the heart</a:t>
            </a:r>
          </a:p>
        </p:txBody>
      </p:sp>
    </p:spTree>
    <p:extLst>
      <p:ext uri="{BB962C8B-B14F-4D97-AF65-F5344CB8AC3E}">
        <p14:creationId xmlns:p14="http://schemas.microsoft.com/office/powerpoint/2010/main" val="18300293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endParaRPr lang="en-US" sz="1400" i="1" dirty="0">
              <a:solidFill>
                <a:srgbClr val="CCFFCC"/>
              </a:solidFill>
            </a:endParaRPr>
          </a:p>
          <a:p>
            <a:r>
              <a:rPr lang="en-US" sz="1400" dirty="0">
                <a:solidFill>
                  <a:srgbClr val="CCFFCC"/>
                </a:solidFill>
              </a:rPr>
              <a:t>A constellation of signs and symptoms owing to chronic ocular 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17672192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169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166622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63F9362-9838-88EB-4C8F-4F797082086B}"/>
              </a:ext>
            </a:extLst>
          </p:cNvPr>
          <p:cNvSpPr txBox="1"/>
          <p:nvPr/>
        </p:nvSpPr>
        <p:spPr>
          <a:xfrm>
            <a:off x="1665989" y="2831832"/>
            <a:ext cx="6411211" cy="2554545"/>
          </a:xfrm>
          <a:prstGeom prst="rect">
            <a:avLst/>
          </a:prstGeom>
          <a:noFill/>
        </p:spPr>
        <p:txBody>
          <a:bodyPr wrap="square" rtlCol="0">
            <a:spAutoFit/>
          </a:bodyPr>
          <a:lstStyle/>
          <a:p>
            <a:r>
              <a:rPr lang="en-US" sz="1600" i="1" dirty="0">
                <a:solidFill>
                  <a:schemeClr val="bg1">
                    <a:lumMod val="75000"/>
                  </a:schemeClr>
                </a:solidFill>
              </a:rPr>
              <a:t>What is the older term by which TVL is often known?</a:t>
            </a:r>
          </a:p>
          <a:p>
            <a:r>
              <a:rPr lang="en-US" sz="1600" dirty="0">
                <a:solidFill>
                  <a:schemeClr val="bg1">
                    <a:lumMod val="75000"/>
                  </a:schemeClr>
                </a:solidFill>
              </a:rPr>
              <a:t>‘</a:t>
            </a:r>
            <a:r>
              <a:rPr lang="en-US" sz="1600" b="1" dirty="0"/>
              <a:t>Amaurosis fugax</a:t>
            </a:r>
            <a:r>
              <a:rPr lang="en-US" sz="1600" dirty="0">
                <a:solidFill>
                  <a:schemeClr val="bg1">
                    <a:lumMod val="75000"/>
                  </a:schemeClr>
                </a:solidFill>
              </a:rPr>
              <a:t>’</a:t>
            </a:r>
          </a:p>
          <a:p>
            <a:endParaRPr lang="en-US" sz="1600" dirty="0">
              <a:solidFill>
                <a:schemeClr val="bg1">
                  <a:lumMod val="75000"/>
                </a:schemeClr>
              </a:solidFill>
            </a:endParaRPr>
          </a:p>
          <a:p>
            <a:r>
              <a:rPr lang="en-US" sz="1600" i="1" dirty="0">
                <a:solidFill>
                  <a:schemeClr val="bg1">
                    <a:lumMod val="75000"/>
                  </a:schemeClr>
                </a:solidFill>
              </a:rPr>
              <a:t>So are TVL and amaurosis fugax synonyms?</a:t>
            </a:r>
          </a:p>
          <a:p>
            <a:r>
              <a:rPr lang="en-US" sz="1600" dirty="0">
                <a:solidFill>
                  <a:schemeClr val="bg1">
                    <a:lumMod val="75000"/>
                  </a:schemeClr>
                </a:solidFill>
              </a:rPr>
              <a:t>Sort of, but not really? Certainly, they are often </a:t>
            </a:r>
            <a:r>
              <a:rPr lang="en-US" sz="1600" i="1" dirty="0">
                <a:solidFill>
                  <a:schemeClr val="bg1">
                    <a:lumMod val="75000"/>
                  </a:schemeClr>
                </a:solidFill>
              </a:rPr>
              <a:t>used</a:t>
            </a:r>
            <a:r>
              <a:rPr lang="en-US" sz="1600" dirty="0">
                <a:solidFill>
                  <a:schemeClr val="bg1">
                    <a:lumMod val="75000"/>
                  </a:schemeClr>
                </a:solidFill>
              </a:rPr>
              <a:t> synonymously. However, the </a:t>
            </a:r>
            <a:r>
              <a:rPr lang="en-US" sz="1600" i="1" dirty="0">
                <a:solidFill>
                  <a:schemeClr val="bg1">
                    <a:lumMod val="75000"/>
                  </a:schemeClr>
                </a:solidFill>
              </a:rPr>
              <a:t>Neuro</a:t>
            </a:r>
            <a:r>
              <a:rPr lang="en-US" sz="1600" dirty="0">
                <a:solidFill>
                  <a:schemeClr val="bg1">
                    <a:lumMod val="75000"/>
                  </a:schemeClr>
                </a:solidFill>
              </a:rPr>
              <a:t> book states that “amaurosis fugax refers specifically to a retinal TIA.” OTOH, </a:t>
            </a:r>
            <a:r>
              <a:rPr lang="en-US" sz="1600" i="1" dirty="0" err="1">
                <a:solidFill>
                  <a:schemeClr val="bg1">
                    <a:lumMod val="75000"/>
                  </a:schemeClr>
                </a:solidFill>
              </a:rPr>
              <a:t>EyeWiki</a:t>
            </a:r>
            <a:r>
              <a:rPr lang="en-US" sz="1600" dirty="0">
                <a:solidFill>
                  <a:schemeClr val="bg1">
                    <a:lumMod val="75000"/>
                  </a:schemeClr>
                </a:solidFill>
              </a:rPr>
              <a:t> says it “refers to TVL…either monocular or binocular.” So when the chips are down (</a:t>
            </a:r>
            <a:r>
              <a:rPr lang="en-US" sz="1600" dirty="0" err="1">
                <a:solidFill>
                  <a:schemeClr val="bg1">
                    <a:lumMod val="75000"/>
                  </a:schemeClr>
                </a:solidFill>
              </a:rPr>
              <a:t>eg</a:t>
            </a:r>
            <a:r>
              <a:rPr lang="en-US" sz="1600" dirty="0">
                <a:solidFill>
                  <a:schemeClr val="bg1">
                    <a:lumMod val="75000"/>
                  </a:schemeClr>
                </a:solidFill>
              </a:rPr>
              <a:t>, during your Board exam) it might be best to stick with the term ‘TVL.’ Just my $0.02.</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solidFill>
                  <a:schemeClr val="bg1">
                    <a:lumMod val="75000"/>
                  </a:schemeClr>
                </a:solidFill>
              </a:rPr>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aka…amaurosis fugax</a:t>
            </a:r>
            <a:r>
              <a:rPr lang="en-US" sz="1600" b="1" dirty="0">
                <a:solidFill>
                  <a:schemeClr val="bg1">
                    <a:lumMod val="75000"/>
                  </a:schemeClr>
                </a:solidFill>
                <a:latin typeface="Segoe Script" panose="030B0504020000000003" pitchFamily="66" charset="0"/>
              </a:rPr>
              <a:t>?</a:t>
            </a:r>
          </a:p>
        </p:txBody>
      </p:sp>
      <p:sp>
        <p:nvSpPr>
          <p:cNvPr id="10" name="TextBox 9">
            <a:extLst>
              <a:ext uri="{FF2B5EF4-FFF2-40B4-BE49-F238E27FC236}">
                <a16:creationId xmlns:a16="http://schemas.microsoft.com/office/drawing/2014/main" id="{EFF54419-AECF-BFBD-2B05-26B61B877F02}"/>
              </a:ext>
            </a:extLst>
          </p:cNvPr>
          <p:cNvSpPr txBox="1"/>
          <p:nvPr/>
        </p:nvSpPr>
        <p:spPr>
          <a:xfrm>
            <a:off x="689089" y="3481906"/>
            <a:ext cx="6043016" cy="738664"/>
          </a:xfrm>
          <a:prstGeom prst="rect">
            <a:avLst/>
          </a:prstGeom>
          <a:solidFill>
            <a:schemeClr val="accent5"/>
          </a:solidFill>
        </p:spPr>
        <p:txBody>
          <a:bodyPr wrap="square" rtlCol="0">
            <a:spAutoFit/>
          </a:bodyPr>
          <a:lstStyle/>
          <a:p>
            <a:r>
              <a:rPr lang="en-US" sz="1400" i="1" dirty="0"/>
              <a:t>As an unnecessary-but interesting aside: Why is the term </a:t>
            </a:r>
            <a:r>
              <a:rPr lang="en-US" sz="1400" dirty="0"/>
              <a:t>amaurosis fugax </a:t>
            </a:r>
            <a:r>
              <a:rPr lang="en-US" sz="1400" i="1" dirty="0"/>
              <a:t>downright</a:t>
            </a:r>
            <a:r>
              <a:rPr lang="en-US" sz="1400" dirty="0"/>
              <a:t> </a:t>
            </a:r>
            <a:r>
              <a:rPr lang="en-US" sz="1400" i="1" dirty="0"/>
              <a:t>goofy?</a:t>
            </a:r>
          </a:p>
          <a:p>
            <a:r>
              <a:rPr lang="en-US" sz="1400" dirty="0"/>
              <a:t>Because </a:t>
            </a:r>
            <a:r>
              <a:rPr lang="en-US" sz="1400" i="1" dirty="0"/>
              <a:t>amaurosis</a:t>
            </a:r>
            <a:r>
              <a:rPr lang="en-US" sz="1400" dirty="0"/>
              <a:t> is a Greek word, but </a:t>
            </a:r>
            <a:r>
              <a:rPr lang="en-US" sz="1400" i="1" dirty="0"/>
              <a:t>fugax</a:t>
            </a:r>
            <a:r>
              <a:rPr lang="en-US" sz="1400" dirty="0"/>
              <a:t> is </a:t>
            </a:r>
            <a:r>
              <a:rPr lang="en-US" sz="1400" b="1" dirty="0"/>
              <a:t>Latin</a:t>
            </a:r>
            <a:r>
              <a:rPr lang="en-US" sz="1400" dirty="0"/>
              <a:t>. Who does that?</a:t>
            </a:r>
          </a:p>
        </p:txBody>
      </p:sp>
    </p:spTree>
    <p:extLst>
      <p:ext uri="{BB962C8B-B14F-4D97-AF65-F5344CB8AC3E}">
        <p14:creationId xmlns:p14="http://schemas.microsoft.com/office/powerpoint/2010/main" val="19023076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6" name="TextBox 5">
            <a:extLst>
              <a:ext uri="{FF2B5EF4-FFF2-40B4-BE49-F238E27FC236}">
                <a16:creationId xmlns:a16="http://schemas.microsoft.com/office/drawing/2014/main" id="{F86F8D0B-6905-773F-1726-43A39F23E1A7}"/>
              </a:ext>
            </a:extLst>
          </p:cNvPr>
          <p:cNvSpPr txBox="1"/>
          <p:nvPr/>
        </p:nvSpPr>
        <p:spPr>
          <a:xfrm>
            <a:off x="2046295" y="1805560"/>
            <a:ext cx="6477000" cy="1384995"/>
          </a:xfrm>
          <a:prstGeom prst="rect">
            <a:avLst/>
          </a:prstGeom>
          <a:solidFill>
            <a:schemeClr val="accent1">
              <a:lumMod val="40000"/>
              <a:lumOff val="60000"/>
            </a:schemeClr>
          </a:solidFill>
        </p:spPr>
        <p:txBody>
          <a:bodyPr wrap="square" rtlCol="0">
            <a:spAutoFit/>
          </a:bodyPr>
          <a:lstStyle/>
          <a:p>
            <a:pPr algn="r"/>
            <a:r>
              <a:rPr lang="en-US" sz="1400" i="1" dirty="0">
                <a:solidFill>
                  <a:srgbClr val="0000FF"/>
                </a:solidFill>
              </a:rPr>
              <a:t>Where’s the choke point, </a:t>
            </a:r>
            <a:r>
              <a:rPr lang="en-US" sz="1400" i="1" dirty="0" err="1">
                <a:solidFill>
                  <a:srgbClr val="0000FF"/>
                </a:solidFill>
              </a:rPr>
              <a:t>ie</a:t>
            </a:r>
            <a:r>
              <a:rPr lang="en-US" sz="1400" i="1" dirty="0">
                <a:solidFill>
                  <a:srgbClr val="0000FF"/>
                </a:solidFill>
              </a:rPr>
              <a:t>, what vessel is being occluded that produces the chronic hypoperfusion? </a:t>
            </a:r>
          </a:p>
          <a:p>
            <a:pPr algn="r"/>
            <a:r>
              <a:rPr lang="en-US" sz="1400" dirty="0">
                <a:solidFill>
                  <a:schemeClr val="accent1">
                    <a:lumMod val="40000"/>
                    <a:lumOff val="60000"/>
                  </a:schemeClr>
                </a:solidFill>
              </a:rPr>
              <a:t>The vessel most commonly implicated is the ipsilateral  internal carotid  artery </a:t>
            </a:r>
          </a:p>
          <a:p>
            <a:pPr algn="r"/>
            <a:endParaRPr lang="en-US" sz="1400" dirty="0">
              <a:solidFill>
                <a:schemeClr val="accent1">
                  <a:lumMod val="40000"/>
                  <a:lumOff val="60000"/>
                </a:schemeClr>
              </a:solidFill>
            </a:endParaRPr>
          </a:p>
          <a:p>
            <a:pPr algn="r"/>
            <a:r>
              <a:rPr lang="en-US" sz="1400" i="1" dirty="0">
                <a:solidFill>
                  <a:schemeClr val="accent1">
                    <a:lumMod val="40000"/>
                    <a:lumOff val="60000"/>
                  </a:schemeClr>
                </a:solidFill>
              </a:rPr>
              <a:t>How occluded does the internal carotid artery (ICA) have to be for OIS to occur?</a:t>
            </a:r>
          </a:p>
          <a:p>
            <a:pPr algn="r"/>
            <a:r>
              <a:rPr lang="en-US" sz="1400" dirty="0">
                <a:solidFill>
                  <a:schemeClr val="accent1">
                    <a:lumMod val="40000"/>
                    <a:lumOff val="60000"/>
                  </a:schemeClr>
                </a:solidFill>
              </a:rPr>
              <a:t>Very—at least 50%, and probably closer to 90</a:t>
            </a:r>
          </a:p>
        </p:txBody>
      </p:sp>
    </p:spTree>
    <p:extLst>
      <p:ext uri="{BB962C8B-B14F-4D97-AF65-F5344CB8AC3E}">
        <p14:creationId xmlns:p14="http://schemas.microsoft.com/office/powerpoint/2010/main" val="10208263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6" name="TextBox 5">
            <a:extLst>
              <a:ext uri="{FF2B5EF4-FFF2-40B4-BE49-F238E27FC236}">
                <a16:creationId xmlns:a16="http://schemas.microsoft.com/office/drawing/2014/main" id="{F86F8D0B-6905-773F-1726-43A39F23E1A7}"/>
              </a:ext>
            </a:extLst>
          </p:cNvPr>
          <p:cNvSpPr txBox="1"/>
          <p:nvPr/>
        </p:nvSpPr>
        <p:spPr>
          <a:xfrm>
            <a:off x="2046295" y="1805560"/>
            <a:ext cx="6477000" cy="1384995"/>
          </a:xfrm>
          <a:prstGeom prst="rect">
            <a:avLst/>
          </a:prstGeom>
          <a:solidFill>
            <a:schemeClr val="accent1">
              <a:lumMod val="40000"/>
              <a:lumOff val="60000"/>
            </a:schemeClr>
          </a:solidFill>
        </p:spPr>
        <p:txBody>
          <a:bodyPr wrap="square" rtlCol="0">
            <a:spAutoFit/>
          </a:bodyPr>
          <a:lstStyle/>
          <a:p>
            <a:pPr algn="r"/>
            <a:r>
              <a:rPr lang="en-US" sz="1400" i="1" dirty="0">
                <a:solidFill>
                  <a:srgbClr val="0000FF"/>
                </a:solidFill>
              </a:rPr>
              <a:t>Where’s the choke point, </a:t>
            </a:r>
            <a:r>
              <a:rPr lang="en-US" sz="1400" i="1" dirty="0" err="1">
                <a:solidFill>
                  <a:srgbClr val="0000FF"/>
                </a:solidFill>
              </a:rPr>
              <a:t>ie</a:t>
            </a:r>
            <a:r>
              <a:rPr lang="en-US" sz="1400" i="1" dirty="0">
                <a:solidFill>
                  <a:srgbClr val="0000FF"/>
                </a:solidFill>
              </a:rPr>
              <a:t>, what vessel is being occluded that produces the chronic hypoperfusion? </a:t>
            </a:r>
          </a:p>
          <a:p>
            <a:pPr algn="r"/>
            <a:r>
              <a:rPr lang="en-US" sz="1400" dirty="0">
                <a:solidFill>
                  <a:srgbClr val="0000FF"/>
                </a:solidFill>
              </a:rPr>
              <a:t>The vessel most commonly implicated is the ipsilateral  internal carotid  artery </a:t>
            </a:r>
          </a:p>
          <a:p>
            <a:pPr algn="r"/>
            <a:endParaRPr lang="en-US" sz="1400" dirty="0">
              <a:solidFill>
                <a:schemeClr val="accent1">
                  <a:lumMod val="40000"/>
                  <a:lumOff val="60000"/>
                </a:schemeClr>
              </a:solidFill>
            </a:endParaRPr>
          </a:p>
          <a:p>
            <a:pPr algn="r"/>
            <a:r>
              <a:rPr lang="en-US" sz="1400" i="1" dirty="0">
                <a:solidFill>
                  <a:schemeClr val="accent1">
                    <a:lumMod val="40000"/>
                    <a:lumOff val="60000"/>
                  </a:schemeClr>
                </a:solidFill>
              </a:rPr>
              <a:t>How occluded does the internal carotid artery (ICA) have to be for OIS to occur?</a:t>
            </a:r>
          </a:p>
          <a:p>
            <a:pPr algn="r"/>
            <a:r>
              <a:rPr lang="en-US" sz="1400" dirty="0">
                <a:solidFill>
                  <a:schemeClr val="accent1">
                    <a:lumMod val="40000"/>
                    <a:lumOff val="60000"/>
                  </a:schemeClr>
                </a:solidFill>
              </a:rPr>
              <a:t>Very—at least 50%, and probably closer to 90</a:t>
            </a:r>
          </a:p>
        </p:txBody>
      </p:sp>
      <p:sp>
        <p:nvSpPr>
          <p:cNvPr id="16" name="Rectangle 15">
            <a:extLst>
              <a:ext uri="{FF2B5EF4-FFF2-40B4-BE49-F238E27FC236}">
                <a16:creationId xmlns:a16="http://schemas.microsoft.com/office/drawing/2014/main" id="{5733011A-EF0D-806E-77D3-8210CD027EB2}"/>
              </a:ext>
            </a:extLst>
          </p:cNvPr>
          <p:cNvSpPr/>
          <p:nvPr/>
        </p:nvSpPr>
        <p:spPr>
          <a:xfrm>
            <a:off x="6687543" y="2281291"/>
            <a:ext cx="1234753" cy="243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5481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6" name="TextBox 5">
            <a:extLst>
              <a:ext uri="{FF2B5EF4-FFF2-40B4-BE49-F238E27FC236}">
                <a16:creationId xmlns:a16="http://schemas.microsoft.com/office/drawing/2014/main" id="{F86F8D0B-6905-773F-1726-43A39F23E1A7}"/>
              </a:ext>
            </a:extLst>
          </p:cNvPr>
          <p:cNvSpPr txBox="1"/>
          <p:nvPr/>
        </p:nvSpPr>
        <p:spPr>
          <a:xfrm>
            <a:off x="2046295" y="1805560"/>
            <a:ext cx="6477000" cy="1384995"/>
          </a:xfrm>
          <a:prstGeom prst="rect">
            <a:avLst/>
          </a:prstGeom>
          <a:solidFill>
            <a:schemeClr val="accent1">
              <a:lumMod val="40000"/>
              <a:lumOff val="60000"/>
            </a:schemeClr>
          </a:solidFill>
        </p:spPr>
        <p:txBody>
          <a:bodyPr wrap="square" rtlCol="0">
            <a:spAutoFit/>
          </a:bodyPr>
          <a:lstStyle/>
          <a:p>
            <a:pPr algn="r"/>
            <a:r>
              <a:rPr lang="en-US" sz="1400" i="1" dirty="0">
                <a:solidFill>
                  <a:srgbClr val="0000FF"/>
                </a:solidFill>
              </a:rPr>
              <a:t>Where’s the choke point, </a:t>
            </a:r>
            <a:r>
              <a:rPr lang="en-US" sz="1400" i="1" dirty="0" err="1">
                <a:solidFill>
                  <a:srgbClr val="0000FF"/>
                </a:solidFill>
              </a:rPr>
              <a:t>ie</a:t>
            </a:r>
            <a:r>
              <a:rPr lang="en-US" sz="1400" i="1" dirty="0">
                <a:solidFill>
                  <a:srgbClr val="0000FF"/>
                </a:solidFill>
              </a:rPr>
              <a:t>, what vessel is being occluded that produces the chronic hypoperfusion? </a:t>
            </a:r>
          </a:p>
          <a:p>
            <a:pPr algn="r"/>
            <a:r>
              <a:rPr lang="en-US" sz="1400" dirty="0">
                <a:solidFill>
                  <a:srgbClr val="0000FF"/>
                </a:solidFill>
              </a:rPr>
              <a:t>The vessel most commonly implicated is the ipsilateral  internal carotid  artery </a:t>
            </a:r>
          </a:p>
          <a:p>
            <a:pPr algn="r"/>
            <a:endParaRPr lang="en-US" sz="1400" dirty="0">
              <a:solidFill>
                <a:srgbClr val="0000FF"/>
              </a:solidFill>
            </a:endParaRPr>
          </a:p>
          <a:p>
            <a:pPr algn="r"/>
            <a:r>
              <a:rPr lang="en-US" sz="1400" i="1" dirty="0">
                <a:solidFill>
                  <a:schemeClr val="accent1">
                    <a:lumMod val="40000"/>
                    <a:lumOff val="60000"/>
                  </a:schemeClr>
                </a:solidFill>
              </a:rPr>
              <a:t>How occluded does the internal carotid artery (ICA) have to be for OIS to occur?</a:t>
            </a:r>
          </a:p>
          <a:p>
            <a:pPr algn="r"/>
            <a:r>
              <a:rPr lang="en-US" sz="1400" dirty="0">
                <a:solidFill>
                  <a:schemeClr val="accent1">
                    <a:lumMod val="40000"/>
                    <a:lumOff val="60000"/>
                  </a:schemeClr>
                </a:solidFill>
              </a:rPr>
              <a:t>Very—at least 50%, and probably closer to 90</a:t>
            </a:r>
          </a:p>
        </p:txBody>
      </p:sp>
    </p:spTree>
    <p:extLst>
      <p:ext uri="{BB962C8B-B14F-4D97-AF65-F5344CB8AC3E}">
        <p14:creationId xmlns:p14="http://schemas.microsoft.com/office/powerpoint/2010/main" val="4756235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6" name="TextBox 5">
            <a:extLst>
              <a:ext uri="{FF2B5EF4-FFF2-40B4-BE49-F238E27FC236}">
                <a16:creationId xmlns:a16="http://schemas.microsoft.com/office/drawing/2014/main" id="{F86F8D0B-6905-773F-1726-43A39F23E1A7}"/>
              </a:ext>
            </a:extLst>
          </p:cNvPr>
          <p:cNvSpPr txBox="1"/>
          <p:nvPr/>
        </p:nvSpPr>
        <p:spPr>
          <a:xfrm>
            <a:off x="2046295" y="1805560"/>
            <a:ext cx="6477000" cy="1384995"/>
          </a:xfrm>
          <a:prstGeom prst="rect">
            <a:avLst/>
          </a:prstGeom>
          <a:solidFill>
            <a:schemeClr val="accent1">
              <a:lumMod val="40000"/>
              <a:lumOff val="60000"/>
            </a:schemeClr>
          </a:solidFill>
        </p:spPr>
        <p:txBody>
          <a:bodyPr wrap="square" rtlCol="0">
            <a:spAutoFit/>
          </a:bodyPr>
          <a:lstStyle/>
          <a:p>
            <a:pPr algn="r"/>
            <a:r>
              <a:rPr lang="en-US" sz="1400" i="1" dirty="0">
                <a:solidFill>
                  <a:srgbClr val="0000FF"/>
                </a:solidFill>
              </a:rPr>
              <a:t>Where’s the choke point, </a:t>
            </a:r>
            <a:r>
              <a:rPr lang="en-US" sz="1400" i="1" dirty="0" err="1">
                <a:solidFill>
                  <a:srgbClr val="0000FF"/>
                </a:solidFill>
              </a:rPr>
              <a:t>ie</a:t>
            </a:r>
            <a:r>
              <a:rPr lang="en-US" sz="1400" i="1" dirty="0">
                <a:solidFill>
                  <a:srgbClr val="0000FF"/>
                </a:solidFill>
              </a:rPr>
              <a:t>, what vessel is being occluded that produces the chronic hypoperfusion? </a:t>
            </a:r>
          </a:p>
          <a:p>
            <a:pPr algn="r"/>
            <a:r>
              <a:rPr lang="en-US" sz="1400" dirty="0">
                <a:solidFill>
                  <a:srgbClr val="0000FF"/>
                </a:solidFill>
              </a:rPr>
              <a:t>The vessel most commonly implicated is the ipsilateral  internal carotid  artery </a:t>
            </a:r>
          </a:p>
          <a:p>
            <a:pPr algn="r"/>
            <a:endParaRPr lang="en-US" sz="1400" dirty="0">
              <a:solidFill>
                <a:srgbClr val="0000FF"/>
              </a:solidFill>
            </a:endParaRPr>
          </a:p>
          <a:p>
            <a:pPr algn="r"/>
            <a:r>
              <a:rPr lang="en-US" sz="1400" i="1" dirty="0">
                <a:solidFill>
                  <a:srgbClr val="0000FF"/>
                </a:solidFill>
              </a:rPr>
              <a:t>How occluded does the internal carotid artery (ICA) have to be for OIS to occur?</a:t>
            </a:r>
          </a:p>
          <a:p>
            <a:pPr algn="r"/>
            <a:r>
              <a:rPr lang="en-US" sz="1400" dirty="0">
                <a:solidFill>
                  <a:schemeClr val="accent1">
                    <a:lumMod val="40000"/>
                    <a:lumOff val="60000"/>
                  </a:schemeClr>
                </a:solidFill>
              </a:rPr>
              <a:t>Very—at least 50%, and probably closer to 90</a:t>
            </a:r>
          </a:p>
        </p:txBody>
      </p:sp>
    </p:spTree>
    <p:extLst>
      <p:ext uri="{BB962C8B-B14F-4D97-AF65-F5344CB8AC3E}">
        <p14:creationId xmlns:p14="http://schemas.microsoft.com/office/powerpoint/2010/main" val="14632926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signs and symptoms owing to chronic ocular </a:t>
            </a:r>
            <a:r>
              <a:rPr lang="en-US" sz="1400" b="1" dirty="0"/>
              <a:t>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6" name="TextBox 5">
            <a:extLst>
              <a:ext uri="{FF2B5EF4-FFF2-40B4-BE49-F238E27FC236}">
                <a16:creationId xmlns:a16="http://schemas.microsoft.com/office/drawing/2014/main" id="{F86F8D0B-6905-773F-1726-43A39F23E1A7}"/>
              </a:ext>
            </a:extLst>
          </p:cNvPr>
          <p:cNvSpPr txBox="1"/>
          <p:nvPr/>
        </p:nvSpPr>
        <p:spPr>
          <a:xfrm>
            <a:off x="2046295" y="1805560"/>
            <a:ext cx="6477000" cy="1384995"/>
          </a:xfrm>
          <a:prstGeom prst="rect">
            <a:avLst/>
          </a:prstGeom>
          <a:solidFill>
            <a:schemeClr val="accent1">
              <a:lumMod val="40000"/>
              <a:lumOff val="60000"/>
            </a:schemeClr>
          </a:solidFill>
        </p:spPr>
        <p:txBody>
          <a:bodyPr wrap="square" rtlCol="0">
            <a:spAutoFit/>
          </a:bodyPr>
          <a:lstStyle/>
          <a:p>
            <a:pPr algn="r"/>
            <a:r>
              <a:rPr lang="en-US" sz="1400" i="1" dirty="0">
                <a:solidFill>
                  <a:srgbClr val="0000FF"/>
                </a:solidFill>
              </a:rPr>
              <a:t>Where’s the choke point, </a:t>
            </a:r>
            <a:r>
              <a:rPr lang="en-US" sz="1400" i="1" dirty="0" err="1">
                <a:solidFill>
                  <a:srgbClr val="0000FF"/>
                </a:solidFill>
              </a:rPr>
              <a:t>ie</a:t>
            </a:r>
            <a:r>
              <a:rPr lang="en-US" sz="1400" i="1" dirty="0">
                <a:solidFill>
                  <a:srgbClr val="0000FF"/>
                </a:solidFill>
              </a:rPr>
              <a:t>, what vessel is being occluded that produces the chronic hypoperfusion? </a:t>
            </a:r>
          </a:p>
          <a:p>
            <a:pPr algn="r"/>
            <a:r>
              <a:rPr lang="en-US" sz="1400" dirty="0">
                <a:solidFill>
                  <a:srgbClr val="0000FF"/>
                </a:solidFill>
              </a:rPr>
              <a:t>The vessel most commonly implicated is the ipsilateral  internal carotid  artery </a:t>
            </a:r>
          </a:p>
          <a:p>
            <a:pPr algn="r"/>
            <a:endParaRPr lang="en-US" sz="1400" dirty="0">
              <a:solidFill>
                <a:srgbClr val="0000FF"/>
              </a:solidFill>
            </a:endParaRPr>
          </a:p>
          <a:p>
            <a:pPr algn="r"/>
            <a:r>
              <a:rPr lang="en-US" sz="1400" i="1" dirty="0">
                <a:solidFill>
                  <a:srgbClr val="0000FF"/>
                </a:solidFill>
              </a:rPr>
              <a:t>How occluded does the internal carotid artery (ICA) have to be for OIS to occur?</a:t>
            </a:r>
          </a:p>
          <a:p>
            <a:pPr algn="r"/>
            <a:r>
              <a:rPr lang="en-US" sz="1400" dirty="0">
                <a:solidFill>
                  <a:srgbClr val="0000FF"/>
                </a:solidFill>
              </a:rPr>
              <a:t>Very—at least 50%, and probably closer to 90</a:t>
            </a:r>
          </a:p>
        </p:txBody>
      </p:sp>
    </p:spTree>
    <p:extLst>
      <p:ext uri="{BB962C8B-B14F-4D97-AF65-F5344CB8AC3E}">
        <p14:creationId xmlns:p14="http://schemas.microsoft.com/office/powerpoint/2010/main" val="317050965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823D7-A83B-45EC-B269-F91C6893C883}"/>
              </a:ext>
            </a:extLst>
          </p:cNvPr>
          <p:cNvSpPr>
            <a:spLocks noGrp="1"/>
          </p:cNvSpPr>
          <p:nvPr>
            <p:ph type="sldNum" sz="quarter" idx="12"/>
          </p:nvPr>
        </p:nvSpPr>
        <p:spPr/>
        <p:txBody>
          <a:bodyPr/>
          <a:lstStyle/>
          <a:p>
            <a:fld id="{AB0F3B38-2453-4F15-929E-E5AF4D233194}" type="slidenum">
              <a:rPr lang="en-US" altLang="en-US" smtClean="0"/>
              <a:pPr/>
              <a:t>175</a:t>
            </a:fld>
            <a:endParaRPr lang="en-US" altLang="en-US"/>
          </a:p>
        </p:txBody>
      </p:sp>
      <p:pic>
        <p:nvPicPr>
          <p:cNvPr id="7" name="Picture 6">
            <a:extLst>
              <a:ext uri="{FF2B5EF4-FFF2-40B4-BE49-F238E27FC236}">
                <a16:creationId xmlns:a16="http://schemas.microsoft.com/office/drawing/2014/main" id="{020049A5-0EBB-476E-8572-E47027761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63" y="981578"/>
            <a:ext cx="1905085" cy="4611645"/>
          </a:xfrm>
          <a:prstGeom prst="rect">
            <a:avLst/>
          </a:prstGeom>
        </p:spPr>
      </p:pic>
      <p:sp>
        <p:nvSpPr>
          <p:cNvPr id="8" name="TextBox 7">
            <a:extLst>
              <a:ext uri="{FF2B5EF4-FFF2-40B4-BE49-F238E27FC236}">
                <a16:creationId xmlns:a16="http://schemas.microsoft.com/office/drawing/2014/main" id="{3B57E913-E1DA-4C66-BAE8-72D5BA9D702C}"/>
              </a:ext>
            </a:extLst>
          </p:cNvPr>
          <p:cNvSpPr txBox="1"/>
          <p:nvPr/>
        </p:nvSpPr>
        <p:spPr>
          <a:xfrm>
            <a:off x="804144" y="6064593"/>
            <a:ext cx="7535711" cy="369332"/>
          </a:xfrm>
          <a:prstGeom prst="rect">
            <a:avLst/>
          </a:prstGeom>
          <a:noFill/>
        </p:spPr>
        <p:txBody>
          <a:bodyPr wrap="square" rtlCol="0">
            <a:spAutoFit/>
          </a:bodyPr>
          <a:lstStyle/>
          <a:p>
            <a:pPr algn="ctr"/>
            <a:r>
              <a:rPr lang="en-US" b="0" i="0" dirty="0">
                <a:solidFill>
                  <a:srgbClr val="212529"/>
                </a:solidFill>
                <a:effectLst/>
                <a:latin typeface="+mn-lt"/>
              </a:rPr>
              <a:t>High-grade stenosis of the internal carotid artery origin (arrow) in two pts</a:t>
            </a:r>
            <a:endParaRPr lang="en-US" dirty="0">
              <a:latin typeface="+mn-lt"/>
            </a:endParaRPr>
          </a:p>
        </p:txBody>
      </p:sp>
      <p:pic>
        <p:nvPicPr>
          <p:cNvPr id="1026" name="Picture 2">
            <a:extLst>
              <a:ext uri="{FF2B5EF4-FFF2-40B4-BE49-F238E27FC236}">
                <a16:creationId xmlns:a16="http://schemas.microsoft.com/office/drawing/2014/main" id="{93C35C8B-A11A-46A9-AE84-9B7416FE4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01989"/>
            <a:ext cx="2509837" cy="3854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2C817B-D7AC-D57C-A886-F1769589B3DF}"/>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Tree>
    <p:extLst>
      <p:ext uri="{BB962C8B-B14F-4D97-AF65-F5344CB8AC3E}">
        <p14:creationId xmlns:p14="http://schemas.microsoft.com/office/powerpoint/2010/main" val="269475902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23" name="Rectangle 22">
            <a:extLst>
              <a:ext uri="{FF2B5EF4-FFF2-40B4-BE49-F238E27FC236}">
                <a16:creationId xmlns:a16="http://schemas.microsoft.com/office/drawing/2014/main" id="{6C8098D9-6462-65C7-5E0C-A7CACF06008A}"/>
              </a:ext>
            </a:extLst>
          </p:cNvPr>
          <p:cNvSpPr/>
          <p:nvPr/>
        </p:nvSpPr>
        <p:spPr>
          <a:xfrm>
            <a:off x="281769" y="1782810"/>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BA41137-BC90-57D6-3BBB-F426C78E72F5}"/>
              </a:ext>
            </a:extLst>
          </p:cNvPr>
          <p:cNvSpPr txBox="1"/>
          <p:nvPr/>
        </p:nvSpPr>
        <p:spPr>
          <a:xfrm>
            <a:off x="1272369" y="1845134"/>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36" name="TextBox 35">
            <a:extLst>
              <a:ext uri="{FF2B5EF4-FFF2-40B4-BE49-F238E27FC236}">
                <a16:creationId xmlns:a16="http://schemas.microsoft.com/office/drawing/2014/main" id="{F7FB54CE-C3C5-5460-7FB6-BF6BF5DB77EF}"/>
              </a:ext>
            </a:extLst>
          </p:cNvPr>
          <p:cNvSpPr txBox="1"/>
          <p:nvPr/>
        </p:nvSpPr>
        <p:spPr>
          <a:xfrm>
            <a:off x="392217" y="2186999"/>
            <a:ext cx="889987"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a:t>
            </a:r>
            <a:r>
              <a:rPr lang="en-US" sz="1400" b="1" dirty="0">
                <a:solidFill>
                  <a:schemeClr val="bg1"/>
                </a:solidFill>
              </a:rPr>
              <a:t>?</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p:txBody>
      </p:sp>
      <p:sp>
        <p:nvSpPr>
          <p:cNvPr id="37" name="TextBox 36">
            <a:extLst>
              <a:ext uri="{FF2B5EF4-FFF2-40B4-BE49-F238E27FC236}">
                <a16:creationId xmlns:a16="http://schemas.microsoft.com/office/drawing/2014/main" id="{CFD058B1-E3D4-FBAA-8002-F76DAFA59BF2}"/>
              </a:ext>
            </a:extLst>
          </p:cNvPr>
          <p:cNvSpPr txBox="1"/>
          <p:nvPr/>
        </p:nvSpPr>
        <p:spPr>
          <a:xfrm>
            <a:off x="2846748" y="2183688"/>
            <a:ext cx="1364476" cy="369332"/>
          </a:xfrm>
          <a:prstGeom prst="rect">
            <a:avLst/>
          </a:prstGeom>
          <a:noFill/>
        </p:spPr>
        <p:txBody>
          <a:bodyPr wrap="none" rtlCol="0">
            <a:spAutoFit/>
          </a:bodyPr>
          <a:lstStyle/>
          <a:p>
            <a:r>
              <a:rPr lang="en-US" b="1" dirty="0">
                <a:solidFill>
                  <a:schemeClr val="bg1">
                    <a:lumMod val="50000"/>
                  </a:schemeClr>
                </a:solidFill>
              </a:rPr>
              <a:t>Symptoms</a:t>
            </a:r>
            <a:endParaRPr lang="en-US" sz="1400" dirty="0">
              <a:solidFill>
                <a:schemeClr val="bg1">
                  <a:lumMod val="50000"/>
                </a:schemeClr>
              </a:solidFill>
            </a:endParaRPr>
          </a:p>
        </p:txBody>
      </p:sp>
    </p:spTree>
    <p:extLst>
      <p:ext uri="{BB962C8B-B14F-4D97-AF65-F5344CB8AC3E}">
        <p14:creationId xmlns:p14="http://schemas.microsoft.com/office/powerpoint/2010/main" val="26642325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177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6" name="Rectangle 5">
            <a:extLst>
              <a:ext uri="{FF2B5EF4-FFF2-40B4-BE49-F238E27FC236}">
                <a16:creationId xmlns:a16="http://schemas.microsoft.com/office/drawing/2014/main" id="{167BF40F-4D98-F10D-EFD6-4A601D60D14E}"/>
              </a:ext>
            </a:extLst>
          </p:cNvPr>
          <p:cNvSpPr/>
          <p:nvPr/>
        </p:nvSpPr>
        <p:spPr>
          <a:xfrm>
            <a:off x="281769" y="1782810"/>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E36CD2-D57E-6AA0-2FCF-D7FB05196DF0}"/>
              </a:ext>
            </a:extLst>
          </p:cNvPr>
          <p:cNvSpPr txBox="1"/>
          <p:nvPr/>
        </p:nvSpPr>
        <p:spPr>
          <a:xfrm>
            <a:off x="1272369" y="1845134"/>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38" name="TextBox 37">
            <a:extLst>
              <a:ext uri="{FF2B5EF4-FFF2-40B4-BE49-F238E27FC236}">
                <a16:creationId xmlns:a16="http://schemas.microsoft.com/office/drawing/2014/main" id="{704E3E2D-0B53-4D3A-B6E0-B3977F8DFCEC}"/>
              </a:ext>
            </a:extLst>
          </p:cNvPr>
          <p:cNvSpPr txBox="1"/>
          <p:nvPr/>
        </p:nvSpPr>
        <p:spPr>
          <a:xfrm>
            <a:off x="392217" y="2186999"/>
            <a:ext cx="2303836"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--Intraretinal hemorrhages</a:t>
            </a:r>
          </a:p>
          <a:p>
            <a:r>
              <a:rPr lang="en-US" sz="1400" dirty="0">
                <a:solidFill>
                  <a:schemeClr val="bg1"/>
                </a:solidFill>
              </a:rPr>
              <a:t>--NVI/NVA</a:t>
            </a:r>
          </a:p>
          <a:p>
            <a:r>
              <a:rPr lang="en-US" sz="1400" dirty="0">
                <a:solidFill>
                  <a:schemeClr val="bg1"/>
                </a:solidFill>
              </a:rPr>
              <a:t>--AC cell/flare</a:t>
            </a:r>
          </a:p>
          <a:p>
            <a:r>
              <a:rPr lang="en-US" sz="1400" dirty="0">
                <a:solidFill>
                  <a:schemeClr val="bg1"/>
                </a:solidFill>
              </a:rPr>
              <a:t>--Retinal vascular changes</a:t>
            </a:r>
          </a:p>
        </p:txBody>
      </p:sp>
      <p:sp>
        <p:nvSpPr>
          <p:cNvPr id="42" name="TextBox 41">
            <a:extLst>
              <a:ext uri="{FF2B5EF4-FFF2-40B4-BE49-F238E27FC236}">
                <a16:creationId xmlns:a16="http://schemas.microsoft.com/office/drawing/2014/main" id="{1B92E7E6-57E7-29E5-52D9-987D2D0AF112}"/>
              </a:ext>
            </a:extLst>
          </p:cNvPr>
          <p:cNvSpPr txBox="1"/>
          <p:nvPr/>
        </p:nvSpPr>
        <p:spPr>
          <a:xfrm>
            <a:off x="2846748" y="2183688"/>
            <a:ext cx="1364476" cy="369332"/>
          </a:xfrm>
          <a:prstGeom prst="rect">
            <a:avLst/>
          </a:prstGeom>
          <a:noFill/>
        </p:spPr>
        <p:txBody>
          <a:bodyPr wrap="none" rtlCol="0">
            <a:spAutoFit/>
          </a:bodyPr>
          <a:lstStyle/>
          <a:p>
            <a:r>
              <a:rPr lang="en-US" b="1" dirty="0">
                <a:solidFill>
                  <a:schemeClr val="bg1">
                    <a:lumMod val="50000"/>
                  </a:schemeClr>
                </a:solidFill>
              </a:rPr>
              <a:t>Symptoms</a:t>
            </a:r>
            <a:endParaRPr lang="en-US" sz="1400" dirty="0">
              <a:solidFill>
                <a:schemeClr val="bg1">
                  <a:lumMod val="50000"/>
                </a:schemeClr>
              </a:solidFill>
            </a:endParaRPr>
          </a:p>
        </p:txBody>
      </p:sp>
    </p:spTree>
    <p:extLst>
      <p:ext uri="{BB962C8B-B14F-4D97-AF65-F5344CB8AC3E}">
        <p14:creationId xmlns:p14="http://schemas.microsoft.com/office/powerpoint/2010/main" val="239452996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823D7-A83B-45EC-B269-F91C6893C883}"/>
              </a:ext>
            </a:extLst>
          </p:cNvPr>
          <p:cNvSpPr>
            <a:spLocks noGrp="1"/>
          </p:cNvSpPr>
          <p:nvPr>
            <p:ph type="sldNum" sz="quarter" idx="12"/>
          </p:nvPr>
        </p:nvSpPr>
        <p:spPr/>
        <p:txBody>
          <a:bodyPr/>
          <a:lstStyle/>
          <a:p>
            <a:fld id="{AB0F3B38-2453-4F15-929E-E5AF4D233194}" type="slidenum">
              <a:rPr lang="en-US" altLang="en-US" smtClean="0"/>
              <a:pPr/>
              <a:t>178</a:t>
            </a:fld>
            <a:endParaRPr lang="en-US" altLang="en-US"/>
          </a:p>
        </p:txBody>
      </p:sp>
      <p:sp>
        <p:nvSpPr>
          <p:cNvPr id="8" name="TextBox 7">
            <a:extLst>
              <a:ext uri="{FF2B5EF4-FFF2-40B4-BE49-F238E27FC236}">
                <a16:creationId xmlns:a16="http://schemas.microsoft.com/office/drawing/2014/main" id="{3B57E913-E1DA-4C66-BAE8-72D5BA9D702C}"/>
              </a:ext>
            </a:extLst>
          </p:cNvPr>
          <p:cNvSpPr txBox="1"/>
          <p:nvPr/>
        </p:nvSpPr>
        <p:spPr>
          <a:xfrm>
            <a:off x="1836155" y="5975049"/>
            <a:ext cx="5471685" cy="584775"/>
          </a:xfrm>
          <a:prstGeom prst="rect">
            <a:avLst/>
          </a:prstGeom>
          <a:noFill/>
        </p:spPr>
        <p:txBody>
          <a:bodyPr wrap="square" rtlCol="0">
            <a:spAutoFit/>
          </a:bodyPr>
          <a:lstStyle/>
          <a:p>
            <a:pPr algn="ctr"/>
            <a:r>
              <a:rPr lang="en-US" sz="1600" dirty="0"/>
              <a:t>Classic presentation of i</a:t>
            </a:r>
            <a:r>
              <a:rPr lang="en-US" sz="1600" b="0" i="0" dirty="0">
                <a:effectLst/>
                <a:latin typeface="+mn-lt"/>
              </a:rPr>
              <a:t>ntraretinal hemorrhages in OIS: </a:t>
            </a:r>
            <a:r>
              <a:rPr lang="en-US" sz="1600" b="1" i="0" dirty="0">
                <a:solidFill>
                  <a:srgbClr val="0000FF"/>
                </a:solidFill>
                <a:effectLst/>
                <a:latin typeface="+mn-lt"/>
              </a:rPr>
              <a:t>Midperipheral ,  medium-large ,  dot-blot </a:t>
            </a:r>
          </a:p>
        </p:txBody>
      </p:sp>
      <p:pic>
        <p:nvPicPr>
          <p:cNvPr id="7" name="Picture 6">
            <a:extLst>
              <a:ext uri="{FF2B5EF4-FFF2-40B4-BE49-F238E27FC236}">
                <a16:creationId xmlns:a16="http://schemas.microsoft.com/office/drawing/2014/main" id="{5409D26F-1539-4116-B5D6-8B0B0F54C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550" y="1516621"/>
            <a:ext cx="4970897" cy="3824758"/>
          </a:xfrm>
          <a:prstGeom prst="rect">
            <a:avLst/>
          </a:prstGeom>
        </p:spPr>
      </p:pic>
      <p:sp>
        <p:nvSpPr>
          <p:cNvPr id="2" name="TextBox 1">
            <a:extLst>
              <a:ext uri="{FF2B5EF4-FFF2-40B4-BE49-F238E27FC236}">
                <a16:creationId xmlns:a16="http://schemas.microsoft.com/office/drawing/2014/main" id="{05B92BC0-1B78-DA85-74E4-F29EF91C2F2B}"/>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3" name="TextBox 2">
            <a:extLst>
              <a:ext uri="{FF2B5EF4-FFF2-40B4-BE49-F238E27FC236}">
                <a16:creationId xmlns:a16="http://schemas.microsoft.com/office/drawing/2014/main" id="{F4C0583A-1941-31E4-9B61-FB3FE21C611C}"/>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Rectangle 8">
            <a:extLst>
              <a:ext uri="{FF2B5EF4-FFF2-40B4-BE49-F238E27FC236}">
                <a16:creationId xmlns:a16="http://schemas.microsoft.com/office/drawing/2014/main" id="{1BDB1134-0AC6-2C47-7252-CA4261034B0D}"/>
              </a:ext>
            </a:extLst>
          </p:cNvPr>
          <p:cNvSpPr/>
          <p:nvPr/>
        </p:nvSpPr>
        <p:spPr>
          <a:xfrm>
            <a:off x="2570922" y="6255026"/>
            <a:ext cx="1417982" cy="304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location</a:t>
            </a:r>
          </a:p>
        </p:txBody>
      </p:sp>
      <p:sp>
        <p:nvSpPr>
          <p:cNvPr id="10" name="Rectangle 9">
            <a:extLst>
              <a:ext uri="{FF2B5EF4-FFF2-40B4-BE49-F238E27FC236}">
                <a16:creationId xmlns:a16="http://schemas.microsoft.com/office/drawing/2014/main" id="{E630851A-A60C-159E-A2DE-4D632750AB8A}"/>
              </a:ext>
            </a:extLst>
          </p:cNvPr>
          <p:cNvSpPr/>
          <p:nvPr/>
        </p:nvSpPr>
        <p:spPr>
          <a:xfrm>
            <a:off x="4140576" y="6260808"/>
            <a:ext cx="1417982" cy="304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size</a:t>
            </a:r>
          </a:p>
        </p:txBody>
      </p:sp>
      <p:sp>
        <p:nvSpPr>
          <p:cNvPr id="11" name="Rectangle 10">
            <a:extLst>
              <a:ext uri="{FF2B5EF4-FFF2-40B4-BE49-F238E27FC236}">
                <a16:creationId xmlns:a16="http://schemas.microsoft.com/office/drawing/2014/main" id="{3BE09BEF-5F1C-C610-C299-1B723F2CA60D}"/>
              </a:ext>
            </a:extLst>
          </p:cNvPr>
          <p:cNvSpPr/>
          <p:nvPr/>
        </p:nvSpPr>
        <p:spPr>
          <a:xfrm>
            <a:off x="5724208" y="6267436"/>
            <a:ext cx="915131" cy="29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shape/type</a:t>
            </a:r>
          </a:p>
        </p:txBody>
      </p:sp>
    </p:spTree>
    <p:extLst>
      <p:ext uri="{BB962C8B-B14F-4D97-AF65-F5344CB8AC3E}">
        <p14:creationId xmlns:p14="http://schemas.microsoft.com/office/powerpoint/2010/main" val="278262715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823D7-A83B-45EC-B269-F91C6893C883}"/>
              </a:ext>
            </a:extLst>
          </p:cNvPr>
          <p:cNvSpPr>
            <a:spLocks noGrp="1"/>
          </p:cNvSpPr>
          <p:nvPr>
            <p:ph type="sldNum" sz="quarter" idx="12"/>
          </p:nvPr>
        </p:nvSpPr>
        <p:spPr/>
        <p:txBody>
          <a:bodyPr/>
          <a:lstStyle/>
          <a:p>
            <a:fld id="{AB0F3B38-2453-4F15-929E-E5AF4D233194}" type="slidenum">
              <a:rPr lang="en-US" altLang="en-US" smtClean="0"/>
              <a:pPr/>
              <a:t>179</a:t>
            </a:fld>
            <a:endParaRPr lang="en-US" altLang="en-US"/>
          </a:p>
        </p:txBody>
      </p:sp>
      <p:sp>
        <p:nvSpPr>
          <p:cNvPr id="8" name="TextBox 7">
            <a:extLst>
              <a:ext uri="{FF2B5EF4-FFF2-40B4-BE49-F238E27FC236}">
                <a16:creationId xmlns:a16="http://schemas.microsoft.com/office/drawing/2014/main" id="{3B57E913-E1DA-4C66-BAE8-72D5BA9D702C}"/>
              </a:ext>
            </a:extLst>
          </p:cNvPr>
          <p:cNvSpPr txBox="1"/>
          <p:nvPr/>
        </p:nvSpPr>
        <p:spPr>
          <a:xfrm>
            <a:off x="1836155" y="5975049"/>
            <a:ext cx="5471685" cy="584775"/>
          </a:xfrm>
          <a:prstGeom prst="rect">
            <a:avLst/>
          </a:prstGeom>
          <a:noFill/>
        </p:spPr>
        <p:txBody>
          <a:bodyPr wrap="square" rtlCol="0">
            <a:spAutoFit/>
          </a:bodyPr>
          <a:lstStyle/>
          <a:p>
            <a:pPr algn="ctr"/>
            <a:r>
              <a:rPr lang="en-US" sz="1600" dirty="0"/>
              <a:t>Classic presentation of i</a:t>
            </a:r>
            <a:r>
              <a:rPr lang="en-US" sz="1600" b="0" i="0" dirty="0">
                <a:effectLst/>
                <a:latin typeface="+mn-lt"/>
              </a:rPr>
              <a:t>ntraretinal hemorrhages in OIS: </a:t>
            </a:r>
            <a:r>
              <a:rPr lang="en-US" sz="1600" b="1" i="0" dirty="0">
                <a:solidFill>
                  <a:srgbClr val="0000FF"/>
                </a:solidFill>
                <a:effectLst/>
                <a:latin typeface="+mn-lt"/>
              </a:rPr>
              <a:t>Midperipheral ,  medium-large ,  dot-blot </a:t>
            </a:r>
          </a:p>
        </p:txBody>
      </p:sp>
      <p:pic>
        <p:nvPicPr>
          <p:cNvPr id="7" name="Picture 6">
            <a:extLst>
              <a:ext uri="{FF2B5EF4-FFF2-40B4-BE49-F238E27FC236}">
                <a16:creationId xmlns:a16="http://schemas.microsoft.com/office/drawing/2014/main" id="{5409D26F-1539-4116-B5D6-8B0B0F54C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550" y="1516621"/>
            <a:ext cx="4970897" cy="3824758"/>
          </a:xfrm>
          <a:prstGeom prst="rect">
            <a:avLst/>
          </a:prstGeom>
        </p:spPr>
      </p:pic>
      <p:sp>
        <p:nvSpPr>
          <p:cNvPr id="2" name="TextBox 1">
            <a:extLst>
              <a:ext uri="{FF2B5EF4-FFF2-40B4-BE49-F238E27FC236}">
                <a16:creationId xmlns:a16="http://schemas.microsoft.com/office/drawing/2014/main" id="{05B92BC0-1B78-DA85-74E4-F29EF91C2F2B}"/>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3" name="TextBox 2">
            <a:extLst>
              <a:ext uri="{FF2B5EF4-FFF2-40B4-BE49-F238E27FC236}">
                <a16:creationId xmlns:a16="http://schemas.microsoft.com/office/drawing/2014/main" id="{F4C0583A-1941-31E4-9B61-FB3FE21C611C}"/>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Tree>
    <p:extLst>
      <p:ext uri="{BB962C8B-B14F-4D97-AF65-F5344CB8AC3E}">
        <p14:creationId xmlns:p14="http://schemas.microsoft.com/office/powerpoint/2010/main" val="183231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E32518-0F29-0082-5FD8-90955FC3E3E2}"/>
              </a:ext>
            </a:extLst>
          </p:cNvPr>
          <p:cNvSpPr/>
          <p:nvPr/>
        </p:nvSpPr>
        <p:spPr>
          <a:xfrm>
            <a:off x="268333" y="2250736"/>
            <a:ext cx="2418568" cy="598481"/>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3F9362-9838-88EB-4C8F-4F797082086B}"/>
              </a:ext>
            </a:extLst>
          </p:cNvPr>
          <p:cNvSpPr txBox="1"/>
          <p:nvPr/>
        </p:nvSpPr>
        <p:spPr>
          <a:xfrm>
            <a:off x="1665989" y="2831832"/>
            <a:ext cx="6411211" cy="2554545"/>
          </a:xfrm>
          <a:prstGeom prst="rect">
            <a:avLst/>
          </a:prstGeom>
          <a:noFill/>
        </p:spPr>
        <p:txBody>
          <a:bodyPr wrap="square" rtlCol="0">
            <a:spAutoFit/>
          </a:bodyPr>
          <a:lstStyle/>
          <a:p>
            <a:r>
              <a:rPr lang="en-US" sz="1600" i="1" dirty="0">
                <a:solidFill>
                  <a:schemeClr val="bg1">
                    <a:lumMod val="75000"/>
                  </a:schemeClr>
                </a:solidFill>
              </a:rPr>
              <a:t>What is the older term by which TVL is often known?</a:t>
            </a:r>
          </a:p>
          <a:p>
            <a:r>
              <a:rPr lang="en-US" sz="1600" dirty="0">
                <a:solidFill>
                  <a:schemeClr val="bg1">
                    <a:lumMod val="75000"/>
                  </a:schemeClr>
                </a:solidFill>
              </a:rPr>
              <a:t>‘</a:t>
            </a:r>
            <a:r>
              <a:rPr lang="en-US" sz="1600" b="1" dirty="0">
                <a:solidFill>
                  <a:schemeClr val="bg1">
                    <a:lumMod val="75000"/>
                  </a:schemeClr>
                </a:solidFill>
              </a:rPr>
              <a:t>Amaurosis fugax</a:t>
            </a:r>
            <a:r>
              <a:rPr lang="en-US" sz="1600" dirty="0">
                <a:solidFill>
                  <a:schemeClr val="bg1">
                    <a:lumMod val="75000"/>
                  </a:schemeClr>
                </a:solidFill>
              </a:rPr>
              <a:t>’</a:t>
            </a:r>
          </a:p>
          <a:p>
            <a:endParaRPr lang="en-US" sz="1600" dirty="0">
              <a:solidFill>
                <a:schemeClr val="bg1">
                  <a:lumMod val="75000"/>
                </a:schemeClr>
              </a:solidFill>
            </a:endParaRPr>
          </a:p>
          <a:p>
            <a:r>
              <a:rPr lang="en-US" sz="1600" i="1" dirty="0">
                <a:solidFill>
                  <a:schemeClr val="bg1">
                    <a:lumMod val="75000"/>
                  </a:schemeClr>
                </a:solidFill>
              </a:rPr>
              <a:t>So are TVL and amaurosis fugax synonyms?</a:t>
            </a:r>
          </a:p>
          <a:p>
            <a:r>
              <a:rPr lang="en-US" sz="1600" dirty="0">
                <a:solidFill>
                  <a:schemeClr val="bg1">
                    <a:lumMod val="75000"/>
                  </a:schemeClr>
                </a:solidFill>
              </a:rPr>
              <a:t>Sort of, but not really? Certainly, they are often </a:t>
            </a:r>
            <a:r>
              <a:rPr lang="en-US" sz="1600" i="1" dirty="0">
                <a:solidFill>
                  <a:schemeClr val="bg1">
                    <a:lumMod val="75000"/>
                  </a:schemeClr>
                </a:solidFill>
              </a:rPr>
              <a:t>used</a:t>
            </a:r>
            <a:r>
              <a:rPr lang="en-US" sz="1600" dirty="0">
                <a:solidFill>
                  <a:schemeClr val="bg1">
                    <a:lumMod val="75000"/>
                  </a:schemeClr>
                </a:solidFill>
              </a:rPr>
              <a:t> synonymously. However, the </a:t>
            </a:r>
            <a:r>
              <a:rPr lang="en-US" sz="1600" i="1" dirty="0">
                <a:solidFill>
                  <a:schemeClr val="bg1">
                    <a:lumMod val="75000"/>
                  </a:schemeClr>
                </a:solidFill>
              </a:rPr>
              <a:t>Neuro</a:t>
            </a:r>
            <a:r>
              <a:rPr lang="en-US" sz="1600" dirty="0">
                <a:solidFill>
                  <a:schemeClr val="bg1">
                    <a:lumMod val="75000"/>
                  </a:schemeClr>
                </a:solidFill>
              </a:rPr>
              <a:t> book states that “amaurosis fugax refers specifically to a retinal TIA.” OTOH, </a:t>
            </a:r>
            <a:r>
              <a:rPr lang="en-US" sz="1600" i="1" dirty="0" err="1">
                <a:solidFill>
                  <a:schemeClr val="bg1">
                    <a:lumMod val="75000"/>
                  </a:schemeClr>
                </a:solidFill>
              </a:rPr>
              <a:t>EyeWiki</a:t>
            </a:r>
            <a:r>
              <a:rPr lang="en-US" sz="1600" dirty="0">
                <a:solidFill>
                  <a:schemeClr val="bg1">
                    <a:lumMod val="75000"/>
                  </a:schemeClr>
                </a:solidFill>
              </a:rPr>
              <a:t> says it “refers to TVL…either monocular or binocular.” So when the chips are down (</a:t>
            </a:r>
            <a:r>
              <a:rPr lang="en-US" sz="1600" dirty="0" err="1">
                <a:solidFill>
                  <a:schemeClr val="bg1">
                    <a:lumMod val="75000"/>
                  </a:schemeClr>
                </a:solidFill>
              </a:rPr>
              <a:t>eg</a:t>
            </a:r>
            <a:r>
              <a:rPr lang="en-US" sz="1600" dirty="0">
                <a:solidFill>
                  <a:schemeClr val="bg1">
                    <a:lumMod val="75000"/>
                  </a:schemeClr>
                </a:solidFill>
              </a:rPr>
              <a:t>, during your Board exam) it might be best to stick with the term ‘TVL.’ Just my $0.02.</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solidFill>
                  <a:schemeClr val="bg1">
                    <a:lumMod val="75000"/>
                  </a:schemeClr>
                </a:solidFill>
              </a:rPr>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b="1" i="1" dirty="0"/>
              <a:t>How brief can the VL be?</a:t>
            </a:r>
          </a:p>
          <a:p>
            <a:r>
              <a:rPr lang="en-US" sz="1400" b="1" dirty="0"/>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aka…amaurosis fugax</a:t>
            </a:r>
            <a:r>
              <a:rPr lang="en-US" sz="1600" b="1" dirty="0">
                <a:solidFill>
                  <a:schemeClr val="bg1">
                    <a:lumMod val="75000"/>
                  </a:schemeClr>
                </a:solidFill>
                <a:latin typeface="Segoe Script" panose="030B0504020000000003" pitchFamily="66" charset="0"/>
              </a:rPr>
              <a:t>?</a:t>
            </a:r>
          </a:p>
        </p:txBody>
      </p:sp>
      <p:sp>
        <p:nvSpPr>
          <p:cNvPr id="9" name="Frame 8">
            <a:extLst>
              <a:ext uri="{FF2B5EF4-FFF2-40B4-BE49-F238E27FC236}">
                <a16:creationId xmlns:a16="http://schemas.microsoft.com/office/drawing/2014/main" id="{4DA54F9A-CFF7-9EEF-E27B-96C5F64F7C41}"/>
              </a:ext>
            </a:extLst>
          </p:cNvPr>
          <p:cNvSpPr/>
          <p:nvPr/>
        </p:nvSpPr>
        <p:spPr>
          <a:xfrm>
            <a:off x="212035" y="2199861"/>
            <a:ext cx="2531165" cy="715617"/>
          </a:xfrm>
          <a:prstGeom prst="fra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6FCFAAF-8F40-9C20-6B57-B5624DBC8695}"/>
              </a:ext>
            </a:extLst>
          </p:cNvPr>
          <p:cNvSpPr txBox="1"/>
          <p:nvPr/>
        </p:nvSpPr>
        <p:spPr>
          <a:xfrm>
            <a:off x="3027962" y="2148027"/>
            <a:ext cx="5327370" cy="954107"/>
          </a:xfrm>
          <a:prstGeom prst="rect">
            <a:avLst/>
          </a:prstGeom>
          <a:solidFill>
            <a:srgbClr val="9BE5FF"/>
          </a:solidFill>
        </p:spPr>
        <p:txBody>
          <a:bodyPr wrap="square" rtlCol="0">
            <a:spAutoFit/>
          </a:bodyPr>
          <a:lstStyle/>
          <a:p>
            <a:r>
              <a:rPr lang="en-US" sz="1400" dirty="0"/>
              <a:t>Time to expand…</a:t>
            </a:r>
            <a:r>
              <a:rPr lang="en-US" sz="1400" i="1" dirty="0"/>
              <a:t>The statement is true; however, when TVL lasts just a few seconds, by what term is it usually known?</a:t>
            </a:r>
            <a:endParaRPr lang="en-US" sz="1400" i="1" dirty="0">
              <a:solidFill>
                <a:srgbClr val="9BE5FF"/>
              </a:solidFill>
            </a:endParaRPr>
          </a:p>
          <a:p>
            <a:r>
              <a:rPr lang="en-US" sz="1400" dirty="0">
                <a:solidFill>
                  <a:srgbClr val="9BE5FF"/>
                </a:solidFill>
              </a:rPr>
              <a:t>Episodes of unilateral or bilateral vision loss that last but a few seconds are called </a:t>
            </a:r>
            <a:r>
              <a:rPr lang="en-US" sz="1400" i="1" dirty="0">
                <a:solidFill>
                  <a:srgbClr val="9BE5FF"/>
                </a:solidFill>
              </a:rPr>
              <a:t>transient visual  obscurations (TVO)</a:t>
            </a:r>
          </a:p>
        </p:txBody>
      </p:sp>
      <p:sp>
        <p:nvSpPr>
          <p:cNvPr id="14" name="TextBox 13">
            <a:extLst>
              <a:ext uri="{FF2B5EF4-FFF2-40B4-BE49-F238E27FC236}">
                <a16:creationId xmlns:a16="http://schemas.microsoft.com/office/drawing/2014/main" id="{5DD77DC9-BABB-1173-1A6E-0F1CD9B832C3}"/>
              </a:ext>
            </a:extLst>
          </p:cNvPr>
          <p:cNvSpPr txBox="1"/>
          <p:nvPr/>
        </p:nvSpPr>
        <p:spPr>
          <a:xfrm>
            <a:off x="689089" y="3481906"/>
            <a:ext cx="6043016" cy="738664"/>
          </a:xfrm>
          <a:prstGeom prst="rect">
            <a:avLst/>
          </a:prstGeom>
          <a:solidFill>
            <a:schemeClr val="accent5"/>
          </a:solidFill>
        </p:spPr>
        <p:txBody>
          <a:bodyPr wrap="square" rtlCol="0">
            <a:spAutoFit/>
          </a:bodyPr>
          <a:lstStyle/>
          <a:p>
            <a:r>
              <a:rPr lang="en-US" sz="1400" i="1" dirty="0">
                <a:solidFill>
                  <a:schemeClr val="bg1">
                    <a:lumMod val="75000"/>
                  </a:schemeClr>
                </a:solidFill>
              </a:rPr>
              <a:t>As an unnecessary-but interesting aside: Why is the term </a:t>
            </a:r>
            <a:r>
              <a:rPr lang="en-US" sz="1400" dirty="0">
                <a:solidFill>
                  <a:schemeClr val="bg1">
                    <a:lumMod val="75000"/>
                  </a:schemeClr>
                </a:solidFill>
              </a:rPr>
              <a:t>amaurosis fugax </a:t>
            </a:r>
            <a:r>
              <a:rPr lang="en-US" sz="1400" i="1" dirty="0">
                <a:solidFill>
                  <a:schemeClr val="bg1">
                    <a:lumMod val="75000"/>
                  </a:schemeClr>
                </a:solidFill>
              </a:rPr>
              <a:t>downright</a:t>
            </a:r>
            <a:r>
              <a:rPr lang="en-US" sz="1400" dirty="0">
                <a:solidFill>
                  <a:schemeClr val="bg1">
                    <a:lumMod val="75000"/>
                  </a:schemeClr>
                </a:solidFill>
              </a:rPr>
              <a:t> </a:t>
            </a:r>
            <a:r>
              <a:rPr lang="en-US" sz="1400" i="1" dirty="0">
                <a:solidFill>
                  <a:schemeClr val="bg1">
                    <a:lumMod val="75000"/>
                  </a:schemeClr>
                </a:solidFill>
              </a:rPr>
              <a:t>goofy?</a:t>
            </a:r>
          </a:p>
          <a:p>
            <a:r>
              <a:rPr lang="en-US" sz="1400" dirty="0">
                <a:solidFill>
                  <a:schemeClr val="bg1">
                    <a:lumMod val="75000"/>
                  </a:schemeClr>
                </a:solidFill>
              </a:rPr>
              <a:t>Because </a:t>
            </a:r>
            <a:r>
              <a:rPr lang="en-US" sz="1400" i="1" dirty="0">
                <a:solidFill>
                  <a:schemeClr val="bg1">
                    <a:lumMod val="75000"/>
                  </a:schemeClr>
                </a:solidFill>
              </a:rPr>
              <a:t>amaurosis</a:t>
            </a:r>
            <a:r>
              <a:rPr lang="en-US" sz="1400" dirty="0">
                <a:solidFill>
                  <a:schemeClr val="bg1">
                    <a:lumMod val="75000"/>
                  </a:schemeClr>
                </a:solidFill>
              </a:rPr>
              <a:t> is a Greek word, but </a:t>
            </a:r>
            <a:r>
              <a:rPr lang="en-US" sz="1400" i="1" dirty="0">
                <a:solidFill>
                  <a:schemeClr val="bg1">
                    <a:lumMod val="75000"/>
                  </a:schemeClr>
                </a:solidFill>
              </a:rPr>
              <a:t>fugax</a:t>
            </a:r>
            <a:r>
              <a:rPr lang="en-US" sz="1400" dirty="0">
                <a:solidFill>
                  <a:schemeClr val="bg1">
                    <a:lumMod val="75000"/>
                  </a:schemeClr>
                </a:solidFill>
              </a:rPr>
              <a:t> is </a:t>
            </a:r>
            <a:r>
              <a:rPr lang="en-US" sz="1400" b="1" dirty="0">
                <a:solidFill>
                  <a:schemeClr val="bg1">
                    <a:lumMod val="75000"/>
                  </a:schemeClr>
                </a:solidFill>
              </a:rPr>
              <a:t>Latin</a:t>
            </a:r>
            <a:r>
              <a:rPr lang="en-US" sz="1400" dirty="0">
                <a:solidFill>
                  <a:schemeClr val="bg1">
                    <a:lumMod val="75000"/>
                  </a:schemeClr>
                </a:solidFill>
              </a:rPr>
              <a:t>. Who does that?</a:t>
            </a:r>
          </a:p>
        </p:txBody>
      </p:sp>
      <p:sp>
        <p:nvSpPr>
          <p:cNvPr id="10" name="TextBox 9">
            <a:extLst>
              <a:ext uri="{FF2B5EF4-FFF2-40B4-BE49-F238E27FC236}">
                <a16:creationId xmlns:a16="http://schemas.microsoft.com/office/drawing/2014/main" id="{987D3BA6-4FC9-ABA7-E6F5-D3BB31E261C9}"/>
              </a:ext>
            </a:extLst>
          </p:cNvPr>
          <p:cNvSpPr txBox="1"/>
          <p:nvPr/>
        </p:nvSpPr>
        <p:spPr>
          <a:xfrm>
            <a:off x="2475370" y="2425389"/>
            <a:ext cx="324128" cy="523220"/>
          </a:xfrm>
          <a:prstGeom prst="rect">
            <a:avLst/>
          </a:prstGeom>
          <a:noFill/>
        </p:spPr>
        <p:txBody>
          <a:bodyPr wrap="none" rtlCol="0">
            <a:spAutoFit/>
          </a:bodyPr>
          <a:lstStyle/>
          <a:p>
            <a:r>
              <a:rPr lang="en-US" sz="2800" dirty="0"/>
              <a:t>*</a:t>
            </a:r>
          </a:p>
        </p:txBody>
      </p:sp>
    </p:spTree>
    <p:extLst>
      <p:ext uri="{BB962C8B-B14F-4D97-AF65-F5344CB8AC3E}">
        <p14:creationId xmlns:p14="http://schemas.microsoft.com/office/powerpoint/2010/main" val="33453128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823D7-A83B-45EC-B269-F91C6893C883}"/>
              </a:ext>
            </a:extLst>
          </p:cNvPr>
          <p:cNvSpPr>
            <a:spLocks noGrp="1"/>
          </p:cNvSpPr>
          <p:nvPr>
            <p:ph type="sldNum" sz="quarter" idx="12"/>
          </p:nvPr>
        </p:nvSpPr>
        <p:spPr/>
        <p:txBody>
          <a:bodyPr/>
          <a:lstStyle/>
          <a:p>
            <a:fld id="{AB0F3B38-2453-4F15-929E-E5AF4D233194}" type="slidenum">
              <a:rPr lang="en-US" altLang="en-US" smtClean="0"/>
              <a:pPr/>
              <a:t>180</a:t>
            </a:fld>
            <a:endParaRPr lang="en-US" altLang="en-US"/>
          </a:p>
        </p:txBody>
      </p:sp>
      <p:pic>
        <p:nvPicPr>
          <p:cNvPr id="6" name="Picture 5">
            <a:extLst>
              <a:ext uri="{FF2B5EF4-FFF2-40B4-BE49-F238E27FC236}">
                <a16:creationId xmlns:a16="http://schemas.microsoft.com/office/drawing/2014/main" id="{EFCC8176-F5C6-4EB4-8D2E-603B26E15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89" y="1542377"/>
            <a:ext cx="4958019" cy="3773246"/>
          </a:xfrm>
          <a:prstGeom prst="rect">
            <a:avLst/>
          </a:prstGeom>
        </p:spPr>
      </p:pic>
      <p:sp>
        <p:nvSpPr>
          <p:cNvPr id="2" name="TextBox 1">
            <a:extLst>
              <a:ext uri="{FF2B5EF4-FFF2-40B4-BE49-F238E27FC236}">
                <a16:creationId xmlns:a16="http://schemas.microsoft.com/office/drawing/2014/main" id="{5799152E-B0B8-9A4B-C6F1-C4F5FB5CE744}"/>
              </a:ext>
            </a:extLst>
          </p:cNvPr>
          <p:cNvSpPr txBox="1"/>
          <p:nvPr/>
        </p:nvSpPr>
        <p:spPr>
          <a:xfrm>
            <a:off x="1836155" y="5744215"/>
            <a:ext cx="5471685" cy="584775"/>
          </a:xfrm>
          <a:prstGeom prst="rect">
            <a:avLst/>
          </a:prstGeom>
          <a:noFill/>
        </p:spPr>
        <p:txBody>
          <a:bodyPr wrap="square" rtlCol="0">
            <a:spAutoFit/>
          </a:bodyPr>
          <a:lstStyle/>
          <a:p>
            <a:pPr algn="ctr"/>
            <a:r>
              <a:rPr lang="en-US" sz="1600" dirty="0"/>
              <a:t>Classic vascular changes </a:t>
            </a:r>
            <a:r>
              <a:rPr lang="en-US" sz="1600" b="0" i="0" dirty="0">
                <a:effectLst/>
                <a:latin typeface="+mn-lt"/>
              </a:rPr>
              <a:t>in OIS: </a:t>
            </a:r>
          </a:p>
          <a:p>
            <a:pPr algn="ctr"/>
            <a:r>
              <a:rPr lang="en-US" sz="1600" i="0" dirty="0">
                <a:solidFill>
                  <a:srgbClr val="0000FF"/>
                </a:solidFill>
                <a:effectLst/>
                <a:latin typeface="+mn-lt"/>
              </a:rPr>
              <a:t>--Arteriolar</a:t>
            </a:r>
            <a:r>
              <a:rPr lang="en-US" sz="1600" b="1" i="0" dirty="0">
                <a:solidFill>
                  <a:srgbClr val="0000FF"/>
                </a:solidFill>
                <a:effectLst/>
                <a:latin typeface="+mn-lt"/>
              </a:rPr>
              <a:t>  narrowing</a:t>
            </a:r>
            <a:endParaRPr lang="en-US" sz="1600" b="1" i="0" dirty="0">
              <a:effectLst/>
              <a:latin typeface="+mn-lt"/>
            </a:endParaRPr>
          </a:p>
        </p:txBody>
      </p:sp>
      <p:sp>
        <p:nvSpPr>
          <p:cNvPr id="3" name="TextBox 2">
            <a:extLst>
              <a:ext uri="{FF2B5EF4-FFF2-40B4-BE49-F238E27FC236}">
                <a16:creationId xmlns:a16="http://schemas.microsoft.com/office/drawing/2014/main" id="{4E5B4C63-1943-2836-7A61-8C8FD708DBC5}"/>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7" name="Rectangle 6">
            <a:extLst>
              <a:ext uri="{FF2B5EF4-FFF2-40B4-BE49-F238E27FC236}">
                <a16:creationId xmlns:a16="http://schemas.microsoft.com/office/drawing/2014/main" id="{F2B0989A-1F73-D910-CDBA-9A27CCDED9C8}"/>
              </a:ext>
            </a:extLst>
          </p:cNvPr>
          <p:cNvSpPr/>
          <p:nvPr/>
        </p:nvSpPr>
        <p:spPr>
          <a:xfrm>
            <a:off x="4591879" y="6042991"/>
            <a:ext cx="1106556" cy="25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847B06-F435-FDA4-3751-0F260296ADA8}"/>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Tree>
    <p:extLst>
      <p:ext uri="{BB962C8B-B14F-4D97-AF65-F5344CB8AC3E}">
        <p14:creationId xmlns:p14="http://schemas.microsoft.com/office/powerpoint/2010/main" val="14026285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823D7-A83B-45EC-B269-F91C6893C883}"/>
              </a:ext>
            </a:extLst>
          </p:cNvPr>
          <p:cNvSpPr>
            <a:spLocks noGrp="1"/>
          </p:cNvSpPr>
          <p:nvPr>
            <p:ph type="sldNum" sz="quarter" idx="12"/>
          </p:nvPr>
        </p:nvSpPr>
        <p:spPr/>
        <p:txBody>
          <a:bodyPr/>
          <a:lstStyle/>
          <a:p>
            <a:fld id="{AB0F3B38-2453-4F15-929E-E5AF4D233194}" type="slidenum">
              <a:rPr lang="en-US" altLang="en-US" smtClean="0"/>
              <a:pPr/>
              <a:t>181</a:t>
            </a:fld>
            <a:endParaRPr lang="en-US" altLang="en-US"/>
          </a:p>
        </p:txBody>
      </p:sp>
      <p:pic>
        <p:nvPicPr>
          <p:cNvPr id="6" name="Picture 5">
            <a:extLst>
              <a:ext uri="{FF2B5EF4-FFF2-40B4-BE49-F238E27FC236}">
                <a16:creationId xmlns:a16="http://schemas.microsoft.com/office/drawing/2014/main" id="{EFCC8176-F5C6-4EB4-8D2E-603B26E15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89" y="1542377"/>
            <a:ext cx="4958019" cy="3773246"/>
          </a:xfrm>
          <a:prstGeom prst="rect">
            <a:avLst/>
          </a:prstGeom>
        </p:spPr>
      </p:pic>
      <p:sp>
        <p:nvSpPr>
          <p:cNvPr id="2" name="TextBox 1">
            <a:extLst>
              <a:ext uri="{FF2B5EF4-FFF2-40B4-BE49-F238E27FC236}">
                <a16:creationId xmlns:a16="http://schemas.microsoft.com/office/drawing/2014/main" id="{5799152E-B0B8-9A4B-C6F1-C4F5FB5CE744}"/>
              </a:ext>
            </a:extLst>
          </p:cNvPr>
          <p:cNvSpPr txBox="1"/>
          <p:nvPr/>
        </p:nvSpPr>
        <p:spPr>
          <a:xfrm>
            <a:off x="1836155" y="5744215"/>
            <a:ext cx="5471685" cy="584775"/>
          </a:xfrm>
          <a:prstGeom prst="rect">
            <a:avLst/>
          </a:prstGeom>
          <a:noFill/>
        </p:spPr>
        <p:txBody>
          <a:bodyPr wrap="square" rtlCol="0">
            <a:spAutoFit/>
          </a:bodyPr>
          <a:lstStyle/>
          <a:p>
            <a:pPr algn="ctr"/>
            <a:r>
              <a:rPr lang="en-US" sz="1600" dirty="0"/>
              <a:t>Classic vascular changes </a:t>
            </a:r>
            <a:r>
              <a:rPr lang="en-US" sz="1600" b="0" i="0" dirty="0">
                <a:effectLst/>
                <a:latin typeface="+mn-lt"/>
              </a:rPr>
              <a:t>in OIS: </a:t>
            </a:r>
          </a:p>
          <a:p>
            <a:pPr algn="ctr"/>
            <a:r>
              <a:rPr lang="en-US" sz="1600" i="0" dirty="0">
                <a:solidFill>
                  <a:srgbClr val="0000FF"/>
                </a:solidFill>
                <a:effectLst/>
                <a:latin typeface="+mn-lt"/>
              </a:rPr>
              <a:t>--Arteriolar</a:t>
            </a:r>
            <a:r>
              <a:rPr lang="en-US" sz="1600" b="1" i="0" dirty="0">
                <a:solidFill>
                  <a:srgbClr val="0000FF"/>
                </a:solidFill>
                <a:effectLst/>
                <a:latin typeface="+mn-lt"/>
              </a:rPr>
              <a:t>  narrowing</a:t>
            </a:r>
            <a:endParaRPr lang="en-US" sz="1600" b="1" i="0" dirty="0">
              <a:effectLst/>
              <a:latin typeface="+mn-lt"/>
            </a:endParaRPr>
          </a:p>
        </p:txBody>
      </p:sp>
      <p:sp>
        <p:nvSpPr>
          <p:cNvPr id="3" name="TextBox 2">
            <a:extLst>
              <a:ext uri="{FF2B5EF4-FFF2-40B4-BE49-F238E27FC236}">
                <a16:creationId xmlns:a16="http://schemas.microsoft.com/office/drawing/2014/main" id="{4E5B4C63-1943-2836-7A61-8C8FD708DBC5}"/>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11" name="TextBox 10">
            <a:extLst>
              <a:ext uri="{FF2B5EF4-FFF2-40B4-BE49-F238E27FC236}">
                <a16:creationId xmlns:a16="http://schemas.microsoft.com/office/drawing/2014/main" id="{A4847B06-F435-FDA4-3751-0F260296ADA8}"/>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Tree>
    <p:extLst>
      <p:ext uri="{BB962C8B-B14F-4D97-AF65-F5344CB8AC3E}">
        <p14:creationId xmlns:p14="http://schemas.microsoft.com/office/powerpoint/2010/main" val="404670877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823D7-A83B-45EC-B269-F91C6893C883}"/>
              </a:ext>
            </a:extLst>
          </p:cNvPr>
          <p:cNvSpPr>
            <a:spLocks noGrp="1"/>
          </p:cNvSpPr>
          <p:nvPr>
            <p:ph type="sldNum" sz="quarter" idx="12"/>
          </p:nvPr>
        </p:nvSpPr>
        <p:spPr/>
        <p:txBody>
          <a:bodyPr/>
          <a:lstStyle/>
          <a:p>
            <a:fld id="{AB0F3B38-2453-4F15-929E-E5AF4D233194}" type="slidenum">
              <a:rPr lang="en-US" altLang="en-US" smtClean="0"/>
              <a:pPr/>
              <a:t>182</a:t>
            </a:fld>
            <a:endParaRPr lang="en-US" altLang="en-US"/>
          </a:p>
        </p:txBody>
      </p:sp>
      <p:pic>
        <p:nvPicPr>
          <p:cNvPr id="6" name="Picture 5">
            <a:extLst>
              <a:ext uri="{FF2B5EF4-FFF2-40B4-BE49-F238E27FC236}">
                <a16:creationId xmlns:a16="http://schemas.microsoft.com/office/drawing/2014/main" id="{EFCC8176-F5C6-4EB4-8D2E-603B26E15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89" y="1542377"/>
            <a:ext cx="4958019" cy="3773246"/>
          </a:xfrm>
          <a:prstGeom prst="rect">
            <a:avLst/>
          </a:prstGeom>
        </p:spPr>
      </p:pic>
      <p:sp>
        <p:nvSpPr>
          <p:cNvPr id="2" name="TextBox 1">
            <a:extLst>
              <a:ext uri="{FF2B5EF4-FFF2-40B4-BE49-F238E27FC236}">
                <a16:creationId xmlns:a16="http://schemas.microsoft.com/office/drawing/2014/main" id="{5799152E-B0B8-9A4B-C6F1-C4F5FB5CE744}"/>
              </a:ext>
            </a:extLst>
          </p:cNvPr>
          <p:cNvSpPr txBox="1"/>
          <p:nvPr/>
        </p:nvSpPr>
        <p:spPr>
          <a:xfrm>
            <a:off x="1836155" y="5744215"/>
            <a:ext cx="5471685" cy="830997"/>
          </a:xfrm>
          <a:prstGeom prst="rect">
            <a:avLst/>
          </a:prstGeom>
          <a:noFill/>
        </p:spPr>
        <p:txBody>
          <a:bodyPr wrap="square" rtlCol="0">
            <a:spAutoFit/>
          </a:bodyPr>
          <a:lstStyle/>
          <a:p>
            <a:pPr algn="ctr"/>
            <a:r>
              <a:rPr lang="en-US" sz="1600" dirty="0"/>
              <a:t>Classic vascular changes </a:t>
            </a:r>
            <a:r>
              <a:rPr lang="en-US" sz="1600" b="0" i="0" dirty="0">
                <a:effectLst/>
                <a:latin typeface="+mn-lt"/>
              </a:rPr>
              <a:t>in OIS: </a:t>
            </a:r>
          </a:p>
          <a:p>
            <a:pPr algn="ctr"/>
            <a:r>
              <a:rPr lang="en-US" sz="1600" i="0" dirty="0">
                <a:solidFill>
                  <a:srgbClr val="0000FF"/>
                </a:solidFill>
                <a:effectLst/>
                <a:latin typeface="+mn-lt"/>
              </a:rPr>
              <a:t>--Arteriolar</a:t>
            </a:r>
            <a:r>
              <a:rPr lang="en-US" sz="1600" b="1" i="0" dirty="0">
                <a:solidFill>
                  <a:srgbClr val="0000FF"/>
                </a:solidFill>
                <a:effectLst/>
                <a:latin typeface="+mn-lt"/>
              </a:rPr>
              <a:t>  narrowing</a:t>
            </a:r>
            <a:endParaRPr lang="en-US" sz="1600" i="0" dirty="0">
              <a:effectLst/>
              <a:latin typeface="+mn-lt"/>
            </a:endParaRPr>
          </a:p>
          <a:p>
            <a:pPr algn="ctr"/>
            <a:r>
              <a:rPr lang="en-US" sz="1600" dirty="0"/>
              <a:t>--V</a:t>
            </a:r>
            <a:r>
              <a:rPr lang="en-US" sz="1600" i="0" dirty="0">
                <a:effectLst/>
                <a:latin typeface="+mn-lt"/>
              </a:rPr>
              <a:t>enules</a:t>
            </a:r>
            <a:r>
              <a:rPr lang="en-US" sz="1600" b="1" i="0" dirty="0">
                <a:effectLst/>
                <a:latin typeface="+mn-lt"/>
              </a:rPr>
              <a:t>  dilated  </a:t>
            </a:r>
            <a:r>
              <a:rPr lang="en-US" sz="1600" i="0" dirty="0">
                <a:effectLst/>
                <a:latin typeface="+mn-lt"/>
              </a:rPr>
              <a:t>but not  </a:t>
            </a:r>
            <a:r>
              <a:rPr lang="en-US" sz="1600" b="1" i="0" dirty="0">
                <a:effectLst/>
                <a:latin typeface="+mn-lt"/>
              </a:rPr>
              <a:t>tortuous</a:t>
            </a:r>
          </a:p>
        </p:txBody>
      </p:sp>
      <p:sp>
        <p:nvSpPr>
          <p:cNvPr id="3" name="TextBox 2">
            <a:extLst>
              <a:ext uri="{FF2B5EF4-FFF2-40B4-BE49-F238E27FC236}">
                <a16:creationId xmlns:a16="http://schemas.microsoft.com/office/drawing/2014/main" id="{4E5B4C63-1943-2836-7A61-8C8FD708DBC5}"/>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9" name="Rectangle 8">
            <a:extLst>
              <a:ext uri="{FF2B5EF4-FFF2-40B4-BE49-F238E27FC236}">
                <a16:creationId xmlns:a16="http://schemas.microsoft.com/office/drawing/2014/main" id="{DB859308-0597-6143-88CF-3390D0180A40}"/>
              </a:ext>
            </a:extLst>
          </p:cNvPr>
          <p:cNvSpPr/>
          <p:nvPr/>
        </p:nvSpPr>
        <p:spPr>
          <a:xfrm>
            <a:off x="5396581" y="6294782"/>
            <a:ext cx="911454" cy="280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395A98-D989-2F99-7B66-71AADCA52A43}"/>
              </a:ext>
            </a:extLst>
          </p:cNvPr>
          <p:cNvSpPr/>
          <p:nvPr/>
        </p:nvSpPr>
        <p:spPr>
          <a:xfrm>
            <a:off x="3800964" y="6303541"/>
            <a:ext cx="790915" cy="28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847B06-F435-FDA4-3751-0F260296ADA8}"/>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Tree>
    <p:extLst>
      <p:ext uri="{BB962C8B-B14F-4D97-AF65-F5344CB8AC3E}">
        <p14:creationId xmlns:p14="http://schemas.microsoft.com/office/powerpoint/2010/main" val="36403730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823D7-A83B-45EC-B269-F91C6893C883}"/>
              </a:ext>
            </a:extLst>
          </p:cNvPr>
          <p:cNvSpPr>
            <a:spLocks noGrp="1"/>
          </p:cNvSpPr>
          <p:nvPr>
            <p:ph type="sldNum" sz="quarter" idx="12"/>
          </p:nvPr>
        </p:nvSpPr>
        <p:spPr/>
        <p:txBody>
          <a:bodyPr/>
          <a:lstStyle/>
          <a:p>
            <a:fld id="{AB0F3B38-2453-4F15-929E-E5AF4D233194}" type="slidenum">
              <a:rPr lang="en-US" altLang="en-US" smtClean="0"/>
              <a:pPr/>
              <a:t>183</a:t>
            </a:fld>
            <a:endParaRPr lang="en-US" altLang="en-US"/>
          </a:p>
        </p:txBody>
      </p:sp>
      <p:pic>
        <p:nvPicPr>
          <p:cNvPr id="6" name="Picture 5">
            <a:extLst>
              <a:ext uri="{FF2B5EF4-FFF2-40B4-BE49-F238E27FC236}">
                <a16:creationId xmlns:a16="http://schemas.microsoft.com/office/drawing/2014/main" id="{EFCC8176-F5C6-4EB4-8D2E-603B26E15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89" y="1542377"/>
            <a:ext cx="4958019" cy="3773246"/>
          </a:xfrm>
          <a:prstGeom prst="rect">
            <a:avLst/>
          </a:prstGeom>
        </p:spPr>
      </p:pic>
      <p:sp>
        <p:nvSpPr>
          <p:cNvPr id="2" name="TextBox 1">
            <a:extLst>
              <a:ext uri="{FF2B5EF4-FFF2-40B4-BE49-F238E27FC236}">
                <a16:creationId xmlns:a16="http://schemas.microsoft.com/office/drawing/2014/main" id="{5799152E-B0B8-9A4B-C6F1-C4F5FB5CE744}"/>
              </a:ext>
            </a:extLst>
          </p:cNvPr>
          <p:cNvSpPr txBox="1"/>
          <p:nvPr/>
        </p:nvSpPr>
        <p:spPr>
          <a:xfrm>
            <a:off x="1836155" y="5744215"/>
            <a:ext cx="5471685" cy="830997"/>
          </a:xfrm>
          <a:prstGeom prst="rect">
            <a:avLst/>
          </a:prstGeom>
          <a:noFill/>
        </p:spPr>
        <p:txBody>
          <a:bodyPr wrap="square" rtlCol="0">
            <a:spAutoFit/>
          </a:bodyPr>
          <a:lstStyle/>
          <a:p>
            <a:pPr algn="ctr"/>
            <a:r>
              <a:rPr lang="en-US" sz="1600" dirty="0"/>
              <a:t>Classic vascular changes </a:t>
            </a:r>
            <a:r>
              <a:rPr lang="en-US" sz="1600" b="0" i="0" dirty="0">
                <a:effectLst/>
                <a:latin typeface="+mn-lt"/>
              </a:rPr>
              <a:t>in OIS: </a:t>
            </a:r>
          </a:p>
          <a:p>
            <a:pPr algn="ctr"/>
            <a:r>
              <a:rPr lang="en-US" sz="1600" i="0" dirty="0">
                <a:solidFill>
                  <a:srgbClr val="0000FF"/>
                </a:solidFill>
                <a:effectLst/>
                <a:latin typeface="+mn-lt"/>
              </a:rPr>
              <a:t>--Arteriolar</a:t>
            </a:r>
            <a:r>
              <a:rPr lang="en-US" sz="1600" b="1" i="0" dirty="0">
                <a:solidFill>
                  <a:srgbClr val="0000FF"/>
                </a:solidFill>
                <a:effectLst/>
                <a:latin typeface="+mn-lt"/>
              </a:rPr>
              <a:t>  narrowing</a:t>
            </a:r>
            <a:endParaRPr lang="en-US" sz="1600" i="0" dirty="0">
              <a:effectLst/>
              <a:latin typeface="+mn-lt"/>
            </a:endParaRPr>
          </a:p>
          <a:p>
            <a:pPr algn="ctr"/>
            <a:r>
              <a:rPr lang="en-US" sz="1600" dirty="0"/>
              <a:t>--V</a:t>
            </a:r>
            <a:r>
              <a:rPr lang="en-US" sz="1600" i="0" dirty="0">
                <a:effectLst/>
                <a:latin typeface="+mn-lt"/>
              </a:rPr>
              <a:t>enules</a:t>
            </a:r>
            <a:r>
              <a:rPr lang="en-US" sz="1600" b="1" i="0" dirty="0">
                <a:effectLst/>
                <a:latin typeface="+mn-lt"/>
              </a:rPr>
              <a:t>  dilated  </a:t>
            </a:r>
            <a:r>
              <a:rPr lang="en-US" sz="1600" i="0" dirty="0">
                <a:effectLst/>
                <a:latin typeface="+mn-lt"/>
              </a:rPr>
              <a:t>but not  </a:t>
            </a:r>
            <a:r>
              <a:rPr lang="en-US" sz="1600" b="1" i="0" dirty="0">
                <a:effectLst/>
                <a:latin typeface="+mn-lt"/>
              </a:rPr>
              <a:t>tortuous</a:t>
            </a:r>
          </a:p>
        </p:txBody>
      </p:sp>
      <p:sp>
        <p:nvSpPr>
          <p:cNvPr id="3" name="TextBox 2">
            <a:extLst>
              <a:ext uri="{FF2B5EF4-FFF2-40B4-BE49-F238E27FC236}">
                <a16:creationId xmlns:a16="http://schemas.microsoft.com/office/drawing/2014/main" id="{4E5B4C63-1943-2836-7A61-8C8FD708DBC5}"/>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11" name="TextBox 10">
            <a:extLst>
              <a:ext uri="{FF2B5EF4-FFF2-40B4-BE49-F238E27FC236}">
                <a16:creationId xmlns:a16="http://schemas.microsoft.com/office/drawing/2014/main" id="{A4847B06-F435-FDA4-3751-0F260296ADA8}"/>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Tree>
    <p:extLst>
      <p:ext uri="{BB962C8B-B14F-4D97-AF65-F5344CB8AC3E}">
        <p14:creationId xmlns:p14="http://schemas.microsoft.com/office/powerpoint/2010/main" val="35835952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184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23" name="Rectangle 22">
            <a:extLst>
              <a:ext uri="{FF2B5EF4-FFF2-40B4-BE49-F238E27FC236}">
                <a16:creationId xmlns:a16="http://schemas.microsoft.com/office/drawing/2014/main" id="{64427A9C-6D86-4D9A-AD9A-A6C19481723A}"/>
              </a:ext>
            </a:extLst>
          </p:cNvPr>
          <p:cNvSpPr/>
          <p:nvPr/>
        </p:nvSpPr>
        <p:spPr>
          <a:xfrm>
            <a:off x="281769" y="1782810"/>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B531549-5A76-E419-BCB1-B52A7C169E01}"/>
              </a:ext>
            </a:extLst>
          </p:cNvPr>
          <p:cNvSpPr txBox="1"/>
          <p:nvPr/>
        </p:nvSpPr>
        <p:spPr>
          <a:xfrm>
            <a:off x="1272369" y="1845134"/>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36" name="TextBox 35">
            <a:extLst>
              <a:ext uri="{FF2B5EF4-FFF2-40B4-BE49-F238E27FC236}">
                <a16:creationId xmlns:a16="http://schemas.microsoft.com/office/drawing/2014/main" id="{3F62F30E-0BFE-D6BC-0D85-4B0F667D5D5C}"/>
              </a:ext>
            </a:extLst>
          </p:cNvPr>
          <p:cNvSpPr txBox="1"/>
          <p:nvPr/>
        </p:nvSpPr>
        <p:spPr>
          <a:xfrm>
            <a:off x="392217" y="2186999"/>
            <a:ext cx="2303836"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--Intraretinal hemorrhages</a:t>
            </a:r>
          </a:p>
          <a:p>
            <a:r>
              <a:rPr lang="en-US" sz="1400" dirty="0">
                <a:solidFill>
                  <a:schemeClr val="bg1"/>
                </a:solidFill>
              </a:rPr>
              <a:t>--NVI/NVA</a:t>
            </a:r>
          </a:p>
          <a:p>
            <a:r>
              <a:rPr lang="en-US" sz="1400" dirty="0">
                <a:solidFill>
                  <a:schemeClr val="bg1"/>
                </a:solidFill>
              </a:rPr>
              <a:t>--AC cell/flare</a:t>
            </a:r>
          </a:p>
          <a:p>
            <a:r>
              <a:rPr lang="en-US" sz="1400" dirty="0">
                <a:solidFill>
                  <a:schemeClr val="bg1"/>
                </a:solidFill>
              </a:rPr>
              <a:t>--Retinal vascular changes</a:t>
            </a:r>
          </a:p>
        </p:txBody>
      </p:sp>
      <p:sp>
        <p:nvSpPr>
          <p:cNvPr id="37" name="TextBox 36">
            <a:extLst>
              <a:ext uri="{FF2B5EF4-FFF2-40B4-BE49-F238E27FC236}">
                <a16:creationId xmlns:a16="http://schemas.microsoft.com/office/drawing/2014/main" id="{3F691E92-023C-C8FA-2DE4-EA8AEC3F5B39}"/>
              </a:ext>
            </a:extLst>
          </p:cNvPr>
          <p:cNvSpPr txBox="1"/>
          <p:nvPr/>
        </p:nvSpPr>
        <p:spPr>
          <a:xfrm>
            <a:off x="2846748" y="2183688"/>
            <a:ext cx="1441420" cy="1015663"/>
          </a:xfrm>
          <a:prstGeom prst="rect">
            <a:avLst/>
          </a:prstGeom>
          <a:noFill/>
        </p:spPr>
        <p:txBody>
          <a:bodyPr wrap="none" rtlCol="0">
            <a:spAutoFit/>
          </a:bodyPr>
          <a:lstStyle/>
          <a:p>
            <a:r>
              <a:rPr lang="en-US" b="1" dirty="0">
                <a:solidFill>
                  <a:srgbClr val="FFFF00"/>
                </a:solidFill>
              </a:rPr>
              <a:t>Symptoms:</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p:txBody>
      </p:sp>
    </p:spTree>
    <p:extLst>
      <p:ext uri="{BB962C8B-B14F-4D97-AF65-F5344CB8AC3E}">
        <p14:creationId xmlns:p14="http://schemas.microsoft.com/office/powerpoint/2010/main" val="22634166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185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solidFill>
                  <a:schemeClr val="bg1">
                    <a:lumMod val="75000"/>
                  </a:schemeClr>
                </a:solidFill>
              </a:rPr>
              <a:t>In a nutshell, what is OIS?</a:t>
            </a:r>
          </a:p>
          <a:p>
            <a:r>
              <a:rPr lang="en-US" sz="1400" dirty="0">
                <a:solidFill>
                  <a:schemeClr val="bg1">
                    <a:lumMod val="75000"/>
                  </a:schemeClr>
                </a:solidFill>
              </a:rPr>
              <a:t>A constellation of </a:t>
            </a:r>
            <a:r>
              <a:rPr lang="en-US" sz="1400" b="1" dirty="0"/>
              <a:t>signs and symptoms </a:t>
            </a:r>
            <a:r>
              <a:rPr lang="en-US" sz="1400" dirty="0">
                <a:solidFill>
                  <a:schemeClr val="bg1">
                    <a:lumMod val="75000"/>
                  </a:schemeClr>
                </a:solidFill>
              </a:rPr>
              <a:t>owing to chronic ocular ischemia/hypoperfusion</a:t>
            </a:r>
          </a:p>
          <a:p>
            <a:endParaRPr lang="en-US" sz="1400" i="1" dirty="0">
              <a:solidFill>
                <a:srgbClr val="CCFFCC"/>
              </a:solidFill>
            </a:endParaRPr>
          </a:p>
          <a:p>
            <a:r>
              <a:rPr lang="en-US" sz="1400" i="1" dirty="0">
                <a:solidFill>
                  <a:srgbClr val="CCFFCC"/>
                </a:solidFill>
              </a:rPr>
              <a:t>Does it present unilaterally, or bilaterally?</a:t>
            </a: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6" name="Rectangle 5">
            <a:extLst>
              <a:ext uri="{FF2B5EF4-FFF2-40B4-BE49-F238E27FC236}">
                <a16:creationId xmlns:a16="http://schemas.microsoft.com/office/drawing/2014/main" id="{0CFD4DB0-9667-ECEF-656D-B573A7660C13}"/>
              </a:ext>
            </a:extLst>
          </p:cNvPr>
          <p:cNvSpPr/>
          <p:nvPr/>
        </p:nvSpPr>
        <p:spPr>
          <a:xfrm>
            <a:off x="281769" y="1782810"/>
            <a:ext cx="6040610" cy="1662755"/>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B3E24C8-FC7B-9878-CEAF-8D2A21E311F5}"/>
              </a:ext>
            </a:extLst>
          </p:cNvPr>
          <p:cNvSpPr txBox="1"/>
          <p:nvPr/>
        </p:nvSpPr>
        <p:spPr>
          <a:xfrm>
            <a:off x="1272369" y="1845134"/>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38" name="TextBox 37">
            <a:extLst>
              <a:ext uri="{FF2B5EF4-FFF2-40B4-BE49-F238E27FC236}">
                <a16:creationId xmlns:a16="http://schemas.microsoft.com/office/drawing/2014/main" id="{13E82230-190D-1264-ECC3-46207CE96F64}"/>
              </a:ext>
            </a:extLst>
          </p:cNvPr>
          <p:cNvSpPr txBox="1"/>
          <p:nvPr/>
        </p:nvSpPr>
        <p:spPr>
          <a:xfrm>
            <a:off x="392217" y="2186999"/>
            <a:ext cx="2303836" cy="1231106"/>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--Intraretinal hemorrhages</a:t>
            </a:r>
          </a:p>
          <a:p>
            <a:r>
              <a:rPr lang="en-US" sz="1400" dirty="0">
                <a:solidFill>
                  <a:schemeClr val="bg1"/>
                </a:solidFill>
              </a:rPr>
              <a:t>--NVI/NVA</a:t>
            </a:r>
          </a:p>
          <a:p>
            <a:r>
              <a:rPr lang="en-US" sz="1400" dirty="0">
                <a:solidFill>
                  <a:schemeClr val="bg1"/>
                </a:solidFill>
              </a:rPr>
              <a:t>--AC cell/flare</a:t>
            </a:r>
          </a:p>
          <a:p>
            <a:r>
              <a:rPr lang="en-US" sz="1400" dirty="0">
                <a:solidFill>
                  <a:schemeClr val="bg1"/>
                </a:solidFill>
              </a:rPr>
              <a:t>--Retinal vascular changes</a:t>
            </a:r>
          </a:p>
        </p:txBody>
      </p:sp>
      <p:sp>
        <p:nvSpPr>
          <p:cNvPr id="42" name="TextBox 41">
            <a:extLst>
              <a:ext uri="{FF2B5EF4-FFF2-40B4-BE49-F238E27FC236}">
                <a16:creationId xmlns:a16="http://schemas.microsoft.com/office/drawing/2014/main" id="{78963136-F454-E389-1301-85736A63D70B}"/>
              </a:ext>
            </a:extLst>
          </p:cNvPr>
          <p:cNvSpPr txBox="1"/>
          <p:nvPr/>
        </p:nvSpPr>
        <p:spPr>
          <a:xfrm>
            <a:off x="2846748" y="2183688"/>
            <a:ext cx="3217547" cy="1015663"/>
          </a:xfrm>
          <a:prstGeom prst="rect">
            <a:avLst/>
          </a:prstGeom>
          <a:noFill/>
        </p:spPr>
        <p:txBody>
          <a:bodyPr wrap="none" rtlCol="0">
            <a:spAutoFit/>
          </a:bodyPr>
          <a:lstStyle/>
          <a:p>
            <a:r>
              <a:rPr lang="en-US" b="1" dirty="0">
                <a:solidFill>
                  <a:srgbClr val="FFFF00"/>
                </a:solidFill>
              </a:rPr>
              <a:t>Symptoms:</a:t>
            </a:r>
          </a:p>
          <a:p>
            <a:r>
              <a:rPr lang="en-US" sz="1400" dirty="0">
                <a:solidFill>
                  <a:schemeClr val="bg1"/>
                </a:solidFill>
              </a:rPr>
              <a:t>--Decreased vision</a:t>
            </a:r>
          </a:p>
          <a:p>
            <a:r>
              <a:rPr lang="en-US" sz="1400" dirty="0">
                <a:solidFill>
                  <a:schemeClr val="bg1"/>
                </a:solidFill>
              </a:rPr>
              <a:t>--Pain (described as ‘dull’)</a:t>
            </a:r>
          </a:p>
          <a:p>
            <a:r>
              <a:rPr lang="en-US" sz="1400" dirty="0">
                <a:solidFill>
                  <a:schemeClr val="bg1"/>
                </a:solidFill>
              </a:rPr>
              <a:t>--Prolonged photostress recovery time</a:t>
            </a:r>
          </a:p>
        </p:txBody>
      </p:sp>
    </p:spTree>
    <p:extLst>
      <p:ext uri="{BB962C8B-B14F-4D97-AF65-F5344CB8AC3E}">
        <p14:creationId xmlns:p14="http://schemas.microsoft.com/office/powerpoint/2010/main" val="25468143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186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endParaRPr lang="en-US" sz="1400" i="1" dirty="0">
              <a:solidFill>
                <a:srgbClr val="CCFFCC"/>
              </a:solidFill>
            </a:endParaRPr>
          </a:p>
          <a:p>
            <a:r>
              <a:rPr lang="en-US" sz="1400" dirty="0">
                <a:solidFill>
                  <a:srgbClr val="CCFFCC"/>
                </a:solidFill>
              </a:rPr>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15785499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187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42" name="Rectangle 41">
            <a:extLst>
              <a:ext uri="{FF2B5EF4-FFF2-40B4-BE49-F238E27FC236}">
                <a16:creationId xmlns:a16="http://schemas.microsoft.com/office/drawing/2014/main" id="{F7D7078C-BA6F-5199-A28E-858B022D1176}"/>
              </a:ext>
            </a:extLst>
          </p:cNvPr>
          <p:cNvSpPr/>
          <p:nvPr/>
        </p:nvSpPr>
        <p:spPr>
          <a:xfrm>
            <a:off x="3139638" y="2161702"/>
            <a:ext cx="410818" cy="238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8717201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188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solidFill>
                <a:srgbClr val="CCFFCC"/>
              </a:solidFill>
            </a:endParaRPr>
          </a:p>
          <a:p>
            <a:r>
              <a:rPr lang="en-US" sz="1400" i="1" dirty="0">
                <a:solidFill>
                  <a:srgbClr val="CCFFCC"/>
                </a:solidFill>
              </a:rPr>
              <a:t>Is there a gender predilection?</a:t>
            </a: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370332457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189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endParaRPr lang="en-US" sz="1400" i="1" dirty="0">
              <a:solidFill>
                <a:srgbClr val="CCFFCC"/>
              </a:solidFill>
            </a:endParaRPr>
          </a:p>
          <a:p>
            <a:r>
              <a:rPr lang="en-US" sz="1400" dirty="0">
                <a:solidFill>
                  <a:srgbClr val="CCFFCC"/>
                </a:solidFill>
              </a:rPr>
              <a:t>Yes,  men  are twice as likely to have it</a:t>
            </a: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1487369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E32518-0F29-0082-5FD8-90955FC3E3E2}"/>
              </a:ext>
            </a:extLst>
          </p:cNvPr>
          <p:cNvSpPr/>
          <p:nvPr/>
        </p:nvSpPr>
        <p:spPr>
          <a:xfrm>
            <a:off x="268333" y="2250736"/>
            <a:ext cx="2418568" cy="598481"/>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3F9362-9838-88EB-4C8F-4F797082086B}"/>
              </a:ext>
            </a:extLst>
          </p:cNvPr>
          <p:cNvSpPr txBox="1"/>
          <p:nvPr/>
        </p:nvSpPr>
        <p:spPr>
          <a:xfrm>
            <a:off x="1665989" y="2831832"/>
            <a:ext cx="6411211" cy="2554545"/>
          </a:xfrm>
          <a:prstGeom prst="rect">
            <a:avLst/>
          </a:prstGeom>
          <a:noFill/>
        </p:spPr>
        <p:txBody>
          <a:bodyPr wrap="square" rtlCol="0">
            <a:spAutoFit/>
          </a:bodyPr>
          <a:lstStyle/>
          <a:p>
            <a:r>
              <a:rPr lang="en-US" sz="1600" i="1" dirty="0">
                <a:solidFill>
                  <a:schemeClr val="bg1">
                    <a:lumMod val="75000"/>
                  </a:schemeClr>
                </a:solidFill>
              </a:rPr>
              <a:t>What is the older term by which TVL is often known?</a:t>
            </a:r>
          </a:p>
          <a:p>
            <a:r>
              <a:rPr lang="en-US" sz="1600" dirty="0">
                <a:solidFill>
                  <a:schemeClr val="bg1">
                    <a:lumMod val="75000"/>
                  </a:schemeClr>
                </a:solidFill>
              </a:rPr>
              <a:t>‘</a:t>
            </a:r>
            <a:r>
              <a:rPr lang="en-US" sz="1600" b="1" dirty="0">
                <a:solidFill>
                  <a:schemeClr val="bg1">
                    <a:lumMod val="75000"/>
                  </a:schemeClr>
                </a:solidFill>
              </a:rPr>
              <a:t>Amaurosis fugax</a:t>
            </a:r>
            <a:r>
              <a:rPr lang="en-US" sz="1600" dirty="0">
                <a:solidFill>
                  <a:schemeClr val="bg1">
                    <a:lumMod val="75000"/>
                  </a:schemeClr>
                </a:solidFill>
              </a:rPr>
              <a:t>’</a:t>
            </a:r>
          </a:p>
          <a:p>
            <a:endParaRPr lang="en-US" sz="1600" dirty="0">
              <a:solidFill>
                <a:schemeClr val="bg1">
                  <a:lumMod val="75000"/>
                </a:schemeClr>
              </a:solidFill>
            </a:endParaRPr>
          </a:p>
          <a:p>
            <a:r>
              <a:rPr lang="en-US" sz="1600" i="1" dirty="0">
                <a:solidFill>
                  <a:schemeClr val="bg1">
                    <a:lumMod val="75000"/>
                  </a:schemeClr>
                </a:solidFill>
              </a:rPr>
              <a:t>So are TVL and amaurosis fugax synonyms?</a:t>
            </a:r>
          </a:p>
          <a:p>
            <a:r>
              <a:rPr lang="en-US" sz="1600" dirty="0">
                <a:solidFill>
                  <a:schemeClr val="bg1">
                    <a:lumMod val="75000"/>
                  </a:schemeClr>
                </a:solidFill>
              </a:rPr>
              <a:t>Sort of, but not really? Certainly, they are often </a:t>
            </a:r>
            <a:r>
              <a:rPr lang="en-US" sz="1600" i="1" dirty="0">
                <a:solidFill>
                  <a:schemeClr val="bg1">
                    <a:lumMod val="75000"/>
                  </a:schemeClr>
                </a:solidFill>
              </a:rPr>
              <a:t>used</a:t>
            </a:r>
            <a:r>
              <a:rPr lang="en-US" sz="1600" dirty="0">
                <a:solidFill>
                  <a:schemeClr val="bg1">
                    <a:lumMod val="75000"/>
                  </a:schemeClr>
                </a:solidFill>
              </a:rPr>
              <a:t> synonymously. However, the </a:t>
            </a:r>
            <a:r>
              <a:rPr lang="en-US" sz="1600" i="1" dirty="0">
                <a:solidFill>
                  <a:schemeClr val="bg1">
                    <a:lumMod val="75000"/>
                  </a:schemeClr>
                </a:solidFill>
              </a:rPr>
              <a:t>Neuro</a:t>
            </a:r>
            <a:r>
              <a:rPr lang="en-US" sz="1600" dirty="0">
                <a:solidFill>
                  <a:schemeClr val="bg1">
                    <a:lumMod val="75000"/>
                  </a:schemeClr>
                </a:solidFill>
              </a:rPr>
              <a:t> book states that “amaurosis fugax refers specifically to a retinal TIA.” OTOH, </a:t>
            </a:r>
            <a:r>
              <a:rPr lang="en-US" sz="1600" i="1" dirty="0" err="1">
                <a:solidFill>
                  <a:schemeClr val="bg1">
                    <a:lumMod val="75000"/>
                  </a:schemeClr>
                </a:solidFill>
              </a:rPr>
              <a:t>EyeWiki</a:t>
            </a:r>
            <a:r>
              <a:rPr lang="en-US" sz="1600" dirty="0">
                <a:solidFill>
                  <a:schemeClr val="bg1">
                    <a:lumMod val="75000"/>
                  </a:schemeClr>
                </a:solidFill>
              </a:rPr>
              <a:t> says it “refers to TVL…either monocular or binocular.” So when the chips are down (</a:t>
            </a:r>
            <a:r>
              <a:rPr lang="en-US" sz="1600" dirty="0" err="1">
                <a:solidFill>
                  <a:schemeClr val="bg1">
                    <a:lumMod val="75000"/>
                  </a:schemeClr>
                </a:solidFill>
              </a:rPr>
              <a:t>eg</a:t>
            </a:r>
            <a:r>
              <a:rPr lang="en-US" sz="1600" dirty="0">
                <a:solidFill>
                  <a:schemeClr val="bg1">
                    <a:lumMod val="75000"/>
                  </a:schemeClr>
                </a:solidFill>
              </a:rPr>
              <a:t>, during your Board exam) it might be best to stick with the term ‘TVL.’ Just my $0.02.</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solidFill>
                  <a:schemeClr val="bg1">
                    <a:lumMod val="75000"/>
                  </a:schemeClr>
                </a:solidFill>
              </a:rPr>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b="1" i="1" dirty="0"/>
              <a:t>How brief can the VL be?</a:t>
            </a:r>
          </a:p>
          <a:p>
            <a:r>
              <a:rPr lang="en-US" sz="1400" b="1" dirty="0"/>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aka…amaurosis fugax</a:t>
            </a:r>
            <a:r>
              <a:rPr lang="en-US" sz="1600" b="1" dirty="0">
                <a:solidFill>
                  <a:schemeClr val="bg1">
                    <a:lumMod val="75000"/>
                  </a:schemeClr>
                </a:solidFill>
                <a:latin typeface="Segoe Script" panose="030B0504020000000003" pitchFamily="66" charset="0"/>
              </a:rPr>
              <a:t>?</a:t>
            </a:r>
          </a:p>
        </p:txBody>
      </p:sp>
      <p:sp>
        <p:nvSpPr>
          <p:cNvPr id="9" name="Frame 8">
            <a:extLst>
              <a:ext uri="{FF2B5EF4-FFF2-40B4-BE49-F238E27FC236}">
                <a16:creationId xmlns:a16="http://schemas.microsoft.com/office/drawing/2014/main" id="{4DA54F9A-CFF7-9EEF-E27B-96C5F64F7C41}"/>
              </a:ext>
            </a:extLst>
          </p:cNvPr>
          <p:cNvSpPr/>
          <p:nvPr/>
        </p:nvSpPr>
        <p:spPr>
          <a:xfrm>
            <a:off x="212035" y="2199861"/>
            <a:ext cx="2531165" cy="715617"/>
          </a:xfrm>
          <a:prstGeom prst="fra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6FCFAAF-8F40-9C20-6B57-B5624DBC8695}"/>
              </a:ext>
            </a:extLst>
          </p:cNvPr>
          <p:cNvSpPr txBox="1"/>
          <p:nvPr/>
        </p:nvSpPr>
        <p:spPr>
          <a:xfrm>
            <a:off x="3027962" y="2148027"/>
            <a:ext cx="5327370" cy="954107"/>
          </a:xfrm>
          <a:prstGeom prst="rect">
            <a:avLst/>
          </a:prstGeom>
          <a:solidFill>
            <a:srgbClr val="9BE5FF"/>
          </a:solidFill>
        </p:spPr>
        <p:txBody>
          <a:bodyPr wrap="square" rtlCol="0">
            <a:spAutoFit/>
          </a:bodyPr>
          <a:lstStyle/>
          <a:p>
            <a:r>
              <a:rPr lang="en-US" sz="1400" dirty="0"/>
              <a:t>Time to expand…</a:t>
            </a:r>
            <a:r>
              <a:rPr lang="en-US" sz="1400" i="1" dirty="0"/>
              <a:t>The statement is true; however, when TVL lasts just a few seconds, by what term is it usually known?</a:t>
            </a:r>
          </a:p>
          <a:p>
            <a:r>
              <a:rPr lang="en-US" sz="1400" dirty="0"/>
              <a:t>Episodes of unilateral or bilateral vision loss that last but a few seconds are called </a:t>
            </a:r>
            <a:r>
              <a:rPr lang="en-US" sz="1400" i="1" dirty="0"/>
              <a:t>transient visual  obscurations (TVO)</a:t>
            </a:r>
          </a:p>
        </p:txBody>
      </p:sp>
      <p:sp>
        <p:nvSpPr>
          <p:cNvPr id="15" name="Rectangle 14">
            <a:extLst>
              <a:ext uri="{FF2B5EF4-FFF2-40B4-BE49-F238E27FC236}">
                <a16:creationId xmlns:a16="http://schemas.microsoft.com/office/drawing/2014/main" id="{C6960E8B-6695-A4FB-9CA7-95F78F91B50F}"/>
              </a:ext>
            </a:extLst>
          </p:cNvPr>
          <p:cNvSpPr/>
          <p:nvPr/>
        </p:nvSpPr>
        <p:spPr>
          <a:xfrm>
            <a:off x="5910469" y="2849217"/>
            <a:ext cx="1567541" cy="252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DD228DE-CAA6-6A93-1ED0-D6AA7BCE098B}"/>
              </a:ext>
            </a:extLst>
          </p:cNvPr>
          <p:cNvSpPr txBox="1"/>
          <p:nvPr/>
        </p:nvSpPr>
        <p:spPr>
          <a:xfrm>
            <a:off x="689089" y="3481906"/>
            <a:ext cx="6043016" cy="738664"/>
          </a:xfrm>
          <a:prstGeom prst="rect">
            <a:avLst/>
          </a:prstGeom>
          <a:solidFill>
            <a:schemeClr val="accent5"/>
          </a:solidFill>
        </p:spPr>
        <p:txBody>
          <a:bodyPr wrap="square" rtlCol="0">
            <a:spAutoFit/>
          </a:bodyPr>
          <a:lstStyle/>
          <a:p>
            <a:r>
              <a:rPr lang="en-US" sz="1400" i="1" dirty="0">
                <a:solidFill>
                  <a:schemeClr val="bg1">
                    <a:lumMod val="75000"/>
                  </a:schemeClr>
                </a:solidFill>
              </a:rPr>
              <a:t>As an unnecessary-but interesting aside: Why is the term </a:t>
            </a:r>
            <a:r>
              <a:rPr lang="en-US" sz="1400" dirty="0">
                <a:solidFill>
                  <a:schemeClr val="bg1">
                    <a:lumMod val="75000"/>
                  </a:schemeClr>
                </a:solidFill>
              </a:rPr>
              <a:t>amaurosis fugax </a:t>
            </a:r>
            <a:r>
              <a:rPr lang="en-US" sz="1400" i="1" dirty="0">
                <a:solidFill>
                  <a:schemeClr val="bg1">
                    <a:lumMod val="75000"/>
                  </a:schemeClr>
                </a:solidFill>
              </a:rPr>
              <a:t>downright</a:t>
            </a:r>
            <a:r>
              <a:rPr lang="en-US" sz="1400" dirty="0">
                <a:solidFill>
                  <a:schemeClr val="bg1">
                    <a:lumMod val="75000"/>
                  </a:schemeClr>
                </a:solidFill>
              </a:rPr>
              <a:t> </a:t>
            </a:r>
            <a:r>
              <a:rPr lang="en-US" sz="1400" i="1" dirty="0">
                <a:solidFill>
                  <a:schemeClr val="bg1">
                    <a:lumMod val="75000"/>
                  </a:schemeClr>
                </a:solidFill>
              </a:rPr>
              <a:t>goofy?</a:t>
            </a:r>
          </a:p>
          <a:p>
            <a:r>
              <a:rPr lang="en-US" sz="1400" dirty="0">
                <a:solidFill>
                  <a:schemeClr val="bg1">
                    <a:lumMod val="75000"/>
                  </a:schemeClr>
                </a:solidFill>
              </a:rPr>
              <a:t>Because </a:t>
            </a:r>
            <a:r>
              <a:rPr lang="en-US" sz="1400" i="1" dirty="0">
                <a:solidFill>
                  <a:schemeClr val="bg1">
                    <a:lumMod val="75000"/>
                  </a:schemeClr>
                </a:solidFill>
              </a:rPr>
              <a:t>amaurosis</a:t>
            </a:r>
            <a:r>
              <a:rPr lang="en-US" sz="1400" dirty="0">
                <a:solidFill>
                  <a:schemeClr val="bg1">
                    <a:lumMod val="75000"/>
                  </a:schemeClr>
                </a:solidFill>
              </a:rPr>
              <a:t> is a Greek word, but </a:t>
            </a:r>
            <a:r>
              <a:rPr lang="en-US" sz="1400" i="1" dirty="0">
                <a:solidFill>
                  <a:schemeClr val="bg1">
                    <a:lumMod val="75000"/>
                  </a:schemeClr>
                </a:solidFill>
              </a:rPr>
              <a:t>fugax</a:t>
            </a:r>
            <a:r>
              <a:rPr lang="en-US" sz="1400" dirty="0">
                <a:solidFill>
                  <a:schemeClr val="bg1">
                    <a:lumMod val="75000"/>
                  </a:schemeClr>
                </a:solidFill>
              </a:rPr>
              <a:t> is </a:t>
            </a:r>
            <a:r>
              <a:rPr lang="en-US" sz="1400" b="1" dirty="0">
                <a:solidFill>
                  <a:schemeClr val="bg1">
                    <a:lumMod val="75000"/>
                  </a:schemeClr>
                </a:solidFill>
              </a:rPr>
              <a:t>Latin</a:t>
            </a:r>
            <a:r>
              <a:rPr lang="en-US" sz="1400" dirty="0">
                <a:solidFill>
                  <a:schemeClr val="bg1">
                    <a:lumMod val="75000"/>
                  </a:schemeClr>
                </a:solidFill>
              </a:rPr>
              <a:t>. Who does that?</a:t>
            </a:r>
          </a:p>
        </p:txBody>
      </p:sp>
      <p:sp>
        <p:nvSpPr>
          <p:cNvPr id="10" name="TextBox 9">
            <a:extLst>
              <a:ext uri="{FF2B5EF4-FFF2-40B4-BE49-F238E27FC236}">
                <a16:creationId xmlns:a16="http://schemas.microsoft.com/office/drawing/2014/main" id="{7BBFFF3F-5C27-A928-8BD7-07A185D586F2}"/>
              </a:ext>
            </a:extLst>
          </p:cNvPr>
          <p:cNvSpPr txBox="1"/>
          <p:nvPr/>
        </p:nvSpPr>
        <p:spPr>
          <a:xfrm>
            <a:off x="2475370" y="2425389"/>
            <a:ext cx="324128" cy="523220"/>
          </a:xfrm>
          <a:prstGeom prst="rect">
            <a:avLst/>
          </a:prstGeom>
          <a:noFill/>
        </p:spPr>
        <p:txBody>
          <a:bodyPr wrap="none" rtlCol="0">
            <a:spAutoFit/>
          </a:bodyPr>
          <a:lstStyle/>
          <a:p>
            <a:r>
              <a:rPr lang="en-US" sz="2800" dirty="0"/>
              <a:t>*</a:t>
            </a:r>
          </a:p>
        </p:txBody>
      </p:sp>
    </p:spTree>
    <p:extLst>
      <p:ext uri="{BB962C8B-B14F-4D97-AF65-F5344CB8AC3E}">
        <p14:creationId xmlns:p14="http://schemas.microsoft.com/office/powerpoint/2010/main" val="383919523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endParaRPr lang="en-US" sz="1400" dirty="0">
              <a:solidFill>
                <a:srgbClr val="CCFFCC"/>
              </a:solidFill>
            </a:endParaRP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38" name="Rectangle 37">
            <a:extLst>
              <a:ext uri="{FF2B5EF4-FFF2-40B4-BE49-F238E27FC236}">
                <a16:creationId xmlns:a16="http://schemas.microsoft.com/office/drawing/2014/main" id="{092CE403-5E56-D132-29AD-976A29D98D5E}"/>
              </a:ext>
            </a:extLst>
          </p:cNvPr>
          <p:cNvSpPr/>
          <p:nvPr/>
        </p:nvSpPr>
        <p:spPr>
          <a:xfrm>
            <a:off x="1811069" y="2832756"/>
            <a:ext cx="460513" cy="244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 v F</a:t>
            </a:r>
          </a:p>
        </p:txBody>
      </p:sp>
    </p:spTree>
    <p:extLst>
      <p:ext uri="{BB962C8B-B14F-4D97-AF65-F5344CB8AC3E}">
        <p14:creationId xmlns:p14="http://schemas.microsoft.com/office/powerpoint/2010/main" val="331268626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endParaRPr lang="en-US" sz="1400" dirty="0">
              <a:solidFill>
                <a:srgbClr val="CCFFCC"/>
              </a:solidFill>
            </a:endParaRPr>
          </a:p>
          <a:p>
            <a:endParaRPr lang="en-US" sz="1400" i="1" dirty="0">
              <a:solidFill>
                <a:srgbClr val="CCFFCC"/>
              </a:solidFill>
            </a:endParaRPr>
          </a:p>
          <a:p>
            <a:r>
              <a:rPr lang="en-US" sz="1400" i="1" dirty="0">
                <a:solidFill>
                  <a:srgbClr val="CCFFCC"/>
                </a:solidFill>
              </a:rPr>
              <a:t>Is there a relationship with age?</a:t>
            </a: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242927201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endParaRPr lang="en-US" sz="1400" i="1" dirty="0">
              <a:solidFill>
                <a:srgbClr val="CCFFCC"/>
              </a:solidFill>
            </a:endParaRPr>
          </a:p>
          <a:p>
            <a:r>
              <a:rPr lang="en-US" sz="1400" dirty="0">
                <a:solidFill>
                  <a:srgbClr val="CCFFCC"/>
                </a:solidFill>
              </a:rPr>
              <a:t>Yes, OIS is a </a:t>
            </a:r>
            <a:r>
              <a:rPr lang="en-US" sz="1400" dirty="0" err="1">
                <a:solidFill>
                  <a:srgbClr val="CCFFCC"/>
                </a:solidFill>
              </a:rPr>
              <a:t>dz</a:t>
            </a:r>
            <a:r>
              <a:rPr lang="en-US" sz="1400" dirty="0">
                <a:solidFill>
                  <a:srgbClr val="CCFFCC"/>
                </a:solidFill>
              </a:rPr>
              <a:t> of  older  individuals—average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26787439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r>
              <a:rPr lang="en-US" sz="1400" dirty="0">
                <a:solidFill>
                  <a:srgbClr val="CCFFCC"/>
                </a:solidFill>
              </a:rPr>
              <a:t>—average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37" name="Rectangle 36">
            <a:extLst>
              <a:ext uri="{FF2B5EF4-FFF2-40B4-BE49-F238E27FC236}">
                <a16:creationId xmlns:a16="http://schemas.microsoft.com/office/drawing/2014/main" id="{7AED3894-159F-831A-78DE-B9B63EF01C44}"/>
              </a:ext>
            </a:extLst>
          </p:cNvPr>
          <p:cNvSpPr/>
          <p:nvPr/>
        </p:nvSpPr>
        <p:spPr>
          <a:xfrm>
            <a:off x="2927643" y="3444681"/>
            <a:ext cx="506817" cy="238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700" dirty="0">
                <a:solidFill>
                  <a:schemeClr val="tx1"/>
                </a:solidFill>
              </a:rPr>
              <a:t>older v younger</a:t>
            </a:r>
          </a:p>
        </p:txBody>
      </p:sp>
    </p:spTree>
    <p:extLst>
      <p:ext uri="{BB962C8B-B14F-4D97-AF65-F5344CB8AC3E}">
        <p14:creationId xmlns:p14="http://schemas.microsoft.com/office/powerpoint/2010/main" val="4408324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r>
              <a:rPr lang="en-US" sz="1400" dirty="0">
                <a:solidFill>
                  <a:srgbClr val="CCFFCC"/>
                </a:solidFill>
              </a:rPr>
              <a:t>—average age is about  65 </a:t>
            </a: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29461576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r>
              <a:rPr lang="en-US" sz="1400" dirty="0">
                <a:solidFill>
                  <a:srgbClr val="0000FF"/>
                </a:solidFill>
              </a:rPr>
              <a:t>—average age is about  65 </a:t>
            </a:r>
            <a:endParaRPr lang="en-US" sz="1400" dirty="0">
              <a:solidFill>
                <a:srgbClr val="CCFFCC"/>
              </a:solidFill>
            </a:endParaRP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
        <p:nvSpPr>
          <p:cNvPr id="36" name="Rectangle 35">
            <a:extLst>
              <a:ext uri="{FF2B5EF4-FFF2-40B4-BE49-F238E27FC236}">
                <a16:creationId xmlns:a16="http://schemas.microsoft.com/office/drawing/2014/main" id="{FFE20DFB-6914-F411-9248-A99CEC3CDD19}"/>
              </a:ext>
            </a:extLst>
          </p:cNvPr>
          <p:cNvSpPr/>
          <p:nvPr/>
        </p:nvSpPr>
        <p:spPr>
          <a:xfrm>
            <a:off x="6230669" y="3451308"/>
            <a:ext cx="410818" cy="238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211592659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r>
              <a:rPr lang="en-US" sz="1400" dirty="0">
                <a:solidFill>
                  <a:srgbClr val="0000FF"/>
                </a:solidFill>
              </a:rPr>
              <a:t>—average age is about  65 </a:t>
            </a:r>
            <a:endParaRPr lang="en-US" sz="1400" dirty="0">
              <a:solidFill>
                <a:srgbClr val="CCFFCC"/>
              </a:solidFill>
            </a:endParaRPr>
          </a:p>
          <a:p>
            <a:endParaRPr lang="en-US" sz="1400" dirty="0">
              <a:solidFill>
                <a:srgbClr val="CCFFCC"/>
              </a:solidFill>
            </a:endParaRPr>
          </a:p>
          <a:p>
            <a:r>
              <a:rPr lang="en-US" sz="1400" i="1" dirty="0">
                <a:solidFill>
                  <a:srgbClr val="CCFFCC"/>
                </a:solidFill>
              </a:rPr>
              <a:t>Does OIS carry implications for the general health of the afflicted individual?</a:t>
            </a: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21714803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r>
              <a:rPr lang="en-US" sz="1400" dirty="0">
                <a:solidFill>
                  <a:srgbClr val="0000FF"/>
                </a:solidFill>
              </a:rPr>
              <a:t>—average age is about  65 </a:t>
            </a:r>
          </a:p>
          <a:p>
            <a:endParaRPr lang="en-US" sz="1400" dirty="0"/>
          </a:p>
          <a:p>
            <a:r>
              <a:rPr lang="en-US" sz="1400" i="1" dirty="0"/>
              <a:t>Does OIS carry implications for the general health of the afflicted individual?</a:t>
            </a:r>
            <a:endParaRPr lang="en-US" sz="1400" i="1" dirty="0">
              <a:solidFill>
                <a:srgbClr val="CCFFCC"/>
              </a:solidFill>
            </a:endParaRPr>
          </a:p>
          <a:p>
            <a:r>
              <a:rPr lang="en-US" sz="1400" dirty="0">
                <a:solidFill>
                  <a:srgbClr val="CCFFCC"/>
                </a:solidFill>
              </a:rPr>
              <a:t>Indeed it does—the 5-year mortality rate associated with OIS is  40%!</a:t>
            </a:r>
          </a:p>
        </p:txBody>
      </p:sp>
    </p:spTree>
    <p:extLst>
      <p:ext uri="{BB962C8B-B14F-4D97-AF65-F5344CB8AC3E}">
        <p14:creationId xmlns:p14="http://schemas.microsoft.com/office/powerpoint/2010/main" val="31492719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r>
              <a:rPr lang="en-US" sz="1400" dirty="0">
                <a:solidFill>
                  <a:srgbClr val="0000FF"/>
                </a:solidFill>
              </a:rPr>
              <a:t>—average age is about  65 </a:t>
            </a:r>
          </a:p>
          <a:p>
            <a:endParaRPr lang="en-US" sz="1400" dirty="0"/>
          </a:p>
          <a:p>
            <a:r>
              <a:rPr lang="en-US" sz="1400" i="1" dirty="0"/>
              <a:t>Does OIS carry implications for the general health of the afflicted individual?</a:t>
            </a:r>
          </a:p>
          <a:p>
            <a:r>
              <a:rPr lang="en-US" sz="1400" dirty="0"/>
              <a:t>Indeed it does—the 5-year mortality rate associated with OIS is  40%!</a:t>
            </a:r>
          </a:p>
        </p:txBody>
      </p:sp>
      <p:sp>
        <p:nvSpPr>
          <p:cNvPr id="23" name="Rectangle 22">
            <a:extLst>
              <a:ext uri="{FF2B5EF4-FFF2-40B4-BE49-F238E27FC236}">
                <a16:creationId xmlns:a16="http://schemas.microsoft.com/office/drawing/2014/main" id="{7AE04280-6FE2-B4F4-4E8F-A3BBE4E4FD6F}"/>
              </a:ext>
            </a:extLst>
          </p:cNvPr>
          <p:cNvSpPr/>
          <p:nvPr/>
        </p:nvSpPr>
        <p:spPr>
          <a:xfrm>
            <a:off x="6412887" y="4094034"/>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yikes</a:t>
            </a:r>
          </a:p>
        </p:txBody>
      </p:sp>
    </p:spTree>
    <p:extLst>
      <p:ext uri="{BB962C8B-B14F-4D97-AF65-F5344CB8AC3E}">
        <p14:creationId xmlns:p14="http://schemas.microsoft.com/office/powerpoint/2010/main" val="176024307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199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t>What is the ultimate cause of TMVL related to the vasculature? (Looking for a single word here.)</a:t>
            </a:r>
          </a:p>
          <a:p>
            <a:r>
              <a:rPr lang="en-US" dirty="0"/>
              <a:t>Hypoperfusion of…</a:t>
            </a:r>
            <a:r>
              <a:rPr lang="en-US" dirty="0">
                <a:solidFill>
                  <a:schemeClr val="bg1">
                    <a:lumMod val="75000"/>
                  </a:schemeClr>
                </a:solidFill>
              </a:rPr>
              <a:t>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a:t>
            </a:r>
            <a:r>
              <a:rPr lang="en-US" sz="1400" b="1" dirty="0"/>
              <a:t>OIS</a:t>
            </a:r>
            <a:endParaRPr lang="en-US" sz="1400" b="1" dirty="0">
              <a:solidFill>
                <a:schemeClr val="bg1">
                  <a:lumMod val="75000"/>
                </a:schemeClr>
              </a:solidFill>
            </a:endParaRPr>
          </a:p>
          <a:p>
            <a:r>
              <a:rPr lang="en-US" sz="1400" dirty="0">
                <a:solidFill>
                  <a:schemeClr val="bg1">
                    <a:lumMod val="75000"/>
                  </a:schemeClr>
                </a:solidFill>
              </a:rPr>
              <a:t>--Stenosis of the </a:t>
            </a:r>
            <a:r>
              <a:rPr lang="en-US" sz="1400" b="1" dirty="0">
                <a:solidFill>
                  <a:schemeClr val="bg1">
                    <a:lumMod val="75000"/>
                  </a:schemeClr>
                </a:solidFill>
              </a:rPr>
              <a:t>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3" name="TextBox 12">
            <a:extLst>
              <a:ext uri="{FF2B5EF4-FFF2-40B4-BE49-F238E27FC236}">
                <a16:creationId xmlns:a16="http://schemas.microsoft.com/office/drawing/2014/main" id="{CAB9D428-600E-250C-4592-9859CD6CC2E1}"/>
              </a:ext>
            </a:extLst>
          </p:cNvPr>
          <p:cNvSpPr txBox="1"/>
          <p:nvPr/>
        </p:nvSpPr>
        <p:spPr>
          <a:xfrm>
            <a:off x="5431634" y="3936978"/>
            <a:ext cx="3389069" cy="523220"/>
          </a:xfrm>
          <a:prstGeom prst="rect">
            <a:avLst/>
          </a:prstGeom>
          <a:solidFill>
            <a:srgbClr val="53D2FF"/>
          </a:solidFill>
        </p:spPr>
        <p:txBody>
          <a:bodyPr wrap="none" rtlCol="0">
            <a:spAutoFit/>
          </a:bodyPr>
          <a:lstStyle/>
          <a:p>
            <a:r>
              <a:rPr lang="en-US" sz="1400" i="1" dirty="0">
                <a:solidFill>
                  <a:schemeClr val="bg1">
                    <a:lumMod val="65000"/>
                  </a:schemeClr>
                </a:solidFill>
              </a:rPr>
              <a:t>What does OIS stand for in this context?</a:t>
            </a:r>
          </a:p>
          <a:p>
            <a:r>
              <a:rPr lang="en-US" sz="1400" dirty="0">
                <a:solidFill>
                  <a:schemeClr val="bg1">
                    <a:lumMod val="65000"/>
                  </a:schemeClr>
                </a:solidFill>
              </a:rPr>
              <a:t>Ocular ischemic syndrome</a:t>
            </a:r>
          </a:p>
        </p:txBody>
      </p:sp>
      <p:sp>
        <p:nvSpPr>
          <p:cNvPr id="15" name="TextBox 14">
            <a:extLst>
              <a:ext uri="{FF2B5EF4-FFF2-40B4-BE49-F238E27FC236}">
                <a16:creationId xmlns:a16="http://schemas.microsoft.com/office/drawing/2014/main" id="{C73D1A79-7479-F5AF-2AFC-5C2702ECA68C}"/>
              </a:ext>
            </a:extLst>
          </p:cNvPr>
          <p:cNvSpPr txBox="1"/>
          <p:nvPr/>
        </p:nvSpPr>
        <p:spPr>
          <a:xfrm>
            <a:off x="5440624" y="5029921"/>
            <a:ext cx="3380079" cy="738664"/>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To what does ‘great vessels’ refer?</a:t>
            </a:r>
          </a:p>
          <a:p>
            <a:r>
              <a:rPr lang="en-US" sz="1400" dirty="0">
                <a:solidFill>
                  <a:schemeClr val="bg1">
                    <a:lumMod val="50000"/>
                  </a:schemeClr>
                </a:solidFill>
              </a:rPr>
              <a:t>To the vessels that directly enter or exit the heart</a:t>
            </a:r>
          </a:p>
        </p:txBody>
      </p:sp>
      <p:sp>
        <p:nvSpPr>
          <p:cNvPr id="17" name="Oval 16">
            <a:extLst>
              <a:ext uri="{FF2B5EF4-FFF2-40B4-BE49-F238E27FC236}">
                <a16:creationId xmlns:a16="http://schemas.microsoft.com/office/drawing/2014/main" id="{B33381C2-7F22-E9BF-A3C0-CA34BCC11F71}"/>
              </a:ext>
            </a:extLst>
          </p:cNvPr>
          <p:cNvSpPr/>
          <p:nvPr/>
        </p:nvSpPr>
        <p:spPr>
          <a:xfrm>
            <a:off x="5932477" y="4439581"/>
            <a:ext cx="565585" cy="3522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7CDC32-AA20-4A6F-1603-C5EB7E7E09A0}"/>
              </a:ext>
            </a:extLst>
          </p:cNvPr>
          <p:cNvSpPr txBox="1"/>
          <p:nvPr/>
        </p:nvSpPr>
        <p:spPr>
          <a:xfrm>
            <a:off x="1330838" y="1268009"/>
            <a:ext cx="7192457" cy="3108543"/>
          </a:xfrm>
          <a:prstGeom prst="rect">
            <a:avLst/>
          </a:prstGeom>
          <a:solidFill>
            <a:srgbClr val="CCFFCC"/>
          </a:solidFill>
        </p:spPr>
        <p:txBody>
          <a:bodyPr wrap="square" rtlCol="0">
            <a:spAutoFit/>
          </a:bodyPr>
          <a:lstStyle/>
          <a:p>
            <a:r>
              <a:rPr lang="en-US" sz="1400" i="1" dirty="0"/>
              <a:t>In a nutshell, what is OIS?</a:t>
            </a:r>
          </a:p>
          <a:p>
            <a:r>
              <a:rPr lang="en-US" sz="1400" dirty="0"/>
              <a:t>A constellation of signs and symptoms owing to chronic ocular ischemia/hypoperfusion</a:t>
            </a:r>
          </a:p>
          <a:p>
            <a:endParaRPr lang="en-US" sz="1400" i="1" dirty="0"/>
          </a:p>
          <a:p>
            <a:r>
              <a:rPr lang="en-US" sz="1400" i="1" dirty="0"/>
              <a:t>Does it present unilaterally, or bilaterally?</a:t>
            </a:r>
          </a:p>
          <a:p>
            <a:r>
              <a:rPr lang="en-US" sz="1400" dirty="0"/>
              <a:t>Unilaterally (in about  80%  of cases)</a:t>
            </a:r>
          </a:p>
          <a:p>
            <a:endParaRPr lang="en-US" sz="1400" dirty="0"/>
          </a:p>
          <a:p>
            <a:r>
              <a:rPr lang="en-US" sz="1400" i="1" dirty="0"/>
              <a:t>Is there a gender predilection?</a:t>
            </a:r>
          </a:p>
          <a:p>
            <a:r>
              <a:rPr lang="en-US" sz="1400" dirty="0"/>
              <a:t>Yes,  men  are twice as likely to have it</a:t>
            </a:r>
          </a:p>
          <a:p>
            <a:endParaRPr lang="en-US" sz="1400" i="1" dirty="0"/>
          </a:p>
          <a:p>
            <a:r>
              <a:rPr lang="en-US" sz="1400" i="1" dirty="0"/>
              <a:t>Is there a relationship with age?</a:t>
            </a:r>
          </a:p>
          <a:p>
            <a:r>
              <a:rPr lang="en-US" sz="1400" dirty="0"/>
              <a:t>Yes, OIS is a </a:t>
            </a:r>
            <a:r>
              <a:rPr lang="en-US" sz="1400" dirty="0" err="1"/>
              <a:t>dz</a:t>
            </a:r>
            <a:r>
              <a:rPr lang="en-US" sz="1400" dirty="0"/>
              <a:t> of  older  individuals</a:t>
            </a:r>
            <a:r>
              <a:rPr lang="en-US" sz="1400" dirty="0">
                <a:solidFill>
                  <a:srgbClr val="0000FF"/>
                </a:solidFill>
              </a:rPr>
              <a:t>—average age is about  65 </a:t>
            </a:r>
          </a:p>
          <a:p>
            <a:endParaRPr lang="en-US" sz="1400" dirty="0"/>
          </a:p>
          <a:p>
            <a:r>
              <a:rPr lang="en-US" sz="1400" i="1" dirty="0"/>
              <a:t>Does OIS carry implications for the general health of the afflicted individual?</a:t>
            </a:r>
          </a:p>
          <a:p>
            <a:r>
              <a:rPr lang="en-US" sz="1400" dirty="0"/>
              <a:t>Indeed it does—the 5-year mortality rate associated with OIS is  40%!</a:t>
            </a:r>
          </a:p>
        </p:txBody>
      </p:sp>
    </p:spTree>
    <p:extLst>
      <p:ext uri="{BB962C8B-B14F-4D97-AF65-F5344CB8AC3E}">
        <p14:creationId xmlns:p14="http://schemas.microsoft.com/office/powerpoint/2010/main" val="232657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338554"/>
          </a:xfrm>
          <a:prstGeom prst="rect">
            <a:avLst/>
          </a:prstGeom>
          <a:noFill/>
        </p:spPr>
        <p:txBody>
          <a:bodyPr wrap="none" rtlCol="0">
            <a:spAutoFit/>
          </a:bodyPr>
          <a:lstStyle/>
          <a:p>
            <a:r>
              <a:rPr lang="en-US" sz="1600" i="1" dirty="0"/>
              <a:t>What does </a:t>
            </a:r>
            <a:r>
              <a:rPr lang="en-US" sz="1600" dirty="0"/>
              <a:t>TVL</a:t>
            </a:r>
            <a:r>
              <a:rPr lang="en-US" sz="1600" i="1" dirty="0"/>
              <a:t> stand for in this context?</a:t>
            </a:r>
          </a:p>
        </p:txBody>
      </p:sp>
      <p:sp>
        <p:nvSpPr>
          <p:cNvPr id="5" name="TextBox 4">
            <a:extLst>
              <a:ext uri="{FF2B5EF4-FFF2-40B4-BE49-F238E27FC236}">
                <a16:creationId xmlns:a16="http://schemas.microsoft.com/office/drawing/2014/main" id="{4DBFCB50-BB83-09DC-DD83-5DBE9486C9B0}"/>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Tree>
    <p:extLst>
      <p:ext uri="{BB962C8B-B14F-4D97-AF65-F5344CB8AC3E}">
        <p14:creationId xmlns:p14="http://schemas.microsoft.com/office/powerpoint/2010/main" val="2683888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E32518-0F29-0082-5FD8-90955FC3E3E2}"/>
              </a:ext>
            </a:extLst>
          </p:cNvPr>
          <p:cNvSpPr/>
          <p:nvPr/>
        </p:nvSpPr>
        <p:spPr>
          <a:xfrm>
            <a:off x="268333" y="2250736"/>
            <a:ext cx="2418568" cy="598481"/>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3F9362-9838-88EB-4C8F-4F797082086B}"/>
              </a:ext>
            </a:extLst>
          </p:cNvPr>
          <p:cNvSpPr txBox="1"/>
          <p:nvPr/>
        </p:nvSpPr>
        <p:spPr>
          <a:xfrm>
            <a:off x="1665989" y="2831832"/>
            <a:ext cx="6411211" cy="2554545"/>
          </a:xfrm>
          <a:prstGeom prst="rect">
            <a:avLst/>
          </a:prstGeom>
          <a:noFill/>
        </p:spPr>
        <p:txBody>
          <a:bodyPr wrap="square" rtlCol="0">
            <a:spAutoFit/>
          </a:bodyPr>
          <a:lstStyle/>
          <a:p>
            <a:r>
              <a:rPr lang="en-US" sz="1600" i="1" dirty="0">
                <a:solidFill>
                  <a:schemeClr val="bg1">
                    <a:lumMod val="75000"/>
                  </a:schemeClr>
                </a:solidFill>
              </a:rPr>
              <a:t>What is the older term by which TVL is often known?</a:t>
            </a:r>
          </a:p>
          <a:p>
            <a:r>
              <a:rPr lang="en-US" sz="1600" dirty="0">
                <a:solidFill>
                  <a:schemeClr val="bg1">
                    <a:lumMod val="75000"/>
                  </a:schemeClr>
                </a:solidFill>
              </a:rPr>
              <a:t>‘</a:t>
            </a:r>
            <a:r>
              <a:rPr lang="en-US" sz="1600" b="1" dirty="0">
                <a:solidFill>
                  <a:schemeClr val="bg1">
                    <a:lumMod val="75000"/>
                  </a:schemeClr>
                </a:solidFill>
              </a:rPr>
              <a:t>Amaurosis fugax</a:t>
            </a:r>
            <a:r>
              <a:rPr lang="en-US" sz="1600" dirty="0">
                <a:solidFill>
                  <a:schemeClr val="bg1">
                    <a:lumMod val="75000"/>
                  </a:schemeClr>
                </a:solidFill>
              </a:rPr>
              <a:t>’</a:t>
            </a:r>
          </a:p>
          <a:p>
            <a:endParaRPr lang="en-US" sz="1600" dirty="0">
              <a:solidFill>
                <a:schemeClr val="bg1">
                  <a:lumMod val="75000"/>
                </a:schemeClr>
              </a:solidFill>
            </a:endParaRPr>
          </a:p>
          <a:p>
            <a:r>
              <a:rPr lang="en-US" sz="1600" i="1" dirty="0">
                <a:solidFill>
                  <a:schemeClr val="bg1">
                    <a:lumMod val="75000"/>
                  </a:schemeClr>
                </a:solidFill>
              </a:rPr>
              <a:t>So are TVL and amaurosis fugax synonyms?</a:t>
            </a:r>
          </a:p>
          <a:p>
            <a:r>
              <a:rPr lang="en-US" sz="1600" dirty="0">
                <a:solidFill>
                  <a:schemeClr val="bg1">
                    <a:lumMod val="75000"/>
                  </a:schemeClr>
                </a:solidFill>
              </a:rPr>
              <a:t>Sort of, but not really? Certainly, they are often </a:t>
            </a:r>
            <a:r>
              <a:rPr lang="en-US" sz="1600" i="1" dirty="0">
                <a:solidFill>
                  <a:schemeClr val="bg1">
                    <a:lumMod val="75000"/>
                  </a:schemeClr>
                </a:solidFill>
              </a:rPr>
              <a:t>used</a:t>
            </a:r>
            <a:r>
              <a:rPr lang="en-US" sz="1600" dirty="0">
                <a:solidFill>
                  <a:schemeClr val="bg1">
                    <a:lumMod val="75000"/>
                  </a:schemeClr>
                </a:solidFill>
              </a:rPr>
              <a:t> synonymously. However, the </a:t>
            </a:r>
            <a:r>
              <a:rPr lang="en-US" sz="1600" i="1" dirty="0">
                <a:solidFill>
                  <a:schemeClr val="bg1">
                    <a:lumMod val="75000"/>
                  </a:schemeClr>
                </a:solidFill>
              </a:rPr>
              <a:t>Neuro</a:t>
            </a:r>
            <a:r>
              <a:rPr lang="en-US" sz="1600" dirty="0">
                <a:solidFill>
                  <a:schemeClr val="bg1">
                    <a:lumMod val="75000"/>
                  </a:schemeClr>
                </a:solidFill>
              </a:rPr>
              <a:t> book states that “amaurosis fugax refers specifically to a retinal TIA.” OTOH, </a:t>
            </a:r>
            <a:r>
              <a:rPr lang="en-US" sz="1600" i="1" dirty="0" err="1">
                <a:solidFill>
                  <a:schemeClr val="bg1">
                    <a:lumMod val="75000"/>
                  </a:schemeClr>
                </a:solidFill>
              </a:rPr>
              <a:t>EyeWiki</a:t>
            </a:r>
            <a:r>
              <a:rPr lang="en-US" sz="1600" dirty="0">
                <a:solidFill>
                  <a:schemeClr val="bg1">
                    <a:lumMod val="75000"/>
                  </a:schemeClr>
                </a:solidFill>
              </a:rPr>
              <a:t> says it “refers to TVL…either monocular or binocular.” So when the chips are down (</a:t>
            </a:r>
            <a:r>
              <a:rPr lang="en-US" sz="1600" dirty="0" err="1">
                <a:solidFill>
                  <a:schemeClr val="bg1">
                    <a:lumMod val="75000"/>
                  </a:schemeClr>
                </a:solidFill>
              </a:rPr>
              <a:t>eg</a:t>
            </a:r>
            <a:r>
              <a:rPr lang="en-US" sz="1600" dirty="0">
                <a:solidFill>
                  <a:schemeClr val="bg1">
                    <a:lumMod val="75000"/>
                  </a:schemeClr>
                </a:solidFill>
              </a:rPr>
              <a:t>, during your Board exam) it might be best to stick with the term ‘TVL.’ Just my $0.02.</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solidFill>
                  <a:schemeClr val="bg1">
                    <a:lumMod val="75000"/>
                  </a:schemeClr>
                </a:solidFill>
              </a:rPr>
              <a:t>Transient visual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solidFill>
                  <a:schemeClr val="bg1">
                    <a:lumMod val="75000"/>
                  </a:schemeClr>
                </a:solidFill>
              </a:rPr>
              <a:t>How is the ‘visual loss’ in TVL defined? Are we talking total, cave-at-night loss, or can it be less severe and still qualify as TVL?</a:t>
            </a:r>
          </a:p>
          <a:p>
            <a:r>
              <a:rPr lang="en-US" sz="1400" dirty="0">
                <a:solidFill>
                  <a:schemeClr val="bg1">
                    <a:lumMod val="75000"/>
                  </a:schemeClr>
                </a:solidFill>
              </a:rPr>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b="1" i="1" dirty="0"/>
              <a:t>How brief can the VL be?</a:t>
            </a:r>
          </a:p>
          <a:p>
            <a:r>
              <a:rPr lang="en-US" sz="1400" b="1" dirty="0"/>
              <a:t>As little as a few seconds</a:t>
            </a:r>
          </a:p>
        </p:txBody>
      </p:sp>
      <p:sp>
        <p:nvSpPr>
          <p:cNvPr id="8" name="TextBox 7">
            <a:extLst>
              <a:ext uri="{FF2B5EF4-FFF2-40B4-BE49-F238E27FC236}">
                <a16:creationId xmlns:a16="http://schemas.microsoft.com/office/drawing/2014/main" id="{4F71CE00-A2F1-6895-1B64-2AE09C0BD903}"/>
              </a:ext>
            </a:extLst>
          </p:cNvPr>
          <p:cNvSpPr txBox="1"/>
          <p:nvPr/>
        </p:nvSpPr>
        <p:spPr>
          <a:xfrm>
            <a:off x="4684643" y="1147369"/>
            <a:ext cx="2686954"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aka…amaurosis fugax</a:t>
            </a:r>
            <a:r>
              <a:rPr lang="en-US" sz="1600" b="1" dirty="0">
                <a:solidFill>
                  <a:schemeClr val="bg1">
                    <a:lumMod val="75000"/>
                  </a:schemeClr>
                </a:solidFill>
                <a:latin typeface="Segoe Script" panose="030B0504020000000003" pitchFamily="66" charset="0"/>
              </a:rPr>
              <a:t>?</a:t>
            </a:r>
          </a:p>
        </p:txBody>
      </p:sp>
      <p:sp>
        <p:nvSpPr>
          <p:cNvPr id="9" name="Frame 8">
            <a:extLst>
              <a:ext uri="{FF2B5EF4-FFF2-40B4-BE49-F238E27FC236}">
                <a16:creationId xmlns:a16="http://schemas.microsoft.com/office/drawing/2014/main" id="{4DA54F9A-CFF7-9EEF-E27B-96C5F64F7C41}"/>
              </a:ext>
            </a:extLst>
          </p:cNvPr>
          <p:cNvSpPr/>
          <p:nvPr/>
        </p:nvSpPr>
        <p:spPr>
          <a:xfrm>
            <a:off x="212035" y="2199861"/>
            <a:ext cx="2531165" cy="715617"/>
          </a:xfrm>
          <a:prstGeom prst="fra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6FCFAAF-8F40-9C20-6B57-B5624DBC8695}"/>
              </a:ext>
            </a:extLst>
          </p:cNvPr>
          <p:cNvSpPr txBox="1"/>
          <p:nvPr/>
        </p:nvSpPr>
        <p:spPr>
          <a:xfrm>
            <a:off x="3027962" y="2148027"/>
            <a:ext cx="5327370" cy="954107"/>
          </a:xfrm>
          <a:prstGeom prst="rect">
            <a:avLst/>
          </a:prstGeom>
          <a:solidFill>
            <a:srgbClr val="9BE5FF"/>
          </a:solidFill>
        </p:spPr>
        <p:txBody>
          <a:bodyPr wrap="square" rtlCol="0">
            <a:spAutoFit/>
          </a:bodyPr>
          <a:lstStyle/>
          <a:p>
            <a:r>
              <a:rPr lang="en-US" sz="1400" dirty="0"/>
              <a:t>Time to expand…</a:t>
            </a:r>
            <a:r>
              <a:rPr lang="en-US" sz="1400" i="1" dirty="0"/>
              <a:t>The statement is true; however, when TVL lasts just a few seconds, by what term is it usually known?</a:t>
            </a:r>
          </a:p>
          <a:p>
            <a:r>
              <a:rPr lang="en-US" sz="1400" dirty="0"/>
              <a:t>Episodes of unilateral or bilateral vision loss that last but a few seconds are called </a:t>
            </a:r>
            <a:r>
              <a:rPr lang="en-US" sz="1400" i="1" dirty="0"/>
              <a:t>transient visual  obscurations (TVO)</a:t>
            </a:r>
          </a:p>
        </p:txBody>
      </p:sp>
      <p:sp>
        <p:nvSpPr>
          <p:cNvPr id="14" name="TextBox 13">
            <a:extLst>
              <a:ext uri="{FF2B5EF4-FFF2-40B4-BE49-F238E27FC236}">
                <a16:creationId xmlns:a16="http://schemas.microsoft.com/office/drawing/2014/main" id="{14FBAF51-09EE-D22D-6F73-AF425ECA751C}"/>
              </a:ext>
            </a:extLst>
          </p:cNvPr>
          <p:cNvSpPr txBox="1"/>
          <p:nvPr/>
        </p:nvSpPr>
        <p:spPr>
          <a:xfrm>
            <a:off x="689089" y="3481906"/>
            <a:ext cx="6043016" cy="738664"/>
          </a:xfrm>
          <a:prstGeom prst="rect">
            <a:avLst/>
          </a:prstGeom>
          <a:solidFill>
            <a:schemeClr val="accent5"/>
          </a:solidFill>
        </p:spPr>
        <p:txBody>
          <a:bodyPr wrap="square" rtlCol="0">
            <a:spAutoFit/>
          </a:bodyPr>
          <a:lstStyle/>
          <a:p>
            <a:r>
              <a:rPr lang="en-US" sz="1400" i="1" dirty="0">
                <a:solidFill>
                  <a:schemeClr val="bg1">
                    <a:lumMod val="75000"/>
                  </a:schemeClr>
                </a:solidFill>
              </a:rPr>
              <a:t>As an unnecessary-but interesting aside: Why is the term </a:t>
            </a:r>
            <a:r>
              <a:rPr lang="en-US" sz="1400" dirty="0">
                <a:solidFill>
                  <a:schemeClr val="bg1">
                    <a:lumMod val="75000"/>
                  </a:schemeClr>
                </a:solidFill>
              </a:rPr>
              <a:t>amaurosis fugax </a:t>
            </a:r>
            <a:r>
              <a:rPr lang="en-US" sz="1400" i="1" dirty="0">
                <a:solidFill>
                  <a:schemeClr val="bg1">
                    <a:lumMod val="75000"/>
                  </a:schemeClr>
                </a:solidFill>
              </a:rPr>
              <a:t>downright</a:t>
            </a:r>
            <a:r>
              <a:rPr lang="en-US" sz="1400" dirty="0">
                <a:solidFill>
                  <a:schemeClr val="bg1">
                    <a:lumMod val="75000"/>
                  </a:schemeClr>
                </a:solidFill>
              </a:rPr>
              <a:t> </a:t>
            </a:r>
            <a:r>
              <a:rPr lang="en-US" sz="1400" i="1" dirty="0">
                <a:solidFill>
                  <a:schemeClr val="bg1">
                    <a:lumMod val="75000"/>
                  </a:schemeClr>
                </a:solidFill>
              </a:rPr>
              <a:t>goofy?</a:t>
            </a:r>
          </a:p>
          <a:p>
            <a:r>
              <a:rPr lang="en-US" sz="1400" dirty="0">
                <a:solidFill>
                  <a:schemeClr val="bg1">
                    <a:lumMod val="75000"/>
                  </a:schemeClr>
                </a:solidFill>
              </a:rPr>
              <a:t>Because </a:t>
            </a:r>
            <a:r>
              <a:rPr lang="en-US" sz="1400" i="1" dirty="0">
                <a:solidFill>
                  <a:schemeClr val="bg1">
                    <a:lumMod val="75000"/>
                  </a:schemeClr>
                </a:solidFill>
              </a:rPr>
              <a:t>amaurosis</a:t>
            </a:r>
            <a:r>
              <a:rPr lang="en-US" sz="1400" dirty="0">
                <a:solidFill>
                  <a:schemeClr val="bg1">
                    <a:lumMod val="75000"/>
                  </a:schemeClr>
                </a:solidFill>
              </a:rPr>
              <a:t> is a Greek word, but </a:t>
            </a:r>
            <a:r>
              <a:rPr lang="en-US" sz="1400" i="1" dirty="0">
                <a:solidFill>
                  <a:schemeClr val="bg1">
                    <a:lumMod val="75000"/>
                  </a:schemeClr>
                </a:solidFill>
              </a:rPr>
              <a:t>fugax</a:t>
            </a:r>
            <a:r>
              <a:rPr lang="en-US" sz="1400" dirty="0">
                <a:solidFill>
                  <a:schemeClr val="bg1">
                    <a:lumMod val="75000"/>
                  </a:schemeClr>
                </a:solidFill>
              </a:rPr>
              <a:t> is </a:t>
            </a:r>
            <a:r>
              <a:rPr lang="en-US" sz="1400" b="1" dirty="0">
                <a:solidFill>
                  <a:schemeClr val="bg1">
                    <a:lumMod val="75000"/>
                  </a:schemeClr>
                </a:solidFill>
              </a:rPr>
              <a:t>Latin</a:t>
            </a:r>
            <a:r>
              <a:rPr lang="en-US" sz="1400" dirty="0">
                <a:solidFill>
                  <a:schemeClr val="bg1">
                    <a:lumMod val="75000"/>
                  </a:schemeClr>
                </a:solidFill>
              </a:rPr>
              <a:t>. Who does that?</a:t>
            </a:r>
          </a:p>
        </p:txBody>
      </p:sp>
      <p:sp>
        <p:nvSpPr>
          <p:cNvPr id="10" name="TextBox 9">
            <a:extLst>
              <a:ext uri="{FF2B5EF4-FFF2-40B4-BE49-F238E27FC236}">
                <a16:creationId xmlns:a16="http://schemas.microsoft.com/office/drawing/2014/main" id="{D37B83F7-7FC1-27D6-6256-29C87A7C6148}"/>
              </a:ext>
            </a:extLst>
          </p:cNvPr>
          <p:cNvSpPr txBox="1"/>
          <p:nvPr/>
        </p:nvSpPr>
        <p:spPr>
          <a:xfrm>
            <a:off x="2475370" y="2425389"/>
            <a:ext cx="324128" cy="523220"/>
          </a:xfrm>
          <a:prstGeom prst="rect">
            <a:avLst/>
          </a:prstGeom>
          <a:noFill/>
        </p:spPr>
        <p:txBody>
          <a:bodyPr wrap="none" rtlCol="0">
            <a:spAutoFit/>
          </a:bodyPr>
          <a:lstStyle/>
          <a:p>
            <a:r>
              <a:rPr lang="en-US" sz="2800" dirty="0"/>
              <a:t>*</a:t>
            </a:r>
          </a:p>
        </p:txBody>
      </p:sp>
    </p:spTree>
    <p:extLst>
      <p:ext uri="{BB962C8B-B14F-4D97-AF65-F5344CB8AC3E}">
        <p14:creationId xmlns:p14="http://schemas.microsoft.com/office/powerpoint/2010/main" val="45230842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--OIS</a:t>
            </a:r>
          </a:p>
          <a:p>
            <a:r>
              <a:rPr lang="en-US" sz="1400"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solidFill>
                  <a:schemeClr val="bg1">
                    <a:lumMod val="75000"/>
                  </a:schemeClr>
                </a:solidFill>
              </a:rPr>
              <a:t>The ‘and’ here implies that the hypoperfusion in question is global or diffuse. 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5" name="TextBox 14">
            <a:extLst>
              <a:ext uri="{FF2B5EF4-FFF2-40B4-BE49-F238E27FC236}">
                <a16:creationId xmlns:a16="http://schemas.microsoft.com/office/drawing/2014/main" id="{5C5E69CC-032A-E642-3337-1D769510F2EA}"/>
              </a:ext>
            </a:extLst>
          </p:cNvPr>
          <p:cNvSpPr txBox="1"/>
          <p:nvPr/>
        </p:nvSpPr>
        <p:spPr>
          <a:xfrm>
            <a:off x="1457737" y="2157438"/>
            <a:ext cx="6655748" cy="2031325"/>
          </a:xfrm>
          <a:prstGeom prst="rect">
            <a:avLst/>
          </a:prstGeom>
          <a:solidFill>
            <a:schemeClr val="accent6">
              <a:lumMod val="20000"/>
              <a:lumOff val="80000"/>
            </a:schemeClr>
          </a:solidFill>
        </p:spPr>
        <p:txBody>
          <a:bodyPr wrap="square" rtlCol="0">
            <a:spAutoFit/>
          </a:bodyPr>
          <a:lstStyle/>
          <a:p>
            <a:r>
              <a:rPr lang="en-US" sz="1400" dirty="0">
                <a:solidFill>
                  <a:srgbClr val="0000FF"/>
                </a:solidFill>
              </a:rPr>
              <a:t>Remember when we remarked a while back that we would encounter other TVL conditions for which ‘posture change’ played a role? We are now encountering them now. </a:t>
            </a:r>
            <a:endParaRPr lang="en-US" sz="1400" dirty="0">
              <a:solidFill>
                <a:schemeClr val="accent6">
                  <a:lumMod val="20000"/>
                  <a:lumOff val="80000"/>
                </a:schemeClr>
              </a:solidFill>
            </a:endParaRPr>
          </a:p>
          <a:p>
            <a:r>
              <a:rPr lang="en-US" sz="1400" i="1" dirty="0">
                <a:solidFill>
                  <a:schemeClr val="accent6">
                    <a:lumMod val="20000"/>
                    <a:lumOff val="80000"/>
                  </a:schemeClr>
                </a:solidFill>
              </a:rPr>
              <a:t>What is the classic posture-related finding pts report with regard to </a:t>
            </a:r>
            <a:r>
              <a:rPr lang="en-US" sz="1400" b="1" i="1" dirty="0">
                <a:solidFill>
                  <a:schemeClr val="accent6">
                    <a:lumMod val="20000"/>
                    <a:lumOff val="80000"/>
                  </a:schemeClr>
                </a:solidFill>
              </a:rPr>
              <a:t>stenosis of the great vessels</a:t>
            </a:r>
            <a:r>
              <a:rPr lang="en-US" sz="1400" i="1" dirty="0">
                <a:solidFill>
                  <a:schemeClr val="accent6">
                    <a:lumMod val="20000"/>
                    <a:lumOff val="80000"/>
                  </a:schemeClr>
                </a:solidFill>
              </a:rPr>
              <a:t>?</a:t>
            </a:r>
          </a:p>
          <a:p>
            <a:r>
              <a:rPr lang="en-US" sz="1400" dirty="0">
                <a:solidFill>
                  <a:schemeClr val="accent6">
                    <a:lumMod val="20000"/>
                    <a:lumOff val="80000"/>
                  </a:schemeClr>
                </a:solidFill>
              </a:rPr>
              <a:t>They report experiencing TVL when they go from a  sitting  to a  standing  position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posture-related finding pts report with regard to </a:t>
            </a:r>
            <a:r>
              <a:rPr lang="en-US" sz="1400" b="1" i="1" dirty="0">
                <a:solidFill>
                  <a:schemeClr val="accent6">
                    <a:lumMod val="20000"/>
                    <a:lumOff val="80000"/>
                  </a:schemeClr>
                </a:solidFill>
              </a:rPr>
              <a:t>OIS</a:t>
            </a:r>
            <a:r>
              <a:rPr lang="en-US" sz="1400" i="1" dirty="0">
                <a:solidFill>
                  <a:schemeClr val="accent6">
                    <a:lumMod val="20000"/>
                    <a:lumOff val="80000"/>
                  </a:schemeClr>
                </a:solidFill>
              </a:rPr>
              <a:t>?</a:t>
            </a:r>
          </a:p>
          <a:p>
            <a:r>
              <a:rPr lang="en-US" sz="1400" dirty="0">
                <a:solidFill>
                  <a:schemeClr val="accent6">
                    <a:lumMod val="20000"/>
                    <a:lumOff val="80000"/>
                  </a:schemeClr>
                </a:solidFill>
              </a:rPr>
              <a:t>The OIS-associated ocular  ache  gets better when they  lie down</a:t>
            </a:r>
          </a:p>
        </p:txBody>
      </p:sp>
    </p:spTree>
    <p:extLst>
      <p:ext uri="{BB962C8B-B14F-4D97-AF65-F5344CB8AC3E}">
        <p14:creationId xmlns:p14="http://schemas.microsoft.com/office/powerpoint/2010/main" val="255114019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--OIS</a:t>
            </a:r>
          </a:p>
          <a:p>
            <a:r>
              <a:rPr lang="en-US" sz="1400" dirty="0"/>
              <a:t>--</a:t>
            </a:r>
            <a:r>
              <a:rPr lang="en-US" sz="1400" b="1"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solidFill>
                  <a:schemeClr val="bg1">
                    <a:lumMod val="75000"/>
                  </a:schemeClr>
                </a:solidFill>
              </a:rPr>
              <a:t>The ‘and’ here implies that the hypoperfusion in question is global or diffuse. 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5" name="TextBox 14">
            <a:extLst>
              <a:ext uri="{FF2B5EF4-FFF2-40B4-BE49-F238E27FC236}">
                <a16:creationId xmlns:a16="http://schemas.microsoft.com/office/drawing/2014/main" id="{5C5E69CC-032A-E642-3337-1D769510F2EA}"/>
              </a:ext>
            </a:extLst>
          </p:cNvPr>
          <p:cNvSpPr txBox="1"/>
          <p:nvPr/>
        </p:nvSpPr>
        <p:spPr>
          <a:xfrm>
            <a:off x="1457737" y="2157438"/>
            <a:ext cx="6655748" cy="2031325"/>
          </a:xfrm>
          <a:prstGeom prst="rect">
            <a:avLst/>
          </a:prstGeom>
          <a:solidFill>
            <a:schemeClr val="accent6">
              <a:lumMod val="20000"/>
              <a:lumOff val="80000"/>
            </a:schemeClr>
          </a:solidFill>
        </p:spPr>
        <p:txBody>
          <a:bodyPr wrap="square" rtlCol="0">
            <a:spAutoFit/>
          </a:bodyPr>
          <a:lstStyle/>
          <a:p>
            <a:r>
              <a:rPr lang="en-US" sz="1400" dirty="0">
                <a:solidFill>
                  <a:srgbClr val="0000FF"/>
                </a:solidFill>
              </a:rPr>
              <a:t>Remember when we remarked a while back that we would encounter other TVL conditions for which ‘posture change’ played a role? We are now encountering them now. </a:t>
            </a:r>
          </a:p>
          <a:p>
            <a:r>
              <a:rPr lang="en-US" sz="1400" i="1" dirty="0"/>
              <a:t>What is the classic posture-related finding pts report with regard to </a:t>
            </a:r>
            <a:r>
              <a:rPr lang="en-US" sz="1400" b="1" i="1" dirty="0"/>
              <a:t>stenosis of the great vessels</a:t>
            </a:r>
            <a:r>
              <a:rPr lang="en-US" sz="1400" i="1" dirty="0"/>
              <a:t>?</a:t>
            </a:r>
            <a:endParaRPr lang="en-US" sz="1400" i="1" dirty="0">
              <a:solidFill>
                <a:schemeClr val="accent6">
                  <a:lumMod val="20000"/>
                  <a:lumOff val="80000"/>
                </a:schemeClr>
              </a:solidFill>
            </a:endParaRPr>
          </a:p>
          <a:p>
            <a:r>
              <a:rPr lang="en-US" sz="1400" dirty="0">
                <a:solidFill>
                  <a:schemeClr val="accent6">
                    <a:lumMod val="20000"/>
                    <a:lumOff val="80000"/>
                  </a:schemeClr>
                </a:solidFill>
              </a:rPr>
              <a:t>They report experiencing TVL when they go from a  sitting  to a  standing  position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posture-related finding pts report with regard to </a:t>
            </a:r>
            <a:r>
              <a:rPr lang="en-US" sz="1400" b="1" i="1" dirty="0">
                <a:solidFill>
                  <a:schemeClr val="accent6">
                    <a:lumMod val="20000"/>
                    <a:lumOff val="80000"/>
                  </a:schemeClr>
                </a:solidFill>
              </a:rPr>
              <a:t>OIS</a:t>
            </a:r>
            <a:r>
              <a:rPr lang="en-US" sz="1400" i="1" dirty="0">
                <a:solidFill>
                  <a:schemeClr val="accent6">
                    <a:lumMod val="20000"/>
                    <a:lumOff val="80000"/>
                  </a:schemeClr>
                </a:solidFill>
              </a:rPr>
              <a:t>?</a:t>
            </a:r>
          </a:p>
          <a:p>
            <a:r>
              <a:rPr lang="en-US" sz="1400" dirty="0">
                <a:solidFill>
                  <a:schemeClr val="accent6">
                    <a:lumMod val="20000"/>
                    <a:lumOff val="80000"/>
                  </a:schemeClr>
                </a:solidFill>
              </a:rPr>
              <a:t>The OIS-associated ocular  ache  gets better when they  lie down</a:t>
            </a:r>
          </a:p>
        </p:txBody>
      </p:sp>
    </p:spTree>
    <p:extLst>
      <p:ext uri="{BB962C8B-B14F-4D97-AF65-F5344CB8AC3E}">
        <p14:creationId xmlns:p14="http://schemas.microsoft.com/office/powerpoint/2010/main" val="74333604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--OIS</a:t>
            </a:r>
          </a:p>
          <a:p>
            <a:r>
              <a:rPr lang="en-US" sz="1400" dirty="0"/>
              <a:t>--</a:t>
            </a:r>
            <a:r>
              <a:rPr lang="en-US" sz="1400" b="1"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solidFill>
                  <a:schemeClr val="bg1">
                    <a:lumMod val="75000"/>
                  </a:schemeClr>
                </a:solidFill>
              </a:rPr>
              <a:t>The ‘and’ here implies that the hypoperfusion in question is global or diffuse. 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5" name="TextBox 14">
            <a:extLst>
              <a:ext uri="{FF2B5EF4-FFF2-40B4-BE49-F238E27FC236}">
                <a16:creationId xmlns:a16="http://schemas.microsoft.com/office/drawing/2014/main" id="{5C5E69CC-032A-E642-3337-1D769510F2EA}"/>
              </a:ext>
            </a:extLst>
          </p:cNvPr>
          <p:cNvSpPr txBox="1"/>
          <p:nvPr/>
        </p:nvSpPr>
        <p:spPr>
          <a:xfrm>
            <a:off x="1457737" y="2157438"/>
            <a:ext cx="6655748" cy="2031325"/>
          </a:xfrm>
          <a:prstGeom prst="rect">
            <a:avLst/>
          </a:prstGeom>
          <a:solidFill>
            <a:schemeClr val="accent6">
              <a:lumMod val="20000"/>
              <a:lumOff val="80000"/>
            </a:schemeClr>
          </a:solidFill>
        </p:spPr>
        <p:txBody>
          <a:bodyPr wrap="square" rtlCol="0">
            <a:spAutoFit/>
          </a:bodyPr>
          <a:lstStyle/>
          <a:p>
            <a:r>
              <a:rPr lang="en-US" sz="1400" dirty="0">
                <a:solidFill>
                  <a:srgbClr val="0000FF"/>
                </a:solidFill>
              </a:rPr>
              <a:t>Remember when we remarked a while back that we would encounter other TVL conditions for which ‘posture change’ played a role? We are now encountering them now. </a:t>
            </a:r>
          </a:p>
          <a:p>
            <a:r>
              <a:rPr lang="en-US" sz="1400" i="1" dirty="0"/>
              <a:t>What is the classic posture-related finding pts report with regard to </a:t>
            </a:r>
            <a:r>
              <a:rPr lang="en-US" sz="1400" b="1" i="1" dirty="0"/>
              <a:t>stenosis of the great vessels</a:t>
            </a:r>
            <a:r>
              <a:rPr lang="en-US" sz="1400" i="1" dirty="0"/>
              <a:t>?</a:t>
            </a:r>
          </a:p>
          <a:p>
            <a:r>
              <a:rPr lang="en-US" sz="1400" dirty="0"/>
              <a:t>They report experiencing TVL when they go from a  sitting  to a  standing  position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posture-related finding pts report with regard to </a:t>
            </a:r>
            <a:r>
              <a:rPr lang="en-US" sz="1400" b="1" i="1" dirty="0">
                <a:solidFill>
                  <a:schemeClr val="accent6">
                    <a:lumMod val="20000"/>
                    <a:lumOff val="80000"/>
                  </a:schemeClr>
                </a:solidFill>
              </a:rPr>
              <a:t>OIS</a:t>
            </a:r>
            <a:r>
              <a:rPr lang="en-US" sz="1400" i="1" dirty="0">
                <a:solidFill>
                  <a:schemeClr val="accent6">
                    <a:lumMod val="20000"/>
                    <a:lumOff val="80000"/>
                  </a:schemeClr>
                </a:solidFill>
              </a:rPr>
              <a:t>?</a:t>
            </a:r>
          </a:p>
          <a:p>
            <a:r>
              <a:rPr lang="en-US" sz="1400" dirty="0">
                <a:solidFill>
                  <a:schemeClr val="accent6">
                    <a:lumMod val="20000"/>
                    <a:lumOff val="80000"/>
                  </a:schemeClr>
                </a:solidFill>
              </a:rPr>
              <a:t>The OIS-associated ocular  ache  gets better when they  lie down</a:t>
            </a:r>
          </a:p>
        </p:txBody>
      </p:sp>
      <p:sp>
        <p:nvSpPr>
          <p:cNvPr id="13" name="Rectangle 12">
            <a:extLst>
              <a:ext uri="{FF2B5EF4-FFF2-40B4-BE49-F238E27FC236}">
                <a16:creationId xmlns:a16="http://schemas.microsoft.com/office/drawing/2014/main" id="{C8A46A88-99BE-CEF7-CA45-BCC36F61B7DF}"/>
              </a:ext>
            </a:extLst>
          </p:cNvPr>
          <p:cNvSpPr/>
          <p:nvPr/>
        </p:nvSpPr>
        <p:spPr>
          <a:xfrm>
            <a:off x="6521744" y="3306198"/>
            <a:ext cx="780203" cy="205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7" name="Rectangle 16">
            <a:extLst>
              <a:ext uri="{FF2B5EF4-FFF2-40B4-BE49-F238E27FC236}">
                <a16:creationId xmlns:a16="http://schemas.microsoft.com/office/drawing/2014/main" id="{25ED0B25-4646-3879-7724-454333952C4E}"/>
              </a:ext>
            </a:extLst>
          </p:cNvPr>
          <p:cNvSpPr/>
          <p:nvPr/>
        </p:nvSpPr>
        <p:spPr>
          <a:xfrm>
            <a:off x="5554329" y="3299850"/>
            <a:ext cx="594680" cy="211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24665212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--OIS</a:t>
            </a:r>
          </a:p>
          <a:p>
            <a:r>
              <a:rPr lang="en-US" sz="1400" dirty="0"/>
              <a:t>--</a:t>
            </a:r>
            <a:r>
              <a:rPr lang="en-US" sz="1400" b="1"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solidFill>
                  <a:schemeClr val="bg1">
                    <a:lumMod val="75000"/>
                  </a:schemeClr>
                </a:solidFill>
              </a:rPr>
              <a:t>The ‘and’ here implies that the hypoperfusion in question is global or diffuse. 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5" name="TextBox 14">
            <a:extLst>
              <a:ext uri="{FF2B5EF4-FFF2-40B4-BE49-F238E27FC236}">
                <a16:creationId xmlns:a16="http://schemas.microsoft.com/office/drawing/2014/main" id="{5C5E69CC-032A-E642-3337-1D769510F2EA}"/>
              </a:ext>
            </a:extLst>
          </p:cNvPr>
          <p:cNvSpPr txBox="1"/>
          <p:nvPr/>
        </p:nvSpPr>
        <p:spPr>
          <a:xfrm>
            <a:off x="1457737" y="2157438"/>
            <a:ext cx="6655748" cy="2031325"/>
          </a:xfrm>
          <a:prstGeom prst="rect">
            <a:avLst/>
          </a:prstGeom>
          <a:solidFill>
            <a:schemeClr val="accent6">
              <a:lumMod val="20000"/>
              <a:lumOff val="80000"/>
            </a:schemeClr>
          </a:solidFill>
        </p:spPr>
        <p:txBody>
          <a:bodyPr wrap="square" rtlCol="0">
            <a:spAutoFit/>
          </a:bodyPr>
          <a:lstStyle/>
          <a:p>
            <a:r>
              <a:rPr lang="en-US" sz="1400" dirty="0">
                <a:solidFill>
                  <a:srgbClr val="0000FF"/>
                </a:solidFill>
              </a:rPr>
              <a:t>Remember when we remarked a while back that we would encounter other TVL conditions for which ‘posture change’ played a role? We are now encountering them now. </a:t>
            </a:r>
          </a:p>
          <a:p>
            <a:r>
              <a:rPr lang="en-US" sz="1400" i="1" dirty="0"/>
              <a:t>What is the classic posture-related finding pts report with regard to </a:t>
            </a:r>
            <a:r>
              <a:rPr lang="en-US" sz="1400" b="1" i="1" dirty="0"/>
              <a:t>stenosis of the great vessels</a:t>
            </a:r>
            <a:r>
              <a:rPr lang="en-US" sz="1400" i="1" dirty="0"/>
              <a:t>?</a:t>
            </a:r>
          </a:p>
          <a:p>
            <a:r>
              <a:rPr lang="en-US" sz="1400" dirty="0"/>
              <a:t>They report experiencing TVL when they go from a  sitting  to a  standing  position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posture-related finding pts report with regard to </a:t>
            </a:r>
            <a:r>
              <a:rPr lang="en-US" sz="1400" b="1" i="1" dirty="0">
                <a:solidFill>
                  <a:schemeClr val="accent6">
                    <a:lumMod val="20000"/>
                    <a:lumOff val="80000"/>
                  </a:schemeClr>
                </a:solidFill>
              </a:rPr>
              <a:t>OIS</a:t>
            </a:r>
            <a:r>
              <a:rPr lang="en-US" sz="1400" i="1" dirty="0">
                <a:solidFill>
                  <a:schemeClr val="accent6">
                    <a:lumMod val="20000"/>
                    <a:lumOff val="80000"/>
                  </a:schemeClr>
                </a:solidFill>
              </a:rPr>
              <a:t>?</a:t>
            </a:r>
          </a:p>
          <a:p>
            <a:r>
              <a:rPr lang="en-US" sz="1400" dirty="0">
                <a:solidFill>
                  <a:schemeClr val="accent6">
                    <a:lumMod val="20000"/>
                    <a:lumOff val="80000"/>
                  </a:schemeClr>
                </a:solidFill>
              </a:rPr>
              <a:t>The OIS-associated ocular  ache  gets better when they  lie down</a:t>
            </a:r>
          </a:p>
        </p:txBody>
      </p:sp>
    </p:spTree>
    <p:extLst>
      <p:ext uri="{BB962C8B-B14F-4D97-AF65-F5344CB8AC3E}">
        <p14:creationId xmlns:p14="http://schemas.microsoft.com/office/powerpoint/2010/main" val="123184132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a:t>
            </a:r>
            <a:r>
              <a:rPr lang="en-US" sz="1400" b="1" dirty="0"/>
              <a:t>OIS</a:t>
            </a:r>
          </a:p>
          <a:p>
            <a:r>
              <a:rPr lang="en-US" sz="1400"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solidFill>
                  <a:schemeClr val="bg1">
                    <a:lumMod val="75000"/>
                  </a:schemeClr>
                </a:solidFill>
              </a:rPr>
              <a:t>The ‘and’ here implies that the hypoperfusion in question is global or diffuse. 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5" name="TextBox 14">
            <a:extLst>
              <a:ext uri="{FF2B5EF4-FFF2-40B4-BE49-F238E27FC236}">
                <a16:creationId xmlns:a16="http://schemas.microsoft.com/office/drawing/2014/main" id="{5C5E69CC-032A-E642-3337-1D769510F2EA}"/>
              </a:ext>
            </a:extLst>
          </p:cNvPr>
          <p:cNvSpPr txBox="1"/>
          <p:nvPr/>
        </p:nvSpPr>
        <p:spPr>
          <a:xfrm>
            <a:off x="1457737" y="2157438"/>
            <a:ext cx="6655748" cy="2031325"/>
          </a:xfrm>
          <a:prstGeom prst="rect">
            <a:avLst/>
          </a:prstGeom>
          <a:solidFill>
            <a:schemeClr val="accent6">
              <a:lumMod val="20000"/>
              <a:lumOff val="80000"/>
            </a:schemeClr>
          </a:solidFill>
        </p:spPr>
        <p:txBody>
          <a:bodyPr wrap="square" rtlCol="0">
            <a:spAutoFit/>
          </a:bodyPr>
          <a:lstStyle/>
          <a:p>
            <a:r>
              <a:rPr lang="en-US" sz="1400" dirty="0">
                <a:solidFill>
                  <a:srgbClr val="0000FF"/>
                </a:solidFill>
              </a:rPr>
              <a:t>Remember when we remarked a while back that we would encounter other TVL conditions for which ‘posture change’ played a role? We are now encountering them now. </a:t>
            </a:r>
          </a:p>
          <a:p>
            <a:r>
              <a:rPr lang="en-US" sz="1400" i="1" dirty="0"/>
              <a:t>What is the classic posture-related finding pts report with regard to </a:t>
            </a:r>
            <a:r>
              <a:rPr lang="en-US" sz="1400" b="1" i="1" dirty="0"/>
              <a:t>stenosis of the great vessels</a:t>
            </a:r>
            <a:r>
              <a:rPr lang="en-US" sz="1400" i="1" dirty="0"/>
              <a:t>?</a:t>
            </a:r>
          </a:p>
          <a:p>
            <a:r>
              <a:rPr lang="en-US" sz="1400" dirty="0"/>
              <a:t>They report experiencing TVL when they go from a  sitting  to a  standing  position</a:t>
            </a:r>
          </a:p>
          <a:p>
            <a:endParaRPr lang="en-US" sz="1400" i="1" dirty="0"/>
          </a:p>
          <a:p>
            <a:r>
              <a:rPr lang="en-US" sz="1400" i="1" dirty="0"/>
              <a:t>What is the classic posture-related finding pts report with regard to </a:t>
            </a:r>
            <a:r>
              <a:rPr lang="en-US" sz="1400" b="1" i="1" dirty="0"/>
              <a:t>OIS</a:t>
            </a:r>
            <a:r>
              <a:rPr lang="en-US" sz="1400" i="1" dirty="0"/>
              <a:t>?</a:t>
            </a:r>
            <a:endParaRPr lang="en-US" sz="1400" i="1" dirty="0">
              <a:solidFill>
                <a:schemeClr val="accent6">
                  <a:lumMod val="20000"/>
                  <a:lumOff val="80000"/>
                </a:schemeClr>
              </a:solidFill>
            </a:endParaRPr>
          </a:p>
          <a:p>
            <a:r>
              <a:rPr lang="en-US" sz="1400" dirty="0">
                <a:solidFill>
                  <a:schemeClr val="accent6">
                    <a:lumMod val="20000"/>
                    <a:lumOff val="80000"/>
                  </a:schemeClr>
                </a:solidFill>
              </a:rPr>
              <a:t>The OIS-associated ocular  ache  gets better when they  lie down</a:t>
            </a:r>
          </a:p>
        </p:txBody>
      </p:sp>
    </p:spTree>
    <p:extLst>
      <p:ext uri="{BB962C8B-B14F-4D97-AF65-F5344CB8AC3E}">
        <p14:creationId xmlns:p14="http://schemas.microsoft.com/office/powerpoint/2010/main" val="39302004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a:t>
            </a:r>
            <a:r>
              <a:rPr lang="en-US" sz="1400" b="1" dirty="0"/>
              <a:t>OIS</a:t>
            </a:r>
          </a:p>
          <a:p>
            <a:r>
              <a:rPr lang="en-US" sz="1400"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solidFill>
                  <a:schemeClr val="bg1">
                    <a:lumMod val="75000"/>
                  </a:schemeClr>
                </a:solidFill>
              </a:rPr>
              <a:t>The ‘and’ here implies that the hypoperfusion in question is global or diffuse. 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5" name="TextBox 14">
            <a:extLst>
              <a:ext uri="{FF2B5EF4-FFF2-40B4-BE49-F238E27FC236}">
                <a16:creationId xmlns:a16="http://schemas.microsoft.com/office/drawing/2014/main" id="{5C5E69CC-032A-E642-3337-1D769510F2EA}"/>
              </a:ext>
            </a:extLst>
          </p:cNvPr>
          <p:cNvSpPr txBox="1"/>
          <p:nvPr/>
        </p:nvSpPr>
        <p:spPr>
          <a:xfrm>
            <a:off x="1457737" y="2157438"/>
            <a:ext cx="6655748" cy="2031325"/>
          </a:xfrm>
          <a:prstGeom prst="rect">
            <a:avLst/>
          </a:prstGeom>
          <a:solidFill>
            <a:schemeClr val="accent6">
              <a:lumMod val="20000"/>
              <a:lumOff val="80000"/>
            </a:schemeClr>
          </a:solidFill>
        </p:spPr>
        <p:txBody>
          <a:bodyPr wrap="square" rtlCol="0">
            <a:spAutoFit/>
          </a:bodyPr>
          <a:lstStyle/>
          <a:p>
            <a:r>
              <a:rPr lang="en-US" sz="1400" dirty="0">
                <a:solidFill>
                  <a:srgbClr val="0000FF"/>
                </a:solidFill>
              </a:rPr>
              <a:t>Remember when we remarked a while back that we would encounter other TVL conditions for which ‘posture change’ played a role? We are now encountering them now. </a:t>
            </a:r>
          </a:p>
          <a:p>
            <a:r>
              <a:rPr lang="en-US" sz="1400" i="1" dirty="0"/>
              <a:t>What is the classic posture-related finding pts report with regard to </a:t>
            </a:r>
            <a:r>
              <a:rPr lang="en-US" sz="1400" b="1" i="1" dirty="0"/>
              <a:t>stenosis of the great vessels</a:t>
            </a:r>
            <a:r>
              <a:rPr lang="en-US" sz="1400" i="1" dirty="0"/>
              <a:t>?</a:t>
            </a:r>
          </a:p>
          <a:p>
            <a:r>
              <a:rPr lang="en-US" sz="1400" dirty="0"/>
              <a:t>They report experiencing TVL when they go from a  sitting  to a  standing  position</a:t>
            </a:r>
          </a:p>
          <a:p>
            <a:endParaRPr lang="en-US" sz="1400" i="1" dirty="0"/>
          </a:p>
          <a:p>
            <a:r>
              <a:rPr lang="en-US" sz="1400" i="1" dirty="0"/>
              <a:t>What is the classic posture-related finding pts report with regard to </a:t>
            </a:r>
            <a:r>
              <a:rPr lang="en-US" sz="1400" b="1" i="1" dirty="0"/>
              <a:t>OIS</a:t>
            </a:r>
            <a:r>
              <a:rPr lang="en-US" sz="1400" i="1" dirty="0"/>
              <a:t>?</a:t>
            </a:r>
          </a:p>
          <a:p>
            <a:r>
              <a:rPr lang="en-US" sz="1400" dirty="0"/>
              <a:t>The OIS-associated ocular  ache  gets better when they  lie down</a:t>
            </a:r>
          </a:p>
        </p:txBody>
      </p:sp>
      <p:sp>
        <p:nvSpPr>
          <p:cNvPr id="36" name="Rectangle 35">
            <a:extLst>
              <a:ext uri="{FF2B5EF4-FFF2-40B4-BE49-F238E27FC236}">
                <a16:creationId xmlns:a16="http://schemas.microsoft.com/office/drawing/2014/main" id="{06F475BD-91A7-3E8E-B24D-FD915CD92C78}"/>
              </a:ext>
            </a:extLst>
          </p:cNvPr>
          <p:cNvSpPr/>
          <p:nvPr/>
        </p:nvSpPr>
        <p:spPr>
          <a:xfrm>
            <a:off x="5971231" y="3904988"/>
            <a:ext cx="1183492"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lie down </a:t>
            </a:r>
            <a:r>
              <a:rPr lang="en-US" sz="800" i="1" dirty="0">
                <a:solidFill>
                  <a:schemeClr val="tx1"/>
                </a:solidFill>
              </a:rPr>
              <a:t>vs</a:t>
            </a:r>
            <a:r>
              <a:rPr lang="en-US" sz="800" dirty="0">
                <a:solidFill>
                  <a:schemeClr val="tx1"/>
                </a:solidFill>
              </a:rPr>
              <a:t> stand up</a:t>
            </a:r>
          </a:p>
        </p:txBody>
      </p:sp>
      <p:sp>
        <p:nvSpPr>
          <p:cNvPr id="21" name="Rectangle 20">
            <a:extLst>
              <a:ext uri="{FF2B5EF4-FFF2-40B4-BE49-F238E27FC236}">
                <a16:creationId xmlns:a16="http://schemas.microsoft.com/office/drawing/2014/main" id="{CDABAC5D-F23A-EAFA-416A-539684A7B2D5}"/>
              </a:ext>
            </a:extLst>
          </p:cNvPr>
          <p:cNvSpPr/>
          <p:nvPr/>
        </p:nvSpPr>
        <p:spPr>
          <a:xfrm>
            <a:off x="3723968" y="3909372"/>
            <a:ext cx="450574"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symptom</a:t>
            </a:r>
          </a:p>
        </p:txBody>
      </p:sp>
    </p:spTree>
    <p:extLst>
      <p:ext uri="{BB962C8B-B14F-4D97-AF65-F5344CB8AC3E}">
        <p14:creationId xmlns:p14="http://schemas.microsoft.com/office/powerpoint/2010/main" val="192730202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t>
            </a:r>
            <a:r>
              <a:rPr lang="en-US" b="1" dirty="0">
                <a:solidFill>
                  <a:srgbClr val="0000FF"/>
                </a:solidFill>
              </a:rPr>
              <a:t>and</a:t>
            </a:r>
            <a:r>
              <a:rPr lang="en-US" dirty="0">
                <a:solidFill>
                  <a:schemeClr val="bg1">
                    <a:lumMod val="75000"/>
                  </a:schemeClr>
                </a:solidFill>
              </a:rPr>
              <a:t>/or </a:t>
            </a:r>
            <a:r>
              <a:rPr lang="en-US" b="1" dirty="0">
                <a:solidFill>
                  <a:schemeClr val="bg1">
                    <a:lumMod val="75000"/>
                  </a:schemeClr>
                </a:solidFill>
              </a:rPr>
              <a:t>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t>Diffuse ocular hypoperfusion</a:t>
            </a:r>
            <a:endParaRPr lang="en-US" sz="1400" dirty="0"/>
          </a:p>
          <a:p>
            <a:r>
              <a:rPr lang="en-US" sz="1400" dirty="0"/>
              <a:t>--</a:t>
            </a:r>
            <a:r>
              <a:rPr lang="en-US" sz="1400" b="1" dirty="0"/>
              <a:t>OIS</a:t>
            </a:r>
          </a:p>
          <a:p>
            <a:r>
              <a:rPr lang="en-US" sz="1400" dirty="0"/>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297698" cy="338554"/>
          </a:xfrm>
          <a:prstGeom prst="rect">
            <a:avLst/>
          </a:prstGeom>
          <a:solidFill>
            <a:schemeClr val="bg1"/>
          </a:solidFill>
        </p:spPr>
        <p:txBody>
          <a:bodyPr wrap="none" rtlCol="0">
            <a:spAutoFit/>
          </a:bodyPr>
          <a:lstStyle/>
          <a:p>
            <a:r>
              <a:rPr lang="en-US" sz="1600"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Left Brace 8">
            <a:extLst>
              <a:ext uri="{FF2B5EF4-FFF2-40B4-BE49-F238E27FC236}">
                <a16:creationId xmlns:a16="http://schemas.microsoft.com/office/drawing/2014/main" id="{55060DB5-8EEC-B81D-67BF-2AC26EE8E233}"/>
              </a:ext>
            </a:extLst>
          </p:cNvPr>
          <p:cNvSpPr/>
          <p:nvPr/>
        </p:nvSpPr>
        <p:spPr>
          <a:xfrm>
            <a:off x="5696752" y="4543963"/>
            <a:ext cx="187213" cy="412350"/>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3BDE3CA-108C-76AE-14D2-AFA570881AC0}"/>
              </a:ext>
            </a:extLst>
          </p:cNvPr>
          <p:cNvCxnSpPr>
            <a:cxnSpLocks/>
          </p:cNvCxnSpPr>
          <p:nvPr/>
        </p:nvCxnSpPr>
        <p:spPr>
          <a:xfrm>
            <a:off x="4714563" y="4744965"/>
            <a:ext cx="912717"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A62D16C-B5AD-4080-4C6A-ECF84EB69C13}"/>
              </a:ext>
            </a:extLst>
          </p:cNvPr>
          <p:cNvSpPr txBox="1"/>
          <p:nvPr/>
        </p:nvSpPr>
        <p:spPr>
          <a:xfrm>
            <a:off x="495181" y="4591437"/>
            <a:ext cx="4264635" cy="1015663"/>
          </a:xfrm>
          <a:prstGeom prst="rect">
            <a:avLst/>
          </a:prstGeom>
          <a:solidFill>
            <a:schemeClr val="bg1"/>
          </a:solidFill>
        </p:spPr>
        <p:txBody>
          <a:bodyPr wrap="square" rtlCol="0">
            <a:spAutoFit/>
          </a:bodyPr>
          <a:lstStyle/>
          <a:p>
            <a:pPr algn="r">
              <a:lnSpc>
                <a:spcPts val="1800"/>
              </a:lnSpc>
            </a:pPr>
            <a:r>
              <a:rPr lang="en-US" sz="1600" i="1" dirty="0">
                <a:solidFill>
                  <a:schemeClr val="bg1">
                    <a:lumMod val="75000"/>
                  </a:schemeClr>
                </a:solidFill>
              </a:rPr>
              <a:t>The ‘and’ here implies that the hypoperfusion in question is global or diffuse. In this regard, two specific conditions are mentioned—  what are they?</a:t>
            </a:r>
          </a:p>
        </p:txBody>
      </p:sp>
      <p:cxnSp>
        <p:nvCxnSpPr>
          <p:cNvPr id="16" name="Straight Arrow Connector 15">
            <a:extLst>
              <a:ext uri="{FF2B5EF4-FFF2-40B4-BE49-F238E27FC236}">
                <a16:creationId xmlns:a16="http://schemas.microsoft.com/office/drawing/2014/main" id="{9EC457DF-B88F-021A-2D7F-6DBEB25F5D5F}"/>
              </a:ext>
            </a:extLst>
          </p:cNvPr>
          <p:cNvCxnSpPr>
            <a:cxnSpLocks/>
          </p:cNvCxnSpPr>
          <p:nvPr/>
        </p:nvCxnSpPr>
        <p:spPr>
          <a:xfrm flipV="1">
            <a:off x="1627665" y="3510682"/>
            <a:ext cx="3979740" cy="10884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D24776F-594F-B5B9-A1D6-149E8AAA675E}"/>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007C084-E33C-F4C9-F03B-2A1DAD91FF1D}"/>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A6ACCF43-C35A-EE64-2DD9-0182D4A531BB}"/>
              </a:ext>
            </a:extLst>
          </p:cNvPr>
          <p:cNvSpPr txBox="1"/>
          <p:nvPr/>
        </p:nvSpPr>
        <p:spPr>
          <a:xfrm>
            <a:off x="6495240" y="3752911"/>
            <a:ext cx="639919"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sp>
        <p:nvSpPr>
          <p:cNvPr id="15" name="TextBox 14">
            <a:extLst>
              <a:ext uri="{FF2B5EF4-FFF2-40B4-BE49-F238E27FC236}">
                <a16:creationId xmlns:a16="http://schemas.microsoft.com/office/drawing/2014/main" id="{5C5E69CC-032A-E642-3337-1D769510F2EA}"/>
              </a:ext>
            </a:extLst>
          </p:cNvPr>
          <p:cNvSpPr txBox="1"/>
          <p:nvPr/>
        </p:nvSpPr>
        <p:spPr>
          <a:xfrm>
            <a:off x="1457737" y="2157438"/>
            <a:ext cx="6655748" cy="2031325"/>
          </a:xfrm>
          <a:prstGeom prst="rect">
            <a:avLst/>
          </a:prstGeom>
          <a:solidFill>
            <a:schemeClr val="accent6">
              <a:lumMod val="20000"/>
              <a:lumOff val="80000"/>
            </a:schemeClr>
          </a:solidFill>
        </p:spPr>
        <p:txBody>
          <a:bodyPr wrap="square" rtlCol="0">
            <a:spAutoFit/>
          </a:bodyPr>
          <a:lstStyle/>
          <a:p>
            <a:r>
              <a:rPr lang="en-US" sz="1400" dirty="0">
                <a:solidFill>
                  <a:srgbClr val="0000FF"/>
                </a:solidFill>
              </a:rPr>
              <a:t>Remember when we remarked a while back that we would encounter other TVL conditions for which ‘posture change’ played a role? We are now encountering them now. </a:t>
            </a:r>
          </a:p>
          <a:p>
            <a:r>
              <a:rPr lang="en-US" sz="1400" i="1" dirty="0"/>
              <a:t>What is the classic posture-related finding pts report with regard to </a:t>
            </a:r>
            <a:r>
              <a:rPr lang="en-US" sz="1400" b="1" i="1" dirty="0"/>
              <a:t>stenosis of the great vessels</a:t>
            </a:r>
            <a:r>
              <a:rPr lang="en-US" sz="1400" i="1" dirty="0"/>
              <a:t>?</a:t>
            </a:r>
          </a:p>
          <a:p>
            <a:r>
              <a:rPr lang="en-US" sz="1400" dirty="0"/>
              <a:t>They report experiencing TVL when they go from a  sitting  to a  standing  position</a:t>
            </a:r>
          </a:p>
          <a:p>
            <a:endParaRPr lang="en-US" sz="1400" i="1" dirty="0"/>
          </a:p>
          <a:p>
            <a:r>
              <a:rPr lang="en-US" sz="1400" i="1" dirty="0"/>
              <a:t>What is the classic posture-related finding pts report with regard to </a:t>
            </a:r>
            <a:r>
              <a:rPr lang="en-US" sz="1400" b="1" i="1" dirty="0"/>
              <a:t>OIS</a:t>
            </a:r>
            <a:r>
              <a:rPr lang="en-US" sz="1400" i="1" dirty="0"/>
              <a:t>?</a:t>
            </a:r>
          </a:p>
          <a:p>
            <a:r>
              <a:rPr lang="en-US" sz="1400" dirty="0"/>
              <a:t>The OIS-associated ocular  ache  gets better when they  lie down</a:t>
            </a:r>
          </a:p>
        </p:txBody>
      </p:sp>
    </p:spTree>
    <p:extLst>
      <p:ext uri="{BB962C8B-B14F-4D97-AF65-F5344CB8AC3E}">
        <p14:creationId xmlns:p14="http://schemas.microsoft.com/office/powerpoint/2010/main" val="396130492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207</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Tree>
    <p:extLst>
      <p:ext uri="{BB962C8B-B14F-4D97-AF65-F5344CB8AC3E}">
        <p14:creationId xmlns:p14="http://schemas.microsoft.com/office/powerpoint/2010/main" val="393877017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11B9039F-DCF8-6E16-FB9A-7F891796E6C6}"/>
              </a:ext>
            </a:extLst>
          </p:cNvPr>
          <p:cNvSpPr txBox="1"/>
          <p:nvPr/>
        </p:nvSpPr>
        <p:spPr>
          <a:xfrm>
            <a:off x="484530" y="4002300"/>
            <a:ext cx="4273770" cy="2585323"/>
          </a:xfrm>
          <a:prstGeom prst="rect">
            <a:avLst/>
          </a:prstGeom>
          <a:solidFill>
            <a:schemeClr val="accent6">
              <a:lumMod val="20000"/>
              <a:lumOff val="80000"/>
            </a:schemeClr>
          </a:solidFill>
          <a:ln>
            <a:solidFill>
              <a:schemeClr val="tx1"/>
            </a:solidFill>
          </a:ln>
        </p:spPr>
        <p:txBody>
          <a:bodyPr wrap="square" rtlCol="0">
            <a:spAutoFit/>
          </a:bodyPr>
          <a:lstStyle/>
          <a:p>
            <a:r>
              <a:rPr lang="en-US" dirty="0">
                <a:effectLst>
                  <a:outerShdw blurRad="38100" dist="38100" dir="2700000" algn="tl">
                    <a:srgbClr val="000000">
                      <a:alpha val="43137"/>
                    </a:srgbClr>
                  </a:outerShdw>
                </a:effectLst>
              </a:rPr>
              <a:t>Next we will delve into </a:t>
            </a:r>
            <a:r>
              <a:rPr lang="en-US" b="1" dirty="0">
                <a:effectLst>
                  <a:outerShdw blurRad="38100" dist="38100" dir="2700000" algn="tl">
                    <a:srgbClr val="000000">
                      <a:alpha val="43137"/>
                    </a:srgbClr>
                  </a:outerShdw>
                </a:effectLst>
              </a:rPr>
              <a:t>TMVL 2ndry to embolization</a:t>
            </a:r>
            <a:r>
              <a:rPr lang="en-US" dirty="0">
                <a:effectLst>
                  <a:outerShdw blurRad="38100" dist="38100" dir="2700000" algn="tl">
                    <a:srgbClr val="000000">
                      <a:alpha val="43137"/>
                    </a:srgbClr>
                  </a:outerShdw>
                </a:effectLst>
              </a:rPr>
              <a:t>. Take note: This topic receives more attention than any other in the chapter. </a:t>
            </a:r>
            <a:r>
              <a:rPr lang="en-US" i="1" dirty="0">
                <a:solidFill>
                  <a:schemeClr val="accent6">
                    <a:lumMod val="20000"/>
                    <a:lumOff val="80000"/>
                  </a:schemeClr>
                </a:solidFill>
              </a:rPr>
              <a:t>The point being: As it is obviously of high importance to the people responsible for the content of the BCSC—and by extension, the content of the OKAPs and Boards—so too should it be of high importance to you!</a:t>
            </a:r>
          </a:p>
        </p:txBody>
      </p:sp>
    </p:spTree>
    <p:extLst>
      <p:ext uri="{BB962C8B-B14F-4D97-AF65-F5344CB8AC3E}">
        <p14:creationId xmlns:p14="http://schemas.microsoft.com/office/powerpoint/2010/main" val="57261578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209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1BDA91CE-9510-C0A0-D120-37A18963F93D}"/>
              </a:ext>
            </a:extLst>
          </p:cNvPr>
          <p:cNvSpPr txBox="1"/>
          <p:nvPr/>
        </p:nvSpPr>
        <p:spPr>
          <a:xfrm>
            <a:off x="484530" y="4002300"/>
            <a:ext cx="4273770" cy="2585323"/>
          </a:xfrm>
          <a:prstGeom prst="rect">
            <a:avLst/>
          </a:prstGeom>
          <a:solidFill>
            <a:schemeClr val="accent6">
              <a:lumMod val="20000"/>
              <a:lumOff val="80000"/>
            </a:schemeClr>
          </a:solidFill>
          <a:ln>
            <a:solidFill>
              <a:schemeClr val="tx1"/>
            </a:solidFill>
          </a:ln>
        </p:spPr>
        <p:txBody>
          <a:bodyPr wrap="square" rtlCol="0">
            <a:spAutoFit/>
          </a:bodyPr>
          <a:lstStyle/>
          <a:p>
            <a:r>
              <a:rPr lang="en-US" dirty="0">
                <a:effectLst>
                  <a:outerShdw blurRad="38100" dist="38100" dir="2700000" algn="tl">
                    <a:srgbClr val="000000">
                      <a:alpha val="43137"/>
                    </a:srgbClr>
                  </a:outerShdw>
                </a:effectLst>
              </a:rPr>
              <a:t>Next we will delve into </a:t>
            </a:r>
            <a:r>
              <a:rPr lang="en-US" b="1" dirty="0">
                <a:effectLst>
                  <a:outerShdw blurRad="38100" dist="38100" dir="2700000" algn="tl">
                    <a:srgbClr val="000000">
                      <a:alpha val="43137"/>
                    </a:srgbClr>
                  </a:outerShdw>
                </a:effectLst>
              </a:rPr>
              <a:t>TMVL 2ndry to embolization</a:t>
            </a:r>
            <a:r>
              <a:rPr lang="en-US" dirty="0">
                <a:effectLst>
                  <a:outerShdw blurRad="38100" dist="38100" dir="2700000" algn="tl">
                    <a:srgbClr val="000000">
                      <a:alpha val="43137"/>
                    </a:srgbClr>
                  </a:outerShdw>
                </a:effectLst>
              </a:rPr>
              <a:t>. Take note: This topic receives more attention than any other in the chapter. </a:t>
            </a:r>
            <a:r>
              <a:rPr lang="en-US" i="1" dirty="0">
                <a:solidFill>
                  <a:srgbClr val="0000FF"/>
                </a:solidFill>
                <a:effectLst>
                  <a:outerShdw blurRad="38100" dist="38100" dir="2700000" algn="tl">
                    <a:srgbClr val="000000">
                      <a:alpha val="43137"/>
                    </a:srgbClr>
                  </a:outerShdw>
                </a:effectLst>
              </a:rPr>
              <a:t>The point being: As it is obviously of high importance to the people responsible for the content of the BCSC—and by extension, the content of the OKAPs and Boards—so too should it be of high importance to you!</a:t>
            </a:r>
          </a:p>
        </p:txBody>
      </p:sp>
    </p:spTree>
    <p:extLst>
      <p:ext uri="{BB962C8B-B14F-4D97-AF65-F5344CB8AC3E}">
        <p14:creationId xmlns:p14="http://schemas.microsoft.com/office/powerpoint/2010/main" val="244377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2616548" y="1258957"/>
            <a:ext cx="372217" cy="461665"/>
          </a:xfrm>
          <a:prstGeom prst="rect">
            <a:avLst/>
          </a:prstGeom>
          <a:noFill/>
        </p:spPr>
        <p:txBody>
          <a:bodyPr wrap="none" rtlCol="0">
            <a:spAutoFit/>
          </a:bodyPr>
          <a:lstStyle/>
          <a:p>
            <a:pPr algn="r"/>
            <a:r>
              <a:rPr lang="en-US" sz="2400" b="1" i="1" dirty="0"/>
              <a:t>?</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81739" y="1258956"/>
            <a:ext cx="372218" cy="461665"/>
          </a:xfrm>
          <a:prstGeom prst="rect">
            <a:avLst/>
          </a:prstGeom>
          <a:noFill/>
        </p:spPr>
        <p:txBody>
          <a:bodyPr wrap="none" rtlCol="0">
            <a:spAutoFit/>
          </a:bodyPr>
          <a:lstStyle/>
          <a:p>
            <a:r>
              <a:rPr lang="en-US" sz="2400" b="1" i="1" dirty="0"/>
              <a:t>?</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DE51C5AE-0060-4EF8-7D64-D307B1F0E45A}"/>
              </a:ext>
            </a:extLst>
          </p:cNvPr>
          <p:cNvSpPr txBox="1"/>
          <p:nvPr/>
        </p:nvSpPr>
        <p:spPr>
          <a:xfrm>
            <a:off x="519127" y="2522377"/>
            <a:ext cx="8045792" cy="369332"/>
          </a:xfrm>
          <a:prstGeom prst="rect">
            <a:avLst/>
          </a:prstGeom>
          <a:noFill/>
        </p:spPr>
        <p:txBody>
          <a:bodyPr wrap="none" rtlCol="0">
            <a:spAutoFit/>
          </a:bodyPr>
          <a:lstStyle/>
          <a:p>
            <a:r>
              <a:rPr lang="en-US" i="1" dirty="0">
                <a:solidFill>
                  <a:srgbClr val="0000FF"/>
                </a:solidFill>
              </a:rPr>
              <a:t>There are lots of ways to categorize TVL, but one is fundamental—what is it?</a:t>
            </a:r>
          </a:p>
        </p:txBody>
      </p:sp>
      <p:cxnSp>
        <p:nvCxnSpPr>
          <p:cNvPr id="14" name="Straight Arrow Connector 13">
            <a:extLst>
              <a:ext uri="{FF2B5EF4-FFF2-40B4-BE49-F238E27FC236}">
                <a16:creationId xmlns:a16="http://schemas.microsoft.com/office/drawing/2014/main" id="{DCD145D8-C289-89C2-FEA4-34410D11E442}"/>
              </a:ext>
            </a:extLst>
          </p:cNvPr>
          <p:cNvCxnSpPr>
            <a:cxnSpLocks/>
          </p:cNvCxnSpPr>
          <p:nvPr/>
        </p:nvCxnSpPr>
        <p:spPr>
          <a:xfrm flipH="1" flipV="1">
            <a:off x="2988765" y="1684595"/>
            <a:ext cx="1603114" cy="606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077A28A-BAA5-4440-49D6-6D696C00764B}"/>
              </a:ext>
            </a:extLst>
          </p:cNvPr>
          <p:cNvCxnSpPr>
            <a:cxnSpLocks/>
          </p:cNvCxnSpPr>
          <p:nvPr/>
        </p:nvCxnSpPr>
        <p:spPr>
          <a:xfrm flipV="1">
            <a:off x="4591879" y="1697847"/>
            <a:ext cx="1623391" cy="583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996131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solidFill>
                  <a:srgbClr val="CCFFCC"/>
                </a:solidFill>
              </a:rPr>
              <a:t>A  curtain  moving fairly quickly across a portion (or all) of the VF</a:t>
            </a:r>
          </a:p>
          <a:p>
            <a:endParaRPr lang="en-US" sz="1600" i="1" dirty="0">
              <a:solidFill>
                <a:srgbClr val="CCFFCC"/>
              </a:solidFill>
            </a:endParaRPr>
          </a:p>
          <a:p>
            <a:r>
              <a:rPr lang="en-US" sz="1600" i="1" dirty="0">
                <a:solidFill>
                  <a:srgbClr val="CCFFCC"/>
                </a:solidFill>
              </a:rPr>
              <a:t>Is it associated with pain?</a:t>
            </a:r>
          </a:p>
          <a:p>
            <a:r>
              <a:rPr lang="en-US" sz="1600" dirty="0">
                <a:solidFill>
                  <a:srgbClr val="CCFFCC"/>
                </a:solidFill>
              </a:rPr>
              <a:t>No, it is painless</a:t>
            </a:r>
          </a:p>
          <a:p>
            <a:endParaRPr lang="en-US" sz="1600" i="1" dirty="0">
              <a:solidFill>
                <a:srgbClr val="CCFFCC"/>
              </a:solidFill>
            </a:endParaRPr>
          </a:p>
          <a:p>
            <a:r>
              <a:rPr lang="en-US" sz="1600" i="1" dirty="0">
                <a:solidFill>
                  <a:srgbClr val="CCFFCC"/>
                </a:solidFill>
              </a:rPr>
              <a:t>How long until the vision loss resolves?</a:t>
            </a:r>
          </a:p>
          <a:p>
            <a:r>
              <a:rPr lang="en-US" sz="1600" dirty="0">
                <a:solidFill>
                  <a:srgbClr val="CCFFCC"/>
                </a:solidFill>
              </a:rPr>
              <a:t>Usually a matter of  minutes</a:t>
            </a:r>
          </a:p>
        </p:txBody>
      </p:sp>
    </p:spTree>
    <p:extLst>
      <p:ext uri="{BB962C8B-B14F-4D97-AF65-F5344CB8AC3E}">
        <p14:creationId xmlns:p14="http://schemas.microsoft.com/office/powerpoint/2010/main" val="10246078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t>A  curtain  moving fairly quickly across a portion (or all) of the VF</a:t>
            </a:r>
          </a:p>
          <a:p>
            <a:endParaRPr lang="en-US" sz="1600" i="1" dirty="0">
              <a:solidFill>
                <a:srgbClr val="CCFFCC"/>
              </a:solidFill>
            </a:endParaRPr>
          </a:p>
          <a:p>
            <a:r>
              <a:rPr lang="en-US" sz="1600" i="1" dirty="0">
                <a:solidFill>
                  <a:srgbClr val="CCFFCC"/>
                </a:solidFill>
              </a:rPr>
              <a:t>Is it associated with pain?</a:t>
            </a:r>
          </a:p>
          <a:p>
            <a:r>
              <a:rPr lang="en-US" sz="1600" dirty="0">
                <a:solidFill>
                  <a:srgbClr val="CCFFCC"/>
                </a:solidFill>
              </a:rPr>
              <a:t>No, it is painless</a:t>
            </a:r>
          </a:p>
          <a:p>
            <a:endParaRPr lang="en-US" sz="1600" i="1" dirty="0">
              <a:solidFill>
                <a:srgbClr val="CCFFCC"/>
              </a:solidFill>
            </a:endParaRPr>
          </a:p>
          <a:p>
            <a:r>
              <a:rPr lang="en-US" sz="1600" i="1" dirty="0">
                <a:solidFill>
                  <a:srgbClr val="CCFFCC"/>
                </a:solidFill>
              </a:rPr>
              <a:t>How long until the vision loss resolves?</a:t>
            </a:r>
          </a:p>
          <a:p>
            <a:r>
              <a:rPr lang="en-US" sz="1600" dirty="0">
                <a:solidFill>
                  <a:srgbClr val="CCFFCC"/>
                </a:solidFill>
              </a:rPr>
              <a:t>Usually a matter of  minutes</a:t>
            </a:r>
          </a:p>
        </p:txBody>
      </p:sp>
      <p:sp>
        <p:nvSpPr>
          <p:cNvPr id="15" name="Rectangle 14">
            <a:extLst>
              <a:ext uri="{FF2B5EF4-FFF2-40B4-BE49-F238E27FC236}">
                <a16:creationId xmlns:a16="http://schemas.microsoft.com/office/drawing/2014/main" id="{B15D85CE-92EC-CD31-CF7A-41DD9DE5A496}"/>
              </a:ext>
            </a:extLst>
          </p:cNvPr>
          <p:cNvSpPr/>
          <p:nvPr/>
        </p:nvSpPr>
        <p:spPr>
          <a:xfrm>
            <a:off x="1663127" y="2465088"/>
            <a:ext cx="660911" cy="22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7368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t>A  curtain  moving fairly quickly across a portion (or all) of the VF</a:t>
            </a:r>
          </a:p>
          <a:p>
            <a:endParaRPr lang="en-US" sz="1600" i="1" dirty="0">
              <a:solidFill>
                <a:srgbClr val="CCFFCC"/>
              </a:solidFill>
            </a:endParaRPr>
          </a:p>
          <a:p>
            <a:r>
              <a:rPr lang="en-US" sz="1600" i="1" dirty="0">
                <a:solidFill>
                  <a:srgbClr val="CCFFCC"/>
                </a:solidFill>
              </a:rPr>
              <a:t>Is it associated with pain?</a:t>
            </a:r>
          </a:p>
          <a:p>
            <a:r>
              <a:rPr lang="en-US" sz="1600" dirty="0">
                <a:solidFill>
                  <a:srgbClr val="CCFFCC"/>
                </a:solidFill>
              </a:rPr>
              <a:t>No, it is painless</a:t>
            </a:r>
          </a:p>
          <a:p>
            <a:endParaRPr lang="en-US" sz="1600" i="1" dirty="0">
              <a:solidFill>
                <a:srgbClr val="CCFFCC"/>
              </a:solidFill>
            </a:endParaRPr>
          </a:p>
          <a:p>
            <a:r>
              <a:rPr lang="en-US" sz="1600" i="1" dirty="0">
                <a:solidFill>
                  <a:srgbClr val="CCFFCC"/>
                </a:solidFill>
              </a:rPr>
              <a:t>How long until the vision loss resolves?</a:t>
            </a:r>
          </a:p>
          <a:p>
            <a:r>
              <a:rPr lang="en-US" sz="1600" dirty="0">
                <a:solidFill>
                  <a:srgbClr val="CCFFCC"/>
                </a:solidFill>
              </a:rPr>
              <a:t>Usually a matter of  minutes</a:t>
            </a:r>
          </a:p>
        </p:txBody>
      </p:sp>
    </p:spTree>
    <p:extLst>
      <p:ext uri="{BB962C8B-B14F-4D97-AF65-F5344CB8AC3E}">
        <p14:creationId xmlns:p14="http://schemas.microsoft.com/office/powerpoint/2010/main" val="227051400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t>A  curtain  moving fairly quickly across a portion (or all) of the VF</a:t>
            </a:r>
          </a:p>
          <a:p>
            <a:endParaRPr lang="en-US" sz="1600" i="1" dirty="0"/>
          </a:p>
          <a:p>
            <a:r>
              <a:rPr lang="en-US" sz="1600" i="1" dirty="0"/>
              <a:t>Is it associated with pain?</a:t>
            </a:r>
            <a:endParaRPr lang="en-US" sz="1600" i="1" dirty="0">
              <a:solidFill>
                <a:srgbClr val="CCFFCC"/>
              </a:solidFill>
            </a:endParaRPr>
          </a:p>
          <a:p>
            <a:r>
              <a:rPr lang="en-US" sz="1600" dirty="0">
                <a:solidFill>
                  <a:srgbClr val="CCFFCC"/>
                </a:solidFill>
              </a:rPr>
              <a:t>No, it is painless</a:t>
            </a:r>
          </a:p>
          <a:p>
            <a:endParaRPr lang="en-US" sz="1600" i="1" dirty="0">
              <a:solidFill>
                <a:srgbClr val="CCFFCC"/>
              </a:solidFill>
            </a:endParaRPr>
          </a:p>
          <a:p>
            <a:r>
              <a:rPr lang="en-US" sz="1600" i="1" dirty="0">
                <a:solidFill>
                  <a:srgbClr val="CCFFCC"/>
                </a:solidFill>
              </a:rPr>
              <a:t>How long until the vision loss resolves?</a:t>
            </a:r>
          </a:p>
          <a:p>
            <a:r>
              <a:rPr lang="en-US" sz="1600" dirty="0">
                <a:solidFill>
                  <a:srgbClr val="CCFFCC"/>
                </a:solidFill>
              </a:rPr>
              <a:t>Usually a matter of  minutes</a:t>
            </a:r>
          </a:p>
        </p:txBody>
      </p:sp>
    </p:spTree>
    <p:extLst>
      <p:ext uri="{BB962C8B-B14F-4D97-AF65-F5344CB8AC3E}">
        <p14:creationId xmlns:p14="http://schemas.microsoft.com/office/powerpoint/2010/main" val="29229196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t>A  curtain  moving fairly quickly across a portion (or all) of the VF</a:t>
            </a:r>
          </a:p>
          <a:p>
            <a:endParaRPr lang="en-US" sz="1600" i="1" dirty="0"/>
          </a:p>
          <a:p>
            <a:r>
              <a:rPr lang="en-US" sz="1600" i="1" dirty="0"/>
              <a:t>Is it associated with pain?</a:t>
            </a:r>
          </a:p>
          <a:p>
            <a:r>
              <a:rPr lang="en-US" sz="1600" dirty="0"/>
              <a:t>No, it is painless</a:t>
            </a:r>
            <a:endParaRPr lang="en-US" sz="1600" dirty="0">
              <a:solidFill>
                <a:srgbClr val="CCFFCC"/>
              </a:solidFill>
            </a:endParaRPr>
          </a:p>
          <a:p>
            <a:endParaRPr lang="en-US" sz="1600" i="1" dirty="0">
              <a:solidFill>
                <a:srgbClr val="CCFFCC"/>
              </a:solidFill>
            </a:endParaRPr>
          </a:p>
          <a:p>
            <a:r>
              <a:rPr lang="en-US" sz="1600" i="1" dirty="0">
                <a:solidFill>
                  <a:srgbClr val="CCFFCC"/>
                </a:solidFill>
              </a:rPr>
              <a:t>How long until the vision loss resolves?</a:t>
            </a:r>
          </a:p>
          <a:p>
            <a:r>
              <a:rPr lang="en-US" sz="1600" dirty="0">
                <a:solidFill>
                  <a:srgbClr val="CCFFCC"/>
                </a:solidFill>
              </a:rPr>
              <a:t>Usually a matter of  minutes</a:t>
            </a:r>
          </a:p>
        </p:txBody>
      </p:sp>
    </p:spTree>
    <p:extLst>
      <p:ext uri="{BB962C8B-B14F-4D97-AF65-F5344CB8AC3E}">
        <p14:creationId xmlns:p14="http://schemas.microsoft.com/office/powerpoint/2010/main" val="348703184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t>A  curtain  moving fairly quickly across a portion (or all) of the VF</a:t>
            </a:r>
          </a:p>
          <a:p>
            <a:endParaRPr lang="en-US" sz="1600" i="1" dirty="0"/>
          </a:p>
          <a:p>
            <a:r>
              <a:rPr lang="en-US" sz="1600" i="1" dirty="0"/>
              <a:t>Is it associated with pain?</a:t>
            </a:r>
          </a:p>
          <a:p>
            <a:r>
              <a:rPr lang="en-US" sz="1600" dirty="0"/>
              <a:t>No, it is painless</a:t>
            </a:r>
          </a:p>
          <a:p>
            <a:endParaRPr lang="en-US" sz="1600" i="1" dirty="0"/>
          </a:p>
          <a:p>
            <a:r>
              <a:rPr lang="en-US" sz="1600" i="1" dirty="0"/>
              <a:t>How long until the vision loss resolves?</a:t>
            </a:r>
            <a:endParaRPr lang="en-US" sz="1600" i="1" dirty="0">
              <a:solidFill>
                <a:srgbClr val="CCFFCC"/>
              </a:solidFill>
            </a:endParaRPr>
          </a:p>
          <a:p>
            <a:r>
              <a:rPr lang="en-US" sz="1600" dirty="0">
                <a:solidFill>
                  <a:srgbClr val="CCFFCC"/>
                </a:solidFill>
              </a:rPr>
              <a:t>Usually a matter of  minutes</a:t>
            </a:r>
          </a:p>
        </p:txBody>
      </p:sp>
    </p:spTree>
    <p:extLst>
      <p:ext uri="{BB962C8B-B14F-4D97-AF65-F5344CB8AC3E}">
        <p14:creationId xmlns:p14="http://schemas.microsoft.com/office/powerpoint/2010/main" val="66074575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t>A  curtain  moving fairly quickly across a portion (or all) of the VF</a:t>
            </a:r>
          </a:p>
          <a:p>
            <a:endParaRPr lang="en-US" sz="1600" i="1" dirty="0"/>
          </a:p>
          <a:p>
            <a:r>
              <a:rPr lang="en-US" sz="1600" i="1" dirty="0"/>
              <a:t>Is it associated with pain?</a:t>
            </a:r>
          </a:p>
          <a:p>
            <a:r>
              <a:rPr lang="en-US" sz="1600" dirty="0"/>
              <a:t>No, it is painless</a:t>
            </a:r>
          </a:p>
          <a:p>
            <a:endParaRPr lang="en-US" sz="1600" i="1" dirty="0"/>
          </a:p>
          <a:p>
            <a:r>
              <a:rPr lang="en-US" sz="1600" i="1" dirty="0"/>
              <a:t>How long until the vision loss resolves?</a:t>
            </a:r>
          </a:p>
          <a:p>
            <a:r>
              <a:rPr lang="en-US" sz="1600" dirty="0"/>
              <a:t>Usually a matter of  minutes</a:t>
            </a:r>
          </a:p>
        </p:txBody>
      </p:sp>
      <p:sp>
        <p:nvSpPr>
          <p:cNvPr id="16" name="Rectangle 15">
            <a:extLst>
              <a:ext uri="{FF2B5EF4-FFF2-40B4-BE49-F238E27FC236}">
                <a16:creationId xmlns:a16="http://schemas.microsoft.com/office/drawing/2014/main" id="{9A066179-B3B7-993D-3E70-6DC59543202D}"/>
              </a:ext>
            </a:extLst>
          </p:cNvPr>
          <p:cNvSpPr/>
          <p:nvPr/>
        </p:nvSpPr>
        <p:spPr>
          <a:xfrm>
            <a:off x="3193755" y="3896322"/>
            <a:ext cx="760302" cy="43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seconds?</a:t>
            </a:r>
          </a:p>
          <a:p>
            <a:pPr algn="ctr">
              <a:lnSpc>
                <a:spcPts val="700"/>
              </a:lnSpc>
            </a:pPr>
            <a:r>
              <a:rPr lang="en-US" sz="800" dirty="0">
                <a:solidFill>
                  <a:schemeClr val="tx1"/>
                </a:solidFill>
              </a:rPr>
              <a:t>minutes?</a:t>
            </a:r>
          </a:p>
          <a:p>
            <a:pPr algn="ctr">
              <a:lnSpc>
                <a:spcPts val="700"/>
              </a:lnSpc>
            </a:pPr>
            <a:r>
              <a:rPr lang="en-US" sz="800" dirty="0">
                <a:solidFill>
                  <a:schemeClr val="tx1"/>
                </a:solidFill>
              </a:rPr>
              <a:t>hours? days?</a:t>
            </a:r>
          </a:p>
        </p:txBody>
      </p:sp>
    </p:spTree>
    <p:extLst>
      <p:ext uri="{BB962C8B-B14F-4D97-AF65-F5344CB8AC3E}">
        <p14:creationId xmlns:p14="http://schemas.microsoft.com/office/powerpoint/2010/main" val="11261545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t>What is the classic description of TMVL 2ndry to retinal embolus?</a:t>
            </a:r>
          </a:p>
          <a:p>
            <a:r>
              <a:rPr lang="en-US" sz="1600" dirty="0"/>
              <a:t>A  curtain  moving fairly quickly across a portion (or all) of the VF</a:t>
            </a:r>
          </a:p>
          <a:p>
            <a:endParaRPr lang="en-US" sz="1600" i="1" dirty="0"/>
          </a:p>
          <a:p>
            <a:r>
              <a:rPr lang="en-US" sz="1600" i="1" dirty="0"/>
              <a:t>Is it associated with pain?</a:t>
            </a:r>
          </a:p>
          <a:p>
            <a:r>
              <a:rPr lang="en-US" sz="1600" dirty="0"/>
              <a:t>No, it is painless</a:t>
            </a:r>
          </a:p>
          <a:p>
            <a:endParaRPr lang="en-US" sz="1600" i="1" dirty="0"/>
          </a:p>
          <a:p>
            <a:r>
              <a:rPr lang="en-US" sz="1600" i="1" dirty="0"/>
              <a:t>How long until the vision loss resolves?</a:t>
            </a:r>
          </a:p>
          <a:p>
            <a:r>
              <a:rPr lang="en-US" sz="1600" dirty="0"/>
              <a:t>Usually a matter of  minutes</a:t>
            </a:r>
          </a:p>
        </p:txBody>
      </p:sp>
    </p:spTree>
    <p:extLst>
      <p:ext uri="{BB962C8B-B14F-4D97-AF65-F5344CB8AC3E}">
        <p14:creationId xmlns:p14="http://schemas.microsoft.com/office/powerpoint/2010/main" val="22747848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523220"/>
          </a:xfrm>
          <a:prstGeom prst="rect">
            <a:avLst/>
          </a:prstGeom>
          <a:noFill/>
        </p:spPr>
        <p:txBody>
          <a:bodyPr wrap="square" rtlCol="0">
            <a:spAutoFit/>
          </a:bodyPr>
          <a:lstStyle/>
          <a:p>
            <a:r>
              <a:rPr lang="en-US" sz="1400" i="1" dirty="0">
                <a:solidFill>
                  <a:srgbClr val="0000FF"/>
                </a:solidFill>
              </a:rPr>
              <a:t>Is it fair to call TMVL 2ndry to an embolus a ‘retinal TIA’?</a:t>
            </a:r>
          </a:p>
          <a:p>
            <a:endParaRPr lang="en-US" sz="1400" dirty="0">
              <a:solidFill>
                <a:srgbClr val="0000FF"/>
              </a:solidFill>
            </a:endParaRPr>
          </a:p>
        </p:txBody>
      </p:sp>
      <p:sp>
        <p:nvSpPr>
          <p:cNvPr id="6" name="TextBox 5">
            <a:extLst>
              <a:ext uri="{FF2B5EF4-FFF2-40B4-BE49-F238E27FC236}">
                <a16:creationId xmlns:a16="http://schemas.microsoft.com/office/drawing/2014/main" id="{63BFA5D0-FE2F-6F1C-EE7E-30954A0323ED}"/>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331506627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219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523220"/>
          </a:xfrm>
          <a:prstGeom prst="rect">
            <a:avLst/>
          </a:prstGeom>
          <a:noFill/>
        </p:spPr>
        <p:txBody>
          <a:bodyPr wrap="square" rtlCol="0">
            <a:spAutoFit/>
          </a:bodyPr>
          <a:lstStyle/>
          <a:p>
            <a:r>
              <a:rPr lang="en-US" sz="1400" i="1" dirty="0">
                <a:solidFill>
                  <a:srgbClr val="0000FF"/>
                </a:solidFill>
              </a:rPr>
              <a:t>Is it fair to call TMVL 2ndry to an embolus a ‘retinal TIA’?</a:t>
            </a:r>
          </a:p>
          <a:p>
            <a:r>
              <a:rPr lang="en-US" sz="1400" dirty="0">
                <a:solidFill>
                  <a:srgbClr val="0000FF"/>
                </a:solidFill>
              </a:rPr>
              <a:t>It is indeed</a:t>
            </a:r>
          </a:p>
        </p:txBody>
      </p:sp>
      <p:sp>
        <p:nvSpPr>
          <p:cNvPr id="6" name="TextBox 5">
            <a:extLst>
              <a:ext uri="{FF2B5EF4-FFF2-40B4-BE49-F238E27FC236}">
                <a16:creationId xmlns:a16="http://schemas.microsoft.com/office/drawing/2014/main" id="{0167C59C-D46A-AB3D-D7ED-DDBE6318428A}"/>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396913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364601" y="1258957"/>
            <a:ext cx="1624164" cy="461665"/>
          </a:xfrm>
          <a:prstGeom prst="rect">
            <a:avLst/>
          </a:prstGeom>
          <a:noFill/>
        </p:spPr>
        <p:txBody>
          <a:bodyPr wrap="none" rtlCol="0">
            <a:spAutoFit/>
          </a:bodyPr>
          <a:lstStyle/>
          <a:p>
            <a:pPr algn="r"/>
            <a:r>
              <a:rPr lang="en-US" sz="2400" dirty="0"/>
              <a:t>Monocular</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DE51C5AE-0060-4EF8-7D64-D307B1F0E45A}"/>
              </a:ext>
            </a:extLst>
          </p:cNvPr>
          <p:cNvSpPr txBox="1"/>
          <p:nvPr/>
        </p:nvSpPr>
        <p:spPr>
          <a:xfrm>
            <a:off x="519127" y="2522377"/>
            <a:ext cx="8045792" cy="646331"/>
          </a:xfrm>
          <a:prstGeom prst="rect">
            <a:avLst/>
          </a:prstGeom>
          <a:noFill/>
        </p:spPr>
        <p:txBody>
          <a:bodyPr wrap="none" rtlCol="0">
            <a:spAutoFit/>
          </a:bodyPr>
          <a:lstStyle/>
          <a:p>
            <a:r>
              <a:rPr lang="en-US" i="1" dirty="0">
                <a:solidFill>
                  <a:srgbClr val="0000FF"/>
                </a:solidFill>
              </a:rPr>
              <a:t>There are lots of ways to categorize TVL, but one is fundamental—what is it?</a:t>
            </a:r>
          </a:p>
          <a:p>
            <a:r>
              <a:rPr lang="en-US" dirty="0">
                <a:solidFill>
                  <a:srgbClr val="0000FF"/>
                </a:solidFill>
              </a:rPr>
              <a:t>Whether the loss is </a:t>
            </a:r>
            <a:r>
              <a:rPr lang="en-US" i="1" dirty="0">
                <a:solidFill>
                  <a:srgbClr val="0000FF"/>
                </a:solidFill>
              </a:rPr>
              <a:t>monocular </a:t>
            </a:r>
            <a:r>
              <a:rPr lang="en-US" dirty="0">
                <a:solidFill>
                  <a:srgbClr val="0000FF"/>
                </a:solidFill>
              </a:rPr>
              <a:t>vs</a:t>
            </a:r>
            <a:r>
              <a:rPr lang="en-US" i="1" dirty="0">
                <a:solidFill>
                  <a:srgbClr val="0000FF"/>
                </a:solidFill>
              </a:rPr>
              <a:t> binocular</a:t>
            </a:r>
          </a:p>
        </p:txBody>
      </p:sp>
      <p:cxnSp>
        <p:nvCxnSpPr>
          <p:cNvPr id="14" name="Straight Arrow Connector 13">
            <a:extLst>
              <a:ext uri="{FF2B5EF4-FFF2-40B4-BE49-F238E27FC236}">
                <a16:creationId xmlns:a16="http://schemas.microsoft.com/office/drawing/2014/main" id="{DCD145D8-C289-89C2-FEA4-34410D11E442}"/>
              </a:ext>
            </a:extLst>
          </p:cNvPr>
          <p:cNvCxnSpPr>
            <a:cxnSpLocks/>
          </p:cNvCxnSpPr>
          <p:nvPr/>
        </p:nvCxnSpPr>
        <p:spPr>
          <a:xfrm flipH="1" flipV="1">
            <a:off x="2988765" y="1684595"/>
            <a:ext cx="1603114" cy="606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077A28A-BAA5-4440-49D6-6D696C00764B}"/>
              </a:ext>
            </a:extLst>
          </p:cNvPr>
          <p:cNvCxnSpPr>
            <a:cxnSpLocks/>
          </p:cNvCxnSpPr>
          <p:nvPr/>
        </p:nvCxnSpPr>
        <p:spPr>
          <a:xfrm flipV="1">
            <a:off x="4591879" y="1697847"/>
            <a:ext cx="1623391" cy="583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229794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1384995"/>
          </a:xfrm>
          <a:prstGeom prst="rect">
            <a:avLst/>
          </a:prstGeom>
          <a:noFill/>
        </p:spPr>
        <p:txBody>
          <a:bodyPr wrap="square" rtlCol="0">
            <a:spAutoFit/>
          </a:bodyPr>
          <a:lstStyle/>
          <a:p>
            <a:r>
              <a:rPr lang="en-US" sz="1400" i="1" dirty="0">
                <a:solidFill>
                  <a:srgbClr val="0000FF"/>
                </a:solidFill>
              </a:rPr>
              <a:t>Is it fair to call TMVL 2ndry to an embolus a ‘retinal TIA’?</a:t>
            </a:r>
          </a:p>
          <a:p>
            <a:r>
              <a:rPr lang="en-US" sz="1400" dirty="0">
                <a:solidFill>
                  <a:srgbClr val="0000FF"/>
                </a:solidFill>
              </a:rPr>
              <a:t>It is indeed</a:t>
            </a:r>
          </a:p>
          <a:p>
            <a:endParaRPr lang="en-US" sz="1400" i="1" dirty="0">
              <a:solidFill>
                <a:srgbClr val="0000FF"/>
              </a:solidFill>
            </a:endParaRPr>
          </a:p>
          <a:p>
            <a:r>
              <a:rPr lang="en-US" sz="1400" i="1" dirty="0">
                <a:solidFill>
                  <a:srgbClr val="0000FF"/>
                </a:solidFill>
              </a:rPr>
              <a:t>In terms of how we should think about/approach them, what are the key differences between a retinal TIA and  a cerebral one?</a:t>
            </a:r>
            <a:endParaRPr lang="en-US" sz="1400" dirty="0">
              <a:solidFill>
                <a:srgbClr val="0000FF"/>
              </a:solidFill>
            </a:endParaRPr>
          </a:p>
        </p:txBody>
      </p:sp>
      <p:sp>
        <p:nvSpPr>
          <p:cNvPr id="6" name="TextBox 5">
            <a:extLst>
              <a:ext uri="{FF2B5EF4-FFF2-40B4-BE49-F238E27FC236}">
                <a16:creationId xmlns:a16="http://schemas.microsoft.com/office/drawing/2014/main" id="{09A7F648-059C-927E-0F5D-9775DA6D71E2}"/>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41928203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rgbClr val="0000FF"/>
                </a:solidFill>
              </a:rPr>
              <a:t>Is it fair to call TMVL 2ndry to an embolus a ‘retinal TIA’?</a:t>
            </a:r>
          </a:p>
          <a:p>
            <a:r>
              <a:rPr lang="en-US" sz="1400" dirty="0">
                <a:solidFill>
                  <a:srgbClr val="0000FF"/>
                </a:solidFill>
              </a:rPr>
              <a:t>It is indeed</a:t>
            </a:r>
          </a:p>
          <a:p>
            <a:endParaRPr lang="en-US" sz="1400" i="1" dirty="0">
              <a:solidFill>
                <a:srgbClr val="0000FF"/>
              </a:solidFill>
            </a:endParaRPr>
          </a:p>
          <a:p>
            <a:r>
              <a:rPr lang="en-US" sz="1400" i="1" dirty="0">
                <a:solidFill>
                  <a:srgbClr val="0000FF"/>
                </a:solidFill>
              </a:rPr>
              <a:t>In terms of how we should think about/approach them, what are the key differences between a retinal TIA and  a cerebral one?</a:t>
            </a:r>
          </a:p>
          <a:p>
            <a:r>
              <a:rPr lang="en-US" sz="1400" dirty="0">
                <a:solidFill>
                  <a:srgbClr val="0000FF"/>
                </a:solidFill>
              </a:rPr>
              <a:t>There are none! </a:t>
            </a:r>
            <a:r>
              <a:rPr lang="en-US" sz="1400" u="sng" dirty="0">
                <a:solidFill>
                  <a:srgbClr val="0000FF"/>
                </a:solidFill>
              </a:rPr>
              <a:t>A retinal TIA </a:t>
            </a:r>
            <a:r>
              <a:rPr lang="en-US" sz="1400" b="1" i="1" u="sng" dirty="0">
                <a:solidFill>
                  <a:srgbClr val="0000FF"/>
                </a:solidFill>
              </a:rPr>
              <a:t>is</a:t>
            </a:r>
            <a:r>
              <a:rPr lang="en-US" sz="1400" u="sng" dirty="0">
                <a:solidFill>
                  <a:srgbClr val="0000FF"/>
                </a:solidFill>
              </a:rPr>
              <a:t> a TIA</a:t>
            </a:r>
            <a:r>
              <a:rPr lang="en-US" sz="1400" dirty="0">
                <a:solidFill>
                  <a:srgbClr val="0000FF"/>
                </a:solidFill>
              </a:rPr>
              <a:t>, and must be managed as such! (We’ll delve into management specifics shortly)</a:t>
            </a:r>
          </a:p>
        </p:txBody>
      </p:sp>
      <p:sp>
        <p:nvSpPr>
          <p:cNvPr id="6" name="TextBox 5">
            <a:extLst>
              <a:ext uri="{FF2B5EF4-FFF2-40B4-BE49-F238E27FC236}">
                <a16:creationId xmlns:a16="http://schemas.microsoft.com/office/drawing/2014/main" id="{C0668BA5-D303-33C4-7232-63AAC7A59AB6}"/>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25029736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rgbClr val="0000FF"/>
                </a:solidFill>
              </a:rPr>
              <a:t>In general terms, where do emboli usually lodge?</a:t>
            </a:r>
            <a:endParaRPr lang="en-US" sz="1400" i="1" dirty="0">
              <a:solidFill>
                <a:schemeClr val="accent5">
                  <a:lumMod val="20000"/>
                  <a:lumOff val="80000"/>
                </a:schemeClr>
              </a:solidFill>
            </a:endParaRPr>
          </a:p>
          <a:p>
            <a:r>
              <a:rPr lang="en-US" sz="1400" dirty="0">
                <a:solidFill>
                  <a:schemeClr val="accent5">
                    <a:lumMod val="20000"/>
                    <a:lumOff val="80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Box 14">
            <a:extLst>
              <a:ext uri="{FF2B5EF4-FFF2-40B4-BE49-F238E27FC236}">
                <a16:creationId xmlns:a16="http://schemas.microsoft.com/office/drawing/2014/main" id="{3B2817C6-FEC6-6123-4D24-BD40FEA6EB37}"/>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116550619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rgbClr val="0000FF"/>
                </a:solidFill>
              </a:rPr>
              <a:t>In general terms, where do emboli usually lodge?</a:t>
            </a:r>
          </a:p>
          <a:p>
            <a:r>
              <a:rPr lang="en-US" sz="1400" dirty="0">
                <a:solidFill>
                  <a:srgbClr val="0000FF"/>
                </a:solidFill>
              </a:rPr>
              <a:t>At a  branch point  in the arterial tree</a:t>
            </a:r>
            <a:r>
              <a:rPr lang="en-US" sz="1400" dirty="0">
                <a:solidFill>
                  <a:schemeClr val="accent5">
                    <a:lumMod val="20000"/>
                    <a:lumOff val="80000"/>
                  </a:schemeClr>
                </a:solidFill>
              </a:rPr>
              <a:t>.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Rectangle 14">
            <a:extLst>
              <a:ext uri="{FF2B5EF4-FFF2-40B4-BE49-F238E27FC236}">
                <a16:creationId xmlns:a16="http://schemas.microsoft.com/office/drawing/2014/main" id="{EE7CA541-9DD5-11C3-4D12-2E445B067A02}"/>
              </a:ext>
            </a:extLst>
          </p:cNvPr>
          <p:cNvSpPr/>
          <p:nvPr/>
        </p:nvSpPr>
        <p:spPr>
          <a:xfrm>
            <a:off x="3423802" y="1159085"/>
            <a:ext cx="1060173" cy="221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6" name="TextBox 15">
            <a:extLst>
              <a:ext uri="{FF2B5EF4-FFF2-40B4-BE49-F238E27FC236}">
                <a16:creationId xmlns:a16="http://schemas.microsoft.com/office/drawing/2014/main" id="{F0CE49E9-CBA7-5DC6-9E10-EF31751B40D7}"/>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341133163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rgbClr val="0000FF"/>
                </a:solidFill>
              </a:rPr>
              <a:t>In general terms, where do emboli usually lodge?</a:t>
            </a:r>
          </a:p>
          <a:p>
            <a:r>
              <a:rPr lang="en-US" sz="1400" dirty="0">
                <a:solidFill>
                  <a:srgbClr val="0000FF"/>
                </a:solidFill>
              </a:rPr>
              <a:t>At a  branch point  in the arterial tree</a:t>
            </a:r>
            <a:r>
              <a:rPr lang="en-US" sz="1400" dirty="0">
                <a:solidFill>
                  <a:schemeClr val="accent5">
                    <a:lumMod val="20000"/>
                    <a:lumOff val="80000"/>
                  </a:schemeClr>
                </a:solidFill>
              </a:rPr>
              <a:t>.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Box 14">
            <a:extLst>
              <a:ext uri="{FF2B5EF4-FFF2-40B4-BE49-F238E27FC236}">
                <a16:creationId xmlns:a16="http://schemas.microsoft.com/office/drawing/2014/main" id="{F86B1E57-DE76-DE89-3434-89FA68B12B47}"/>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298281341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rgbClr val="0000FF"/>
                </a:solidFill>
              </a:rPr>
              <a:t>In general terms, where do emboli usually lodge?</a:t>
            </a:r>
          </a:p>
          <a:p>
            <a:r>
              <a:rPr lang="en-US" sz="1400" dirty="0">
                <a:solidFill>
                  <a:srgbClr val="0000FF"/>
                </a:solidFill>
              </a:rPr>
              <a:t>At a  branch point  in the arterial tree. </a:t>
            </a:r>
            <a:r>
              <a:rPr lang="en-US" sz="1400" dirty="0"/>
              <a:t>That is, an emboli will continue to float along in the bloodstream until it reaches a bifurcation for which it is too large to travel down either fork, and becomes lodged. </a:t>
            </a:r>
            <a:r>
              <a:rPr lang="en-US" sz="1400" dirty="0">
                <a:solidFill>
                  <a:schemeClr val="accent5">
                    <a:lumMod val="20000"/>
                    <a:lumOff val="80000"/>
                  </a:schemeClr>
                </a:solidFill>
              </a:rPr>
              <a:t>(There is one caveat to this—we’ll get to it a few slides down the road.)</a:t>
            </a:r>
          </a:p>
        </p:txBody>
      </p:sp>
      <p:sp>
        <p:nvSpPr>
          <p:cNvPr id="15" name="TextBox 14">
            <a:extLst>
              <a:ext uri="{FF2B5EF4-FFF2-40B4-BE49-F238E27FC236}">
                <a16:creationId xmlns:a16="http://schemas.microsoft.com/office/drawing/2014/main" id="{4BA42F02-1CFE-AE41-35E0-A38B90519C7F}"/>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83725079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rgbClr val="0000FF"/>
                </a:solidFill>
              </a:rPr>
              <a:t>In general terms, where do emboli usually lodge?</a:t>
            </a:r>
          </a:p>
          <a:p>
            <a:r>
              <a:rPr lang="en-US" sz="1400" dirty="0">
                <a:solidFill>
                  <a:srgbClr val="0000FF"/>
                </a:solidFill>
              </a:rPr>
              <a:t>At a  branch point  in the arterial tree. </a:t>
            </a:r>
            <a:r>
              <a:rPr lang="en-US" sz="1400" dirty="0"/>
              <a:t>That is, an emboli will continue to float along in the bloodstream until it reaches a bifurcation for which it is too large to travel down either fork, and becomes lodged. </a:t>
            </a:r>
            <a:r>
              <a:rPr lang="en-US" sz="1400" dirty="0">
                <a:solidFill>
                  <a:srgbClr val="0000FF"/>
                </a:solidFill>
              </a:rPr>
              <a:t>(There is one caveat to this—we’ll get to it a few slides down the road.)</a:t>
            </a:r>
            <a:endParaRPr lang="en-US" sz="1400" dirty="0"/>
          </a:p>
        </p:txBody>
      </p:sp>
      <p:sp>
        <p:nvSpPr>
          <p:cNvPr id="15" name="TextBox 14">
            <a:extLst>
              <a:ext uri="{FF2B5EF4-FFF2-40B4-BE49-F238E27FC236}">
                <a16:creationId xmlns:a16="http://schemas.microsoft.com/office/drawing/2014/main" id="{C14F3537-738E-0530-629D-EC5CF4D9EAF6}"/>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30428550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i="1" dirty="0">
                <a:solidFill>
                  <a:schemeClr val="bg1"/>
                </a:solidFill>
              </a:rPr>
              <a:t>?</a:t>
            </a:r>
          </a:p>
          <a:p>
            <a:pPr eaLnBrk="1" hangingPunct="1">
              <a:spcBef>
                <a:spcPct val="0"/>
              </a:spcBef>
              <a:buClrTx/>
              <a:buSzTx/>
              <a:buFontTx/>
              <a:buNone/>
            </a:pPr>
            <a:r>
              <a:rPr lang="en-US" altLang="en-US" sz="1600" dirty="0">
                <a:solidFill>
                  <a:schemeClr val="bg1"/>
                </a:solidFill>
              </a:rPr>
              <a:t>--</a:t>
            </a:r>
            <a:r>
              <a:rPr lang="en-US" altLang="en-US" sz="1600" b="1" i="1" dirty="0">
                <a:solidFill>
                  <a:schemeClr val="bg1"/>
                </a:solidFill>
              </a:rPr>
              <a:t>?</a:t>
            </a:r>
          </a:p>
          <a:p>
            <a:pPr eaLnBrk="1" hangingPunct="1">
              <a:spcBef>
                <a:spcPct val="0"/>
              </a:spcBef>
              <a:buClrTx/>
              <a:buSzTx/>
              <a:buFontTx/>
              <a:buNone/>
            </a:pPr>
            <a:r>
              <a:rPr lang="en-US" altLang="en-US" sz="1600" dirty="0">
                <a:solidFill>
                  <a:schemeClr val="bg1"/>
                </a:solidFill>
              </a:rPr>
              <a:t>--</a:t>
            </a:r>
            <a:r>
              <a:rPr lang="en-US" altLang="en-US" sz="1600" b="1" i="1" dirty="0">
                <a:solidFill>
                  <a:schemeClr val="bg1"/>
                </a:solidFill>
              </a:rPr>
              <a:t>?</a:t>
            </a:r>
          </a:p>
        </p:txBody>
      </p:sp>
      <p:sp>
        <p:nvSpPr>
          <p:cNvPr id="16" name="TextBox 15">
            <a:extLst>
              <a:ext uri="{FF2B5EF4-FFF2-40B4-BE49-F238E27FC236}">
                <a16:creationId xmlns:a16="http://schemas.microsoft.com/office/drawing/2014/main" id="{3B0F2ABA-C9D2-0E4A-9850-2778FD056AFC}"/>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7074591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--Cholesterol</a:t>
            </a:r>
          </a:p>
          <a:p>
            <a:pPr eaLnBrk="1" hangingPunct="1">
              <a:spcBef>
                <a:spcPct val="0"/>
              </a:spcBef>
              <a:buClrTx/>
              <a:buSzTx/>
              <a:buFontTx/>
              <a:buNone/>
            </a:pPr>
            <a:r>
              <a:rPr lang="en-US" altLang="en-US" sz="1600" dirty="0">
                <a:solidFill>
                  <a:schemeClr val="bg1"/>
                </a:solidFill>
              </a:rPr>
              <a:t>--Calcium</a:t>
            </a:r>
          </a:p>
          <a:p>
            <a:pPr eaLnBrk="1" hangingPunct="1">
              <a:spcBef>
                <a:spcPct val="0"/>
              </a:spcBef>
              <a:buClrTx/>
              <a:buSzTx/>
              <a:buFontTx/>
              <a:buNone/>
            </a:pPr>
            <a:r>
              <a:rPr lang="en-US" altLang="en-US" sz="1600" dirty="0">
                <a:solidFill>
                  <a:schemeClr val="bg1"/>
                </a:solidFill>
              </a:rPr>
              <a:t>--Platelet-fibrin</a:t>
            </a:r>
          </a:p>
        </p:txBody>
      </p:sp>
      <p:sp>
        <p:nvSpPr>
          <p:cNvPr id="16" name="TextBox 15">
            <a:extLst>
              <a:ext uri="{FF2B5EF4-FFF2-40B4-BE49-F238E27FC236}">
                <a16:creationId xmlns:a16="http://schemas.microsoft.com/office/drawing/2014/main" id="{2812BBBA-9CAA-85CF-28A4-7912A044356F}"/>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Tree>
    <p:extLst>
      <p:ext uri="{BB962C8B-B14F-4D97-AF65-F5344CB8AC3E}">
        <p14:creationId xmlns:p14="http://schemas.microsoft.com/office/powerpoint/2010/main" val="352378757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229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DB5EF6E2-1D4D-E17C-52E9-2A31AB62916B}"/>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
        <p:nvSpPr>
          <p:cNvPr id="21" name="TextBox 20">
            <a:extLst>
              <a:ext uri="{FF2B5EF4-FFF2-40B4-BE49-F238E27FC236}">
                <a16:creationId xmlns:a16="http://schemas.microsoft.com/office/drawing/2014/main" id="{0B5DD9DA-A2F8-3199-ED52-32188B6321CD}"/>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t>Emboli composed of cholesterol are known by what eponymous name? </a:t>
            </a:r>
            <a:endParaRPr lang="en-US" sz="1400" i="1" dirty="0">
              <a:solidFill>
                <a:srgbClr val="FFC000"/>
              </a:solidFill>
            </a:endParaRPr>
          </a:p>
          <a:p>
            <a:r>
              <a:rPr lang="en-US" sz="1400" dirty="0" err="1">
                <a:solidFill>
                  <a:srgbClr val="FFC000"/>
                </a:solidFill>
              </a:rPr>
              <a:t>Hollenhorst</a:t>
            </a:r>
            <a:r>
              <a:rPr lang="en-US" sz="1400" dirty="0">
                <a:solidFill>
                  <a:srgbClr val="FFC000"/>
                </a:solidFill>
              </a:rPr>
              <a:t> plaque</a:t>
            </a:r>
          </a:p>
          <a:p>
            <a:endParaRPr lang="en-US" sz="1400" i="1" dirty="0">
              <a:solidFill>
                <a:srgbClr val="FFC000"/>
              </a:solidFill>
            </a:endParaRPr>
          </a:p>
          <a:p>
            <a:r>
              <a:rPr lang="en-US" sz="1400" i="1" dirty="0">
                <a:solidFill>
                  <a:srgbClr val="FFC000"/>
                </a:solidFill>
              </a:rPr>
              <a:t>What do </a:t>
            </a:r>
            <a:r>
              <a:rPr lang="en-US" sz="1400" i="1" dirty="0" err="1">
                <a:solidFill>
                  <a:srgbClr val="FFC000"/>
                </a:solidFill>
              </a:rPr>
              <a:t>Hollenhorst</a:t>
            </a:r>
            <a:r>
              <a:rPr lang="en-US" sz="1400" i="1" dirty="0">
                <a:solidFill>
                  <a:srgbClr val="FFC000"/>
                </a:solidFill>
              </a:rPr>
              <a:t> plaques look like on DFE?</a:t>
            </a:r>
          </a:p>
          <a:p>
            <a:r>
              <a:rPr lang="en-US" sz="1400" dirty="0">
                <a:solidFill>
                  <a:srgbClr val="FFC000"/>
                </a:solidFill>
              </a:rPr>
              <a:t>Yellowish  globules described as  ‘refractile’</a:t>
            </a:r>
          </a:p>
        </p:txBody>
      </p:sp>
    </p:spTree>
    <p:extLst>
      <p:ext uri="{BB962C8B-B14F-4D97-AF65-F5344CB8AC3E}">
        <p14:creationId xmlns:p14="http://schemas.microsoft.com/office/powerpoint/2010/main" val="406942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806C32C-99B8-9342-A88A-FE7E9A659DBD}"/>
              </a:ext>
            </a:extLst>
          </p:cNvPr>
          <p:cNvSpPr txBox="1"/>
          <p:nvPr/>
        </p:nvSpPr>
        <p:spPr>
          <a:xfrm>
            <a:off x="1364601" y="1258957"/>
            <a:ext cx="1624164" cy="461665"/>
          </a:xfrm>
          <a:prstGeom prst="rect">
            <a:avLst/>
          </a:prstGeom>
          <a:noFill/>
        </p:spPr>
        <p:txBody>
          <a:bodyPr wrap="none" rtlCol="0">
            <a:spAutoFit/>
          </a:bodyPr>
          <a:lstStyle/>
          <a:p>
            <a:pPr algn="r"/>
            <a:r>
              <a:rPr lang="en-US" sz="2400" dirty="0">
                <a:solidFill>
                  <a:schemeClr val="bg1">
                    <a:lumMod val="85000"/>
                  </a:schemeClr>
                </a:solidFill>
              </a:rPr>
              <a:t>Monocular</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67332" y="1258957"/>
            <a:ext cx="1021433" cy="461665"/>
          </a:xfrm>
          <a:prstGeom prst="rect">
            <a:avLst/>
          </a:prstGeom>
          <a:noFill/>
        </p:spPr>
        <p:txBody>
          <a:bodyPr wrap="none" rtlCol="0">
            <a:spAutoFit/>
          </a:bodyPr>
          <a:lstStyle/>
          <a:p>
            <a:pPr algn="r"/>
            <a:r>
              <a:rPr lang="en-US" sz="2400" b="1" i="1"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13" name="TextBox 12">
            <a:extLst>
              <a:ext uri="{FF2B5EF4-FFF2-40B4-BE49-F238E27FC236}">
                <a16:creationId xmlns:a16="http://schemas.microsoft.com/office/drawing/2014/main" id="{5FC33372-AAD1-AF48-6C15-8878FE030443}"/>
              </a:ext>
            </a:extLst>
          </p:cNvPr>
          <p:cNvSpPr txBox="1"/>
          <p:nvPr/>
        </p:nvSpPr>
        <p:spPr>
          <a:xfrm>
            <a:off x="346131" y="1700098"/>
            <a:ext cx="2662513" cy="523220"/>
          </a:xfrm>
          <a:prstGeom prst="rect">
            <a:avLst/>
          </a:prstGeom>
          <a:noFill/>
        </p:spPr>
        <p:txBody>
          <a:bodyPr wrap="square" rtlCol="0">
            <a:spAutoFit/>
          </a:bodyPr>
          <a:lstStyle/>
          <a:p>
            <a:r>
              <a:rPr lang="en-US" sz="1400" dirty="0"/>
              <a:t>Usually referred to as </a:t>
            </a:r>
            <a:r>
              <a:rPr lang="en-US" sz="1400" i="1" dirty="0"/>
              <a:t>transient monocular visual loss</a:t>
            </a:r>
            <a:r>
              <a:rPr lang="en-US" sz="1400" dirty="0"/>
              <a:t>, TMVL</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DE51C5AE-0060-4EF8-7D64-D307B1F0E45A}"/>
              </a:ext>
            </a:extLst>
          </p:cNvPr>
          <p:cNvSpPr txBox="1"/>
          <p:nvPr/>
        </p:nvSpPr>
        <p:spPr>
          <a:xfrm>
            <a:off x="519127" y="2522377"/>
            <a:ext cx="8045792" cy="646331"/>
          </a:xfrm>
          <a:prstGeom prst="rect">
            <a:avLst/>
          </a:prstGeom>
          <a:noFill/>
        </p:spPr>
        <p:txBody>
          <a:bodyPr wrap="none" rtlCol="0">
            <a:spAutoFit/>
          </a:bodyPr>
          <a:lstStyle/>
          <a:p>
            <a:r>
              <a:rPr lang="en-US" i="1" dirty="0">
                <a:solidFill>
                  <a:srgbClr val="0000FF"/>
                </a:solidFill>
              </a:rPr>
              <a:t>There are lots of ways to categorize TVL, but one is fundamental—what is it?</a:t>
            </a:r>
          </a:p>
          <a:p>
            <a:r>
              <a:rPr lang="en-US" dirty="0">
                <a:solidFill>
                  <a:srgbClr val="0000FF"/>
                </a:solidFill>
              </a:rPr>
              <a:t>Whether the loss is </a:t>
            </a:r>
            <a:r>
              <a:rPr lang="en-US" i="1" dirty="0">
                <a:solidFill>
                  <a:srgbClr val="0000FF"/>
                </a:solidFill>
              </a:rPr>
              <a:t>monocular </a:t>
            </a:r>
            <a:r>
              <a:rPr lang="en-US" dirty="0">
                <a:solidFill>
                  <a:srgbClr val="0000FF"/>
                </a:solidFill>
              </a:rPr>
              <a:t>vs</a:t>
            </a:r>
            <a:r>
              <a:rPr lang="en-US" i="1" dirty="0">
                <a:solidFill>
                  <a:srgbClr val="0000FF"/>
                </a:solidFill>
              </a:rPr>
              <a:t> binocular</a:t>
            </a:r>
          </a:p>
        </p:txBody>
      </p:sp>
      <p:cxnSp>
        <p:nvCxnSpPr>
          <p:cNvPr id="14" name="Straight Arrow Connector 13">
            <a:extLst>
              <a:ext uri="{FF2B5EF4-FFF2-40B4-BE49-F238E27FC236}">
                <a16:creationId xmlns:a16="http://schemas.microsoft.com/office/drawing/2014/main" id="{DCD145D8-C289-89C2-FEA4-34410D11E442}"/>
              </a:ext>
            </a:extLst>
          </p:cNvPr>
          <p:cNvCxnSpPr>
            <a:cxnSpLocks/>
          </p:cNvCxnSpPr>
          <p:nvPr/>
        </p:nvCxnSpPr>
        <p:spPr>
          <a:xfrm flipH="1" flipV="1">
            <a:off x="2988765" y="1684595"/>
            <a:ext cx="1603114" cy="606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077A28A-BAA5-4440-49D6-6D696C00764B}"/>
              </a:ext>
            </a:extLst>
          </p:cNvPr>
          <p:cNvCxnSpPr>
            <a:cxnSpLocks/>
          </p:cNvCxnSpPr>
          <p:nvPr/>
        </p:nvCxnSpPr>
        <p:spPr>
          <a:xfrm flipV="1">
            <a:off x="4591879" y="1697847"/>
            <a:ext cx="1623391" cy="583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25993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DF73DE59-6AF4-44F0-8A80-1A9DAAE37F26}"/>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
        <p:nvSpPr>
          <p:cNvPr id="21" name="TextBox 20">
            <a:extLst>
              <a:ext uri="{FF2B5EF4-FFF2-40B4-BE49-F238E27FC236}">
                <a16:creationId xmlns:a16="http://schemas.microsoft.com/office/drawing/2014/main" id="{0B5DD9DA-A2F8-3199-ED52-32188B6321CD}"/>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t>Emboli composed of cholesterol are known by what eponymous name? </a:t>
            </a:r>
          </a:p>
          <a:p>
            <a:r>
              <a:rPr lang="en-US" sz="1400" dirty="0" err="1"/>
              <a:t>Hollenhorst</a:t>
            </a:r>
            <a:r>
              <a:rPr lang="en-US" sz="1400" dirty="0"/>
              <a:t> plaque</a:t>
            </a:r>
            <a:endParaRPr lang="en-US" sz="1400" dirty="0">
              <a:solidFill>
                <a:srgbClr val="FFC000"/>
              </a:solidFill>
            </a:endParaRPr>
          </a:p>
          <a:p>
            <a:endParaRPr lang="en-US" sz="1400" i="1" dirty="0">
              <a:solidFill>
                <a:srgbClr val="FFC000"/>
              </a:solidFill>
            </a:endParaRPr>
          </a:p>
          <a:p>
            <a:r>
              <a:rPr lang="en-US" sz="1400" i="1" dirty="0">
                <a:solidFill>
                  <a:srgbClr val="FFC000"/>
                </a:solidFill>
              </a:rPr>
              <a:t>What do </a:t>
            </a:r>
            <a:r>
              <a:rPr lang="en-US" sz="1400" i="1" dirty="0" err="1">
                <a:solidFill>
                  <a:srgbClr val="FFC000"/>
                </a:solidFill>
              </a:rPr>
              <a:t>Hollenhorst</a:t>
            </a:r>
            <a:r>
              <a:rPr lang="en-US" sz="1400" i="1" dirty="0">
                <a:solidFill>
                  <a:srgbClr val="FFC000"/>
                </a:solidFill>
              </a:rPr>
              <a:t> plaques look like on DFE?</a:t>
            </a:r>
          </a:p>
          <a:p>
            <a:r>
              <a:rPr lang="en-US" sz="1400" dirty="0">
                <a:solidFill>
                  <a:srgbClr val="FFC000"/>
                </a:solidFill>
              </a:rPr>
              <a:t>Yellowish  globules described as  ‘refractile’</a:t>
            </a:r>
          </a:p>
        </p:txBody>
      </p:sp>
    </p:spTree>
    <p:extLst>
      <p:ext uri="{BB962C8B-B14F-4D97-AF65-F5344CB8AC3E}">
        <p14:creationId xmlns:p14="http://schemas.microsoft.com/office/powerpoint/2010/main" val="104792785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EC44AB0D-767D-BC25-A4C8-11B2C41EC4DF}"/>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
        <p:nvSpPr>
          <p:cNvPr id="21" name="TextBox 20">
            <a:extLst>
              <a:ext uri="{FF2B5EF4-FFF2-40B4-BE49-F238E27FC236}">
                <a16:creationId xmlns:a16="http://schemas.microsoft.com/office/drawing/2014/main" id="{0B5DD9DA-A2F8-3199-ED52-32188B6321CD}"/>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t>Emboli composed of cholesterol are known by what eponymous name? </a:t>
            </a:r>
          </a:p>
          <a:p>
            <a:r>
              <a:rPr lang="en-US" sz="1400" dirty="0" err="1"/>
              <a:t>Hollenhorst</a:t>
            </a:r>
            <a:r>
              <a:rPr lang="en-US" sz="1400" dirty="0"/>
              <a:t> plaque</a:t>
            </a:r>
          </a:p>
          <a:p>
            <a:endParaRPr lang="en-US" sz="1400" i="1" dirty="0"/>
          </a:p>
          <a:p>
            <a:r>
              <a:rPr lang="en-US" sz="1400" i="1" dirty="0"/>
              <a:t>What do </a:t>
            </a:r>
            <a:r>
              <a:rPr lang="en-US" sz="1400" i="1" dirty="0" err="1"/>
              <a:t>Hollenhorst</a:t>
            </a:r>
            <a:r>
              <a:rPr lang="en-US" sz="1400" i="1" dirty="0"/>
              <a:t> plaques look like on DFE?</a:t>
            </a:r>
          </a:p>
          <a:p>
            <a:r>
              <a:rPr lang="en-US" sz="1400" dirty="0">
                <a:solidFill>
                  <a:srgbClr val="FFC000"/>
                </a:solidFill>
              </a:rPr>
              <a:t>Yellowish  globules described as  ‘refractile’</a:t>
            </a:r>
          </a:p>
        </p:txBody>
      </p:sp>
    </p:spTree>
    <p:extLst>
      <p:ext uri="{BB962C8B-B14F-4D97-AF65-F5344CB8AC3E}">
        <p14:creationId xmlns:p14="http://schemas.microsoft.com/office/powerpoint/2010/main" val="393213016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36" name="TextBox 35">
            <a:extLst>
              <a:ext uri="{FF2B5EF4-FFF2-40B4-BE49-F238E27FC236}">
                <a16:creationId xmlns:a16="http://schemas.microsoft.com/office/drawing/2014/main" id="{9FB6EA44-2667-C9DD-4D36-763992C8DEFF}"/>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
        <p:nvSpPr>
          <p:cNvPr id="21" name="TextBox 20">
            <a:extLst>
              <a:ext uri="{FF2B5EF4-FFF2-40B4-BE49-F238E27FC236}">
                <a16:creationId xmlns:a16="http://schemas.microsoft.com/office/drawing/2014/main" id="{0B5DD9DA-A2F8-3199-ED52-32188B6321CD}"/>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t>Emboli composed of cholesterol are known by what eponymous name? </a:t>
            </a:r>
          </a:p>
          <a:p>
            <a:r>
              <a:rPr lang="en-US" sz="1400" dirty="0" err="1"/>
              <a:t>Hollenhorst</a:t>
            </a:r>
            <a:r>
              <a:rPr lang="en-US" sz="1400" dirty="0"/>
              <a:t> plaque</a:t>
            </a:r>
          </a:p>
          <a:p>
            <a:endParaRPr lang="en-US" sz="1400" i="1" dirty="0"/>
          </a:p>
          <a:p>
            <a:r>
              <a:rPr lang="en-US" sz="1400" i="1" dirty="0"/>
              <a:t>What do </a:t>
            </a:r>
            <a:r>
              <a:rPr lang="en-US" sz="1400" i="1" dirty="0" err="1"/>
              <a:t>Hollenhorst</a:t>
            </a:r>
            <a:r>
              <a:rPr lang="en-US" sz="1400" i="1" dirty="0"/>
              <a:t> plaques look like on DFE?</a:t>
            </a:r>
          </a:p>
          <a:p>
            <a:r>
              <a:rPr lang="en-US" sz="1400" dirty="0"/>
              <a:t>Yellowish  globules described as  ‘refractile’</a:t>
            </a:r>
          </a:p>
        </p:txBody>
      </p:sp>
      <p:sp>
        <p:nvSpPr>
          <p:cNvPr id="16" name="Rectangle 15">
            <a:extLst>
              <a:ext uri="{FF2B5EF4-FFF2-40B4-BE49-F238E27FC236}">
                <a16:creationId xmlns:a16="http://schemas.microsoft.com/office/drawing/2014/main" id="{CA2FD6F0-2ADC-2A3D-A7F7-56DBCEE58F52}"/>
              </a:ext>
            </a:extLst>
          </p:cNvPr>
          <p:cNvSpPr/>
          <p:nvPr/>
        </p:nvSpPr>
        <p:spPr>
          <a:xfrm>
            <a:off x="4679793" y="1934192"/>
            <a:ext cx="833111" cy="24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color(</a:t>
            </a:r>
            <a:r>
              <a:rPr lang="en-US" sz="800" dirty="0" err="1">
                <a:solidFill>
                  <a:schemeClr val="tx1"/>
                </a:solidFill>
              </a:rPr>
              <a:t>ish</a:t>
            </a:r>
            <a:r>
              <a:rPr lang="en-US" sz="800" dirty="0">
                <a:solidFill>
                  <a:schemeClr val="tx1"/>
                </a:solidFill>
              </a:rPr>
              <a:t>)</a:t>
            </a:r>
          </a:p>
        </p:txBody>
      </p:sp>
      <p:sp>
        <p:nvSpPr>
          <p:cNvPr id="30" name="Rectangle 29">
            <a:extLst>
              <a:ext uri="{FF2B5EF4-FFF2-40B4-BE49-F238E27FC236}">
                <a16:creationId xmlns:a16="http://schemas.microsoft.com/office/drawing/2014/main" id="{3B305F46-CE9F-AA94-C8EB-089334AE8569}"/>
              </a:ext>
            </a:extLst>
          </p:cNvPr>
          <p:cNvSpPr/>
          <p:nvPr/>
        </p:nvSpPr>
        <p:spPr>
          <a:xfrm>
            <a:off x="7347527" y="1938912"/>
            <a:ext cx="833111" cy="24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appearance</a:t>
            </a:r>
          </a:p>
        </p:txBody>
      </p:sp>
    </p:spTree>
    <p:extLst>
      <p:ext uri="{BB962C8B-B14F-4D97-AF65-F5344CB8AC3E}">
        <p14:creationId xmlns:p14="http://schemas.microsoft.com/office/powerpoint/2010/main" val="6308114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9" name="TextBox 8">
            <a:extLst>
              <a:ext uri="{FF2B5EF4-FFF2-40B4-BE49-F238E27FC236}">
                <a16:creationId xmlns:a16="http://schemas.microsoft.com/office/drawing/2014/main" id="{737AF1A5-5CBC-F3D8-F000-1C971CF8F754}"/>
              </a:ext>
            </a:extLst>
          </p:cNvPr>
          <p:cNvSpPr txBox="1"/>
          <p:nvPr/>
        </p:nvSpPr>
        <p:spPr>
          <a:xfrm>
            <a:off x="152387" y="4355740"/>
            <a:ext cx="4633476" cy="2031325"/>
          </a:xfrm>
          <a:prstGeom prst="rect">
            <a:avLst/>
          </a:prstGeom>
          <a:noFill/>
        </p:spPr>
        <p:txBody>
          <a:bodyPr wrap="square" rtlCol="0">
            <a:spAutoFit/>
          </a:bodyPr>
          <a:lstStyle/>
          <a:p>
            <a:r>
              <a:rPr lang="en-US" sz="1400" i="1" dirty="0">
                <a:solidFill>
                  <a:schemeClr val="bg1">
                    <a:lumMod val="75000"/>
                  </a:schemeClr>
                </a:solidFill>
              </a:rPr>
              <a:t>Is it fair to call TMVL 2ndry to an embolus a ‘retinal TIA’?</a:t>
            </a:r>
          </a:p>
          <a:p>
            <a:r>
              <a:rPr lang="en-US" sz="1400" dirty="0">
                <a:solidFill>
                  <a:schemeClr val="bg1">
                    <a:lumMod val="75000"/>
                  </a:schemeClr>
                </a:solidFill>
              </a:rPr>
              <a:t>It is indeed</a:t>
            </a:r>
          </a:p>
          <a:p>
            <a:endParaRPr lang="en-US" sz="1400" i="1" dirty="0">
              <a:solidFill>
                <a:schemeClr val="bg1">
                  <a:lumMod val="75000"/>
                </a:schemeClr>
              </a:solidFill>
            </a:endParaRPr>
          </a:p>
          <a:p>
            <a:r>
              <a:rPr lang="en-US" sz="1400" i="1" dirty="0">
                <a:solidFill>
                  <a:schemeClr val="bg1">
                    <a:lumMod val="75000"/>
                  </a:schemeClr>
                </a:solidFill>
              </a:rPr>
              <a:t>In terms of how we should think about/approach them, what are the key differences between a retinal TIA and  a cerebral one?</a:t>
            </a:r>
          </a:p>
          <a:p>
            <a:r>
              <a:rPr lang="en-US" sz="1400" dirty="0">
                <a:solidFill>
                  <a:schemeClr val="bg1">
                    <a:lumMod val="75000"/>
                  </a:schemeClr>
                </a:solidFill>
              </a:rPr>
              <a:t>There are none! </a:t>
            </a:r>
            <a:r>
              <a:rPr lang="en-US" sz="1400" u="sng" dirty="0">
                <a:solidFill>
                  <a:schemeClr val="bg1">
                    <a:lumMod val="75000"/>
                  </a:schemeClr>
                </a:solidFill>
              </a:rPr>
              <a:t>A retinal TIA </a:t>
            </a:r>
            <a:r>
              <a:rPr lang="en-US" sz="1400" b="1" i="1" u="sng" dirty="0">
                <a:solidFill>
                  <a:schemeClr val="bg1">
                    <a:lumMod val="75000"/>
                  </a:schemeClr>
                </a:solidFill>
              </a:rPr>
              <a:t>is</a:t>
            </a:r>
            <a:r>
              <a:rPr lang="en-US" sz="1400" u="sng" dirty="0">
                <a:solidFill>
                  <a:schemeClr val="bg1">
                    <a:lumMod val="75000"/>
                  </a:schemeClr>
                </a:solidFill>
              </a:rPr>
              <a:t> a TIA</a:t>
            </a:r>
            <a:r>
              <a:rPr lang="en-US" sz="1400" dirty="0">
                <a:solidFill>
                  <a:schemeClr val="bg1">
                    <a:lumMod val="75000"/>
                  </a:schemeClr>
                </a:solidFill>
              </a:rPr>
              <a:t>, and must be managed as such! (We’ll delve into management specifics shortly)</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201820B5-AC20-0F78-4062-F6157499C096}"/>
              </a:ext>
            </a:extLst>
          </p:cNvPr>
          <p:cNvSpPr txBox="1"/>
          <p:nvPr/>
        </p:nvSpPr>
        <p:spPr>
          <a:xfrm>
            <a:off x="1358327" y="2147036"/>
            <a:ext cx="6123279" cy="2062103"/>
          </a:xfrm>
          <a:prstGeom prst="rect">
            <a:avLst/>
          </a:prstGeom>
          <a:solidFill>
            <a:srgbClr val="CCFFCC"/>
          </a:solidFill>
        </p:spPr>
        <p:txBody>
          <a:bodyPr wrap="none" rtlCol="0">
            <a:spAutoFit/>
          </a:bodyPr>
          <a:lstStyle/>
          <a:p>
            <a:r>
              <a:rPr lang="en-US" sz="1600" i="1" dirty="0">
                <a:solidFill>
                  <a:schemeClr val="bg1">
                    <a:lumMod val="75000"/>
                  </a:schemeClr>
                </a:solidFill>
              </a:rPr>
              <a:t>What is the classic description of TMVL 2ndry to retinal embolus?</a:t>
            </a:r>
          </a:p>
          <a:p>
            <a:r>
              <a:rPr lang="en-US" sz="1600" dirty="0">
                <a:solidFill>
                  <a:schemeClr val="bg1">
                    <a:lumMod val="75000"/>
                  </a:schemeClr>
                </a:solidFill>
              </a:rPr>
              <a:t>A  curtain  moving fairly quickly across a portion (or all) of the VF</a:t>
            </a:r>
          </a:p>
          <a:p>
            <a:endParaRPr lang="en-US" sz="1600" i="1" dirty="0">
              <a:solidFill>
                <a:schemeClr val="bg1">
                  <a:lumMod val="75000"/>
                </a:schemeClr>
              </a:solidFill>
            </a:endParaRPr>
          </a:p>
          <a:p>
            <a:r>
              <a:rPr lang="en-US" sz="1600" i="1" dirty="0">
                <a:solidFill>
                  <a:schemeClr val="bg1">
                    <a:lumMod val="75000"/>
                  </a:schemeClr>
                </a:solidFill>
              </a:rPr>
              <a:t>Is it associated with pain?</a:t>
            </a:r>
          </a:p>
          <a:p>
            <a:r>
              <a:rPr lang="en-US" sz="1600" dirty="0">
                <a:solidFill>
                  <a:schemeClr val="bg1">
                    <a:lumMod val="75000"/>
                  </a:schemeClr>
                </a:solidFill>
              </a:rPr>
              <a:t>No, it is painless</a:t>
            </a:r>
          </a:p>
          <a:p>
            <a:endParaRPr lang="en-US" sz="1600" i="1" dirty="0">
              <a:solidFill>
                <a:schemeClr val="bg1">
                  <a:lumMod val="75000"/>
                </a:schemeClr>
              </a:solidFill>
            </a:endParaRPr>
          </a:p>
          <a:p>
            <a:r>
              <a:rPr lang="en-US" sz="1600" i="1" dirty="0">
                <a:solidFill>
                  <a:schemeClr val="bg1">
                    <a:lumMod val="75000"/>
                  </a:schemeClr>
                </a:solidFill>
              </a:rPr>
              <a:t>How long until the vision loss resolves?</a:t>
            </a:r>
          </a:p>
          <a:p>
            <a:r>
              <a:rPr lang="en-US" sz="1600" dirty="0">
                <a:solidFill>
                  <a:schemeClr val="bg1">
                    <a:lumMod val="75000"/>
                  </a:schemeClr>
                </a:solidFill>
              </a:rPr>
              <a:t>Usually a matter of  minutes</a:t>
            </a:r>
          </a:p>
        </p:txBody>
      </p:sp>
      <p:sp>
        <p:nvSpPr>
          <p:cNvPr id="21" name="TextBox 20">
            <a:extLst>
              <a:ext uri="{FF2B5EF4-FFF2-40B4-BE49-F238E27FC236}">
                <a16:creationId xmlns:a16="http://schemas.microsoft.com/office/drawing/2014/main" id="{0B5DD9DA-A2F8-3199-ED52-32188B6321CD}"/>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t>Emboli composed of cholesterol are known by what eponymous name? </a:t>
            </a:r>
          </a:p>
          <a:p>
            <a:r>
              <a:rPr lang="en-US" sz="1400" dirty="0" err="1"/>
              <a:t>Hollenhorst</a:t>
            </a:r>
            <a:r>
              <a:rPr lang="en-US" sz="1400" dirty="0"/>
              <a:t> plaque</a:t>
            </a:r>
          </a:p>
          <a:p>
            <a:endParaRPr lang="en-US" sz="1400" i="1" dirty="0"/>
          </a:p>
          <a:p>
            <a:r>
              <a:rPr lang="en-US" sz="1400" i="1" dirty="0"/>
              <a:t>What do </a:t>
            </a:r>
            <a:r>
              <a:rPr lang="en-US" sz="1400" i="1" dirty="0" err="1"/>
              <a:t>Hollenhorst</a:t>
            </a:r>
            <a:r>
              <a:rPr lang="en-US" sz="1400" i="1" dirty="0"/>
              <a:t> plaques look like on DFE?</a:t>
            </a:r>
          </a:p>
          <a:p>
            <a:r>
              <a:rPr lang="en-US" sz="1400" dirty="0"/>
              <a:t>Yellowish  globules described as  ‘refractile’</a:t>
            </a:r>
          </a:p>
        </p:txBody>
      </p:sp>
    </p:spTree>
    <p:extLst>
      <p:ext uri="{BB962C8B-B14F-4D97-AF65-F5344CB8AC3E}">
        <p14:creationId xmlns:p14="http://schemas.microsoft.com/office/powerpoint/2010/main" val="186908269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E24F4-D36B-4573-A6B8-39FD8C3D9A18}"/>
              </a:ext>
            </a:extLst>
          </p:cNvPr>
          <p:cNvSpPr>
            <a:spLocks noGrp="1"/>
          </p:cNvSpPr>
          <p:nvPr>
            <p:ph type="sldNum" sz="quarter" idx="12"/>
          </p:nvPr>
        </p:nvSpPr>
        <p:spPr/>
        <p:txBody>
          <a:bodyPr/>
          <a:lstStyle/>
          <a:p>
            <a:pPr>
              <a:defRPr/>
            </a:pPr>
            <a:fld id="{AA5D8EAE-EC14-452A-AF26-215B4AE31F01}" type="slidenum">
              <a:rPr lang="en-US" altLang="en-US" smtClean="0"/>
              <a:pPr>
                <a:defRPr/>
              </a:pPr>
              <a:t>234</a:t>
            </a:fld>
            <a:endParaRPr lang="en-US" altLang="en-US"/>
          </a:p>
        </p:txBody>
      </p:sp>
      <p:sp>
        <p:nvSpPr>
          <p:cNvPr id="7" name="TextBox 6">
            <a:extLst>
              <a:ext uri="{FF2B5EF4-FFF2-40B4-BE49-F238E27FC236}">
                <a16:creationId xmlns:a16="http://schemas.microsoft.com/office/drawing/2014/main" id="{51F62B1D-4678-44B5-8EF4-F313C0595CF2}"/>
              </a:ext>
            </a:extLst>
          </p:cNvPr>
          <p:cNvSpPr txBox="1"/>
          <p:nvPr/>
        </p:nvSpPr>
        <p:spPr>
          <a:xfrm>
            <a:off x="1402700" y="6172199"/>
            <a:ext cx="6378358" cy="369332"/>
          </a:xfrm>
          <a:prstGeom prst="rect">
            <a:avLst/>
          </a:prstGeom>
          <a:noFill/>
        </p:spPr>
        <p:txBody>
          <a:bodyPr wrap="square" rtlCol="0">
            <a:spAutoFit/>
          </a:bodyPr>
          <a:lstStyle/>
          <a:p>
            <a:pPr algn="ctr"/>
            <a:r>
              <a:rPr lang="en-US" dirty="0" err="1"/>
              <a:t>Hollenhorst</a:t>
            </a:r>
            <a:r>
              <a:rPr lang="en-US" dirty="0"/>
              <a:t> plaque </a:t>
            </a:r>
            <a:r>
              <a:rPr lang="en-US" i="0" dirty="0">
                <a:effectLst/>
              </a:rPr>
              <a:t>at the bifurcation of a retinal arteriole</a:t>
            </a:r>
          </a:p>
        </p:txBody>
      </p:sp>
      <p:sp>
        <p:nvSpPr>
          <p:cNvPr id="2" name="TextBox 1">
            <a:extLst>
              <a:ext uri="{FF2B5EF4-FFF2-40B4-BE49-F238E27FC236}">
                <a16:creationId xmlns:a16="http://schemas.microsoft.com/office/drawing/2014/main" id="{61393BAC-77EB-5DCA-7A35-F5A619850661}"/>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pic>
        <p:nvPicPr>
          <p:cNvPr id="5" name="Picture 4">
            <a:extLst>
              <a:ext uri="{FF2B5EF4-FFF2-40B4-BE49-F238E27FC236}">
                <a16:creationId xmlns:a16="http://schemas.microsoft.com/office/drawing/2014/main" id="{017302BD-6CBA-471B-40DD-BBDD87F41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101" y="1409441"/>
            <a:ext cx="4891798" cy="4051603"/>
          </a:xfrm>
          <a:prstGeom prst="rect">
            <a:avLst/>
          </a:prstGeom>
        </p:spPr>
      </p:pic>
    </p:spTree>
    <p:extLst>
      <p:ext uri="{BB962C8B-B14F-4D97-AF65-F5344CB8AC3E}">
        <p14:creationId xmlns:p14="http://schemas.microsoft.com/office/powerpoint/2010/main" val="226174928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0B5DD9DA-A2F8-3199-ED52-32188B6321CD}"/>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solidFill>
                  <a:schemeClr val="accent5">
                    <a:lumMod val="75000"/>
                  </a:schemeClr>
                </a:solidFill>
              </a:rPr>
              <a:t>Atheromatous plaques</a:t>
            </a:r>
          </a:p>
          <a:p>
            <a:endParaRPr lang="en-US" sz="1400" i="1" dirty="0">
              <a:solidFill>
                <a:schemeClr val="accent5">
                  <a:lumMod val="75000"/>
                </a:schemeClr>
              </a:solidFill>
            </a:endParaRPr>
          </a:p>
          <a:p>
            <a:r>
              <a:rPr lang="en-US" sz="1400" i="1" dirty="0">
                <a:solidFill>
                  <a:schemeClr val="accent5">
                    <a:lumMod val="75000"/>
                  </a:schemeClr>
                </a:solidFill>
              </a:rPr>
              <a:t>Within which vascular structure are TVL-implicated plaques most likely to be located?</a:t>
            </a:r>
          </a:p>
          <a:p>
            <a:r>
              <a:rPr lang="en-US" sz="1400" dirty="0">
                <a:solidFill>
                  <a:schemeClr val="accent5">
                    <a:lumMod val="75000"/>
                  </a:schemeClr>
                </a:solidFill>
              </a:rPr>
              <a:t>The carotid artery</a:t>
            </a:r>
          </a:p>
          <a:p>
            <a:endParaRPr lang="en-US" sz="1400" i="1" dirty="0">
              <a:solidFill>
                <a:schemeClr val="accent5">
                  <a:lumMod val="75000"/>
                </a:schemeClr>
              </a:solidFill>
            </a:endParaRPr>
          </a:p>
          <a:p>
            <a:r>
              <a:rPr lang="en-US" sz="1400" i="1" dirty="0">
                <a:solidFill>
                  <a:schemeClr val="accent5">
                    <a:lumMod val="75000"/>
                  </a:schemeClr>
                </a:solidFill>
              </a:rPr>
              <a:t>Where specifically in the carotid system are such plaques most likely to form?</a:t>
            </a:r>
          </a:p>
          <a:p>
            <a:r>
              <a:rPr lang="en-US" sz="1400" dirty="0">
                <a:solidFill>
                  <a:schemeClr val="accent5">
                    <a:lumMod val="75000"/>
                  </a:schemeClr>
                </a:solidFill>
              </a:rPr>
              <a:t>The bifurcation</a:t>
            </a: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23653246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37BC4C74-2524-EDDA-B60F-3F3D80E28868}"/>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Within which vascular structure are TVL-implicated plaques most likely to be located?</a:t>
            </a:r>
          </a:p>
          <a:p>
            <a:r>
              <a:rPr lang="en-US" sz="1400" dirty="0">
                <a:solidFill>
                  <a:schemeClr val="accent5">
                    <a:lumMod val="75000"/>
                  </a:schemeClr>
                </a:solidFill>
              </a:rPr>
              <a:t>The carotid artery</a:t>
            </a:r>
          </a:p>
          <a:p>
            <a:endParaRPr lang="en-US" sz="1400" i="1" dirty="0">
              <a:solidFill>
                <a:schemeClr val="accent5">
                  <a:lumMod val="75000"/>
                </a:schemeClr>
              </a:solidFill>
            </a:endParaRPr>
          </a:p>
          <a:p>
            <a:r>
              <a:rPr lang="en-US" sz="1400" i="1" dirty="0">
                <a:solidFill>
                  <a:schemeClr val="accent5">
                    <a:lumMod val="75000"/>
                  </a:schemeClr>
                </a:solidFill>
              </a:rPr>
              <a:t>Where specifically in the carotid system are such plaques most likely to form?</a:t>
            </a:r>
          </a:p>
          <a:p>
            <a:r>
              <a:rPr lang="en-US" sz="1400" dirty="0">
                <a:solidFill>
                  <a:schemeClr val="accent5">
                    <a:lumMod val="75000"/>
                  </a:schemeClr>
                </a:solidFill>
              </a:rPr>
              <a:t>The bifurcation</a:t>
            </a: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414688947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AAE51BB7-AE19-B2AA-6C0A-CF565E890687}"/>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solidFill>
                  <a:schemeClr val="accent5">
                    <a:lumMod val="75000"/>
                  </a:schemeClr>
                </a:solidFill>
              </a:rPr>
              <a:t>The carotid artery</a:t>
            </a:r>
          </a:p>
          <a:p>
            <a:endParaRPr lang="en-US" sz="1400" i="1" dirty="0">
              <a:solidFill>
                <a:schemeClr val="accent5">
                  <a:lumMod val="75000"/>
                </a:schemeClr>
              </a:solidFill>
            </a:endParaRPr>
          </a:p>
          <a:p>
            <a:r>
              <a:rPr lang="en-US" sz="1400" i="1" dirty="0">
                <a:solidFill>
                  <a:schemeClr val="accent5">
                    <a:lumMod val="75000"/>
                  </a:schemeClr>
                </a:solidFill>
              </a:rPr>
              <a:t>Where specifically in the carotid system are such plaques most likely to form?</a:t>
            </a:r>
          </a:p>
          <a:p>
            <a:r>
              <a:rPr lang="en-US" sz="1400" dirty="0">
                <a:solidFill>
                  <a:schemeClr val="accent5">
                    <a:lumMod val="75000"/>
                  </a:schemeClr>
                </a:solidFill>
              </a:rPr>
              <a:t>The bifurcation</a:t>
            </a: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28192538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E258EFD7-68EE-B324-B318-A0D2FD711E3F}"/>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t>The carotid artery</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Where specifically in the carotid system are such plaques most likely to form?</a:t>
            </a:r>
          </a:p>
          <a:p>
            <a:r>
              <a:rPr lang="en-US" sz="1400" dirty="0">
                <a:solidFill>
                  <a:schemeClr val="accent5">
                    <a:lumMod val="75000"/>
                  </a:schemeClr>
                </a:solidFill>
              </a:rPr>
              <a:t>The bifurcation</a:t>
            </a: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4179522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239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E258EFD7-68EE-B324-B318-A0D2FD711E3F}"/>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In two words, what pathologic entity is the source of cholesterol emboli?</a:t>
            </a:r>
          </a:p>
          <a:p>
            <a:r>
              <a:rPr lang="en-US" sz="1400" dirty="0">
                <a:solidFill>
                  <a:schemeClr val="bg1">
                    <a:lumMod val="50000"/>
                  </a:schemeClr>
                </a:solidFill>
              </a:rPr>
              <a:t>Atheromatous plaques</a:t>
            </a:r>
          </a:p>
          <a:p>
            <a:endParaRPr lang="en-US" sz="1400" i="1" dirty="0">
              <a:solidFill>
                <a:schemeClr val="bg1">
                  <a:lumMod val="50000"/>
                </a:schemeClr>
              </a:solidFill>
            </a:endParaRPr>
          </a:p>
          <a:p>
            <a:r>
              <a:rPr lang="en-US" sz="1400" i="1" dirty="0">
                <a:solidFill>
                  <a:schemeClr val="bg1">
                    <a:lumMod val="50000"/>
                  </a:schemeClr>
                </a:solidFill>
              </a:rPr>
              <a:t>Within which vascular structure are TVL-implicated plaques most likely to be located?</a:t>
            </a:r>
          </a:p>
          <a:p>
            <a:r>
              <a:rPr lang="en-US" sz="1400" dirty="0">
                <a:solidFill>
                  <a:schemeClr val="bg1">
                    <a:lumMod val="50000"/>
                  </a:schemeClr>
                </a:solidFill>
              </a:rPr>
              <a:t>The carotid artery</a:t>
            </a:r>
          </a:p>
          <a:p>
            <a:endParaRPr lang="en-US" sz="1400" i="1" dirty="0">
              <a:solidFill>
                <a:schemeClr val="accent5">
                  <a:lumMod val="75000"/>
                </a:schemeClr>
              </a:solidFill>
            </a:endParaRPr>
          </a:p>
          <a:p>
            <a:r>
              <a:rPr lang="en-US" sz="1400" i="1" dirty="0">
                <a:solidFill>
                  <a:schemeClr val="accent5">
                    <a:lumMod val="75000"/>
                  </a:schemeClr>
                </a:solidFill>
              </a:rPr>
              <a:t>Where specifically in the carotid system are such plaques most likely to form?</a:t>
            </a:r>
          </a:p>
          <a:p>
            <a:r>
              <a:rPr lang="en-US" sz="1400" dirty="0">
                <a:solidFill>
                  <a:schemeClr val="accent5">
                    <a:lumMod val="75000"/>
                  </a:schemeClr>
                </a:solidFill>
              </a:rPr>
              <a:t>The bifurcation</a:t>
            </a: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
        <p:nvSpPr>
          <p:cNvPr id="30" name="TextBox 29">
            <a:extLst>
              <a:ext uri="{FF2B5EF4-FFF2-40B4-BE49-F238E27FC236}">
                <a16:creationId xmlns:a16="http://schemas.microsoft.com/office/drawing/2014/main" id="{EB0F050E-00DA-BE49-E127-1C2A2DFE7FDA}"/>
              </a:ext>
            </a:extLst>
          </p:cNvPr>
          <p:cNvSpPr txBox="1"/>
          <p:nvPr/>
        </p:nvSpPr>
        <p:spPr>
          <a:xfrm>
            <a:off x="1773598" y="3263560"/>
            <a:ext cx="5480662" cy="954107"/>
          </a:xfrm>
          <a:prstGeom prst="rect">
            <a:avLst/>
          </a:prstGeom>
          <a:solidFill>
            <a:schemeClr val="accent5"/>
          </a:solidFill>
        </p:spPr>
        <p:txBody>
          <a:bodyPr wrap="square" rtlCol="0">
            <a:spAutoFit/>
          </a:bodyPr>
          <a:lstStyle/>
          <a:p>
            <a:r>
              <a:rPr lang="en-US" sz="1400" i="1" dirty="0"/>
              <a:t>The </a:t>
            </a:r>
            <a:r>
              <a:rPr lang="en-US" sz="1400" dirty="0"/>
              <a:t>Neuro</a:t>
            </a:r>
            <a:r>
              <a:rPr lang="en-US" sz="1400" i="1" dirty="0"/>
              <a:t> book mentions another “common” (their word) location for atheromatous plaques that can give rise to cholesterol emboli—what is it?</a:t>
            </a:r>
            <a:endParaRPr lang="en-US" sz="1400" i="1" dirty="0">
              <a:solidFill>
                <a:schemeClr val="accent5"/>
              </a:solidFill>
            </a:endParaRPr>
          </a:p>
          <a:p>
            <a:r>
              <a:rPr lang="en-US" sz="1400" dirty="0">
                <a:solidFill>
                  <a:schemeClr val="accent5"/>
                </a:solidFill>
              </a:rPr>
              <a:t>The aortic arch</a:t>
            </a:r>
          </a:p>
        </p:txBody>
      </p:sp>
    </p:spTree>
    <p:extLst>
      <p:ext uri="{BB962C8B-B14F-4D97-AF65-F5344CB8AC3E}">
        <p14:creationId xmlns:p14="http://schemas.microsoft.com/office/powerpoint/2010/main" val="2158393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584775"/>
          </a:xfrm>
          <a:prstGeom prst="rect">
            <a:avLst/>
          </a:prstGeom>
          <a:noFill/>
        </p:spPr>
        <p:txBody>
          <a:bodyPr wrap="square" rtlCol="0">
            <a:spAutoFit/>
          </a:bodyPr>
          <a:lstStyle/>
          <a:p>
            <a:r>
              <a:rPr lang="en-US" sz="1600" i="1" dirty="0"/>
              <a:t>In a nutshell, what is the diagnostic implication of </a:t>
            </a:r>
            <a:r>
              <a:rPr lang="en-US" sz="1600" i="1" dirty="0" err="1"/>
              <a:t>monocularity</a:t>
            </a:r>
            <a:r>
              <a:rPr lang="en-US" sz="1600" i="1" dirty="0"/>
              <a:t> vs binocularity with respect to TVL?</a:t>
            </a:r>
            <a:endParaRPr lang="en-US" sz="1600" dirty="0"/>
          </a:p>
        </p:txBody>
      </p:sp>
    </p:spTree>
    <p:extLst>
      <p:ext uri="{BB962C8B-B14F-4D97-AF65-F5344CB8AC3E}">
        <p14:creationId xmlns:p14="http://schemas.microsoft.com/office/powerpoint/2010/main" val="230245591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E258EFD7-68EE-B324-B318-A0D2FD711E3F}"/>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In two words, what pathologic entity is the source of cholesterol emboli?</a:t>
            </a:r>
          </a:p>
          <a:p>
            <a:r>
              <a:rPr lang="en-US" sz="1400" dirty="0">
                <a:solidFill>
                  <a:schemeClr val="bg1">
                    <a:lumMod val="50000"/>
                  </a:schemeClr>
                </a:solidFill>
              </a:rPr>
              <a:t>Atheromatous plaques</a:t>
            </a:r>
          </a:p>
          <a:p>
            <a:endParaRPr lang="en-US" sz="1400" i="1" dirty="0">
              <a:solidFill>
                <a:schemeClr val="bg1">
                  <a:lumMod val="50000"/>
                </a:schemeClr>
              </a:solidFill>
            </a:endParaRPr>
          </a:p>
          <a:p>
            <a:r>
              <a:rPr lang="en-US" sz="1400" i="1" dirty="0">
                <a:solidFill>
                  <a:schemeClr val="bg1">
                    <a:lumMod val="50000"/>
                  </a:schemeClr>
                </a:solidFill>
              </a:rPr>
              <a:t>Within which vascular structure are TVL-implicated plaques most likely to be located?</a:t>
            </a:r>
          </a:p>
          <a:p>
            <a:r>
              <a:rPr lang="en-US" sz="1400" dirty="0">
                <a:solidFill>
                  <a:schemeClr val="bg1">
                    <a:lumMod val="50000"/>
                  </a:schemeClr>
                </a:solidFill>
              </a:rPr>
              <a:t>The carotid artery</a:t>
            </a:r>
          </a:p>
          <a:p>
            <a:endParaRPr lang="en-US" sz="1400" i="1" dirty="0">
              <a:solidFill>
                <a:schemeClr val="accent5">
                  <a:lumMod val="75000"/>
                </a:schemeClr>
              </a:solidFill>
            </a:endParaRPr>
          </a:p>
          <a:p>
            <a:r>
              <a:rPr lang="en-US" sz="1400" i="1" dirty="0">
                <a:solidFill>
                  <a:schemeClr val="accent5">
                    <a:lumMod val="75000"/>
                  </a:schemeClr>
                </a:solidFill>
              </a:rPr>
              <a:t>Where specifically in the carotid system are such plaques most likely to form?</a:t>
            </a:r>
          </a:p>
          <a:p>
            <a:r>
              <a:rPr lang="en-US" sz="1400" dirty="0">
                <a:solidFill>
                  <a:schemeClr val="accent5">
                    <a:lumMod val="75000"/>
                  </a:schemeClr>
                </a:solidFill>
              </a:rPr>
              <a:t>The bifurcation</a:t>
            </a: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
        <p:nvSpPr>
          <p:cNvPr id="30" name="TextBox 29">
            <a:extLst>
              <a:ext uri="{FF2B5EF4-FFF2-40B4-BE49-F238E27FC236}">
                <a16:creationId xmlns:a16="http://schemas.microsoft.com/office/drawing/2014/main" id="{EB0F050E-00DA-BE49-E127-1C2A2DFE7FDA}"/>
              </a:ext>
            </a:extLst>
          </p:cNvPr>
          <p:cNvSpPr txBox="1"/>
          <p:nvPr/>
        </p:nvSpPr>
        <p:spPr>
          <a:xfrm>
            <a:off x="1773598" y="3263560"/>
            <a:ext cx="5480662" cy="954107"/>
          </a:xfrm>
          <a:prstGeom prst="rect">
            <a:avLst/>
          </a:prstGeom>
          <a:solidFill>
            <a:schemeClr val="accent5"/>
          </a:solidFill>
        </p:spPr>
        <p:txBody>
          <a:bodyPr wrap="square" rtlCol="0">
            <a:spAutoFit/>
          </a:bodyPr>
          <a:lstStyle/>
          <a:p>
            <a:r>
              <a:rPr lang="en-US" sz="1400" i="1" dirty="0"/>
              <a:t>The </a:t>
            </a:r>
            <a:r>
              <a:rPr lang="en-US" sz="1400" dirty="0"/>
              <a:t>Neuro</a:t>
            </a:r>
            <a:r>
              <a:rPr lang="en-US" sz="1400" i="1" dirty="0"/>
              <a:t> book mentions another “common” (their word) location for atheromatous plaques that can give rise to cholesterol emboli—what is it?</a:t>
            </a:r>
          </a:p>
          <a:p>
            <a:r>
              <a:rPr lang="en-US" sz="1400" dirty="0"/>
              <a:t>The aortic arch</a:t>
            </a:r>
          </a:p>
        </p:txBody>
      </p:sp>
    </p:spTree>
    <p:extLst>
      <p:ext uri="{BB962C8B-B14F-4D97-AF65-F5344CB8AC3E}">
        <p14:creationId xmlns:p14="http://schemas.microsoft.com/office/powerpoint/2010/main" val="274257575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C7A395FA-D17D-1659-CDC7-28C94B710CAC}"/>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t>The carotid artery</a:t>
            </a:r>
          </a:p>
          <a:p>
            <a:endParaRPr lang="en-US" sz="1400" i="1" dirty="0"/>
          </a:p>
          <a:p>
            <a:r>
              <a:rPr lang="en-US" sz="1400" i="1" dirty="0"/>
              <a:t>Where specifically in the carotid system are such plaques most likely to form?</a:t>
            </a:r>
          </a:p>
          <a:p>
            <a:r>
              <a:rPr lang="en-US" sz="1400" dirty="0">
                <a:solidFill>
                  <a:schemeClr val="accent5">
                    <a:lumMod val="75000"/>
                  </a:schemeClr>
                </a:solidFill>
              </a:rPr>
              <a:t>The bifurcation</a:t>
            </a: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329773363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9A0EF1B1-2D77-4293-547B-33B0B19E50F9}"/>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t>The carotid artery</a:t>
            </a:r>
          </a:p>
          <a:p>
            <a:endParaRPr lang="en-US" sz="1400" i="1" dirty="0"/>
          </a:p>
          <a:p>
            <a:r>
              <a:rPr lang="en-US" sz="1400" i="1" dirty="0"/>
              <a:t>Where specifically in the carotid system are such plaques most likely to form?</a:t>
            </a:r>
          </a:p>
          <a:p>
            <a:r>
              <a:rPr lang="en-US" sz="1400" dirty="0"/>
              <a:t>The bifurcation</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167931540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50F7F378-F127-489C-501D-D9636F62846D}"/>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t>The carotid artery</a:t>
            </a:r>
          </a:p>
          <a:p>
            <a:endParaRPr lang="en-US" sz="1400" i="1" dirty="0"/>
          </a:p>
          <a:p>
            <a:r>
              <a:rPr lang="en-US" sz="1400" i="1" dirty="0"/>
              <a:t>Where specifically in the carotid system are such plaques most likely to form?</a:t>
            </a:r>
          </a:p>
          <a:p>
            <a:r>
              <a:rPr lang="en-US" sz="1400" dirty="0"/>
              <a:t>The bifurcation</a:t>
            </a:r>
          </a:p>
          <a:p>
            <a:endParaRPr lang="en-US" sz="1400" i="1" dirty="0"/>
          </a:p>
          <a:p>
            <a:r>
              <a:rPr lang="en-US" sz="1400" i="1" dirty="0"/>
              <a:t>How stenosed does the carotid lumen have to be for emboli to occur?</a:t>
            </a:r>
          </a:p>
          <a:p>
            <a:r>
              <a:rPr lang="en-US" sz="1400" dirty="0">
                <a:solidFill>
                  <a:schemeClr val="accent5">
                    <a:lumMod val="75000"/>
                  </a:schemeClr>
                </a:solidFill>
              </a:rPr>
              <a:t>Emboli can occur at </a:t>
            </a:r>
            <a:r>
              <a:rPr lang="en-US" sz="1400" i="1" dirty="0">
                <a:solidFill>
                  <a:schemeClr val="accent5">
                    <a:lumMod val="75000"/>
                  </a:schemeClr>
                </a:solidFill>
              </a:rPr>
              <a:t>any</a:t>
            </a:r>
            <a:r>
              <a:rPr lang="en-US" sz="1400" dirty="0">
                <a:solidFill>
                  <a:schemeClr val="accent5">
                    <a:lumMod val="75000"/>
                  </a:schemeClr>
                </a:solidFill>
              </a:rPr>
              <a:t> degree of stenosis (in contrast to global hypoperfusion conditions, </a:t>
            </a:r>
            <a:r>
              <a:rPr lang="en-US" sz="1400" dirty="0" err="1">
                <a:solidFill>
                  <a:schemeClr val="accent5">
                    <a:lumMod val="75000"/>
                  </a:schemeClr>
                </a:solidFill>
              </a:rPr>
              <a:t>eg</a:t>
            </a:r>
            <a:r>
              <a:rPr lang="en-US" sz="1400" dirty="0">
                <a:solidFill>
                  <a:schemeClr val="accent5">
                    <a:lumMod val="75000"/>
                  </a:schemeClr>
                </a:solidFill>
              </a:rPr>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157338016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67BA495B-7435-9AEB-FDD3-FFEDB67E5777}"/>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t>The carotid artery</a:t>
            </a:r>
          </a:p>
          <a:p>
            <a:endParaRPr lang="en-US" sz="1400" i="1" dirty="0"/>
          </a:p>
          <a:p>
            <a:r>
              <a:rPr lang="en-US" sz="1400" i="1" dirty="0"/>
              <a:t>Where specifically in the carotid system are such plaques most likely to form?</a:t>
            </a:r>
          </a:p>
          <a:p>
            <a:r>
              <a:rPr lang="en-US" sz="1400" dirty="0"/>
              <a:t>The bifurcation</a:t>
            </a:r>
          </a:p>
          <a:p>
            <a:endParaRPr lang="en-US" sz="1400" i="1" dirty="0"/>
          </a:p>
          <a:p>
            <a:r>
              <a:rPr lang="en-US" sz="1400" i="1" dirty="0"/>
              <a:t>How stenosed does the carotid lumen have to be for emboli to occur?</a:t>
            </a:r>
          </a:p>
          <a:p>
            <a:r>
              <a:rPr lang="en-US" sz="1400" dirty="0"/>
              <a:t>Emboli can occur at </a:t>
            </a:r>
            <a:r>
              <a:rPr lang="en-US" sz="1400" i="1" dirty="0"/>
              <a:t>any</a:t>
            </a:r>
            <a:r>
              <a:rPr lang="en-US" sz="1400" dirty="0"/>
              <a:t> degree of stenosis (in contrast to global hypoperfusion conditions, </a:t>
            </a:r>
            <a:r>
              <a:rPr lang="en-US" sz="1400" dirty="0" err="1"/>
              <a:t>eg</a:t>
            </a:r>
            <a:r>
              <a:rPr lang="en-US" sz="1400" dirty="0"/>
              <a:t>, OIS)</a:t>
            </a:r>
          </a:p>
          <a:p>
            <a:endParaRPr lang="en-US" sz="1400" i="1" dirty="0">
              <a:solidFill>
                <a:schemeClr val="accent5">
                  <a:lumMod val="75000"/>
                </a:schemeClr>
              </a:solidFill>
            </a:endParaRPr>
          </a:p>
          <a:p>
            <a:r>
              <a:rPr lang="en-US" sz="1400" i="1" dirty="0">
                <a:solidFill>
                  <a:schemeClr val="accent5">
                    <a:lumMod val="75000"/>
                  </a:schemeClr>
                </a:solidFill>
              </a:rPr>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169430170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51EAC4DF-8ABB-37E9-5137-5FAF08AAC3FB}"/>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t>The carotid artery</a:t>
            </a:r>
          </a:p>
          <a:p>
            <a:endParaRPr lang="en-US" sz="1400" i="1" dirty="0"/>
          </a:p>
          <a:p>
            <a:r>
              <a:rPr lang="en-US" sz="1400" i="1" dirty="0"/>
              <a:t>Where specifically in the carotid system are such plaques most likely to form?</a:t>
            </a:r>
          </a:p>
          <a:p>
            <a:r>
              <a:rPr lang="en-US" sz="1400" dirty="0"/>
              <a:t>The bifurcation</a:t>
            </a:r>
          </a:p>
          <a:p>
            <a:endParaRPr lang="en-US" sz="1400" i="1" dirty="0"/>
          </a:p>
          <a:p>
            <a:r>
              <a:rPr lang="en-US" sz="1400" i="1" dirty="0"/>
              <a:t>How stenosed does the carotid lumen have to be for emboli to occur?</a:t>
            </a:r>
          </a:p>
          <a:p>
            <a:r>
              <a:rPr lang="en-US" sz="1400" dirty="0"/>
              <a:t>Emboli can occur at </a:t>
            </a:r>
            <a:r>
              <a:rPr lang="en-US" sz="1400" i="1" dirty="0"/>
              <a:t>any</a:t>
            </a:r>
            <a:r>
              <a:rPr lang="en-US" sz="1400" dirty="0"/>
              <a:t> degree of stenosis (in contrast to global hypoperfusion conditions, </a:t>
            </a:r>
            <a:r>
              <a:rPr lang="en-US" sz="1400" dirty="0" err="1"/>
              <a:t>eg</a:t>
            </a:r>
            <a:r>
              <a:rPr lang="en-US" sz="1400" dirty="0"/>
              <a:t>, OIS)</a:t>
            </a:r>
          </a:p>
          <a:p>
            <a:endParaRPr lang="en-US" sz="1400" i="1" dirty="0"/>
          </a:p>
          <a:p>
            <a:r>
              <a:rPr lang="en-US" sz="1400" i="1" dirty="0"/>
              <a:t>What two characteristics of an atheromatous plaque increase the likelihood it will flick off emboli?</a:t>
            </a:r>
          </a:p>
          <a:p>
            <a:r>
              <a:rPr lang="en-US" sz="1400" dirty="0">
                <a:solidFill>
                  <a:schemeClr val="accent5">
                    <a:lumMod val="75000"/>
                  </a:schemeClr>
                </a:solidFill>
              </a:rPr>
              <a:t>If it is ulcerated and/or unstable</a:t>
            </a:r>
          </a:p>
        </p:txBody>
      </p:sp>
    </p:spTree>
    <p:extLst>
      <p:ext uri="{BB962C8B-B14F-4D97-AF65-F5344CB8AC3E}">
        <p14:creationId xmlns:p14="http://schemas.microsoft.com/office/powerpoint/2010/main" val="179132528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C672C95D-8BF9-25BB-C7D5-96457153559A}"/>
              </a:ext>
            </a:extLst>
          </p:cNvPr>
          <p:cNvSpPr txBox="1"/>
          <p:nvPr/>
        </p:nvSpPr>
        <p:spPr>
          <a:xfrm>
            <a:off x="2957814" y="880815"/>
            <a:ext cx="5902692" cy="1169551"/>
          </a:xfrm>
          <a:prstGeom prst="rect">
            <a:avLst/>
          </a:prstGeom>
          <a:solidFill>
            <a:schemeClr val="accent5">
              <a:lumMod val="20000"/>
              <a:lumOff val="80000"/>
            </a:schemeClr>
          </a:solidFill>
        </p:spPr>
        <p:txBody>
          <a:bodyPr wrap="square" rtlCol="0">
            <a:spAutoFit/>
          </a:bodyPr>
          <a:lstStyle/>
          <a:p>
            <a:r>
              <a:rPr lang="en-US" sz="1400" i="1" dirty="0">
                <a:solidFill>
                  <a:schemeClr val="bg1">
                    <a:lumMod val="75000"/>
                  </a:schemeClr>
                </a:solidFill>
              </a:rPr>
              <a:t>In general terms, where do emboli usually lodge?</a:t>
            </a:r>
          </a:p>
          <a:p>
            <a:r>
              <a:rPr lang="en-US" sz="1400" dirty="0">
                <a:solidFill>
                  <a:schemeClr val="bg1">
                    <a:lumMod val="75000"/>
                  </a:schemeClr>
                </a:solidFill>
              </a:rPr>
              <a:t>At a  branch point  in the arterial tree. That is, an emboli will continue to float along in the bloodstream until it reaches a bifurcation for which it is too large to travel down either fork, and becomes lodged. (There is one caveat to this—we’ll get to it a few slides down the road.)</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21" name="TextBox 20">
            <a:extLst>
              <a:ext uri="{FF2B5EF4-FFF2-40B4-BE49-F238E27FC236}">
                <a16:creationId xmlns:a16="http://schemas.microsoft.com/office/drawing/2014/main" id="{599B4AFB-6CD3-4B33-AC1A-B706CDD033D5}"/>
              </a:ext>
            </a:extLst>
          </p:cNvPr>
          <p:cNvSpPr txBox="1"/>
          <p:nvPr/>
        </p:nvSpPr>
        <p:spPr>
          <a:xfrm>
            <a:off x="4640037" y="824546"/>
            <a:ext cx="4054880" cy="1384995"/>
          </a:xfrm>
          <a:prstGeom prst="rect">
            <a:avLst/>
          </a:prstGeom>
          <a:solidFill>
            <a:srgbClr val="FFC000"/>
          </a:solidFill>
        </p:spPr>
        <p:txBody>
          <a:bodyPr wrap="square" rtlCol="0">
            <a:spAutoFit/>
          </a:bodyPr>
          <a:lstStyle/>
          <a:p>
            <a:r>
              <a:rPr lang="en-US" sz="1400" i="1" dirty="0">
                <a:solidFill>
                  <a:schemeClr val="bg1">
                    <a:lumMod val="75000"/>
                  </a:schemeClr>
                </a:solidFill>
              </a:rPr>
              <a:t>Emboli composed of cholesterol are known by what eponymous name? </a:t>
            </a:r>
          </a:p>
          <a:p>
            <a:r>
              <a:rPr lang="en-US" sz="1400" dirty="0" err="1">
                <a:solidFill>
                  <a:schemeClr val="bg1">
                    <a:lumMod val="75000"/>
                  </a:schemeClr>
                </a:solidFill>
              </a:rPr>
              <a:t>Hollenhorst</a:t>
            </a:r>
            <a:r>
              <a:rPr lang="en-US" sz="1400" dirty="0">
                <a:solidFill>
                  <a:schemeClr val="bg1">
                    <a:lumMod val="75000"/>
                  </a:schemeClr>
                </a:solidFill>
              </a:rPr>
              <a:t> plaque</a:t>
            </a:r>
          </a:p>
          <a:p>
            <a:endParaRPr lang="en-US" sz="1400" i="1" dirty="0">
              <a:solidFill>
                <a:schemeClr val="bg1">
                  <a:lumMod val="75000"/>
                </a:schemeClr>
              </a:solidFill>
            </a:endParaRPr>
          </a:p>
          <a:p>
            <a:r>
              <a:rPr lang="en-US" sz="1400" i="1" dirty="0">
                <a:solidFill>
                  <a:schemeClr val="bg1">
                    <a:lumMod val="75000"/>
                  </a:schemeClr>
                </a:solidFill>
              </a:rPr>
              <a:t>What do </a:t>
            </a:r>
            <a:r>
              <a:rPr lang="en-US" sz="1400" i="1" dirty="0" err="1">
                <a:solidFill>
                  <a:schemeClr val="bg1">
                    <a:lumMod val="75000"/>
                  </a:schemeClr>
                </a:solidFill>
              </a:rPr>
              <a:t>Hollenhorst</a:t>
            </a:r>
            <a:r>
              <a:rPr lang="en-US" sz="1400" i="1" dirty="0">
                <a:solidFill>
                  <a:schemeClr val="bg1">
                    <a:lumMod val="75000"/>
                  </a:schemeClr>
                </a:solidFill>
              </a:rPr>
              <a:t> plaques look like on DFE?</a:t>
            </a:r>
          </a:p>
          <a:p>
            <a:r>
              <a:rPr lang="en-US" sz="1400" dirty="0">
                <a:solidFill>
                  <a:schemeClr val="bg1">
                    <a:lumMod val="75000"/>
                  </a:schemeClr>
                </a:solidFill>
              </a:rPr>
              <a:t>Yellowish  globules described as  ‘refractile’</a:t>
            </a:r>
          </a:p>
        </p:txBody>
      </p:sp>
      <p:sp>
        <p:nvSpPr>
          <p:cNvPr id="16" name="TextBox 15">
            <a:extLst>
              <a:ext uri="{FF2B5EF4-FFF2-40B4-BE49-F238E27FC236}">
                <a16:creationId xmlns:a16="http://schemas.microsoft.com/office/drawing/2014/main" id="{AAB89F59-0C2A-1F26-D137-98452677BB01}"/>
              </a:ext>
            </a:extLst>
          </p:cNvPr>
          <p:cNvSpPr txBox="1"/>
          <p:nvPr/>
        </p:nvSpPr>
        <p:spPr>
          <a:xfrm>
            <a:off x="619168" y="2024624"/>
            <a:ext cx="8029651" cy="3108543"/>
          </a:xfrm>
          <a:prstGeom prst="rect">
            <a:avLst/>
          </a:prstGeom>
          <a:solidFill>
            <a:schemeClr val="accent5">
              <a:lumMod val="75000"/>
            </a:schemeClr>
          </a:solidFill>
        </p:spPr>
        <p:txBody>
          <a:bodyPr wrap="square" rtlCol="0">
            <a:spAutoFit/>
          </a:bodyPr>
          <a:lstStyle/>
          <a:p>
            <a:r>
              <a:rPr lang="en-US" sz="1400" i="1" dirty="0"/>
              <a:t>In two words, what pathologic entity is the source of cholesterol emboli?</a:t>
            </a:r>
          </a:p>
          <a:p>
            <a:r>
              <a:rPr lang="en-US" sz="1400" dirty="0"/>
              <a:t>Atheromatous plaques</a:t>
            </a:r>
          </a:p>
          <a:p>
            <a:endParaRPr lang="en-US" sz="1400" i="1" dirty="0"/>
          </a:p>
          <a:p>
            <a:r>
              <a:rPr lang="en-US" sz="1400" i="1" dirty="0"/>
              <a:t>Within which vascular structure are TVL-implicated plaques most likely to be located?</a:t>
            </a:r>
          </a:p>
          <a:p>
            <a:r>
              <a:rPr lang="en-US" sz="1400" dirty="0"/>
              <a:t>The carotid artery</a:t>
            </a:r>
          </a:p>
          <a:p>
            <a:endParaRPr lang="en-US" sz="1400" i="1" dirty="0"/>
          </a:p>
          <a:p>
            <a:r>
              <a:rPr lang="en-US" sz="1400" i="1" dirty="0"/>
              <a:t>Where specifically in the carotid system are such plaques most likely to form?</a:t>
            </a:r>
          </a:p>
          <a:p>
            <a:r>
              <a:rPr lang="en-US" sz="1400" dirty="0"/>
              <a:t>The bifurcation</a:t>
            </a:r>
          </a:p>
          <a:p>
            <a:endParaRPr lang="en-US" sz="1400" i="1" dirty="0"/>
          </a:p>
          <a:p>
            <a:r>
              <a:rPr lang="en-US" sz="1400" i="1" dirty="0"/>
              <a:t>How stenosed does the carotid lumen have to be for emboli to occur?</a:t>
            </a:r>
          </a:p>
          <a:p>
            <a:r>
              <a:rPr lang="en-US" sz="1400" dirty="0"/>
              <a:t>Emboli can occur at </a:t>
            </a:r>
            <a:r>
              <a:rPr lang="en-US" sz="1400" i="1" dirty="0"/>
              <a:t>any</a:t>
            </a:r>
            <a:r>
              <a:rPr lang="en-US" sz="1400" dirty="0"/>
              <a:t> degree of stenosis (in contrast to global hypoperfusion conditions, </a:t>
            </a:r>
            <a:r>
              <a:rPr lang="en-US" sz="1400" dirty="0" err="1"/>
              <a:t>eg</a:t>
            </a:r>
            <a:r>
              <a:rPr lang="en-US" sz="1400" dirty="0"/>
              <a:t>, OIS)</a:t>
            </a:r>
          </a:p>
          <a:p>
            <a:endParaRPr lang="en-US" sz="1400" i="1" dirty="0"/>
          </a:p>
          <a:p>
            <a:r>
              <a:rPr lang="en-US" sz="1400" i="1" dirty="0"/>
              <a:t>What two characteristics of an atheromatous plaque increase the likelihood it will flick off emboli?</a:t>
            </a:r>
          </a:p>
          <a:p>
            <a:r>
              <a:rPr lang="en-US" sz="1400" dirty="0"/>
              <a:t>If it is ulcerated and/or unstable</a:t>
            </a:r>
          </a:p>
        </p:txBody>
      </p:sp>
    </p:spTree>
    <p:extLst>
      <p:ext uri="{BB962C8B-B14F-4D97-AF65-F5344CB8AC3E}">
        <p14:creationId xmlns:p14="http://schemas.microsoft.com/office/powerpoint/2010/main" val="302178405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endParaRPr lang="en-US" sz="1400" i="1" dirty="0">
              <a:solidFill>
                <a:srgbClr val="99FF99"/>
              </a:solidFill>
            </a:endParaRPr>
          </a:p>
          <a:p>
            <a:r>
              <a:rPr lang="en-US" sz="1400" dirty="0">
                <a:solidFill>
                  <a:srgbClr val="99FF99"/>
                </a:solidFill>
              </a:rPr>
              <a:t>Diseased heart valves; </a:t>
            </a:r>
            <a:r>
              <a:rPr lang="en-US" sz="1400" dirty="0" err="1">
                <a:solidFill>
                  <a:srgbClr val="99FF99"/>
                </a:solidFill>
              </a:rPr>
              <a:t>eg</a:t>
            </a:r>
            <a:r>
              <a:rPr lang="en-US" sz="1400" dirty="0">
                <a:solidFill>
                  <a:srgbClr val="99FF99"/>
                </a:solidFill>
              </a:rPr>
              <a:t>, calcific aortic stenosis</a:t>
            </a:r>
          </a:p>
          <a:p>
            <a:endParaRPr lang="en-US" sz="1400" i="1" dirty="0">
              <a:solidFill>
                <a:srgbClr val="99FF99"/>
              </a:solidFill>
            </a:endParaRPr>
          </a:p>
          <a:p>
            <a:r>
              <a:rPr lang="en-US" sz="1400" i="1" dirty="0">
                <a:solidFill>
                  <a:srgbClr val="99FF99"/>
                </a:solidFill>
              </a:rPr>
              <a:t>What do calcium emboli look like on DFE?</a:t>
            </a:r>
          </a:p>
          <a:p>
            <a:r>
              <a:rPr lang="en-US" sz="1400" dirty="0">
                <a:solidFill>
                  <a:srgbClr val="99FF99"/>
                </a:solidFill>
              </a:rPr>
              <a:t>Chalk-white  and  round</a:t>
            </a:r>
          </a:p>
          <a:p>
            <a:endParaRPr lang="en-US" sz="1400" i="1" dirty="0">
              <a:solidFill>
                <a:srgbClr val="99FF99"/>
              </a:solidFill>
            </a:endParaRPr>
          </a:p>
          <a:p>
            <a:r>
              <a:rPr lang="en-US" sz="1400" i="1" dirty="0">
                <a:solidFill>
                  <a:srgbClr val="99FF99"/>
                </a:solidFill>
              </a:rPr>
              <a:t>Do they tend to be larger, or smaller than </a:t>
            </a:r>
            <a:r>
              <a:rPr lang="en-US" sz="1400" i="1" dirty="0" err="1">
                <a:solidFill>
                  <a:srgbClr val="99FF99"/>
                </a:solidFill>
              </a:rPr>
              <a:t>Hollenhorst</a:t>
            </a:r>
            <a:r>
              <a:rPr lang="en-US" sz="1400" i="1" dirty="0">
                <a:solidFill>
                  <a:srgbClr val="99FF99"/>
                </a:solidFill>
              </a:rPr>
              <a:t> plaques?</a:t>
            </a: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Tree>
    <p:extLst>
      <p:ext uri="{BB962C8B-B14F-4D97-AF65-F5344CB8AC3E}">
        <p14:creationId xmlns:p14="http://schemas.microsoft.com/office/powerpoint/2010/main" val="386795010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endParaRPr lang="en-US" sz="1400" dirty="0">
              <a:solidFill>
                <a:srgbClr val="99FF99"/>
              </a:solidFill>
            </a:endParaRPr>
          </a:p>
          <a:p>
            <a:endParaRPr lang="en-US" sz="1400" i="1" dirty="0">
              <a:solidFill>
                <a:srgbClr val="99FF99"/>
              </a:solidFill>
            </a:endParaRPr>
          </a:p>
          <a:p>
            <a:r>
              <a:rPr lang="en-US" sz="1400" i="1" dirty="0">
                <a:solidFill>
                  <a:srgbClr val="99FF99"/>
                </a:solidFill>
              </a:rPr>
              <a:t>What do calcium emboli look like on DFE?</a:t>
            </a:r>
          </a:p>
          <a:p>
            <a:r>
              <a:rPr lang="en-US" sz="1400" dirty="0">
                <a:solidFill>
                  <a:srgbClr val="99FF99"/>
                </a:solidFill>
              </a:rPr>
              <a:t>Chalk-white  and  round</a:t>
            </a:r>
          </a:p>
          <a:p>
            <a:endParaRPr lang="en-US" sz="1400" i="1" dirty="0">
              <a:solidFill>
                <a:srgbClr val="99FF99"/>
              </a:solidFill>
            </a:endParaRPr>
          </a:p>
          <a:p>
            <a:r>
              <a:rPr lang="en-US" sz="1400" i="1" dirty="0">
                <a:solidFill>
                  <a:srgbClr val="99FF99"/>
                </a:solidFill>
              </a:rPr>
              <a:t>Do they tend to be larger, or smaller than </a:t>
            </a:r>
            <a:r>
              <a:rPr lang="en-US" sz="1400" i="1" dirty="0" err="1">
                <a:solidFill>
                  <a:srgbClr val="99FF99"/>
                </a:solidFill>
              </a:rPr>
              <a:t>Hollenhorst</a:t>
            </a:r>
            <a:r>
              <a:rPr lang="en-US" sz="1400" i="1" dirty="0">
                <a:solidFill>
                  <a:srgbClr val="99FF99"/>
                </a:solidFill>
              </a:rPr>
              <a:t> plaques?</a:t>
            </a: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Tree>
    <p:extLst>
      <p:ext uri="{BB962C8B-B14F-4D97-AF65-F5344CB8AC3E}">
        <p14:creationId xmlns:p14="http://schemas.microsoft.com/office/powerpoint/2010/main" val="394359747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249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endParaRPr lang="en-US" sz="1400" dirty="0">
              <a:solidFill>
                <a:srgbClr val="99FF99"/>
              </a:solidFill>
            </a:endParaRPr>
          </a:p>
          <a:p>
            <a:endParaRPr lang="en-US" sz="1400" i="1" dirty="0">
              <a:solidFill>
                <a:srgbClr val="99FF99"/>
              </a:solidFill>
            </a:endParaRPr>
          </a:p>
          <a:p>
            <a:r>
              <a:rPr lang="en-US" sz="1400" i="1" dirty="0">
                <a:solidFill>
                  <a:srgbClr val="99FF99"/>
                </a:solidFill>
              </a:rPr>
              <a:t>What do calcium emboli look like on DFE?</a:t>
            </a:r>
          </a:p>
          <a:p>
            <a:r>
              <a:rPr lang="en-US" sz="1400" dirty="0">
                <a:solidFill>
                  <a:srgbClr val="99FF99"/>
                </a:solidFill>
              </a:rPr>
              <a:t>Chalk-white  and  round</a:t>
            </a:r>
          </a:p>
          <a:p>
            <a:endParaRPr lang="en-US" sz="1400" i="1" dirty="0">
              <a:solidFill>
                <a:srgbClr val="99FF99"/>
              </a:solidFill>
            </a:endParaRPr>
          </a:p>
          <a:p>
            <a:r>
              <a:rPr lang="en-US" sz="1400" i="1" dirty="0">
                <a:solidFill>
                  <a:srgbClr val="99FF99"/>
                </a:solidFill>
              </a:rPr>
              <a:t>Do they tend to be larger, or smaller than </a:t>
            </a:r>
            <a:r>
              <a:rPr lang="en-US" sz="1400" i="1" dirty="0" err="1">
                <a:solidFill>
                  <a:srgbClr val="99FF99"/>
                </a:solidFill>
              </a:rPr>
              <a:t>Hollenhorst</a:t>
            </a:r>
            <a:r>
              <a:rPr lang="en-US" sz="1400" i="1" dirty="0">
                <a:solidFill>
                  <a:srgbClr val="99FF99"/>
                </a:solidFill>
              </a:rPr>
              <a:t> plaques?</a:t>
            </a: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
        <p:nvSpPr>
          <p:cNvPr id="21" name="TextBox 20">
            <a:extLst>
              <a:ext uri="{FF2B5EF4-FFF2-40B4-BE49-F238E27FC236}">
                <a16:creationId xmlns:a16="http://schemas.microsoft.com/office/drawing/2014/main" id="{870CF607-C839-0A7F-3C4B-C67A2BF64F2A}"/>
              </a:ext>
            </a:extLst>
          </p:cNvPr>
          <p:cNvSpPr txBox="1"/>
          <p:nvPr/>
        </p:nvSpPr>
        <p:spPr>
          <a:xfrm>
            <a:off x="1303172" y="2881916"/>
            <a:ext cx="5203646" cy="1169551"/>
          </a:xfrm>
          <a:prstGeom prst="rect">
            <a:avLst/>
          </a:prstGeom>
          <a:solidFill>
            <a:schemeClr val="accent6">
              <a:lumMod val="40000"/>
              <a:lumOff val="60000"/>
            </a:schemeClr>
          </a:solidFill>
        </p:spPr>
        <p:txBody>
          <a:bodyPr wrap="square" rtlCol="0">
            <a:spAutoFit/>
          </a:bodyPr>
          <a:lstStyle/>
          <a:p>
            <a:r>
              <a:rPr lang="en-US" sz="1400" b="1" dirty="0">
                <a:solidFill>
                  <a:srgbClr val="0000FF"/>
                </a:solidFill>
              </a:rPr>
              <a:t>Speaking of diseased heart valves: </a:t>
            </a:r>
            <a:r>
              <a:rPr lang="en-US" sz="1400" i="1" dirty="0">
                <a:solidFill>
                  <a:srgbClr val="0000FF"/>
                </a:solidFill>
              </a:rPr>
              <a:t>There is a particular condition/history—classic for leading to heart-valve disease—that, if mentioned, should clue you in that an embolus is calcific. What history?</a:t>
            </a:r>
            <a:endParaRPr lang="en-US" sz="1400" i="1" dirty="0">
              <a:solidFill>
                <a:schemeClr val="accent6">
                  <a:lumMod val="40000"/>
                  <a:lumOff val="60000"/>
                </a:schemeClr>
              </a:solidFill>
            </a:endParaRPr>
          </a:p>
          <a:p>
            <a:r>
              <a:rPr lang="en-US" sz="1400" dirty="0">
                <a:solidFill>
                  <a:schemeClr val="accent6">
                    <a:lumMod val="40000"/>
                    <a:lumOff val="60000"/>
                  </a:schemeClr>
                </a:solidFill>
              </a:rPr>
              <a:t>Rheumatic heart disease</a:t>
            </a:r>
          </a:p>
        </p:txBody>
      </p:sp>
    </p:spTree>
    <p:extLst>
      <p:ext uri="{BB962C8B-B14F-4D97-AF65-F5344CB8AC3E}">
        <p14:creationId xmlns:p14="http://schemas.microsoft.com/office/powerpoint/2010/main" val="165105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t>In a nutshell, what is the diagnostic implication of </a:t>
            </a:r>
            <a:r>
              <a:rPr lang="en-US" sz="1600" i="1" dirty="0" err="1"/>
              <a:t>monocularity</a:t>
            </a:r>
            <a:r>
              <a:rPr lang="en-US" sz="1600" i="1" dirty="0"/>
              <a:t> vs binocularity with respect to TVL?</a:t>
            </a:r>
          </a:p>
          <a:p>
            <a:r>
              <a:rPr lang="en-US" sz="1600" dirty="0" err="1"/>
              <a:t>Monocularity</a:t>
            </a:r>
            <a:r>
              <a:rPr lang="en-US" sz="1600" dirty="0"/>
              <a:t> strongly suggests the issue is  </a:t>
            </a:r>
            <a:r>
              <a:rPr lang="en-US" sz="1600" dirty="0" err="1"/>
              <a:t>prechiasmal</a:t>
            </a:r>
            <a:r>
              <a:rPr lang="en-US" sz="1600" dirty="0"/>
              <a:t> , whereas binocularity strongly suggests it is  </a:t>
            </a:r>
            <a:r>
              <a:rPr lang="en-US" sz="1600" dirty="0" err="1"/>
              <a:t>postchiasmal</a:t>
            </a:r>
            <a:endParaRPr lang="en-US" sz="1600" dirty="0"/>
          </a:p>
        </p:txBody>
      </p:sp>
      <p:sp>
        <p:nvSpPr>
          <p:cNvPr id="13" name="Rectangle 12">
            <a:extLst>
              <a:ext uri="{FF2B5EF4-FFF2-40B4-BE49-F238E27FC236}">
                <a16:creationId xmlns:a16="http://schemas.microsoft.com/office/drawing/2014/main" id="{4F0F1546-F99D-40E0-F0EB-39737A497513}"/>
              </a:ext>
            </a:extLst>
          </p:cNvPr>
          <p:cNvSpPr/>
          <p:nvPr/>
        </p:nvSpPr>
        <p:spPr>
          <a:xfrm>
            <a:off x="4927067" y="2610678"/>
            <a:ext cx="1155681" cy="265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59F27E0-09EC-98D9-92B5-A575C4063EA9}"/>
              </a:ext>
            </a:extLst>
          </p:cNvPr>
          <p:cNvSpPr/>
          <p:nvPr/>
        </p:nvSpPr>
        <p:spPr>
          <a:xfrm>
            <a:off x="2988765" y="2855844"/>
            <a:ext cx="1267926" cy="265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30641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endParaRPr lang="en-US" sz="1400" dirty="0">
              <a:solidFill>
                <a:srgbClr val="99FF99"/>
              </a:solidFill>
            </a:endParaRPr>
          </a:p>
          <a:p>
            <a:endParaRPr lang="en-US" sz="1400" i="1" dirty="0">
              <a:solidFill>
                <a:srgbClr val="99FF99"/>
              </a:solidFill>
            </a:endParaRPr>
          </a:p>
          <a:p>
            <a:r>
              <a:rPr lang="en-US" sz="1400" i="1" dirty="0">
                <a:solidFill>
                  <a:srgbClr val="99FF99"/>
                </a:solidFill>
              </a:rPr>
              <a:t>What do calcium emboli look like on DFE?</a:t>
            </a:r>
          </a:p>
          <a:p>
            <a:r>
              <a:rPr lang="en-US" sz="1400" dirty="0">
                <a:solidFill>
                  <a:srgbClr val="99FF99"/>
                </a:solidFill>
              </a:rPr>
              <a:t>Chalk-white  and  round</a:t>
            </a:r>
          </a:p>
          <a:p>
            <a:endParaRPr lang="en-US" sz="1400" i="1" dirty="0">
              <a:solidFill>
                <a:srgbClr val="99FF99"/>
              </a:solidFill>
            </a:endParaRPr>
          </a:p>
          <a:p>
            <a:r>
              <a:rPr lang="en-US" sz="1400" i="1" dirty="0">
                <a:solidFill>
                  <a:srgbClr val="99FF99"/>
                </a:solidFill>
              </a:rPr>
              <a:t>Do they tend to be larger, or smaller than </a:t>
            </a:r>
            <a:r>
              <a:rPr lang="en-US" sz="1400" i="1" dirty="0" err="1">
                <a:solidFill>
                  <a:srgbClr val="99FF99"/>
                </a:solidFill>
              </a:rPr>
              <a:t>Hollenhorst</a:t>
            </a:r>
            <a:r>
              <a:rPr lang="en-US" sz="1400" i="1" dirty="0">
                <a:solidFill>
                  <a:srgbClr val="99FF99"/>
                </a:solidFill>
              </a:rPr>
              <a:t> plaques?</a:t>
            </a: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
        <p:nvSpPr>
          <p:cNvPr id="21" name="TextBox 20">
            <a:extLst>
              <a:ext uri="{FF2B5EF4-FFF2-40B4-BE49-F238E27FC236}">
                <a16:creationId xmlns:a16="http://schemas.microsoft.com/office/drawing/2014/main" id="{870CF607-C839-0A7F-3C4B-C67A2BF64F2A}"/>
              </a:ext>
            </a:extLst>
          </p:cNvPr>
          <p:cNvSpPr txBox="1"/>
          <p:nvPr/>
        </p:nvSpPr>
        <p:spPr>
          <a:xfrm>
            <a:off x="1303172" y="2881916"/>
            <a:ext cx="5203646" cy="1169551"/>
          </a:xfrm>
          <a:prstGeom prst="rect">
            <a:avLst/>
          </a:prstGeom>
          <a:solidFill>
            <a:schemeClr val="accent6">
              <a:lumMod val="40000"/>
              <a:lumOff val="60000"/>
            </a:schemeClr>
          </a:solidFill>
        </p:spPr>
        <p:txBody>
          <a:bodyPr wrap="square" rtlCol="0">
            <a:spAutoFit/>
          </a:bodyPr>
          <a:lstStyle/>
          <a:p>
            <a:r>
              <a:rPr lang="en-US" sz="1400" b="1" dirty="0">
                <a:solidFill>
                  <a:srgbClr val="0000FF"/>
                </a:solidFill>
              </a:rPr>
              <a:t>Speaking of diseased heart valves: </a:t>
            </a:r>
            <a:r>
              <a:rPr lang="en-US" sz="1400" i="1" dirty="0">
                <a:solidFill>
                  <a:srgbClr val="0000FF"/>
                </a:solidFill>
              </a:rPr>
              <a:t>There is a particular condition/history—classic for leading to heart-valve disease—that, if mentioned, should clue you in that an embolus is calcific. What history?</a:t>
            </a:r>
          </a:p>
          <a:p>
            <a:r>
              <a:rPr lang="en-US" sz="1400" dirty="0">
                <a:solidFill>
                  <a:srgbClr val="0000FF"/>
                </a:solidFill>
              </a:rPr>
              <a:t>Rheumatic heart disease</a:t>
            </a:r>
          </a:p>
        </p:txBody>
      </p:sp>
    </p:spTree>
    <p:extLst>
      <p:ext uri="{BB962C8B-B14F-4D97-AF65-F5344CB8AC3E}">
        <p14:creationId xmlns:p14="http://schemas.microsoft.com/office/powerpoint/2010/main" val="33929914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p>
          <a:p>
            <a:endParaRPr lang="en-US" sz="1400" i="1" dirty="0"/>
          </a:p>
          <a:p>
            <a:r>
              <a:rPr lang="en-US" sz="1400" i="1" dirty="0"/>
              <a:t>What do calcium emboli look like on DFE?</a:t>
            </a:r>
            <a:endParaRPr lang="en-US" sz="1400" i="1" dirty="0">
              <a:solidFill>
                <a:srgbClr val="99FF99"/>
              </a:solidFill>
            </a:endParaRPr>
          </a:p>
          <a:p>
            <a:r>
              <a:rPr lang="en-US" sz="1400" dirty="0">
                <a:solidFill>
                  <a:srgbClr val="99FF99"/>
                </a:solidFill>
              </a:rPr>
              <a:t>Chalk-white  and  round</a:t>
            </a:r>
          </a:p>
          <a:p>
            <a:endParaRPr lang="en-US" sz="1400" i="1" dirty="0">
              <a:solidFill>
                <a:srgbClr val="99FF99"/>
              </a:solidFill>
            </a:endParaRPr>
          </a:p>
          <a:p>
            <a:r>
              <a:rPr lang="en-US" sz="1400" i="1" dirty="0">
                <a:solidFill>
                  <a:srgbClr val="99FF99"/>
                </a:solidFill>
              </a:rPr>
              <a:t>Do they tend to be larger, or smaller than </a:t>
            </a:r>
            <a:r>
              <a:rPr lang="en-US" sz="1400" i="1" dirty="0" err="1">
                <a:solidFill>
                  <a:srgbClr val="99FF99"/>
                </a:solidFill>
              </a:rPr>
              <a:t>Hollenhorst</a:t>
            </a:r>
            <a:r>
              <a:rPr lang="en-US" sz="1400" i="1" dirty="0">
                <a:solidFill>
                  <a:srgbClr val="99FF99"/>
                </a:solidFill>
              </a:rPr>
              <a:t> plaques?</a:t>
            </a: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Tree>
    <p:extLst>
      <p:ext uri="{BB962C8B-B14F-4D97-AF65-F5344CB8AC3E}">
        <p14:creationId xmlns:p14="http://schemas.microsoft.com/office/powerpoint/2010/main" val="275292593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p>
          <a:p>
            <a:endParaRPr lang="en-US" sz="1400" i="1" dirty="0"/>
          </a:p>
          <a:p>
            <a:r>
              <a:rPr lang="en-US" sz="1400" i="1" dirty="0"/>
              <a:t>What do calcium emboli look like on DFE?</a:t>
            </a:r>
          </a:p>
          <a:p>
            <a:r>
              <a:rPr lang="en-US" sz="1400" dirty="0"/>
              <a:t>Chalk-white  and  round</a:t>
            </a:r>
          </a:p>
          <a:p>
            <a:endParaRPr lang="en-US" sz="1400" i="1" dirty="0">
              <a:solidFill>
                <a:srgbClr val="99FF99"/>
              </a:solidFill>
            </a:endParaRPr>
          </a:p>
          <a:p>
            <a:r>
              <a:rPr lang="en-US" sz="1400" i="1" dirty="0">
                <a:solidFill>
                  <a:srgbClr val="99FF99"/>
                </a:solidFill>
              </a:rPr>
              <a:t>Do they tend to be larger, or smaller than </a:t>
            </a:r>
            <a:r>
              <a:rPr lang="en-US" sz="1400" i="1" dirty="0" err="1">
                <a:solidFill>
                  <a:srgbClr val="99FF99"/>
                </a:solidFill>
              </a:rPr>
              <a:t>Hollenhorst</a:t>
            </a:r>
            <a:r>
              <a:rPr lang="en-US" sz="1400" i="1" dirty="0">
                <a:solidFill>
                  <a:srgbClr val="99FF99"/>
                </a:solidFill>
              </a:rPr>
              <a:t> plaques?</a:t>
            </a: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
        <p:nvSpPr>
          <p:cNvPr id="21" name="Rectangle 20">
            <a:extLst>
              <a:ext uri="{FF2B5EF4-FFF2-40B4-BE49-F238E27FC236}">
                <a16:creationId xmlns:a16="http://schemas.microsoft.com/office/drawing/2014/main" id="{ED08354A-634A-5F92-6027-6C89CDE7713E}"/>
              </a:ext>
            </a:extLst>
          </p:cNvPr>
          <p:cNvSpPr/>
          <p:nvPr/>
        </p:nvSpPr>
        <p:spPr>
          <a:xfrm>
            <a:off x="3091641" y="3155262"/>
            <a:ext cx="495300" cy="258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shape</a:t>
            </a:r>
          </a:p>
        </p:txBody>
      </p:sp>
      <p:sp>
        <p:nvSpPr>
          <p:cNvPr id="30" name="Rectangle 29">
            <a:extLst>
              <a:ext uri="{FF2B5EF4-FFF2-40B4-BE49-F238E27FC236}">
                <a16:creationId xmlns:a16="http://schemas.microsoft.com/office/drawing/2014/main" id="{5BFF668A-2EF2-64FE-70C2-9BEC8C141FA6}"/>
              </a:ext>
            </a:extLst>
          </p:cNvPr>
          <p:cNvSpPr/>
          <p:nvPr/>
        </p:nvSpPr>
        <p:spPr>
          <a:xfrm>
            <a:off x="1686909" y="3155262"/>
            <a:ext cx="988116" cy="258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color</a:t>
            </a:r>
          </a:p>
        </p:txBody>
      </p:sp>
    </p:spTree>
    <p:extLst>
      <p:ext uri="{BB962C8B-B14F-4D97-AF65-F5344CB8AC3E}">
        <p14:creationId xmlns:p14="http://schemas.microsoft.com/office/powerpoint/2010/main" val="199555305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p>
          <a:p>
            <a:endParaRPr lang="en-US" sz="1400" i="1" dirty="0"/>
          </a:p>
          <a:p>
            <a:r>
              <a:rPr lang="en-US" sz="1400" i="1" dirty="0"/>
              <a:t>What do calcium emboli look like on DFE?</a:t>
            </a:r>
          </a:p>
          <a:p>
            <a:r>
              <a:rPr lang="en-US" sz="1400" dirty="0"/>
              <a:t>Chalk-white  and  round</a:t>
            </a:r>
          </a:p>
          <a:p>
            <a:endParaRPr lang="en-US" sz="1400" i="1" dirty="0">
              <a:solidFill>
                <a:srgbClr val="99FF99"/>
              </a:solidFill>
            </a:endParaRPr>
          </a:p>
          <a:p>
            <a:r>
              <a:rPr lang="en-US" sz="1400" i="1" dirty="0">
                <a:solidFill>
                  <a:srgbClr val="99FF99"/>
                </a:solidFill>
              </a:rPr>
              <a:t>Do they tend to be larger, or smaller than </a:t>
            </a:r>
            <a:r>
              <a:rPr lang="en-US" sz="1400" i="1" dirty="0" err="1">
                <a:solidFill>
                  <a:srgbClr val="99FF99"/>
                </a:solidFill>
              </a:rPr>
              <a:t>Hollenhorst</a:t>
            </a:r>
            <a:r>
              <a:rPr lang="en-US" sz="1400" i="1" dirty="0">
                <a:solidFill>
                  <a:srgbClr val="99FF99"/>
                </a:solidFill>
              </a:rPr>
              <a:t> plaques?</a:t>
            </a: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Tree>
    <p:extLst>
      <p:ext uri="{BB962C8B-B14F-4D97-AF65-F5344CB8AC3E}">
        <p14:creationId xmlns:p14="http://schemas.microsoft.com/office/powerpoint/2010/main" val="110163657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p>
          <a:p>
            <a:endParaRPr lang="en-US" sz="1400" i="1" dirty="0"/>
          </a:p>
          <a:p>
            <a:r>
              <a:rPr lang="en-US" sz="1400" i="1" dirty="0"/>
              <a:t>What do calcium emboli look like on DFE?</a:t>
            </a:r>
          </a:p>
          <a:p>
            <a:r>
              <a:rPr lang="en-US" sz="1400" dirty="0"/>
              <a:t>Chalk-white  and  round</a:t>
            </a:r>
          </a:p>
          <a:p>
            <a:endParaRPr lang="en-US" sz="1400" i="1" dirty="0"/>
          </a:p>
          <a:p>
            <a:r>
              <a:rPr lang="en-US" sz="1400" i="1" dirty="0"/>
              <a:t>Do they tend to be larger, or smaller than </a:t>
            </a:r>
            <a:r>
              <a:rPr lang="en-US" sz="1400" i="1" dirty="0" err="1"/>
              <a:t>Hollenhorst</a:t>
            </a:r>
            <a:r>
              <a:rPr lang="en-US" sz="1400" i="1" dirty="0"/>
              <a:t> plaques?</a:t>
            </a:r>
            <a:endParaRPr lang="en-US" sz="1400" i="1" dirty="0">
              <a:solidFill>
                <a:srgbClr val="99FF99"/>
              </a:solidFill>
            </a:endParaRPr>
          </a:p>
          <a:p>
            <a:r>
              <a:rPr lang="en-US" sz="1400" dirty="0">
                <a:solidFill>
                  <a:srgbClr val="99FF99"/>
                </a:solidFill>
              </a:rPr>
              <a:t>Larger. In fact, they tend to be so large as to not be able to pass farther along the arterial tree than the first bifurcation, </a:t>
            </a:r>
            <a:r>
              <a:rPr lang="en-US" sz="1400" dirty="0" err="1">
                <a:solidFill>
                  <a:srgbClr val="99FF99"/>
                </a:solidFill>
              </a:rPr>
              <a:t>ie</a:t>
            </a:r>
            <a:r>
              <a:rPr lang="en-US" sz="1400" dirty="0">
                <a:solidFill>
                  <a:srgbClr val="99FF99"/>
                </a:solidFill>
              </a:rPr>
              <a:t>, they often lodge at the ONH itself</a:t>
            </a:r>
          </a:p>
        </p:txBody>
      </p:sp>
    </p:spTree>
    <p:extLst>
      <p:ext uri="{BB962C8B-B14F-4D97-AF65-F5344CB8AC3E}">
        <p14:creationId xmlns:p14="http://schemas.microsoft.com/office/powerpoint/2010/main" val="182731598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--Platelet-fibrin</a:t>
            </a:r>
          </a:p>
        </p:txBody>
      </p:sp>
      <p:sp>
        <p:nvSpPr>
          <p:cNvPr id="16" name="TextBox 15">
            <a:extLst>
              <a:ext uri="{FF2B5EF4-FFF2-40B4-BE49-F238E27FC236}">
                <a16:creationId xmlns:a16="http://schemas.microsoft.com/office/drawing/2014/main" id="{C265E822-AE24-7EC1-D963-0AB72C65724D}"/>
              </a:ext>
            </a:extLst>
          </p:cNvPr>
          <p:cNvSpPr txBox="1"/>
          <p:nvPr/>
        </p:nvSpPr>
        <p:spPr>
          <a:xfrm>
            <a:off x="1607397" y="2242184"/>
            <a:ext cx="6639339" cy="2031325"/>
          </a:xfrm>
          <a:prstGeom prst="rect">
            <a:avLst/>
          </a:prstGeom>
          <a:solidFill>
            <a:srgbClr val="99FF99"/>
          </a:solidFill>
        </p:spPr>
        <p:txBody>
          <a:bodyPr wrap="square" rtlCol="0">
            <a:spAutoFit/>
          </a:bodyPr>
          <a:lstStyle/>
          <a:p>
            <a:r>
              <a:rPr lang="en-US" sz="1400" i="1" dirty="0"/>
              <a:t>What is the classic source of calcium emboli?</a:t>
            </a:r>
          </a:p>
          <a:p>
            <a:r>
              <a:rPr lang="en-US" sz="1400" dirty="0"/>
              <a:t>Diseased heart valves; </a:t>
            </a:r>
            <a:r>
              <a:rPr lang="en-US" sz="1400" dirty="0" err="1"/>
              <a:t>eg</a:t>
            </a:r>
            <a:r>
              <a:rPr lang="en-US" sz="1400" dirty="0"/>
              <a:t>, calcific aortic stenosis</a:t>
            </a:r>
          </a:p>
          <a:p>
            <a:endParaRPr lang="en-US" sz="1400" i="1" dirty="0"/>
          </a:p>
          <a:p>
            <a:r>
              <a:rPr lang="en-US" sz="1400" i="1" dirty="0"/>
              <a:t>What do calcium emboli look like on DFE?</a:t>
            </a:r>
          </a:p>
          <a:p>
            <a:r>
              <a:rPr lang="en-US" sz="1400" dirty="0"/>
              <a:t>Chalk-white  and  round</a:t>
            </a:r>
          </a:p>
          <a:p>
            <a:endParaRPr lang="en-US" sz="1400" i="1" dirty="0"/>
          </a:p>
          <a:p>
            <a:r>
              <a:rPr lang="en-US" sz="1400" i="1" dirty="0"/>
              <a:t>Do they tend to be larger, or smaller than </a:t>
            </a:r>
            <a:r>
              <a:rPr lang="en-US" sz="1400" i="1" dirty="0" err="1"/>
              <a:t>Hollenhorst</a:t>
            </a:r>
            <a:r>
              <a:rPr lang="en-US" sz="1400" i="1" dirty="0"/>
              <a:t> plaques?</a:t>
            </a:r>
          </a:p>
          <a:p>
            <a:r>
              <a:rPr lang="en-US" sz="1400" dirty="0"/>
              <a:t>Larger. In fact, they tend to be so large as to not be able to pass farther along the arterial tree than the first bifurcation, </a:t>
            </a:r>
            <a:r>
              <a:rPr lang="en-US" sz="1400" dirty="0" err="1"/>
              <a:t>ie</a:t>
            </a:r>
            <a:r>
              <a:rPr lang="en-US" sz="1400" dirty="0"/>
              <a:t>, they often lodge at the ONH itself.</a:t>
            </a:r>
          </a:p>
        </p:txBody>
      </p:sp>
    </p:spTree>
    <p:extLst>
      <p:ext uri="{BB962C8B-B14F-4D97-AF65-F5344CB8AC3E}">
        <p14:creationId xmlns:p14="http://schemas.microsoft.com/office/powerpoint/2010/main" val="326143712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E24F4-D36B-4573-A6B8-39FD8C3D9A18}"/>
              </a:ext>
            </a:extLst>
          </p:cNvPr>
          <p:cNvSpPr>
            <a:spLocks noGrp="1"/>
          </p:cNvSpPr>
          <p:nvPr>
            <p:ph type="sldNum" sz="quarter" idx="12"/>
          </p:nvPr>
        </p:nvSpPr>
        <p:spPr/>
        <p:txBody>
          <a:bodyPr/>
          <a:lstStyle/>
          <a:p>
            <a:pPr>
              <a:defRPr/>
            </a:pPr>
            <a:fld id="{AA5D8EAE-EC14-452A-AF26-215B4AE31F01}" type="slidenum">
              <a:rPr lang="en-US" altLang="en-US" smtClean="0"/>
              <a:pPr>
                <a:defRPr/>
              </a:pPr>
              <a:t>256</a:t>
            </a:fld>
            <a:endParaRPr lang="en-US" altLang="en-US"/>
          </a:p>
        </p:txBody>
      </p:sp>
      <p:sp>
        <p:nvSpPr>
          <p:cNvPr id="7" name="TextBox 6">
            <a:extLst>
              <a:ext uri="{FF2B5EF4-FFF2-40B4-BE49-F238E27FC236}">
                <a16:creationId xmlns:a16="http://schemas.microsoft.com/office/drawing/2014/main" id="{51F62B1D-4678-44B5-8EF4-F313C0595CF2}"/>
              </a:ext>
            </a:extLst>
          </p:cNvPr>
          <p:cNvSpPr txBox="1"/>
          <p:nvPr/>
        </p:nvSpPr>
        <p:spPr>
          <a:xfrm>
            <a:off x="1402700" y="6172199"/>
            <a:ext cx="6378358" cy="369332"/>
          </a:xfrm>
          <a:prstGeom prst="rect">
            <a:avLst/>
          </a:prstGeom>
          <a:noFill/>
        </p:spPr>
        <p:txBody>
          <a:bodyPr wrap="square" rtlCol="0">
            <a:spAutoFit/>
          </a:bodyPr>
          <a:lstStyle/>
          <a:p>
            <a:pPr algn="ctr"/>
            <a:r>
              <a:rPr lang="en-US" i="0" dirty="0">
                <a:effectLst/>
              </a:rPr>
              <a:t>Calcific embolus with branch retinal artery occlusion</a:t>
            </a:r>
          </a:p>
        </p:txBody>
      </p:sp>
      <p:sp>
        <p:nvSpPr>
          <p:cNvPr id="2" name="TextBox 1">
            <a:extLst>
              <a:ext uri="{FF2B5EF4-FFF2-40B4-BE49-F238E27FC236}">
                <a16:creationId xmlns:a16="http://schemas.microsoft.com/office/drawing/2014/main" id="{61393BAC-77EB-5DCA-7A35-F5A619850661}"/>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pic>
        <p:nvPicPr>
          <p:cNvPr id="8" name="Picture 7">
            <a:extLst>
              <a:ext uri="{FF2B5EF4-FFF2-40B4-BE49-F238E27FC236}">
                <a16:creationId xmlns:a16="http://schemas.microsoft.com/office/drawing/2014/main" id="{A4E0D3F8-7513-6333-548E-F4430DB3A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798" y="1409839"/>
            <a:ext cx="5520403" cy="4050807"/>
          </a:xfrm>
          <a:prstGeom prst="rect">
            <a:avLst/>
          </a:prstGeom>
        </p:spPr>
      </p:pic>
    </p:spTree>
    <p:extLst>
      <p:ext uri="{BB962C8B-B14F-4D97-AF65-F5344CB8AC3E}">
        <p14:creationId xmlns:p14="http://schemas.microsoft.com/office/powerpoint/2010/main" val="196998165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rgbClr val="0000FF"/>
                </a:solidFill>
              </a:rPr>
              <a:t>What is the classic source of platelet-fibrin emboli?</a:t>
            </a:r>
            <a:endParaRPr lang="en-US" sz="1400" i="1" dirty="0">
              <a:solidFill>
                <a:srgbClr val="FFCCFF"/>
              </a:solidFill>
            </a:endParaRPr>
          </a:p>
          <a:p>
            <a:r>
              <a:rPr lang="en-US" sz="1400" dirty="0">
                <a:solidFill>
                  <a:srgbClr val="FFCCFF"/>
                </a:solidFill>
              </a:rPr>
              <a:t>A thrombus in the atrium of a pt with  A-fib</a:t>
            </a:r>
          </a:p>
          <a:p>
            <a:endParaRPr lang="en-US" sz="1400" dirty="0">
              <a:solidFill>
                <a:srgbClr val="FFCCFF"/>
              </a:solidFill>
            </a:endParaRPr>
          </a:p>
          <a:p>
            <a:r>
              <a:rPr lang="en-US" sz="1400" i="1" dirty="0">
                <a:solidFill>
                  <a:srgbClr val="FFCCFF"/>
                </a:solidFill>
              </a:rPr>
              <a:t>What do platelet-fibrin emboli look like on DFE?</a:t>
            </a:r>
          </a:p>
          <a:p>
            <a:r>
              <a:rPr lang="en-US" sz="1400" dirty="0">
                <a:solidFill>
                  <a:srgbClr val="FFCCFF"/>
                </a:solidFill>
              </a:rPr>
              <a:t>Unlike their calcific and cholesterol cousins, platelet-fibrin emboli are not compact structures—they tend to be elongated, filling a small section of an arteriole. For this reason, they may lodge in and occlude an arteriole at a non-branch point.*</a:t>
            </a:r>
          </a:p>
        </p:txBody>
      </p:sp>
    </p:spTree>
    <p:extLst>
      <p:ext uri="{BB962C8B-B14F-4D97-AF65-F5344CB8AC3E}">
        <p14:creationId xmlns:p14="http://schemas.microsoft.com/office/powerpoint/2010/main" val="340697804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rgbClr val="0000FF"/>
                </a:solidFill>
              </a:rPr>
              <a:t>What is the classic source of platelet-fibrin emboli?</a:t>
            </a:r>
          </a:p>
          <a:p>
            <a:r>
              <a:rPr lang="en-US" sz="1400" dirty="0">
                <a:solidFill>
                  <a:srgbClr val="0000FF"/>
                </a:solidFill>
              </a:rPr>
              <a:t>A thrombus in the atrium of a pt with  A-fib</a:t>
            </a:r>
          </a:p>
          <a:p>
            <a:endParaRPr lang="en-US" sz="1400" dirty="0">
              <a:solidFill>
                <a:srgbClr val="FFCCFF"/>
              </a:solidFill>
            </a:endParaRPr>
          </a:p>
          <a:p>
            <a:r>
              <a:rPr lang="en-US" sz="1400" i="1" dirty="0">
                <a:solidFill>
                  <a:srgbClr val="FFCCFF"/>
                </a:solidFill>
              </a:rPr>
              <a:t>What do platelet-fibrin emboli look like on DFE?</a:t>
            </a:r>
          </a:p>
          <a:p>
            <a:r>
              <a:rPr lang="en-US" sz="1400" dirty="0">
                <a:solidFill>
                  <a:srgbClr val="FFCCFF"/>
                </a:solidFill>
              </a:rPr>
              <a:t>Unlike their calcific and cholesterol cousins, platelet-fibrin emboli are not compact structures—they tend to be elongated, filling a small section of an arteriole. For this reason, they may lodge in and occlude an arteriole at a non-branch point.*</a:t>
            </a:r>
          </a:p>
        </p:txBody>
      </p:sp>
      <p:sp>
        <p:nvSpPr>
          <p:cNvPr id="30" name="Rectangle 29">
            <a:extLst>
              <a:ext uri="{FF2B5EF4-FFF2-40B4-BE49-F238E27FC236}">
                <a16:creationId xmlns:a16="http://schemas.microsoft.com/office/drawing/2014/main" id="{D0822B72-BC2D-FFE5-154E-C44BA2586654}"/>
              </a:ext>
            </a:extLst>
          </p:cNvPr>
          <p:cNvSpPr/>
          <p:nvPr/>
        </p:nvSpPr>
        <p:spPr>
          <a:xfrm>
            <a:off x="3748436" y="2751180"/>
            <a:ext cx="434009" cy="225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dx</a:t>
            </a:r>
          </a:p>
        </p:txBody>
      </p:sp>
    </p:spTree>
    <p:extLst>
      <p:ext uri="{BB962C8B-B14F-4D97-AF65-F5344CB8AC3E}">
        <p14:creationId xmlns:p14="http://schemas.microsoft.com/office/powerpoint/2010/main" val="346079661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259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rgbClr val="0000FF"/>
                </a:solidFill>
              </a:rPr>
              <a:t>What is the classic source of platelet-fibrin emboli?</a:t>
            </a:r>
          </a:p>
          <a:p>
            <a:r>
              <a:rPr lang="en-US" sz="1400" dirty="0">
                <a:solidFill>
                  <a:srgbClr val="0000FF"/>
                </a:solidFill>
              </a:rPr>
              <a:t>A thrombus in the atrium of a pt with  A-fib</a:t>
            </a:r>
            <a:endParaRPr lang="en-US" sz="1400" dirty="0">
              <a:solidFill>
                <a:srgbClr val="FFCCFF"/>
              </a:solidFill>
            </a:endParaRPr>
          </a:p>
          <a:p>
            <a:endParaRPr lang="en-US" sz="1400" dirty="0">
              <a:solidFill>
                <a:srgbClr val="FFCCFF"/>
              </a:solidFill>
            </a:endParaRPr>
          </a:p>
          <a:p>
            <a:r>
              <a:rPr lang="en-US" sz="1400" i="1" dirty="0">
                <a:solidFill>
                  <a:srgbClr val="FFCCFF"/>
                </a:solidFill>
              </a:rPr>
              <a:t>What do platelet-fibrin emboli look like on DFE?</a:t>
            </a:r>
          </a:p>
          <a:p>
            <a:r>
              <a:rPr lang="en-US" sz="1400" dirty="0">
                <a:solidFill>
                  <a:srgbClr val="FFCCFF"/>
                </a:solidFill>
              </a:rPr>
              <a:t>Unlike their calcific and cholesterol cousins, platelet-fibrin emboli are not compact structures—they tend to be elongated, filling a small section of an arteriole. For this reason, they may lodge in and occlude an arteriole at a non-branch point.*</a:t>
            </a:r>
          </a:p>
        </p:txBody>
      </p:sp>
    </p:spTree>
    <p:extLst>
      <p:ext uri="{BB962C8B-B14F-4D97-AF65-F5344CB8AC3E}">
        <p14:creationId xmlns:p14="http://schemas.microsoft.com/office/powerpoint/2010/main" val="2498941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t>In a nutshell, what is the diagnostic implication of </a:t>
            </a:r>
            <a:r>
              <a:rPr lang="en-US" sz="1600" i="1" dirty="0" err="1"/>
              <a:t>monocularity</a:t>
            </a:r>
            <a:r>
              <a:rPr lang="en-US" sz="1600" i="1" dirty="0"/>
              <a:t> vs binocularity with respect to TVL?</a:t>
            </a:r>
          </a:p>
          <a:p>
            <a:r>
              <a:rPr lang="en-US" sz="1600" dirty="0" err="1"/>
              <a:t>Monocularity</a:t>
            </a:r>
            <a:r>
              <a:rPr lang="en-US" sz="1600" dirty="0"/>
              <a:t> strongly suggests the issue is  </a:t>
            </a:r>
            <a:r>
              <a:rPr lang="en-US" sz="1600" dirty="0" err="1"/>
              <a:t>prechiasmal</a:t>
            </a:r>
            <a:r>
              <a:rPr lang="en-US" sz="1600" dirty="0"/>
              <a:t> , whereas binocularity strongly suggests it is  </a:t>
            </a:r>
            <a:r>
              <a:rPr lang="en-US" sz="1600" dirty="0" err="1"/>
              <a:t>postchiasmal</a:t>
            </a:r>
            <a:endParaRPr lang="en-US" sz="1600" dirty="0"/>
          </a:p>
        </p:txBody>
      </p:sp>
    </p:spTree>
    <p:extLst>
      <p:ext uri="{BB962C8B-B14F-4D97-AF65-F5344CB8AC3E}">
        <p14:creationId xmlns:p14="http://schemas.microsoft.com/office/powerpoint/2010/main" val="23251686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rgbClr val="0000FF"/>
                </a:solidFill>
              </a:rPr>
              <a:t>What is the classic source of platelet-fibrin emboli?</a:t>
            </a:r>
          </a:p>
          <a:p>
            <a:r>
              <a:rPr lang="en-US" sz="1400" dirty="0">
                <a:solidFill>
                  <a:srgbClr val="0000FF"/>
                </a:solidFill>
              </a:rPr>
              <a:t>A thrombus in the atrium of a pt with  A-fib</a:t>
            </a:r>
          </a:p>
          <a:p>
            <a:endParaRPr lang="en-US" sz="1400" dirty="0">
              <a:solidFill>
                <a:srgbClr val="0000FF"/>
              </a:solidFill>
            </a:endParaRPr>
          </a:p>
          <a:p>
            <a:r>
              <a:rPr lang="en-US" sz="1400" i="1" dirty="0">
                <a:solidFill>
                  <a:srgbClr val="0000FF"/>
                </a:solidFill>
              </a:rPr>
              <a:t>What do platelet-fibrin emboli look like on DFE?</a:t>
            </a:r>
            <a:endParaRPr lang="en-US" sz="1400" i="1" dirty="0">
              <a:solidFill>
                <a:srgbClr val="FFCCFF"/>
              </a:solidFill>
            </a:endParaRPr>
          </a:p>
          <a:p>
            <a:r>
              <a:rPr lang="en-US" sz="1400" dirty="0">
                <a:solidFill>
                  <a:srgbClr val="FFCCFF"/>
                </a:solidFill>
              </a:rPr>
              <a:t>Unlike their calcific and cholesterol cousins, platelet-fibrin emboli are not compact structures—they tend to be elongated, filling a small section of an arteriole. For this reason, they may lodge in and occlude an arteriole at a non-branch point.*</a:t>
            </a:r>
          </a:p>
        </p:txBody>
      </p:sp>
    </p:spTree>
    <p:extLst>
      <p:ext uri="{BB962C8B-B14F-4D97-AF65-F5344CB8AC3E}">
        <p14:creationId xmlns:p14="http://schemas.microsoft.com/office/powerpoint/2010/main" val="45319113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rgbClr val="0000FF"/>
                </a:solidFill>
              </a:rPr>
              <a:t>What is the classic source of platelet-fibrin emboli?</a:t>
            </a:r>
          </a:p>
          <a:p>
            <a:r>
              <a:rPr lang="en-US" sz="1400" dirty="0">
                <a:solidFill>
                  <a:srgbClr val="0000FF"/>
                </a:solidFill>
              </a:rPr>
              <a:t>A thrombus in the atrium of a pt with  A-fib</a:t>
            </a:r>
          </a:p>
          <a:p>
            <a:endParaRPr lang="en-US" sz="1400" dirty="0">
              <a:solidFill>
                <a:srgbClr val="0000FF"/>
              </a:solidFill>
            </a:endParaRPr>
          </a:p>
          <a:p>
            <a:r>
              <a:rPr lang="en-US" sz="1400" i="1" dirty="0">
                <a:solidFill>
                  <a:srgbClr val="0000FF"/>
                </a:solidFill>
              </a:rPr>
              <a:t>What do platelet-fibrin emboli look like on DFE?</a:t>
            </a:r>
          </a:p>
          <a:p>
            <a:r>
              <a:rPr lang="en-US" sz="1400" dirty="0">
                <a:solidFill>
                  <a:srgbClr val="0000FF"/>
                </a:solidFill>
              </a:rPr>
              <a:t>Unlike their calcific and cholesterol cousins, platelet-fibrin emboli are not compact structures—they tend to be elongated, filling a small section of an arteriole. </a:t>
            </a:r>
            <a:r>
              <a:rPr lang="en-US" sz="1400" dirty="0">
                <a:solidFill>
                  <a:srgbClr val="FFCCFF"/>
                </a:solidFill>
              </a:rPr>
              <a:t>For this reason, they may lodge in and occlude an arteriole at a non-branch point.*</a:t>
            </a:r>
          </a:p>
        </p:txBody>
      </p:sp>
    </p:spTree>
    <p:extLst>
      <p:ext uri="{BB962C8B-B14F-4D97-AF65-F5344CB8AC3E}">
        <p14:creationId xmlns:p14="http://schemas.microsoft.com/office/powerpoint/2010/main" val="310037227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E24F4-D36B-4573-A6B8-39FD8C3D9A18}"/>
              </a:ext>
            </a:extLst>
          </p:cNvPr>
          <p:cNvSpPr>
            <a:spLocks noGrp="1"/>
          </p:cNvSpPr>
          <p:nvPr>
            <p:ph type="sldNum" sz="quarter" idx="12"/>
          </p:nvPr>
        </p:nvSpPr>
        <p:spPr/>
        <p:txBody>
          <a:bodyPr/>
          <a:lstStyle/>
          <a:p>
            <a:pPr>
              <a:defRPr/>
            </a:pPr>
            <a:fld id="{AA5D8EAE-EC14-452A-AF26-215B4AE31F01}" type="slidenum">
              <a:rPr lang="en-US" altLang="en-US" smtClean="0"/>
              <a:pPr>
                <a:defRPr/>
              </a:pPr>
              <a:t>262</a:t>
            </a:fld>
            <a:endParaRPr lang="en-US" altLang="en-US"/>
          </a:p>
        </p:txBody>
      </p:sp>
      <p:sp>
        <p:nvSpPr>
          <p:cNvPr id="7" name="TextBox 6">
            <a:extLst>
              <a:ext uri="{FF2B5EF4-FFF2-40B4-BE49-F238E27FC236}">
                <a16:creationId xmlns:a16="http://schemas.microsoft.com/office/drawing/2014/main" id="{51F62B1D-4678-44B5-8EF4-F313C0595CF2}"/>
              </a:ext>
            </a:extLst>
          </p:cNvPr>
          <p:cNvSpPr txBox="1"/>
          <p:nvPr/>
        </p:nvSpPr>
        <p:spPr>
          <a:xfrm>
            <a:off x="1402700" y="6172199"/>
            <a:ext cx="6378358" cy="369332"/>
          </a:xfrm>
          <a:prstGeom prst="rect">
            <a:avLst/>
          </a:prstGeom>
          <a:noFill/>
        </p:spPr>
        <p:txBody>
          <a:bodyPr wrap="square" rtlCol="0">
            <a:spAutoFit/>
          </a:bodyPr>
          <a:lstStyle/>
          <a:p>
            <a:pPr algn="ctr"/>
            <a:r>
              <a:rPr lang="en-US" i="0" dirty="0">
                <a:effectLst/>
              </a:rPr>
              <a:t>Platelet-fibrin embolus</a:t>
            </a:r>
          </a:p>
        </p:txBody>
      </p:sp>
      <p:sp>
        <p:nvSpPr>
          <p:cNvPr id="2" name="TextBox 1">
            <a:extLst>
              <a:ext uri="{FF2B5EF4-FFF2-40B4-BE49-F238E27FC236}">
                <a16:creationId xmlns:a16="http://schemas.microsoft.com/office/drawing/2014/main" id="{61393BAC-77EB-5DCA-7A35-F5A619850661}"/>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pic>
        <p:nvPicPr>
          <p:cNvPr id="2050" name="Picture 2">
            <a:extLst>
              <a:ext uri="{FF2B5EF4-FFF2-40B4-BE49-F238E27FC236}">
                <a16:creationId xmlns:a16="http://schemas.microsoft.com/office/drawing/2014/main" id="{7948E703-AA73-96FF-A755-395C58AB9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58" y="1681741"/>
            <a:ext cx="5163684" cy="350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3698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rgbClr val="0000FF"/>
                </a:solidFill>
              </a:rPr>
              <a:t>What is the classic source of platelet-fibrin emboli?</a:t>
            </a:r>
          </a:p>
          <a:p>
            <a:r>
              <a:rPr lang="en-US" sz="1400" dirty="0">
                <a:solidFill>
                  <a:srgbClr val="0000FF"/>
                </a:solidFill>
              </a:rPr>
              <a:t>A thrombus in the atrium of a pt with  A-fib</a:t>
            </a:r>
          </a:p>
          <a:p>
            <a:endParaRPr lang="en-US" sz="1400" dirty="0">
              <a:solidFill>
                <a:srgbClr val="0000FF"/>
              </a:solidFill>
            </a:endParaRPr>
          </a:p>
          <a:p>
            <a:r>
              <a:rPr lang="en-US" sz="1400" i="1" dirty="0">
                <a:solidFill>
                  <a:srgbClr val="0000FF"/>
                </a:solidFill>
              </a:rPr>
              <a:t>What do platelet-fibrin emboli look like on DFE?</a:t>
            </a:r>
          </a:p>
          <a:p>
            <a:r>
              <a:rPr lang="en-US" sz="1400" dirty="0">
                <a:solidFill>
                  <a:srgbClr val="0000FF"/>
                </a:solidFill>
              </a:rPr>
              <a:t>Unlike their calcific and cholesterol cousins, platelet-fibrin emboli are not compact structures—they tend to be elongated, filling a small section of an arteriole. </a:t>
            </a:r>
            <a:r>
              <a:rPr lang="en-US" sz="1400" dirty="0"/>
              <a:t>For this reason, they may lodge in and occlude an arteriole at a non-branch point.*</a:t>
            </a:r>
          </a:p>
        </p:txBody>
      </p:sp>
      <p:sp>
        <p:nvSpPr>
          <p:cNvPr id="36" name="TextBox 35">
            <a:extLst>
              <a:ext uri="{FF2B5EF4-FFF2-40B4-BE49-F238E27FC236}">
                <a16:creationId xmlns:a16="http://schemas.microsoft.com/office/drawing/2014/main" id="{3590C76D-CB3D-D6A3-FA6B-CB7E9A099224}"/>
              </a:ext>
            </a:extLst>
          </p:cNvPr>
          <p:cNvSpPr txBox="1"/>
          <p:nvPr/>
        </p:nvSpPr>
        <p:spPr>
          <a:xfrm>
            <a:off x="4217158" y="6441743"/>
            <a:ext cx="4177747" cy="276999"/>
          </a:xfrm>
          <a:prstGeom prst="rect">
            <a:avLst/>
          </a:prstGeom>
          <a:noFill/>
        </p:spPr>
        <p:txBody>
          <a:bodyPr wrap="none" rtlCol="0">
            <a:spAutoFit/>
          </a:bodyPr>
          <a:lstStyle/>
          <a:p>
            <a:r>
              <a:rPr lang="en-US" sz="1200" dirty="0"/>
              <a:t>*This is the caveat to the ‘bifurcation rule’ alluded to earlier</a:t>
            </a:r>
          </a:p>
        </p:txBody>
      </p:sp>
    </p:spTree>
    <p:extLst>
      <p:ext uri="{BB962C8B-B14F-4D97-AF65-F5344CB8AC3E}">
        <p14:creationId xmlns:p14="http://schemas.microsoft.com/office/powerpoint/2010/main" val="261723499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endParaRPr lang="en-US" altLang="en-US" sz="1400" i="1" dirty="0">
              <a:solidFill>
                <a:srgbClr val="43CEFF"/>
              </a:solidFill>
            </a:endParaRPr>
          </a:p>
          <a:p>
            <a:pPr eaLnBrk="1" hangingPunct="1">
              <a:lnSpc>
                <a:spcPct val="90000"/>
              </a:lnSpc>
              <a:spcBef>
                <a:spcPct val="0"/>
              </a:spcBef>
              <a:buClrTx/>
              <a:buSzTx/>
              <a:buFontTx/>
              <a:buNone/>
            </a:pPr>
            <a:r>
              <a:rPr lang="en-US" altLang="en-US" sz="1400" dirty="0" err="1">
                <a:solidFill>
                  <a:srgbClr val="43CEFF"/>
                </a:solidFill>
              </a:rPr>
              <a:t>Susac</a:t>
            </a:r>
            <a:r>
              <a:rPr lang="en-US" altLang="en-US" sz="1400" dirty="0">
                <a:solidFill>
                  <a:srgbClr val="43CEFF"/>
                </a:solidFill>
              </a:rPr>
              <a:t> syndrome</a:t>
            </a:r>
          </a:p>
          <a:p>
            <a:pPr eaLnBrk="1" hangingPunct="1">
              <a:lnSpc>
                <a:spcPct val="90000"/>
              </a:lnSpc>
              <a:spcBef>
                <a:spcPct val="0"/>
              </a:spcBef>
              <a:buClrTx/>
              <a:buSzTx/>
              <a:buFontTx/>
              <a:buNone/>
            </a:pPr>
            <a:endParaRPr lang="en-US" altLang="en-US" sz="1400" dirty="0">
              <a:solidFill>
                <a:srgbClr val="43CEFF"/>
              </a:solidFill>
            </a:endParaRPr>
          </a:p>
          <a:p>
            <a:pPr eaLnBrk="1" hangingPunct="1">
              <a:lnSpc>
                <a:spcPct val="90000"/>
              </a:lnSpc>
              <a:spcBef>
                <a:spcPct val="0"/>
              </a:spcBef>
              <a:buClrTx/>
              <a:buSzTx/>
              <a:buFontTx/>
              <a:buNone/>
            </a:pPr>
            <a:r>
              <a:rPr lang="en-US" altLang="en-US" sz="1400" i="1" dirty="0">
                <a:solidFill>
                  <a:srgbClr val="43CEFF"/>
                </a:solidFill>
              </a:rPr>
              <a:t>What is the classic presentation?</a:t>
            </a:r>
          </a:p>
          <a:p>
            <a:pPr eaLnBrk="1" hangingPunct="1">
              <a:lnSpc>
                <a:spcPct val="90000"/>
              </a:lnSpc>
              <a:spcBef>
                <a:spcPct val="0"/>
              </a:spcBef>
              <a:buClrTx/>
              <a:buSzTx/>
              <a:buFontTx/>
              <a:buNone/>
            </a:pPr>
            <a:r>
              <a:rPr lang="en-US" altLang="en-US" sz="1400" dirty="0">
                <a:solidFill>
                  <a:srgbClr val="43CEFF"/>
                </a:solidFill>
              </a:rPr>
              <a:t>Multiple bilateral BRAOs occurring at non-branch points</a:t>
            </a:r>
          </a:p>
          <a:p>
            <a:pPr eaLnBrk="1" hangingPunct="1">
              <a:lnSpc>
                <a:spcPct val="90000"/>
              </a:lnSpc>
              <a:spcBef>
                <a:spcPct val="0"/>
              </a:spcBef>
              <a:buClrTx/>
              <a:buSzTx/>
              <a:buFontTx/>
              <a:buNone/>
            </a:pPr>
            <a:endParaRPr lang="en-US" altLang="en-US" sz="1400" i="1" dirty="0">
              <a:solidFill>
                <a:srgbClr val="43CEFF"/>
              </a:solidFill>
            </a:endParaRPr>
          </a:p>
          <a:p>
            <a:pPr eaLnBrk="1" hangingPunct="1">
              <a:lnSpc>
                <a:spcPct val="90000"/>
              </a:lnSpc>
              <a:spcBef>
                <a:spcPct val="0"/>
              </a:spcBef>
              <a:buClrTx/>
              <a:buSzTx/>
              <a:buFontTx/>
              <a:buNone/>
            </a:pPr>
            <a:r>
              <a:rPr lang="en-US" altLang="en-US" sz="1400" i="1" dirty="0">
                <a:solidFill>
                  <a:srgbClr val="43CEFF"/>
                </a:solidFill>
              </a:rPr>
              <a:t>Is it common, or rare?</a:t>
            </a:r>
          </a:p>
          <a:p>
            <a:pPr eaLnBrk="1" hangingPunct="1">
              <a:lnSpc>
                <a:spcPct val="90000"/>
              </a:lnSpc>
              <a:spcBef>
                <a:spcPct val="0"/>
              </a:spcBef>
              <a:buClrTx/>
              <a:buSzTx/>
              <a:buFontTx/>
              <a:buNone/>
            </a:pPr>
            <a:r>
              <a:rPr lang="en-US" altLang="en-US" sz="1400" dirty="0">
                <a:solidFill>
                  <a:srgbClr val="43CEFF"/>
                </a:solidFill>
              </a:rPr>
              <a:t>Rare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rgbClr val="43CEFF"/>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6719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endParaRPr lang="en-US" altLang="en-US" sz="1400" dirty="0">
              <a:solidFill>
                <a:srgbClr val="43CEFF"/>
              </a:solidFill>
            </a:endParaRPr>
          </a:p>
          <a:p>
            <a:pPr eaLnBrk="1" hangingPunct="1">
              <a:lnSpc>
                <a:spcPct val="90000"/>
              </a:lnSpc>
              <a:spcBef>
                <a:spcPct val="0"/>
              </a:spcBef>
              <a:buClrTx/>
              <a:buSzTx/>
              <a:buFontTx/>
              <a:buNone/>
            </a:pPr>
            <a:endParaRPr lang="en-US" altLang="en-US" sz="1400" dirty="0">
              <a:solidFill>
                <a:srgbClr val="43CEFF"/>
              </a:solidFill>
            </a:endParaRPr>
          </a:p>
          <a:p>
            <a:pPr eaLnBrk="1" hangingPunct="1">
              <a:lnSpc>
                <a:spcPct val="90000"/>
              </a:lnSpc>
              <a:spcBef>
                <a:spcPct val="0"/>
              </a:spcBef>
              <a:buClrTx/>
              <a:buSzTx/>
              <a:buFontTx/>
              <a:buNone/>
            </a:pPr>
            <a:r>
              <a:rPr lang="en-US" altLang="en-US" sz="1400" i="1" dirty="0">
                <a:solidFill>
                  <a:srgbClr val="43CEFF"/>
                </a:solidFill>
              </a:rPr>
              <a:t>What is the classic presentation?</a:t>
            </a:r>
          </a:p>
          <a:p>
            <a:pPr eaLnBrk="1" hangingPunct="1">
              <a:lnSpc>
                <a:spcPct val="90000"/>
              </a:lnSpc>
              <a:spcBef>
                <a:spcPct val="0"/>
              </a:spcBef>
              <a:buClrTx/>
              <a:buSzTx/>
              <a:buFontTx/>
              <a:buNone/>
            </a:pPr>
            <a:r>
              <a:rPr lang="en-US" altLang="en-US" sz="1400" dirty="0">
                <a:solidFill>
                  <a:srgbClr val="43CEFF"/>
                </a:solidFill>
              </a:rPr>
              <a:t>Multiple bilateral BRAOs occurring at non-branch points</a:t>
            </a:r>
          </a:p>
          <a:p>
            <a:pPr eaLnBrk="1" hangingPunct="1">
              <a:lnSpc>
                <a:spcPct val="90000"/>
              </a:lnSpc>
              <a:spcBef>
                <a:spcPct val="0"/>
              </a:spcBef>
              <a:buClrTx/>
              <a:buSzTx/>
              <a:buFontTx/>
              <a:buNone/>
            </a:pPr>
            <a:endParaRPr lang="en-US" altLang="en-US" sz="1400" i="1" dirty="0">
              <a:solidFill>
                <a:srgbClr val="43CEFF"/>
              </a:solidFill>
            </a:endParaRPr>
          </a:p>
          <a:p>
            <a:pPr eaLnBrk="1" hangingPunct="1">
              <a:lnSpc>
                <a:spcPct val="90000"/>
              </a:lnSpc>
              <a:spcBef>
                <a:spcPct val="0"/>
              </a:spcBef>
              <a:buClrTx/>
              <a:buSzTx/>
              <a:buFontTx/>
              <a:buNone/>
            </a:pPr>
            <a:r>
              <a:rPr lang="en-US" altLang="en-US" sz="1400" i="1" dirty="0">
                <a:solidFill>
                  <a:srgbClr val="43CEFF"/>
                </a:solidFill>
              </a:rPr>
              <a:t>Is it common, or rare?</a:t>
            </a:r>
          </a:p>
          <a:p>
            <a:pPr eaLnBrk="1" hangingPunct="1">
              <a:lnSpc>
                <a:spcPct val="90000"/>
              </a:lnSpc>
              <a:spcBef>
                <a:spcPct val="0"/>
              </a:spcBef>
              <a:buClrTx/>
              <a:buSzTx/>
              <a:buFontTx/>
              <a:buNone/>
            </a:pPr>
            <a:r>
              <a:rPr lang="en-US" altLang="en-US" sz="1400" dirty="0">
                <a:solidFill>
                  <a:srgbClr val="43CEFF"/>
                </a:solidFill>
              </a:rPr>
              <a:t>Rare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rgbClr val="43CEFF"/>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026283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E24F4-D36B-4573-A6B8-39FD8C3D9A18}"/>
              </a:ext>
            </a:extLst>
          </p:cNvPr>
          <p:cNvSpPr>
            <a:spLocks noGrp="1"/>
          </p:cNvSpPr>
          <p:nvPr>
            <p:ph type="sldNum" sz="quarter" idx="12"/>
          </p:nvPr>
        </p:nvSpPr>
        <p:spPr/>
        <p:txBody>
          <a:bodyPr/>
          <a:lstStyle/>
          <a:p>
            <a:pPr>
              <a:defRPr/>
            </a:pPr>
            <a:fld id="{AA5D8EAE-EC14-452A-AF26-215B4AE31F01}" type="slidenum">
              <a:rPr lang="en-US" altLang="en-US" smtClean="0"/>
              <a:pPr>
                <a:defRPr/>
              </a:pPr>
              <a:t>266</a:t>
            </a:fld>
            <a:endParaRPr lang="en-US" altLang="en-US"/>
          </a:p>
        </p:txBody>
      </p:sp>
      <p:sp>
        <p:nvSpPr>
          <p:cNvPr id="7" name="TextBox 6">
            <a:extLst>
              <a:ext uri="{FF2B5EF4-FFF2-40B4-BE49-F238E27FC236}">
                <a16:creationId xmlns:a16="http://schemas.microsoft.com/office/drawing/2014/main" id="{51F62B1D-4678-44B5-8EF4-F313C0595CF2}"/>
              </a:ext>
            </a:extLst>
          </p:cNvPr>
          <p:cNvSpPr txBox="1"/>
          <p:nvPr/>
        </p:nvSpPr>
        <p:spPr>
          <a:xfrm>
            <a:off x="1546442" y="5867400"/>
            <a:ext cx="6051115" cy="646331"/>
          </a:xfrm>
          <a:prstGeom prst="rect">
            <a:avLst/>
          </a:prstGeom>
          <a:noFill/>
        </p:spPr>
        <p:txBody>
          <a:bodyPr wrap="square" rtlCol="0">
            <a:spAutoFit/>
          </a:bodyPr>
          <a:lstStyle/>
          <a:p>
            <a:pPr algn="ctr"/>
            <a:r>
              <a:rPr lang="en-US" dirty="0" err="1"/>
              <a:t>Susac</a:t>
            </a:r>
            <a:r>
              <a:rPr lang="en-US" dirty="0"/>
              <a:t> syndrome. Note the area of infarct doesn’t correspond to a branch-point blockage</a:t>
            </a:r>
          </a:p>
        </p:txBody>
      </p:sp>
      <p:pic>
        <p:nvPicPr>
          <p:cNvPr id="13" name="Picture 12">
            <a:extLst>
              <a:ext uri="{FF2B5EF4-FFF2-40B4-BE49-F238E27FC236}">
                <a16:creationId xmlns:a16="http://schemas.microsoft.com/office/drawing/2014/main" id="{D5F6257A-394C-4A2D-BD11-98813585D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561" y="1382426"/>
            <a:ext cx="5492877" cy="4093147"/>
          </a:xfrm>
          <a:prstGeom prst="rect">
            <a:avLst/>
          </a:prstGeom>
        </p:spPr>
      </p:pic>
      <p:sp>
        <p:nvSpPr>
          <p:cNvPr id="2" name="TextBox 1">
            <a:extLst>
              <a:ext uri="{FF2B5EF4-FFF2-40B4-BE49-F238E27FC236}">
                <a16:creationId xmlns:a16="http://schemas.microsoft.com/office/drawing/2014/main" id="{37EBFE83-9CC4-E2FC-EE7D-8EE5534DDEDA}"/>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Tree>
    <p:extLst>
      <p:ext uri="{BB962C8B-B14F-4D97-AF65-F5344CB8AC3E}">
        <p14:creationId xmlns:p14="http://schemas.microsoft.com/office/powerpoint/2010/main" val="399667904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endParaRPr lang="en-US" altLang="en-US" sz="1400" i="1" dirty="0">
              <a:solidFill>
                <a:srgbClr val="43CEFF"/>
              </a:solidFill>
            </a:endParaRPr>
          </a:p>
          <a:p>
            <a:pPr eaLnBrk="1" hangingPunct="1">
              <a:lnSpc>
                <a:spcPct val="90000"/>
              </a:lnSpc>
              <a:spcBef>
                <a:spcPct val="0"/>
              </a:spcBef>
              <a:buClrTx/>
              <a:buSzTx/>
              <a:buFontTx/>
              <a:buNone/>
            </a:pPr>
            <a:r>
              <a:rPr lang="en-US" altLang="en-US" sz="1400" dirty="0">
                <a:solidFill>
                  <a:srgbClr val="43CEFF"/>
                </a:solidFill>
              </a:rPr>
              <a:t>Multiple bilateral BRAOs occurring at non-branch points</a:t>
            </a:r>
          </a:p>
          <a:p>
            <a:pPr eaLnBrk="1" hangingPunct="1">
              <a:lnSpc>
                <a:spcPct val="90000"/>
              </a:lnSpc>
              <a:spcBef>
                <a:spcPct val="0"/>
              </a:spcBef>
              <a:buClrTx/>
              <a:buSzTx/>
              <a:buFontTx/>
              <a:buNone/>
            </a:pPr>
            <a:endParaRPr lang="en-US" altLang="en-US" sz="1400" i="1" dirty="0">
              <a:solidFill>
                <a:srgbClr val="43CEFF"/>
              </a:solidFill>
            </a:endParaRPr>
          </a:p>
          <a:p>
            <a:pPr eaLnBrk="1" hangingPunct="1">
              <a:lnSpc>
                <a:spcPct val="90000"/>
              </a:lnSpc>
              <a:spcBef>
                <a:spcPct val="0"/>
              </a:spcBef>
              <a:buClrTx/>
              <a:buSzTx/>
              <a:buFontTx/>
              <a:buNone/>
            </a:pPr>
            <a:r>
              <a:rPr lang="en-US" altLang="en-US" sz="1400" i="1" dirty="0">
                <a:solidFill>
                  <a:srgbClr val="43CEFF"/>
                </a:solidFill>
              </a:rPr>
              <a:t>Is it common, or rare?</a:t>
            </a:r>
          </a:p>
          <a:p>
            <a:pPr eaLnBrk="1" hangingPunct="1">
              <a:lnSpc>
                <a:spcPct val="90000"/>
              </a:lnSpc>
              <a:spcBef>
                <a:spcPct val="0"/>
              </a:spcBef>
              <a:buClrTx/>
              <a:buSzTx/>
              <a:buFontTx/>
              <a:buNone/>
            </a:pPr>
            <a:r>
              <a:rPr lang="en-US" altLang="en-US" sz="1400" dirty="0">
                <a:solidFill>
                  <a:srgbClr val="43CEFF"/>
                </a:solidFill>
              </a:rPr>
              <a:t>Rare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rgbClr val="43CEFF"/>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789111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268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p>
          <a:p>
            <a:pPr eaLnBrk="1" hangingPunct="1">
              <a:lnSpc>
                <a:spcPct val="90000"/>
              </a:lnSpc>
              <a:spcBef>
                <a:spcPct val="0"/>
              </a:spcBef>
              <a:buClrTx/>
              <a:buSzTx/>
              <a:buFontTx/>
              <a:buNone/>
            </a:pPr>
            <a:r>
              <a:rPr lang="en-US" altLang="en-US" sz="1400" dirty="0"/>
              <a:t>Multiple bilateral BRAOs occurring at non-branch points</a:t>
            </a:r>
            <a:endParaRPr lang="en-US" altLang="en-US" sz="1400" dirty="0">
              <a:solidFill>
                <a:srgbClr val="43CEFF"/>
              </a:solidFill>
            </a:endParaRPr>
          </a:p>
          <a:p>
            <a:pPr eaLnBrk="1" hangingPunct="1">
              <a:lnSpc>
                <a:spcPct val="90000"/>
              </a:lnSpc>
              <a:spcBef>
                <a:spcPct val="0"/>
              </a:spcBef>
              <a:buClrTx/>
              <a:buSzTx/>
              <a:buFontTx/>
              <a:buNone/>
            </a:pPr>
            <a:endParaRPr lang="en-US" altLang="en-US" sz="1400" i="1" dirty="0">
              <a:solidFill>
                <a:srgbClr val="43CEFF"/>
              </a:solidFill>
            </a:endParaRPr>
          </a:p>
          <a:p>
            <a:pPr eaLnBrk="1" hangingPunct="1">
              <a:lnSpc>
                <a:spcPct val="90000"/>
              </a:lnSpc>
              <a:spcBef>
                <a:spcPct val="0"/>
              </a:spcBef>
              <a:buClrTx/>
              <a:buSzTx/>
              <a:buFontTx/>
              <a:buNone/>
            </a:pPr>
            <a:r>
              <a:rPr lang="en-US" altLang="en-US" sz="1400" i="1" dirty="0">
                <a:solidFill>
                  <a:srgbClr val="43CEFF"/>
                </a:solidFill>
              </a:rPr>
              <a:t>Is it common, or rare?</a:t>
            </a:r>
          </a:p>
          <a:p>
            <a:pPr eaLnBrk="1" hangingPunct="1">
              <a:lnSpc>
                <a:spcPct val="90000"/>
              </a:lnSpc>
              <a:spcBef>
                <a:spcPct val="0"/>
              </a:spcBef>
              <a:buClrTx/>
              <a:buSzTx/>
              <a:buFontTx/>
              <a:buNone/>
            </a:pPr>
            <a:r>
              <a:rPr lang="en-US" altLang="en-US" sz="1400" dirty="0">
                <a:solidFill>
                  <a:srgbClr val="43CEFF"/>
                </a:solidFill>
              </a:rPr>
              <a:t>Rare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rgbClr val="43CEFF"/>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743186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E24F4-D36B-4573-A6B8-39FD8C3D9A18}"/>
              </a:ext>
            </a:extLst>
          </p:cNvPr>
          <p:cNvSpPr>
            <a:spLocks noGrp="1"/>
          </p:cNvSpPr>
          <p:nvPr>
            <p:ph type="sldNum" sz="quarter" idx="12"/>
          </p:nvPr>
        </p:nvSpPr>
        <p:spPr/>
        <p:txBody>
          <a:bodyPr/>
          <a:lstStyle/>
          <a:p>
            <a:pPr>
              <a:defRPr/>
            </a:pPr>
            <a:fld id="{AA5D8EAE-EC14-452A-AF26-215B4AE31F01}" type="slidenum">
              <a:rPr lang="en-US" altLang="en-US" smtClean="0"/>
              <a:pPr>
                <a:defRPr/>
              </a:pPr>
              <a:t>269</a:t>
            </a:fld>
            <a:endParaRPr lang="en-US" altLang="en-US"/>
          </a:p>
        </p:txBody>
      </p:sp>
      <p:pic>
        <p:nvPicPr>
          <p:cNvPr id="6" name="Picture 5">
            <a:extLst>
              <a:ext uri="{FF2B5EF4-FFF2-40B4-BE49-F238E27FC236}">
                <a16:creationId xmlns:a16="http://schemas.microsoft.com/office/drawing/2014/main" id="{20C9F642-50BC-4206-953A-5EAFB645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065" y="1245393"/>
            <a:ext cx="5325870" cy="4367213"/>
          </a:xfrm>
          <a:prstGeom prst="rect">
            <a:avLst/>
          </a:prstGeom>
        </p:spPr>
      </p:pic>
      <p:sp>
        <p:nvSpPr>
          <p:cNvPr id="7" name="TextBox 6">
            <a:extLst>
              <a:ext uri="{FF2B5EF4-FFF2-40B4-BE49-F238E27FC236}">
                <a16:creationId xmlns:a16="http://schemas.microsoft.com/office/drawing/2014/main" id="{51F62B1D-4678-44B5-8EF4-F313C0595CF2}"/>
              </a:ext>
            </a:extLst>
          </p:cNvPr>
          <p:cNvSpPr txBox="1"/>
          <p:nvPr/>
        </p:nvSpPr>
        <p:spPr>
          <a:xfrm>
            <a:off x="1546442" y="5867400"/>
            <a:ext cx="6051115" cy="646331"/>
          </a:xfrm>
          <a:prstGeom prst="rect">
            <a:avLst/>
          </a:prstGeom>
          <a:noFill/>
        </p:spPr>
        <p:txBody>
          <a:bodyPr wrap="square" rtlCol="0">
            <a:spAutoFit/>
          </a:bodyPr>
          <a:lstStyle/>
          <a:p>
            <a:pPr algn="ctr"/>
            <a:r>
              <a:rPr lang="en-US" dirty="0" err="1"/>
              <a:t>Susac</a:t>
            </a:r>
            <a:r>
              <a:rPr lang="en-US" dirty="0"/>
              <a:t> syndrome. Note the multiple areas of arteriolar inflammation and blockage at non-branch points</a:t>
            </a:r>
          </a:p>
        </p:txBody>
      </p:sp>
      <p:sp>
        <p:nvSpPr>
          <p:cNvPr id="2" name="TextBox 1">
            <a:extLst>
              <a:ext uri="{FF2B5EF4-FFF2-40B4-BE49-F238E27FC236}">
                <a16:creationId xmlns:a16="http://schemas.microsoft.com/office/drawing/2014/main" id="{9073D4E0-2685-48E6-23C1-59FEED90FA2D}"/>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Tree>
    <p:extLst>
      <p:ext uri="{BB962C8B-B14F-4D97-AF65-F5344CB8AC3E}">
        <p14:creationId xmlns:p14="http://schemas.microsoft.com/office/powerpoint/2010/main" val="1240663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solidFill>
                  <a:schemeClr val="bg1">
                    <a:lumMod val="75000"/>
                  </a:schemeClr>
                </a:solidFill>
              </a:rPr>
              <a:t>In a nutshell, what is the diagnostic implication of </a:t>
            </a:r>
            <a:r>
              <a:rPr lang="en-US" sz="1600" i="1" dirty="0" err="1">
                <a:solidFill>
                  <a:schemeClr val="bg1">
                    <a:lumMod val="75000"/>
                  </a:schemeClr>
                </a:solidFill>
              </a:rPr>
              <a:t>monocularity</a:t>
            </a:r>
            <a:r>
              <a:rPr lang="en-US" sz="1600" i="1" dirty="0">
                <a:solidFill>
                  <a:schemeClr val="bg1">
                    <a:lumMod val="75000"/>
                  </a:schemeClr>
                </a:solidFill>
              </a:rPr>
              <a:t> vs binocularity with respect to TVL?</a:t>
            </a:r>
          </a:p>
          <a:p>
            <a:r>
              <a:rPr lang="en-US" sz="1600" dirty="0" err="1">
                <a:solidFill>
                  <a:schemeClr val="bg1">
                    <a:lumMod val="75000"/>
                  </a:schemeClr>
                </a:solidFill>
              </a:rPr>
              <a:t>Monocularity</a:t>
            </a:r>
            <a:r>
              <a:rPr lang="en-US" sz="1600" dirty="0">
                <a:solidFill>
                  <a:schemeClr val="bg1">
                    <a:lumMod val="75000"/>
                  </a:schemeClr>
                </a:solidFill>
              </a:rPr>
              <a:t> strongly suggests the issue is  </a:t>
            </a:r>
            <a:r>
              <a:rPr lang="en-US" sz="1600" dirty="0" err="1">
                <a:solidFill>
                  <a:schemeClr val="bg1">
                    <a:lumMod val="75000"/>
                  </a:schemeClr>
                </a:solidFill>
              </a:rPr>
              <a:t>prechiasmal</a:t>
            </a:r>
            <a:r>
              <a:rPr lang="en-US" sz="1600" dirty="0">
                <a:solidFill>
                  <a:schemeClr val="bg1">
                    <a:lumMod val="75000"/>
                  </a:schemeClr>
                </a:solidFill>
              </a:rPr>
              <a:t> , whereas binocularity strongly suggests it is  </a:t>
            </a:r>
            <a:r>
              <a:rPr lang="en-US" sz="1600" dirty="0" err="1">
                <a:solidFill>
                  <a:schemeClr val="bg1">
                    <a:lumMod val="75000"/>
                  </a:schemeClr>
                </a:solidFill>
              </a:rPr>
              <a:t>postchiasmal</a:t>
            </a:r>
            <a:endParaRPr lang="en-US" sz="1600" dirty="0">
              <a:solidFill>
                <a:schemeClr val="bg1">
                  <a:lumMod val="75000"/>
                </a:schemeClr>
              </a:solidFill>
            </a:endParaRPr>
          </a:p>
        </p:txBody>
      </p:sp>
      <p:sp>
        <p:nvSpPr>
          <p:cNvPr id="6" name="TextBox 5">
            <a:extLst>
              <a:ext uri="{FF2B5EF4-FFF2-40B4-BE49-F238E27FC236}">
                <a16:creationId xmlns:a16="http://schemas.microsoft.com/office/drawing/2014/main" id="{99CC1031-4A7F-AE41-6B82-5C00E8207917}"/>
              </a:ext>
            </a:extLst>
          </p:cNvPr>
          <p:cNvSpPr txBox="1"/>
          <p:nvPr/>
        </p:nvSpPr>
        <p:spPr>
          <a:xfrm>
            <a:off x="1517424" y="3201023"/>
            <a:ext cx="6148909" cy="523220"/>
          </a:xfrm>
          <a:prstGeom prst="rect">
            <a:avLst/>
          </a:prstGeom>
          <a:noFill/>
        </p:spPr>
        <p:txBody>
          <a:bodyPr wrap="square" rtlCol="0">
            <a:spAutoFit/>
          </a:bodyPr>
          <a:lstStyle/>
          <a:p>
            <a:r>
              <a:rPr lang="en-US" sz="1400" i="1" dirty="0"/>
              <a:t>One </a:t>
            </a:r>
            <a:r>
              <a:rPr lang="en-US" sz="1400" dirty="0"/>
              <a:t>very</a:t>
            </a:r>
            <a:r>
              <a:rPr lang="en-US" sz="1400" i="1" dirty="0"/>
              <a:t> common cause of binocular TVL (you see it daily) is an exception, </a:t>
            </a:r>
            <a:r>
              <a:rPr lang="en-US" sz="1400" i="1" dirty="0" err="1"/>
              <a:t>ie</a:t>
            </a:r>
            <a:r>
              <a:rPr lang="en-US" sz="1400" i="1" dirty="0"/>
              <a:t>, it is due to a </a:t>
            </a:r>
            <a:r>
              <a:rPr lang="en-US" sz="1400" i="1" dirty="0" err="1"/>
              <a:t>prechiasmal</a:t>
            </a:r>
            <a:r>
              <a:rPr lang="en-US" sz="1400" i="1" dirty="0"/>
              <a:t> (like, </a:t>
            </a:r>
            <a:r>
              <a:rPr lang="en-US" sz="1400" b="1" i="1" dirty="0"/>
              <a:t>way</a:t>
            </a:r>
            <a:r>
              <a:rPr lang="en-US" sz="1400" i="1" dirty="0"/>
              <a:t> </a:t>
            </a:r>
            <a:r>
              <a:rPr lang="en-US" sz="1400" i="1" dirty="0" err="1"/>
              <a:t>prechiasmal</a:t>
            </a:r>
            <a:r>
              <a:rPr lang="en-US" sz="1400" i="1" dirty="0"/>
              <a:t>) condition. What is it?</a:t>
            </a:r>
          </a:p>
        </p:txBody>
      </p:sp>
    </p:spTree>
    <p:extLst>
      <p:ext uri="{BB962C8B-B14F-4D97-AF65-F5344CB8AC3E}">
        <p14:creationId xmlns:p14="http://schemas.microsoft.com/office/powerpoint/2010/main" val="428423606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p>
          <a:p>
            <a:pPr eaLnBrk="1" hangingPunct="1">
              <a:lnSpc>
                <a:spcPct val="90000"/>
              </a:lnSpc>
              <a:spcBef>
                <a:spcPct val="0"/>
              </a:spcBef>
              <a:buClrTx/>
              <a:buSzTx/>
              <a:buFontTx/>
              <a:buNone/>
            </a:pPr>
            <a:r>
              <a:rPr lang="en-US" altLang="en-US" sz="1400" dirty="0"/>
              <a:t>Multiple bilateral BRAOs occurring at non-branch points</a:t>
            </a:r>
          </a:p>
          <a:p>
            <a:pPr eaLnBrk="1" hangingPunct="1">
              <a:lnSpc>
                <a:spcPct val="90000"/>
              </a:lnSpc>
              <a:spcBef>
                <a:spcPct val="0"/>
              </a:spcBef>
              <a:buClrTx/>
              <a:buSzTx/>
              <a:buFontTx/>
              <a:buNone/>
            </a:pPr>
            <a:endParaRPr lang="en-US" altLang="en-US" sz="1400" i="1" dirty="0"/>
          </a:p>
          <a:p>
            <a:pPr eaLnBrk="1" hangingPunct="1">
              <a:lnSpc>
                <a:spcPct val="90000"/>
              </a:lnSpc>
              <a:spcBef>
                <a:spcPct val="0"/>
              </a:spcBef>
              <a:buClrTx/>
              <a:buSzTx/>
              <a:buFontTx/>
              <a:buNone/>
            </a:pPr>
            <a:r>
              <a:rPr lang="en-US" altLang="en-US" sz="1400" i="1" dirty="0"/>
              <a:t>Is it common, or rare?</a:t>
            </a:r>
            <a:endParaRPr lang="en-US" altLang="en-US" sz="1400" i="1" dirty="0">
              <a:solidFill>
                <a:srgbClr val="43CEFF"/>
              </a:solidFill>
            </a:endParaRPr>
          </a:p>
          <a:p>
            <a:pPr eaLnBrk="1" hangingPunct="1">
              <a:lnSpc>
                <a:spcPct val="90000"/>
              </a:lnSpc>
              <a:spcBef>
                <a:spcPct val="0"/>
              </a:spcBef>
              <a:buClrTx/>
              <a:buSzTx/>
              <a:buFontTx/>
              <a:buNone/>
            </a:pPr>
            <a:r>
              <a:rPr lang="en-US" altLang="en-US" sz="1400" dirty="0">
                <a:solidFill>
                  <a:srgbClr val="43CEFF"/>
                </a:solidFill>
              </a:rPr>
              <a:t>Rare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rgbClr val="43CEFF"/>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081702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p>
          <a:p>
            <a:pPr eaLnBrk="1" hangingPunct="1">
              <a:lnSpc>
                <a:spcPct val="90000"/>
              </a:lnSpc>
              <a:spcBef>
                <a:spcPct val="0"/>
              </a:spcBef>
              <a:buClrTx/>
              <a:buSzTx/>
              <a:buFontTx/>
              <a:buNone/>
            </a:pPr>
            <a:r>
              <a:rPr lang="en-US" altLang="en-US" sz="1400" dirty="0"/>
              <a:t>Multiple bilateral BRAOs occurring at non-branch points</a:t>
            </a:r>
          </a:p>
          <a:p>
            <a:pPr eaLnBrk="1" hangingPunct="1">
              <a:lnSpc>
                <a:spcPct val="90000"/>
              </a:lnSpc>
              <a:spcBef>
                <a:spcPct val="0"/>
              </a:spcBef>
              <a:buClrTx/>
              <a:buSzTx/>
              <a:buFontTx/>
              <a:buNone/>
            </a:pPr>
            <a:endParaRPr lang="en-US" altLang="en-US" sz="1400" i="1" dirty="0"/>
          </a:p>
          <a:p>
            <a:pPr eaLnBrk="1" hangingPunct="1">
              <a:lnSpc>
                <a:spcPct val="90000"/>
              </a:lnSpc>
              <a:spcBef>
                <a:spcPct val="0"/>
              </a:spcBef>
              <a:buClrTx/>
              <a:buSzTx/>
              <a:buFontTx/>
              <a:buNone/>
            </a:pPr>
            <a:r>
              <a:rPr lang="en-US" altLang="en-US" sz="1400" i="1" dirty="0"/>
              <a:t>Is it common, or rare?</a:t>
            </a:r>
          </a:p>
          <a:p>
            <a:pPr eaLnBrk="1" hangingPunct="1">
              <a:lnSpc>
                <a:spcPct val="90000"/>
              </a:lnSpc>
              <a:spcBef>
                <a:spcPct val="0"/>
              </a:spcBef>
              <a:buClrTx/>
              <a:buSzTx/>
              <a:buFontTx/>
              <a:buNone/>
            </a:pPr>
            <a:r>
              <a:rPr lang="en-US" altLang="en-US" sz="1400" dirty="0"/>
              <a:t>Rare</a:t>
            </a:r>
            <a:endParaRPr lang="en-US" altLang="en-US" sz="1400" dirty="0">
              <a:solidFill>
                <a:srgbClr val="43CEFF"/>
              </a:solidFill>
            </a:endParaRP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rgbClr val="43CEFF"/>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869509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p>
          <a:p>
            <a:pPr eaLnBrk="1" hangingPunct="1">
              <a:lnSpc>
                <a:spcPct val="90000"/>
              </a:lnSpc>
              <a:spcBef>
                <a:spcPct val="0"/>
              </a:spcBef>
              <a:buClrTx/>
              <a:buSzTx/>
              <a:buFontTx/>
              <a:buNone/>
            </a:pPr>
            <a:r>
              <a:rPr lang="en-US" altLang="en-US" sz="1400" dirty="0"/>
              <a:t>Multiple bilateral BRAOs occurring at non-branch points</a:t>
            </a:r>
          </a:p>
          <a:p>
            <a:pPr eaLnBrk="1" hangingPunct="1">
              <a:lnSpc>
                <a:spcPct val="90000"/>
              </a:lnSpc>
              <a:spcBef>
                <a:spcPct val="0"/>
              </a:spcBef>
              <a:buClrTx/>
              <a:buSzTx/>
              <a:buFontTx/>
              <a:buNone/>
            </a:pPr>
            <a:endParaRPr lang="en-US" altLang="en-US" sz="1400" i="1" dirty="0"/>
          </a:p>
          <a:p>
            <a:pPr eaLnBrk="1" hangingPunct="1">
              <a:lnSpc>
                <a:spcPct val="90000"/>
              </a:lnSpc>
              <a:spcBef>
                <a:spcPct val="0"/>
              </a:spcBef>
              <a:buClrTx/>
              <a:buSzTx/>
              <a:buFontTx/>
              <a:buNone/>
            </a:pPr>
            <a:r>
              <a:rPr lang="en-US" altLang="en-US" sz="1400" i="1" dirty="0"/>
              <a:t>Is it common, or rare?</a:t>
            </a:r>
          </a:p>
          <a:p>
            <a:pPr eaLnBrk="1" hangingPunct="1">
              <a:lnSpc>
                <a:spcPct val="90000"/>
              </a:lnSpc>
              <a:spcBef>
                <a:spcPct val="0"/>
              </a:spcBef>
              <a:buClrTx/>
              <a:buSzTx/>
              <a:buFontTx/>
              <a:buNone/>
            </a:pPr>
            <a:r>
              <a:rPr lang="en-US" altLang="en-US" sz="1400" dirty="0"/>
              <a:t>Rare</a:t>
            </a:r>
          </a:p>
          <a:p>
            <a:pPr eaLnBrk="1" hangingPunct="1">
              <a:lnSpc>
                <a:spcPct val="90000"/>
              </a:lnSpc>
              <a:spcBef>
                <a:spcPct val="0"/>
              </a:spcBef>
              <a:buClrTx/>
              <a:buSzTx/>
              <a:buFontTx/>
              <a:buNone/>
            </a:pPr>
            <a:endParaRPr lang="en-US" altLang="en-US" sz="1400" dirty="0">
              <a:sym typeface="Wingdings" panose="05000000000000000000" pitchFamily="2" charset="2"/>
            </a:endParaRPr>
          </a:p>
          <a:p>
            <a:pPr eaLnBrk="1" hangingPunct="1">
              <a:lnSpc>
                <a:spcPct val="90000"/>
              </a:lnSpc>
              <a:spcBef>
                <a:spcPct val="0"/>
              </a:spcBef>
              <a:buClrTx/>
              <a:buSzTx/>
              <a:buFontTx/>
              <a:buNone/>
            </a:pPr>
            <a:r>
              <a:rPr lang="en-US" altLang="en-US" sz="1400" i="1" dirty="0">
                <a:sym typeface="Wingdings" panose="05000000000000000000" pitchFamily="2" charset="2"/>
              </a:rPr>
              <a:t>In terms of age and gender, who is the classic patient?</a:t>
            </a:r>
            <a:endParaRPr lang="en-US" altLang="en-US" sz="1400" i="1"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131817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p>
          <a:p>
            <a:pPr eaLnBrk="1" hangingPunct="1">
              <a:lnSpc>
                <a:spcPct val="90000"/>
              </a:lnSpc>
              <a:spcBef>
                <a:spcPct val="0"/>
              </a:spcBef>
              <a:buClrTx/>
              <a:buSzTx/>
              <a:buFontTx/>
              <a:buNone/>
            </a:pPr>
            <a:r>
              <a:rPr lang="en-US" altLang="en-US" sz="1400" dirty="0"/>
              <a:t>Multiple bilateral BRAOs occurring at non-branch points</a:t>
            </a:r>
          </a:p>
          <a:p>
            <a:pPr eaLnBrk="1" hangingPunct="1">
              <a:lnSpc>
                <a:spcPct val="90000"/>
              </a:lnSpc>
              <a:spcBef>
                <a:spcPct val="0"/>
              </a:spcBef>
              <a:buClrTx/>
              <a:buSzTx/>
              <a:buFontTx/>
              <a:buNone/>
            </a:pPr>
            <a:endParaRPr lang="en-US" altLang="en-US" sz="1400" i="1" dirty="0"/>
          </a:p>
          <a:p>
            <a:pPr eaLnBrk="1" hangingPunct="1">
              <a:lnSpc>
                <a:spcPct val="90000"/>
              </a:lnSpc>
              <a:spcBef>
                <a:spcPct val="0"/>
              </a:spcBef>
              <a:buClrTx/>
              <a:buSzTx/>
              <a:buFontTx/>
              <a:buNone/>
            </a:pPr>
            <a:r>
              <a:rPr lang="en-US" altLang="en-US" sz="1400" i="1" dirty="0"/>
              <a:t>Is it common, or rare?</a:t>
            </a:r>
          </a:p>
          <a:p>
            <a:pPr eaLnBrk="1" hangingPunct="1">
              <a:lnSpc>
                <a:spcPct val="90000"/>
              </a:lnSpc>
              <a:spcBef>
                <a:spcPct val="0"/>
              </a:spcBef>
              <a:buClrTx/>
              <a:buSzTx/>
              <a:buFontTx/>
              <a:buNone/>
            </a:pPr>
            <a:r>
              <a:rPr lang="en-US" altLang="en-US" sz="1400" dirty="0"/>
              <a:t>Rare</a:t>
            </a:r>
          </a:p>
          <a:p>
            <a:pPr eaLnBrk="1" hangingPunct="1">
              <a:lnSpc>
                <a:spcPct val="90000"/>
              </a:lnSpc>
              <a:spcBef>
                <a:spcPct val="0"/>
              </a:spcBef>
              <a:buClrTx/>
              <a:buSzTx/>
              <a:buFontTx/>
              <a:buNone/>
            </a:pPr>
            <a:endParaRPr lang="en-US" altLang="en-US" sz="1400" dirty="0">
              <a:sym typeface="Wingdings" panose="05000000000000000000" pitchFamily="2" charset="2"/>
            </a:endParaRPr>
          </a:p>
          <a:p>
            <a:pPr eaLnBrk="1" hangingPunct="1">
              <a:lnSpc>
                <a:spcPct val="90000"/>
              </a:lnSpc>
              <a:spcBef>
                <a:spcPct val="0"/>
              </a:spcBef>
              <a:buClrTx/>
              <a:buSzTx/>
              <a:buFontTx/>
              <a:buNone/>
            </a:pPr>
            <a:r>
              <a:rPr lang="en-US" altLang="en-US" sz="1400" i="1" dirty="0">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ym typeface="Wingdings" panose="05000000000000000000" pitchFamily="2" charset="2"/>
              </a:rPr>
              <a:t>A young-adult (15-40 or so) female</a:t>
            </a: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endParaRPr lang="en-US" altLang="en-US" sz="1400" dirty="0">
              <a:solidFill>
                <a:srgbClr val="43CEFF"/>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rgbClr val="43CEFF"/>
                </a:solidFill>
                <a:sym typeface="Wingdings" panose="05000000000000000000" pitchFamily="2" charset="2"/>
              </a:rPr>
              <a:t>Susac</a:t>
            </a:r>
            <a:r>
              <a:rPr lang="en-US" altLang="en-US" sz="1400" i="1" dirty="0">
                <a:solidFill>
                  <a:srgbClr val="43CEFF"/>
                </a:solidFill>
                <a:sym typeface="Wingdings" panose="05000000000000000000" pitchFamily="2" charset="2"/>
              </a:rPr>
              <a:t> syndrome has two classic nonophthalmic manifestations—what are they?</a:t>
            </a:r>
            <a:r>
              <a:rPr lang="en-US" altLang="en-US" sz="1400" dirty="0">
                <a:solidFill>
                  <a:srgbClr val="43CEFF"/>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--Sensorineural hearing loss</a:t>
            </a:r>
          </a:p>
          <a:p>
            <a:pPr eaLnBrk="1" hangingPunct="1">
              <a:lnSpc>
                <a:spcPct val="90000"/>
              </a:lnSpc>
              <a:spcBef>
                <a:spcPct val="0"/>
              </a:spcBef>
              <a:buClrTx/>
              <a:buSzTx/>
              <a:buFontTx/>
              <a:buNone/>
            </a:pPr>
            <a:r>
              <a:rPr lang="en-US" altLang="en-US" sz="1400" dirty="0">
                <a:solidFill>
                  <a:srgbClr val="43CEFF"/>
                </a:solidFill>
                <a:sym typeface="Wingdings" panose="05000000000000000000" pitchFamily="2" charset="2"/>
              </a:rPr>
              <a:t>--Encephalopathy</a:t>
            </a:r>
            <a:endParaRPr lang="en-US" altLang="en-US" sz="1400" dirty="0">
              <a:solidFill>
                <a:srgbClr val="43CEFF"/>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177339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p>
          <a:p>
            <a:pPr eaLnBrk="1" hangingPunct="1">
              <a:lnSpc>
                <a:spcPct val="90000"/>
              </a:lnSpc>
              <a:spcBef>
                <a:spcPct val="0"/>
              </a:spcBef>
              <a:buClrTx/>
              <a:buSzTx/>
              <a:buFontTx/>
              <a:buNone/>
            </a:pPr>
            <a:r>
              <a:rPr lang="en-US" altLang="en-US" sz="1400" dirty="0"/>
              <a:t>Multiple bilateral BRAOs occurring at non-branch points</a:t>
            </a:r>
          </a:p>
          <a:p>
            <a:pPr eaLnBrk="1" hangingPunct="1">
              <a:lnSpc>
                <a:spcPct val="90000"/>
              </a:lnSpc>
              <a:spcBef>
                <a:spcPct val="0"/>
              </a:spcBef>
              <a:buClrTx/>
              <a:buSzTx/>
              <a:buFontTx/>
              <a:buNone/>
            </a:pPr>
            <a:endParaRPr lang="en-US" altLang="en-US" sz="1400" i="1" dirty="0"/>
          </a:p>
          <a:p>
            <a:pPr eaLnBrk="1" hangingPunct="1">
              <a:lnSpc>
                <a:spcPct val="90000"/>
              </a:lnSpc>
              <a:spcBef>
                <a:spcPct val="0"/>
              </a:spcBef>
              <a:buClrTx/>
              <a:buSzTx/>
              <a:buFontTx/>
              <a:buNone/>
            </a:pPr>
            <a:r>
              <a:rPr lang="en-US" altLang="en-US" sz="1400" i="1" dirty="0"/>
              <a:t>Is it common, or rare?</a:t>
            </a:r>
          </a:p>
          <a:p>
            <a:pPr eaLnBrk="1" hangingPunct="1">
              <a:lnSpc>
                <a:spcPct val="90000"/>
              </a:lnSpc>
              <a:spcBef>
                <a:spcPct val="0"/>
              </a:spcBef>
              <a:buClrTx/>
              <a:buSzTx/>
              <a:buFontTx/>
              <a:buNone/>
            </a:pPr>
            <a:r>
              <a:rPr lang="en-US" altLang="en-US" sz="1400" dirty="0"/>
              <a:t>Rare</a:t>
            </a:r>
          </a:p>
          <a:p>
            <a:pPr eaLnBrk="1" hangingPunct="1">
              <a:lnSpc>
                <a:spcPct val="90000"/>
              </a:lnSpc>
              <a:spcBef>
                <a:spcPct val="0"/>
              </a:spcBef>
              <a:buClrTx/>
              <a:buSzTx/>
              <a:buFontTx/>
              <a:buNone/>
            </a:pPr>
            <a:endParaRPr lang="en-US" altLang="en-US" sz="1400" dirty="0">
              <a:sym typeface="Wingdings" panose="05000000000000000000" pitchFamily="2" charset="2"/>
            </a:endParaRPr>
          </a:p>
          <a:p>
            <a:pPr eaLnBrk="1" hangingPunct="1">
              <a:lnSpc>
                <a:spcPct val="90000"/>
              </a:lnSpc>
              <a:spcBef>
                <a:spcPct val="0"/>
              </a:spcBef>
              <a:buClrTx/>
              <a:buSzTx/>
              <a:buFontTx/>
              <a:buNone/>
            </a:pPr>
            <a:r>
              <a:rPr lang="en-US" altLang="en-US" sz="1400" i="1" dirty="0">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ym typeface="Wingdings" panose="05000000000000000000" pitchFamily="2" charset="2"/>
            </a:endParaRPr>
          </a:p>
          <a:p>
            <a:pPr eaLnBrk="1" hangingPunct="1">
              <a:lnSpc>
                <a:spcPct val="90000"/>
              </a:lnSpc>
              <a:spcBef>
                <a:spcPct val="0"/>
              </a:spcBef>
              <a:buClrTx/>
              <a:buSzTx/>
              <a:buFontTx/>
              <a:buNone/>
            </a:pPr>
            <a:r>
              <a:rPr lang="en-US" altLang="en-US" sz="1400" i="1" dirty="0" err="1">
                <a:sym typeface="Wingdings" panose="05000000000000000000" pitchFamily="2" charset="2"/>
              </a:rPr>
              <a:t>Susac</a:t>
            </a:r>
            <a:r>
              <a:rPr lang="en-US" altLang="en-US" sz="1400" i="1" dirty="0">
                <a:sym typeface="Wingdings" panose="05000000000000000000" pitchFamily="2" charset="2"/>
              </a:rPr>
              <a:t> syndrome has two classic nonophthalmic manifestations—what are they?</a:t>
            </a:r>
            <a:r>
              <a:rPr lang="en-US" altLang="en-US" sz="1400" dirty="0">
                <a:sym typeface="Wingdings" panose="05000000000000000000" pitchFamily="2" charset="2"/>
              </a:rPr>
              <a:t> </a:t>
            </a:r>
          </a:p>
          <a:p>
            <a:pPr eaLnBrk="1" hangingPunct="1">
              <a:lnSpc>
                <a:spcPct val="90000"/>
              </a:lnSpc>
              <a:spcBef>
                <a:spcPct val="0"/>
              </a:spcBef>
              <a:buClrTx/>
              <a:buSzTx/>
              <a:buFontTx/>
              <a:buNone/>
            </a:pPr>
            <a:r>
              <a:rPr lang="en-US" altLang="en-US" sz="1400" dirty="0">
                <a:sym typeface="Wingdings" panose="05000000000000000000" pitchFamily="2" charset="2"/>
              </a:rPr>
              <a:t>--</a:t>
            </a:r>
            <a:r>
              <a:rPr lang="en-US" altLang="en-US" sz="1400" b="1" i="1" dirty="0">
                <a:sym typeface="Wingdings" panose="05000000000000000000" pitchFamily="2" charset="2"/>
              </a:rPr>
              <a:t>?</a:t>
            </a:r>
          </a:p>
          <a:p>
            <a:pPr eaLnBrk="1" hangingPunct="1">
              <a:lnSpc>
                <a:spcPct val="90000"/>
              </a:lnSpc>
              <a:spcBef>
                <a:spcPct val="0"/>
              </a:spcBef>
              <a:buClrTx/>
              <a:buSzTx/>
              <a:buFontTx/>
              <a:buNone/>
            </a:pPr>
            <a:r>
              <a:rPr lang="en-US" altLang="en-US" sz="1400" dirty="0">
                <a:sym typeface="Wingdings" panose="05000000000000000000" pitchFamily="2" charset="2"/>
              </a:rPr>
              <a:t>--</a:t>
            </a:r>
            <a:r>
              <a:rPr lang="en-US" altLang="en-US" sz="1400" b="1" i="1" dirty="0">
                <a:sym typeface="Wingdings" panose="05000000000000000000" pitchFamily="2" charset="2"/>
              </a:rPr>
              <a:t>?</a:t>
            </a:r>
            <a:endParaRPr lang="en-US" altLang="en-US" sz="1400" b="1" i="1" dirty="0"/>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903539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 non-branch point</a:t>
            </a:r>
            <a:r>
              <a:rPr lang="en-US" sz="1400" dirty="0"/>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t>Susac</a:t>
            </a:r>
            <a:r>
              <a:rPr lang="en-US" altLang="en-US" sz="1400" dirty="0"/>
              <a:t> syndrome</a:t>
            </a:r>
          </a:p>
          <a:p>
            <a:pPr eaLnBrk="1" hangingPunct="1">
              <a:lnSpc>
                <a:spcPct val="90000"/>
              </a:lnSpc>
              <a:spcBef>
                <a:spcPct val="0"/>
              </a:spcBef>
              <a:buClrTx/>
              <a:buSzTx/>
              <a:buFontTx/>
              <a:buNone/>
            </a:pPr>
            <a:endParaRPr lang="en-US" altLang="en-US" sz="1400" dirty="0"/>
          </a:p>
          <a:p>
            <a:pPr eaLnBrk="1" hangingPunct="1">
              <a:lnSpc>
                <a:spcPct val="90000"/>
              </a:lnSpc>
              <a:spcBef>
                <a:spcPct val="0"/>
              </a:spcBef>
              <a:buClrTx/>
              <a:buSzTx/>
              <a:buFontTx/>
              <a:buNone/>
            </a:pPr>
            <a:r>
              <a:rPr lang="en-US" altLang="en-US" sz="1400" i="1" dirty="0"/>
              <a:t>What is the classic presentation?</a:t>
            </a:r>
          </a:p>
          <a:p>
            <a:pPr eaLnBrk="1" hangingPunct="1">
              <a:lnSpc>
                <a:spcPct val="90000"/>
              </a:lnSpc>
              <a:spcBef>
                <a:spcPct val="0"/>
              </a:spcBef>
              <a:buClrTx/>
              <a:buSzTx/>
              <a:buFontTx/>
              <a:buNone/>
            </a:pPr>
            <a:r>
              <a:rPr lang="en-US" altLang="en-US" sz="1400" dirty="0"/>
              <a:t>Multiple bilateral BRAOs occurring at non-branch points</a:t>
            </a:r>
          </a:p>
          <a:p>
            <a:pPr eaLnBrk="1" hangingPunct="1">
              <a:lnSpc>
                <a:spcPct val="90000"/>
              </a:lnSpc>
              <a:spcBef>
                <a:spcPct val="0"/>
              </a:spcBef>
              <a:buClrTx/>
              <a:buSzTx/>
              <a:buFontTx/>
              <a:buNone/>
            </a:pPr>
            <a:endParaRPr lang="en-US" altLang="en-US" sz="1400" i="1" dirty="0"/>
          </a:p>
          <a:p>
            <a:pPr eaLnBrk="1" hangingPunct="1">
              <a:lnSpc>
                <a:spcPct val="90000"/>
              </a:lnSpc>
              <a:spcBef>
                <a:spcPct val="0"/>
              </a:spcBef>
              <a:buClrTx/>
              <a:buSzTx/>
              <a:buFontTx/>
              <a:buNone/>
            </a:pPr>
            <a:r>
              <a:rPr lang="en-US" altLang="en-US" sz="1400" i="1" dirty="0"/>
              <a:t>Is it common, or rare?</a:t>
            </a:r>
          </a:p>
          <a:p>
            <a:pPr eaLnBrk="1" hangingPunct="1">
              <a:lnSpc>
                <a:spcPct val="90000"/>
              </a:lnSpc>
              <a:spcBef>
                <a:spcPct val="0"/>
              </a:spcBef>
              <a:buClrTx/>
              <a:buSzTx/>
              <a:buFontTx/>
              <a:buNone/>
            </a:pPr>
            <a:r>
              <a:rPr lang="en-US" altLang="en-US" sz="1400" dirty="0"/>
              <a:t>Rare</a:t>
            </a:r>
          </a:p>
          <a:p>
            <a:pPr eaLnBrk="1" hangingPunct="1">
              <a:lnSpc>
                <a:spcPct val="90000"/>
              </a:lnSpc>
              <a:spcBef>
                <a:spcPct val="0"/>
              </a:spcBef>
              <a:buClrTx/>
              <a:buSzTx/>
              <a:buFontTx/>
              <a:buNone/>
            </a:pPr>
            <a:endParaRPr lang="en-US" altLang="en-US" sz="1400" dirty="0">
              <a:sym typeface="Wingdings" panose="05000000000000000000" pitchFamily="2" charset="2"/>
            </a:endParaRPr>
          </a:p>
          <a:p>
            <a:pPr eaLnBrk="1" hangingPunct="1">
              <a:lnSpc>
                <a:spcPct val="90000"/>
              </a:lnSpc>
              <a:spcBef>
                <a:spcPct val="0"/>
              </a:spcBef>
              <a:buClrTx/>
              <a:buSzTx/>
              <a:buFontTx/>
              <a:buNone/>
            </a:pPr>
            <a:r>
              <a:rPr lang="en-US" altLang="en-US" sz="1400" i="1" dirty="0">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ym typeface="Wingdings" panose="05000000000000000000" pitchFamily="2" charset="2"/>
            </a:endParaRPr>
          </a:p>
          <a:p>
            <a:pPr eaLnBrk="1" hangingPunct="1">
              <a:lnSpc>
                <a:spcPct val="90000"/>
              </a:lnSpc>
              <a:spcBef>
                <a:spcPct val="0"/>
              </a:spcBef>
              <a:buClrTx/>
              <a:buSzTx/>
              <a:buFontTx/>
              <a:buNone/>
            </a:pPr>
            <a:r>
              <a:rPr lang="en-US" altLang="en-US" sz="1400" i="1" dirty="0" err="1">
                <a:sym typeface="Wingdings" panose="05000000000000000000" pitchFamily="2" charset="2"/>
              </a:rPr>
              <a:t>Susac</a:t>
            </a:r>
            <a:r>
              <a:rPr lang="en-US" altLang="en-US" sz="1400" i="1" dirty="0">
                <a:sym typeface="Wingdings" panose="05000000000000000000" pitchFamily="2" charset="2"/>
              </a:rPr>
              <a:t> syndrome has two classic nonophthalmic manifestations—what are they?</a:t>
            </a:r>
            <a:r>
              <a:rPr lang="en-US" altLang="en-US" sz="1400" dirty="0">
                <a:sym typeface="Wingdings" panose="05000000000000000000" pitchFamily="2" charset="2"/>
              </a:rPr>
              <a:t> </a:t>
            </a:r>
          </a:p>
          <a:p>
            <a:pPr eaLnBrk="1" hangingPunct="1">
              <a:lnSpc>
                <a:spcPct val="90000"/>
              </a:lnSpc>
              <a:spcBef>
                <a:spcPct val="0"/>
              </a:spcBef>
              <a:buClrTx/>
              <a:buSzTx/>
              <a:buFontTx/>
              <a:buNone/>
            </a:pPr>
            <a:r>
              <a:rPr lang="en-US" altLang="en-US" sz="1400" dirty="0">
                <a:sym typeface="Wingdings" panose="05000000000000000000" pitchFamily="2" charset="2"/>
              </a:rPr>
              <a:t>--Hearing loss</a:t>
            </a:r>
          </a:p>
          <a:p>
            <a:pPr eaLnBrk="1" hangingPunct="1">
              <a:lnSpc>
                <a:spcPct val="90000"/>
              </a:lnSpc>
              <a:spcBef>
                <a:spcPct val="0"/>
              </a:spcBef>
              <a:buClrTx/>
              <a:buSzTx/>
              <a:buFontTx/>
              <a:buNone/>
            </a:pPr>
            <a:r>
              <a:rPr lang="en-US" altLang="en-US" sz="1400" dirty="0">
                <a:sym typeface="Wingdings" panose="05000000000000000000" pitchFamily="2" charset="2"/>
              </a:rPr>
              <a:t>--Encephalopathy</a:t>
            </a:r>
            <a:endParaRPr lang="en-US" altLang="en-US" sz="1400" dirty="0"/>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892599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solidFill>
                  <a:schemeClr val="bg1">
                    <a:lumMod val="65000"/>
                  </a:schemeClr>
                </a:solidFill>
              </a:rPr>
              <a:t>occlude an arteriole 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dirty="0">
                <a:solidFill>
                  <a:schemeClr val="bg1">
                    <a:lumMod val="50000"/>
                  </a:schemeClr>
                </a:solidFill>
              </a:rPr>
              <a:t>Multiple bilateral BRAOs 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--Encephalopathy</a:t>
            </a:r>
            <a:endParaRPr lang="en-US" altLang="en-US" sz="1400" dirty="0">
              <a:solidFill>
                <a:schemeClr val="bg1">
                  <a:lumMod val="50000"/>
                </a:schemeClr>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t>Susac</a:t>
            </a:r>
            <a:r>
              <a:rPr lang="en-US" sz="1400" i="1" dirty="0"/>
              <a:t> syndrome is aka  </a:t>
            </a:r>
            <a:r>
              <a:rPr lang="en-US" sz="1400" dirty="0"/>
              <a:t>SICRET  </a:t>
            </a:r>
            <a:r>
              <a:rPr lang="en-US" sz="1400" i="1" dirty="0"/>
              <a:t>syndrome, with  SICRET being an acronym. </a:t>
            </a:r>
            <a:r>
              <a:rPr lang="en-US" sz="1400" i="1" dirty="0">
                <a:solidFill>
                  <a:schemeClr val="accent5">
                    <a:lumMod val="75000"/>
                  </a:schemeClr>
                </a:solidFill>
              </a:rPr>
              <a:t>What does the acronym stand for?</a:t>
            </a:r>
          </a:p>
          <a:p>
            <a:r>
              <a:rPr lang="en-US" sz="1400" dirty="0">
                <a:solidFill>
                  <a:schemeClr val="accent5">
                    <a:lumMod val="75000"/>
                  </a:schemeClr>
                </a:solidFill>
              </a:rPr>
              <a:t>--SI: Small infarctions (of)</a:t>
            </a:r>
          </a:p>
          <a:p>
            <a:r>
              <a:rPr lang="en-US" sz="1400" dirty="0">
                <a:solidFill>
                  <a:schemeClr val="accent5">
                    <a:lumMod val="75000"/>
                  </a:schemeClr>
                </a:solidFill>
              </a:rPr>
              <a:t>--C: Cochlear</a:t>
            </a:r>
          </a:p>
          <a:p>
            <a:r>
              <a:rPr lang="en-US" sz="1400" dirty="0">
                <a:solidFill>
                  <a:schemeClr val="accent5">
                    <a:lumMod val="75000"/>
                  </a:schemeClr>
                </a:solidFill>
              </a:rPr>
              <a:t>--R: Retinal (and)</a:t>
            </a:r>
          </a:p>
          <a:p>
            <a:r>
              <a:rPr lang="en-US" sz="1400" dirty="0">
                <a:solidFill>
                  <a:schemeClr val="accent5">
                    <a:lumMod val="75000"/>
                  </a:schemeClr>
                </a:solidFill>
              </a:rPr>
              <a:t>--E: Encephalic</a:t>
            </a:r>
          </a:p>
          <a:p>
            <a:r>
              <a:rPr lang="en-US" sz="1400" dirty="0">
                <a:solidFill>
                  <a:schemeClr val="accent5">
                    <a:lumMod val="75000"/>
                  </a:schemeClr>
                </a:solidFill>
              </a:rPr>
              <a:t>--T: Tissue</a:t>
            </a:r>
          </a:p>
        </p:txBody>
      </p:sp>
      <p:sp>
        <p:nvSpPr>
          <p:cNvPr id="37" name="Rectangle 36">
            <a:extLst>
              <a:ext uri="{FF2B5EF4-FFF2-40B4-BE49-F238E27FC236}">
                <a16:creationId xmlns:a16="http://schemas.microsoft.com/office/drawing/2014/main" id="{FD208802-D066-3F4E-9330-7735C115B8E0}"/>
              </a:ext>
            </a:extLst>
          </p:cNvPr>
          <p:cNvSpPr/>
          <p:nvPr/>
        </p:nvSpPr>
        <p:spPr>
          <a:xfrm>
            <a:off x="4648315" y="1984496"/>
            <a:ext cx="751323" cy="235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A26549A-1D62-39CC-F793-9817AE476D13}"/>
              </a:ext>
            </a:extLst>
          </p:cNvPr>
          <p:cNvSpPr/>
          <p:nvPr/>
        </p:nvSpPr>
        <p:spPr>
          <a:xfrm>
            <a:off x="6717904" y="2017553"/>
            <a:ext cx="751323" cy="235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(same)</a:t>
            </a:r>
          </a:p>
        </p:txBody>
      </p:sp>
    </p:spTree>
    <p:extLst>
      <p:ext uri="{BB962C8B-B14F-4D97-AF65-F5344CB8AC3E}">
        <p14:creationId xmlns:p14="http://schemas.microsoft.com/office/powerpoint/2010/main" val="231054632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solidFill>
                  <a:schemeClr val="bg1">
                    <a:lumMod val="65000"/>
                  </a:schemeClr>
                </a:solidFill>
              </a:rPr>
              <a:t>occlude an arteriole 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dirty="0">
                <a:solidFill>
                  <a:schemeClr val="bg1">
                    <a:lumMod val="50000"/>
                  </a:schemeClr>
                </a:solidFill>
              </a:rPr>
              <a:t>Multiple bilateral BRAOs 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--Encephalopathy</a:t>
            </a:r>
            <a:endParaRPr lang="en-US" altLang="en-US" sz="1400" dirty="0">
              <a:solidFill>
                <a:schemeClr val="bg1">
                  <a:lumMod val="50000"/>
                </a:schemeClr>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t>Susac</a:t>
            </a:r>
            <a:r>
              <a:rPr lang="en-US" sz="1400" i="1" dirty="0"/>
              <a:t> syndrome is aka  </a:t>
            </a:r>
            <a:r>
              <a:rPr lang="en-US" sz="1400" dirty="0"/>
              <a:t>SICRET  </a:t>
            </a:r>
            <a:r>
              <a:rPr lang="en-US" sz="1400" i="1" dirty="0"/>
              <a:t>syndrome, with  SICRET being an acronym. </a:t>
            </a:r>
            <a:r>
              <a:rPr lang="en-US" sz="1400" i="1" dirty="0">
                <a:solidFill>
                  <a:schemeClr val="accent5">
                    <a:lumMod val="75000"/>
                  </a:schemeClr>
                </a:solidFill>
              </a:rPr>
              <a:t>What does the acronym stand for?</a:t>
            </a:r>
          </a:p>
          <a:p>
            <a:r>
              <a:rPr lang="en-US" sz="1400" dirty="0">
                <a:solidFill>
                  <a:schemeClr val="accent5">
                    <a:lumMod val="75000"/>
                  </a:schemeClr>
                </a:solidFill>
              </a:rPr>
              <a:t>--SI: Small infarctions (of)</a:t>
            </a:r>
          </a:p>
          <a:p>
            <a:r>
              <a:rPr lang="en-US" sz="1400" dirty="0">
                <a:solidFill>
                  <a:schemeClr val="accent5">
                    <a:lumMod val="75000"/>
                  </a:schemeClr>
                </a:solidFill>
              </a:rPr>
              <a:t>--C: Cochlear</a:t>
            </a:r>
          </a:p>
          <a:p>
            <a:r>
              <a:rPr lang="en-US" sz="1400" dirty="0">
                <a:solidFill>
                  <a:schemeClr val="accent5">
                    <a:lumMod val="75000"/>
                  </a:schemeClr>
                </a:solidFill>
              </a:rPr>
              <a:t>--R: Retinal (and)</a:t>
            </a:r>
          </a:p>
          <a:p>
            <a:r>
              <a:rPr lang="en-US" sz="1400" dirty="0">
                <a:solidFill>
                  <a:schemeClr val="accent5">
                    <a:lumMod val="75000"/>
                  </a:schemeClr>
                </a:solidFill>
              </a:rPr>
              <a:t>--E: Encephalic</a:t>
            </a:r>
          </a:p>
          <a:p>
            <a:r>
              <a:rPr lang="en-US" sz="1400" dirty="0">
                <a:solidFill>
                  <a:schemeClr val="accent5">
                    <a:lumMod val="75000"/>
                  </a:schemeClr>
                </a:solidFill>
              </a:rPr>
              <a:t>--T: Tissue</a:t>
            </a:r>
          </a:p>
        </p:txBody>
      </p:sp>
    </p:spTree>
    <p:extLst>
      <p:ext uri="{BB962C8B-B14F-4D97-AF65-F5344CB8AC3E}">
        <p14:creationId xmlns:p14="http://schemas.microsoft.com/office/powerpoint/2010/main" val="401342747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solidFill>
                  <a:schemeClr val="bg1">
                    <a:lumMod val="65000"/>
                  </a:schemeClr>
                </a:solidFill>
              </a:rPr>
              <a:t>occlude an arteriole 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dirty="0">
                <a:solidFill>
                  <a:schemeClr val="bg1">
                    <a:lumMod val="50000"/>
                  </a:schemeClr>
                </a:solidFill>
              </a:rPr>
              <a:t>Multiple bilateral BRAOs 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--Encephalopathy</a:t>
            </a:r>
            <a:endParaRPr lang="en-US" altLang="en-US" sz="1400" dirty="0">
              <a:solidFill>
                <a:schemeClr val="bg1">
                  <a:lumMod val="50000"/>
                </a:schemeClr>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t>Susac</a:t>
            </a:r>
            <a:r>
              <a:rPr lang="en-US" sz="1400" i="1" dirty="0"/>
              <a:t> syndrome is aka  </a:t>
            </a:r>
            <a:r>
              <a:rPr lang="en-US" sz="1400" dirty="0"/>
              <a:t>SICRET  </a:t>
            </a:r>
            <a:r>
              <a:rPr lang="en-US" sz="1400" i="1" dirty="0"/>
              <a:t>syndrome, with  SICRET being an acronym. </a:t>
            </a:r>
            <a:r>
              <a:rPr lang="en-US" sz="1400" i="1" dirty="0">
                <a:solidFill>
                  <a:srgbClr val="0000FF"/>
                </a:solidFill>
              </a:rPr>
              <a:t>What does the acronym stand for?</a:t>
            </a:r>
          </a:p>
          <a:p>
            <a:r>
              <a:rPr lang="en-US" sz="1400" dirty="0">
                <a:solidFill>
                  <a:srgbClr val="0000FF"/>
                </a:solidFill>
              </a:rPr>
              <a:t>--SI: </a:t>
            </a:r>
            <a:r>
              <a:rPr lang="en-US" sz="1400" b="1" i="1" dirty="0">
                <a:solidFill>
                  <a:srgbClr val="0000FF"/>
                </a:solidFill>
              </a:rPr>
              <a:t>?</a:t>
            </a:r>
            <a:endParaRPr lang="en-US" sz="1400" dirty="0">
              <a:solidFill>
                <a:srgbClr val="0000FF"/>
              </a:solidFill>
            </a:endParaRPr>
          </a:p>
          <a:p>
            <a:r>
              <a:rPr lang="en-US" sz="1400" dirty="0">
                <a:solidFill>
                  <a:schemeClr val="bg1">
                    <a:lumMod val="50000"/>
                  </a:schemeClr>
                </a:solidFill>
              </a:rPr>
              <a:t>--C: </a:t>
            </a:r>
            <a:r>
              <a:rPr lang="en-US" sz="1400" b="1" i="1" dirty="0">
                <a:solidFill>
                  <a:schemeClr val="bg1">
                    <a:lumMod val="50000"/>
                  </a:schemeClr>
                </a:solidFill>
              </a:rPr>
              <a:t>?</a:t>
            </a:r>
          </a:p>
          <a:p>
            <a:r>
              <a:rPr lang="en-US" sz="1400" dirty="0">
                <a:solidFill>
                  <a:schemeClr val="bg1">
                    <a:lumMod val="50000"/>
                  </a:schemeClr>
                </a:solidFill>
              </a:rPr>
              <a:t>--R: </a:t>
            </a:r>
            <a:r>
              <a:rPr lang="en-US" sz="1400" b="1" i="1" dirty="0">
                <a:solidFill>
                  <a:schemeClr val="bg1">
                    <a:lumMod val="50000"/>
                  </a:schemeClr>
                </a:solidFill>
              </a:rPr>
              <a:t>?</a:t>
            </a:r>
          </a:p>
          <a:p>
            <a:r>
              <a:rPr lang="en-US" sz="1400" dirty="0">
                <a:solidFill>
                  <a:schemeClr val="bg1">
                    <a:lumMod val="50000"/>
                  </a:schemeClr>
                </a:solidFill>
              </a:rPr>
              <a:t>--E: </a:t>
            </a:r>
            <a:r>
              <a:rPr lang="en-US" sz="1400" b="1" i="1" dirty="0">
                <a:solidFill>
                  <a:schemeClr val="bg1">
                    <a:lumMod val="50000"/>
                  </a:schemeClr>
                </a:solidFill>
              </a:rPr>
              <a:t>?</a:t>
            </a:r>
          </a:p>
          <a:p>
            <a:r>
              <a:rPr lang="en-US" sz="1400" dirty="0">
                <a:solidFill>
                  <a:srgbClr val="0000FF"/>
                </a:solidFill>
              </a:rPr>
              <a:t>--T: Tissue</a:t>
            </a:r>
          </a:p>
        </p:txBody>
      </p:sp>
    </p:spTree>
    <p:extLst>
      <p:ext uri="{BB962C8B-B14F-4D97-AF65-F5344CB8AC3E}">
        <p14:creationId xmlns:p14="http://schemas.microsoft.com/office/powerpoint/2010/main" val="13399815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279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r>
            <a:r>
              <a:rPr lang="en-US" sz="1400" b="1" dirty="0">
                <a:solidFill>
                  <a:schemeClr val="bg1">
                    <a:lumMod val="65000"/>
                  </a:schemeClr>
                </a:solidFill>
              </a:rPr>
              <a:t>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dirty="0">
                <a:solidFill>
                  <a:schemeClr val="bg1">
                    <a:lumMod val="50000"/>
                  </a:schemeClr>
                </a:solidFill>
              </a:rPr>
              <a:t>Multiple bilateral BRAOs 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--Encephalopathy</a:t>
            </a:r>
            <a:endParaRPr lang="en-US" altLang="en-US" sz="1400" dirty="0">
              <a:solidFill>
                <a:schemeClr val="bg1">
                  <a:lumMod val="50000"/>
                </a:schemeClr>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t>Susac</a:t>
            </a:r>
            <a:r>
              <a:rPr lang="en-US" sz="1400" i="1" dirty="0"/>
              <a:t> syndrome is aka  </a:t>
            </a:r>
            <a:r>
              <a:rPr lang="en-US" sz="1400" dirty="0"/>
              <a:t>SICRET  </a:t>
            </a:r>
            <a:r>
              <a:rPr lang="en-US" sz="1400" i="1" dirty="0"/>
              <a:t>syndrome, with  SICRET being an acronym. </a:t>
            </a:r>
            <a:r>
              <a:rPr lang="en-US" sz="1400" i="1" dirty="0">
                <a:solidFill>
                  <a:srgbClr val="0000FF"/>
                </a:solidFill>
              </a:rPr>
              <a:t>What does the acronym stand for?</a:t>
            </a:r>
          </a:p>
          <a:p>
            <a:r>
              <a:rPr lang="en-US" sz="1400" dirty="0">
                <a:solidFill>
                  <a:srgbClr val="0000FF"/>
                </a:solidFill>
              </a:rPr>
              <a:t>--SI: Small infarctions (of)</a:t>
            </a:r>
          </a:p>
          <a:p>
            <a:r>
              <a:rPr lang="en-US" sz="1400" dirty="0">
                <a:solidFill>
                  <a:srgbClr val="0000FF"/>
                </a:solidFill>
              </a:rPr>
              <a:t>--C: </a:t>
            </a:r>
            <a:r>
              <a:rPr lang="en-US" sz="1400" b="1" i="1" dirty="0">
                <a:solidFill>
                  <a:srgbClr val="0000FF"/>
                </a:solidFill>
              </a:rPr>
              <a:t>?</a:t>
            </a:r>
          </a:p>
          <a:p>
            <a:r>
              <a:rPr lang="en-US" sz="1400" dirty="0">
                <a:solidFill>
                  <a:schemeClr val="bg1">
                    <a:lumMod val="50000"/>
                  </a:schemeClr>
                </a:solidFill>
              </a:rPr>
              <a:t>--R: </a:t>
            </a:r>
            <a:r>
              <a:rPr lang="en-US" sz="1400" b="1" i="1" dirty="0">
                <a:solidFill>
                  <a:schemeClr val="bg1">
                    <a:lumMod val="50000"/>
                  </a:schemeClr>
                </a:solidFill>
              </a:rPr>
              <a:t>?</a:t>
            </a:r>
          </a:p>
          <a:p>
            <a:r>
              <a:rPr lang="en-US" sz="1400" dirty="0">
                <a:solidFill>
                  <a:schemeClr val="bg1">
                    <a:lumMod val="50000"/>
                  </a:schemeClr>
                </a:solidFill>
              </a:rPr>
              <a:t>--E: </a:t>
            </a:r>
            <a:r>
              <a:rPr lang="en-US" sz="1400" b="1" i="1" dirty="0">
                <a:solidFill>
                  <a:schemeClr val="bg1">
                    <a:lumMod val="50000"/>
                  </a:schemeClr>
                </a:solidFill>
              </a:rPr>
              <a:t>?</a:t>
            </a:r>
          </a:p>
          <a:p>
            <a:r>
              <a:rPr lang="en-US" sz="1400" dirty="0">
                <a:solidFill>
                  <a:srgbClr val="0000FF"/>
                </a:solidFill>
              </a:rPr>
              <a:t>--T: Tissue</a:t>
            </a:r>
          </a:p>
        </p:txBody>
      </p:sp>
      <p:sp>
        <p:nvSpPr>
          <p:cNvPr id="38" name="Star: 5 Points 37">
            <a:extLst>
              <a:ext uri="{FF2B5EF4-FFF2-40B4-BE49-F238E27FC236}">
                <a16:creationId xmlns:a16="http://schemas.microsoft.com/office/drawing/2014/main" id="{94F0CAC7-B51D-182A-23C9-FE060E620C03}"/>
              </a:ext>
            </a:extLst>
          </p:cNvPr>
          <p:cNvSpPr/>
          <p:nvPr/>
        </p:nvSpPr>
        <p:spPr>
          <a:xfrm>
            <a:off x="1514367" y="3660193"/>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648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solidFill>
                  <a:schemeClr val="bg1">
                    <a:lumMod val="75000"/>
                  </a:schemeClr>
                </a:solidFill>
              </a:rPr>
              <a:t>In a nutshell, what is the diagnostic implication of </a:t>
            </a:r>
            <a:r>
              <a:rPr lang="en-US" sz="1600" i="1" dirty="0" err="1">
                <a:solidFill>
                  <a:schemeClr val="bg1">
                    <a:lumMod val="75000"/>
                  </a:schemeClr>
                </a:solidFill>
              </a:rPr>
              <a:t>monocularity</a:t>
            </a:r>
            <a:r>
              <a:rPr lang="en-US" sz="1600" i="1" dirty="0">
                <a:solidFill>
                  <a:schemeClr val="bg1">
                    <a:lumMod val="75000"/>
                  </a:schemeClr>
                </a:solidFill>
              </a:rPr>
              <a:t> vs binocularity with respect to TVL?</a:t>
            </a:r>
          </a:p>
          <a:p>
            <a:r>
              <a:rPr lang="en-US" sz="1600" dirty="0" err="1">
                <a:solidFill>
                  <a:schemeClr val="bg1">
                    <a:lumMod val="75000"/>
                  </a:schemeClr>
                </a:solidFill>
              </a:rPr>
              <a:t>Monocularity</a:t>
            </a:r>
            <a:r>
              <a:rPr lang="en-US" sz="1600" dirty="0">
                <a:solidFill>
                  <a:schemeClr val="bg1">
                    <a:lumMod val="75000"/>
                  </a:schemeClr>
                </a:solidFill>
              </a:rPr>
              <a:t> strongly suggests the issue is  </a:t>
            </a:r>
            <a:r>
              <a:rPr lang="en-US" sz="1600" dirty="0" err="1">
                <a:solidFill>
                  <a:schemeClr val="bg1">
                    <a:lumMod val="75000"/>
                  </a:schemeClr>
                </a:solidFill>
              </a:rPr>
              <a:t>prechiasmal</a:t>
            </a:r>
            <a:r>
              <a:rPr lang="en-US" sz="1600" dirty="0">
                <a:solidFill>
                  <a:schemeClr val="bg1">
                    <a:lumMod val="75000"/>
                  </a:schemeClr>
                </a:solidFill>
              </a:rPr>
              <a:t> , whereas binocularity strongly suggests it is  </a:t>
            </a:r>
            <a:r>
              <a:rPr lang="en-US" sz="1600" dirty="0" err="1">
                <a:solidFill>
                  <a:schemeClr val="bg1">
                    <a:lumMod val="75000"/>
                  </a:schemeClr>
                </a:solidFill>
              </a:rPr>
              <a:t>postchiasmal</a:t>
            </a:r>
            <a:endParaRPr lang="en-US" sz="1600" dirty="0">
              <a:solidFill>
                <a:schemeClr val="bg1">
                  <a:lumMod val="75000"/>
                </a:schemeClr>
              </a:solidFill>
            </a:endParaRPr>
          </a:p>
        </p:txBody>
      </p:sp>
      <p:sp>
        <p:nvSpPr>
          <p:cNvPr id="6" name="TextBox 5">
            <a:extLst>
              <a:ext uri="{FF2B5EF4-FFF2-40B4-BE49-F238E27FC236}">
                <a16:creationId xmlns:a16="http://schemas.microsoft.com/office/drawing/2014/main" id="{99CC1031-4A7F-AE41-6B82-5C00E8207917}"/>
              </a:ext>
            </a:extLst>
          </p:cNvPr>
          <p:cNvSpPr txBox="1"/>
          <p:nvPr/>
        </p:nvSpPr>
        <p:spPr>
          <a:xfrm>
            <a:off x="1517424" y="3201023"/>
            <a:ext cx="6148909" cy="738664"/>
          </a:xfrm>
          <a:prstGeom prst="rect">
            <a:avLst/>
          </a:prstGeom>
          <a:noFill/>
        </p:spPr>
        <p:txBody>
          <a:bodyPr wrap="square" rtlCol="0">
            <a:spAutoFit/>
          </a:bodyPr>
          <a:lstStyle/>
          <a:p>
            <a:r>
              <a:rPr lang="en-US" sz="1400" i="1" dirty="0"/>
              <a:t>One </a:t>
            </a:r>
            <a:r>
              <a:rPr lang="en-US" sz="1400" dirty="0"/>
              <a:t>very</a:t>
            </a:r>
            <a:r>
              <a:rPr lang="en-US" sz="1400" i="1" dirty="0"/>
              <a:t> common cause of binocular TVL (you see it daily) is an exception, </a:t>
            </a:r>
            <a:r>
              <a:rPr lang="en-US" sz="1400" i="1" dirty="0" err="1"/>
              <a:t>ie</a:t>
            </a:r>
            <a:r>
              <a:rPr lang="en-US" sz="1400" i="1" dirty="0"/>
              <a:t>, it is due to a </a:t>
            </a:r>
            <a:r>
              <a:rPr lang="en-US" sz="1400" i="1" dirty="0" err="1"/>
              <a:t>prechiasmal</a:t>
            </a:r>
            <a:r>
              <a:rPr lang="en-US" sz="1400" i="1" dirty="0"/>
              <a:t> (like, </a:t>
            </a:r>
            <a:r>
              <a:rPr lang="en-US" sz="1400" b="1" i="1" dirty="0"/>
              <a:t>way</a:t>
            </a:r>
            <a:r>
              <a:rPr lang="en-US" sz="1400" i="1" dirty="0"/>
              <a:t> </a:t>
            </a:r>
            <a:r>
              <a:rPr lang="en-US" sz="1400" i="1" dirty="0" err="1"/>
              <a:t>prechiasmal</a:t>
            </a:r>
            <a:r>
              <a:rPr lang="en-US" sz="1400" i="1" dirty="0"/>
              <a:t>) condition. What is it?</a:t>
            </a:r>
          </a:p>
          <a:p>
            <a:r>
              <a:rPr lang="en-US" sz="1400" dirty="0"/>
              <a:t>Dry eyes (which needless to say can cause </a:t>
            </a:r>
            <a:r>
              <a:rPr lang="en-US" sz="1400" i="1" dirty="0"/>
              <a:t>monocular</a:t>
            </a:r>
            <a:r>
              <a:rPr lang="en-US" sz="1400" dirty="0"/>
              <a:t> TVL as well)</a:t>
            </a:r>
          </a:p>
        </p:txBody>
      </p:sp>
    </p:spTree>
    <p:extLst>
      <p:ext uri="{BB962C8B-B14F-4D97-AF65-F5344CB8AC3E}">
        <p14:creationId xmlns:p14="http://schemas.microsoft.com/office/powerpoint/2010/main" val="101083990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r>
            <a:r>
              <a:rPr lang="en-US" sz="1400" b="1" dirty="0">
                <a:solidFill>
                  <a:schemeClr val="bg1">
                    <a:lumMod val="65000"/>
                  </a:schemeClr>
                </a:solidFill>
              </a:rPr>
              <a:t>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dirty="0">
                <a:solidFill>
                  <a:schemeClr val="bg1">
                    <a:lumMod val="50000"/>
                  </a:schemeClr>
                </a:solidFill>
              </a:rPr>
              <a:t>Multiple bilateral BRAOs 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t>
            </a:r>
            <a:r>
              <a:rPr lang="en-US" altLang="en-US" sz="1400" b="1" dirty="0">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--Encephalopathy</a:t>
            </a:r>
            <a:endParaRPr lang="en-US" altLang="en-US" sz="1400" dirty="0">
              <a:solidFill>
                <a:schemeClr val="bg1">
                  <a:lumMod val="50000"/>
                </a:schemeClr>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t>Susac</a:t>
            </a:r>
            <a:r>
              <a:rPr lang="en-US" sz="1400" i="1" dirty="0"/>
              <a:t> syndrome is aka  </a:t>
            </a:r>
            <a:r>
              <a:rPr lang="en-US" sz="1400" dirty="0"/>
              <a:t>SICRET  </a:t>
            </a:r>
            <a:r>
              <a:rPr lang="en-US" sz="1400" i="1" dirty="0"/>
              <a:t>syndrome, with  SICRET being an acronym. </a:t>
            </a:r>
            <a:r>
              <a:rPr lang="en-US" sz="1400" i="1" dirty="0">
                <a:solidFill>
                  <a:srgbClr val="0000FF"/>
                </a:solidFill>
              </a:rPr>
              <a:t>What does the acronym stand for?</a:t>
            </a:r>
          </a:p>
          <a:p>
            <a:r>
              <a:rPr lang="en-US" sz="1400" dirty="0">
                <a:solidFill>
                  <a:srgbClr val="0000FF"/>
                </a:solidFill>
              </a:rPr>
              <a:t>--SI: Small infarctions (of)</a:t>
            </a:r>
          </a:p>
          <a:p>
            <a:r>
              <a:rPr lang="en-US" sz="1400" dirty="0">
                <a:solidFill>
                  <a:srgbClr val="0000FF"/>
                </a:solidFill>
              </a:rPr>
              <a:t>--C: Cochlear</a:t>
            </a:r>
          </a:p>
          <a:p>
            <a:r>
              <a:rPr lang="en-US" sz="1400" dirty="0">
                <a:solidFill>
                  <a:srgbClr val="0000FF"/>
                </a:solidFill>
              </a:rPr>
              <a:t>--R: </a:t>
            </a:r>
            <a:r>
              <a:rPr lang="en-US" sz="1400" b="1" i="1" dirty="0">
                <a:solidFill>
                  <a:srgbClr val="0000FF"/>
                </a:solidFill>
              </a:rPr>
              <a:t>?</a:t>
            </a:r>
          </a:p>
          <a:p>
            <a:r>
              <a:rPr lang="en-US" sz="1400" dirty="0">
                <a:solidFill>
                  <a:schemeClr val="bg1">
                    <a:lumMod val="50000"/>
                  </a:schemeClr>
                </a:solidFill>
              </a:rPr>
              <a:t>--E: </a:t>
            </a:r>
            <a:r>
              <a:rPr lang="en-US" sz="1400" b="1" i="1" dirty="0">
                <a:solidFill>
                  <a:schemeClr val="bg1">
                    <a:lumMod val="50000"/>
                  </a:schemeClr>
                </a:solidFill>
              </a:rPr>
              <a:t>?</a:t>
            </a:r>
          </a:p>
          <a:p>
            <a:r>
              <a:rPr lang="en-US" sz="1400" dirty="0">
                <a:solidFill>
                  <a:srgbClr val="0000FF"/>
                </a:solidFill>
              </a:rPr>
              <a:t>--T: Tissue</a:t>
            </a:r>
          </a:p>
        </p:txBody>
      </p:sp>
      <p:sp>
        <p:nvSpPr>
          <p:cNvPr id="39" name="Star: 5 Points 38">
            <a:extLst>
              <a:ext uri="{FF2B5EF4-FFF2-40B4-BE49-F238E27FC236}">
                <a16:creationId xmlns:a16="http://schemas.microsoft.com/office/drawing/2014/main" id="{5EB65928-CAE2-1A61-CD17-902E77C54458}"/>
              </a:ext>
            </a:extLst>
          </p:cNvPr>
          <p:cNvSpPr/>
          <p:nvPr/>
        </p:nvSpPr>
        <p:spPr>
          <a:xfrm>
            <a:off x="1514367" y="3660193"/>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73B73366-168B-7AF2-23E2-5515F4EDD503}"/>
              </a:ext>
            </a:extLst>
          </p:cNvPr>
          <p:cNvSpPr/>
          <p:nvPr/>
        </p:nvSpPr>
        <p:spPr>
          <a:xfrm>
            <a:off x="1239725" y="3105736"/>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8129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r>
            <a:r>
              <a:rPr lang="en-US" sz="1400" b="1" dirty="0">
                <a:solidFill>
                  <a:schemeClr val="bg1">
                    <a:lumMod val="65000"/>
                  </a:schemeClr>
                </a:solidFill>
              </a:rPr>
              <a:t>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b="1" dirty="0"/>
              <a:t>Multiple bilateral BRAOs </a:t>
            </a:r>
            <a:r>
              <a:rPr lang="en-US" altLang="en-US" sz="1400" dirty="0">
                <a:solidFill>
                  <a:schemeClr val="bg1">
                    <a:lumMod val="50000"/>
                  </a:schemeClr>
                </a:solidFill>
              </a:rPr>
              <a:t>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t>
            </a:r>
            <a:r>
              <a:rPr lang="en-US" altLang="en-US" sz="1400" b="1" dirty="0">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--Encephalopathy</a:t>
            </a:r>
            <a:endParaRPr lang="en-US" altLang="en-US" sz="1400" dirty="0">
              <a:solidFill>
                <a:schemeClr val="bg1">
                  <a:lumMod val="50000"/>
                </a:schemeClr>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t>Susac</a:t>
            </a:r>
            <a:r>
              <a:rPr lang="en-US" sz="1400" i="1" dirty="0"/>
              <a:t> syndrome is aka  </a:t>
            </a:r>
            <a:r>
              <a:rPr lang="en-US" sz="1400" dirty="0"/>
              <a:t>SICRET  </a:t>
            </a:r>
            <a:r>
              <a:rPr lang="en-US" sz="1400" i="1" dirty="0"/>
              <a:t>syndrome, with  SICRET being an acronym. </a:t>
            </a:r>
            <a:r>
              <a:rPr lang="en-US" sz="1400" i="1" dirty="0">
                <a:solidFill>
                  <a:srgbClr val="0000FF"/>
                </a:solidFill>
              </a:rPr>
              <a:t>What does the acronym stand for?</a:t>
            </a:r>
          </a:p>
          <a:p>
            <a:r>
              <a:rPr lang="en-US" sz="1400" dirty="0">
                <a:solidFill>
                  <a:srgbClr val="0000FF"/>
                </a:solidFill>
              </a:rPr>
              <a:t>--SI: Small infarctions (of)</a:t>
            </a:r>
          </a:p>
          <a:p>
            <a:r>
              <a:rPr lang="en-US" sz="1400" dirty="0">
                <a:solidFill>
                  <a:srgbClr val="0000FF"/>
                </a:solidFill>
              </a:rPr>
              <a:t>--C: Cochlear</a:t>
            </a:r>
          </a:p>
          <a:p>
            <a:r>
              <a:rPr lang="en-US" sz="1400" dirty="0">
                <a:solidFill>
                  <a:srgbClr val="0000FF"/>
                </a:solidFill>
              </a:rPr>
              <a:t>--R: Retinal (and</a:t>
            </a:r>
          </a:p>
          <a:p>
            <a:r>
              <a:rPr lang="en-US" sz="1400" dirty="0">
                <a:solidFill>
                  <a:srgbClr val="0000FF"/>
                </a:solidFill>
              </a:rPr>
              <a:t>--E: </a:t>
            </a:r>
            <a:r>
              <a:rPr lang="en-US" sz="1400" b="1" i="1" dirty="0">
                <a:solidFill>
                  <a:srgbClr val="0000FF"/>
                </a:solidFill>
              </a:rPr>
              <a:t>?</a:t>
            </a:r>
          </a:p>
          <a:p>
            <a:r>
              <a:rPr lang="en-US" sz="1400" dirty="0">
                <a:solidFill>
                  <a:srgbClr val="0000FF"/>
                </a:solidFill>
              </a:rPr>
              <a:t>--T: Tissue</a:t>
            </a:r>
          </a:p>
        </p:txBody>
      </p:sp>
      <p:sp>
        <p:nvSpPr>
          <p:cNvPr id="37" name="Star: 5 Points 36">
            <a:extLst>
              <a:ext uri="{FF2B5EF4-FFF2-40B4-BE49-F238E27FC236}">
                <a16:creationId xmlns:a16="http://schemas.microsoft.com/office/drawing/2014/main" id="{6207D1CD-C7D7-0E49-9F48-4BC8A43B4819}"/>
              </a:ext>
            </a:extLst>
          </p:cNvPr>
          <p:cNvSpPr/>
          <p:nvPr/>
        </p:nvSpPr>
        <p:spPr>
          <a:xfrm>
            <a:off x="1514367" y="3660193"/>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434F40E1-A513-677F-44BB-6EE563BA54B6}"/>
              </a:ext>
            </a:extLst>
          </p:cNvPr>
          <p:cNvSpPr/>
          <p:nvPr/>
        </p:nvSpPr>
        <p:spPr>
          <a:xfrm>
            <a:off x="2162299" y="1399599"/>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F034AEFF-4A2C-958E-C65C-823AA4C06544}"/>
              </a:ext>
            </a:extLst>
          </p:cNvPr>
          <p:cNvSpPr/>
          <p:nvPr/>
        </p:nvSpPr>
        <p:spPr>
          <a:xfrm>
            <a:off x="1239725" y="3105736"/>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4320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t>occlude an arteriole </a:t>
            </a:r>
            <a:r>
              <a:rPr lang="en-US" sz="1400" b="1" dirty="0">
                <a:solidFill>
                  <a:schemeClr val="bg1">
                    <a:lumMod val="65000"/>
                  </a:schemeClr>
                </a:solidFill>
              </a:rPr>
              <a:t>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b="1" dirty="0"/>
              <a:t>Multiple bilateral BRAOs </a:t>
            </a:r>
            <a:r>
              <a:rPr lang="en-US" altLang="en-US" sz="1400" dirty="0">
                <a:solidFill>
                  <a:schemeClr val="bg1">
                    <a:lumMod val="50000"/>
                  </a:schemeClr>
                </a:solidFill>
              </a:rPr>
              <a:t>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t>
            </a:r>
            <a:r>
              <a:rPr lang="en-US" altLang="en-US" sz="1400" b="1" dirty="0">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t>
            </a:r>
            <a:r>
              <a:rPr lang="en-US" altLang="en-US" sz="1400" b="1" dirty="0">
                <a:sym typeface="Wingdings" panose="05000000000000000000" pitchFamily="2" charset="2"/>
              </a:rPr>
              <a:t>Encephalopathy</a:t>
            </a:r>
            <a:endParaRPr lang="en-US" altLang="en-US" sz="1400" b="1" dirty="0"/>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t>Susac</a:t>
            </a:r>
            <a:r>
              <a:rPr lang="en-US" sz="1400" i="1" dirty="0"/>
              <a:t> syndrome is aka  </a:t>
            </a:r>
            <a:r>
              <a:rPr lang="en-US" sz="1400" dirty="0"/>
              <a:t>SICRET  </a:t>
            </a:r>
            <a:r>
              <a:rPr lang="en-US" sz="1400" i="1" dirty="0"/>
              <a:t>syndrome, with  SICRET being an acronym. </a:t>
            </a:r>
            <a:r>
              <a:rPr lang="en-US" sz="1400" i="1" dirty="0">
                <a:solidFill>
                  <a:srgbClr val="0000FF"/>
                </a:solidFill>
              </a:rPr>
              <a:t>What does the acronym stand for?</a:t>
            </a:r>
          </a:p>
          <a:p>
            <a:r>
              <a:rPr lang="en-US" sz="1400" dirty="0">
                <a:solidFill>
                  <a:srgbClr val="0000FF"/>
                </a:solidFill>
              </a:rPr>
              <a:t>--SI: Small infarctions (of)</a:t>
            </a:r>
          </a:p>
          <a:p>
            <a:r>
              <a:rPr lang="en-US" sz="1400" dirty="0">
                <a:solidFill>
                  <a:srgbClr val="0000FF"/>
                </a:solidFill>
              </a:rPr>
              <a:t>--C: Cochlear</a:t>
            </a:r>
          </a:p>
          <a:p>
            <a:r>
              <a:rPr lang="en-US" sz="1400" dirty="0">
                <a:solidFill>
                  <a:srgbClr val="0000FF"/>
                </a:solidFill>
              </a:rPr>
              <a:t>--R: Retinal (and</a:t>
            </a:r>
          </a:p>
          <a:p>
            <a:r>
              <a:rPr lang="en-US" sz="1400" dirty="0">
                <a:solidFill>
                  <a:srgbClr val="0000FF"/>
                </a:solidFill>
              </a:rPr>
              <a:t>--E: Encephalic</a:t>
            </a:r>
          </a:p>
          <a:p>
            <a:r>
              <a:rPr lang="en-US" sz="1400" dirty="0">
                <a:solidFill>
                  <a:srgbClr val="0000FF"/>
                </a:solidFill>
              </a:rPr>
              <a:t>--T: Tissue</a:t>
            </a:r>
          </a:p>
        </p:txBody>
      </p:sp>
      <p:sp>
        <p:nvSpPr>
          <p:cNvPr id="37" name="Star: 5 Points 36">
            <a:extLst>
              <a:ext uri="{FF2B5EF4-FFF2-40B4-BE49-F238E27FC236}">
                <a16:creationId xmlns:a16="http://schemas.microsoft.com/office/drawing/2014/main" id="{6207D1CD-C7D7-0E49-9F48-4BC8A43B4819}"/>
              </a:ext>
            </a:extLst>
          </p:cNvPr>
          <p:cNvSpPr/>
          <p:nvPr/>
        </p:nvSpPr>
        <p:spPr>
          <a:xfrm>
            <a:off x="1514367" y="3660193"/>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B4276DC1-0D7C-DEAE-6EF6-A13FE54CBF4B}"/>
              </a:ext>
            </a:extLst>
          </p:cNvPr>
          <p:cNvSpPr/>
          <p:nvPr/>
        </p:nvSpPr>
        <p:spPr>
          <a:xfrm>
            <a:off x="1239725" y="3105736"/>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434F40E1-A513-677F-44BB-6EE563BA54B6}"/>
              </a:ext>
            </a:extLst>
          </p:cNvPr>
          <p:cNvSpPr/>
          <p:nvPr/>
        </p:nvSpPr>
        <p:spPr>
          <a:xfrm>
            <a:off x="2162299" y="1399599"/>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9A23A45A-E407-060A-949C-9152618A50EC}"/>
              </a:ext>
            </a:extLst>
          </p:cNvPr>
          <p:cNvSpPr/>
          <p:nvPr/>
        </p:nvSpPr>
        <p:spPr>
          <a:xfrm>
            <a:off x="1579406" y="3299053"/>
            <a:ext cx="323764" cy="337780"/>
          </a:xfrm>
          <a:prstGeom prst="star5">
            <a:avLst/>
          </a:prstGeom>
          <a:solidFill>
            <a:srgbClr val="0000FF"/>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19557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solidFill>
                  <a:schemeClr val="bg1">
                    <a:lumMod val="75000"/>
                  </a:schemeClr>
                </a:solidFill>
              </a:rPr>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21" name="TextBox 20">
            <a:extLst>
              <a:ext uri="{FF2B5EF4-FFF2-40B4-BE49-F238E27FC236}">
                <a16:creationId xmlns:a16="http://schemas.microsoft.com/office/drawing/2014/main" id="{5368FA09-AA40-C57F-DE38-F3F72306069B}"/>
              </a:ext>
            </a:extLst>
          </p:cNvPr>
          <p:cNvSpPr txBox="1"/>
          <p:nvPr/>
        </p:nvSpPr>
        <p:spPr>
          <a:xfrm>
            <a:off x="763384" y="2489570"/>
            <a:ext cx="7617231" cy="1600438"/>
          </a:xfrm>
          <a:prstGeom prst="rect">
            <a:avLst/>
          </a:prstGeom>
          <a:solidFill>
            <a:srgbClr val="FFCCFF"/>
          </a:solidFill>
        </p:spPr>
        <p:txBody>
          <a:bodyPr wrap="square" rtlCol="0">
            <a:spAutoFit/>
          </a:bodyPr>
          <a:lstStyle/>
          <a:p>
            <a:r>
              <a:rPr lang="en-US" sz="1400" i="1" dirty="0">
                <a:solidFill>
                  <a:schemeClr val="bg1">
                    <a:lumMod val="65000"/>
                  </a:schemeClr>
                </a:solidFill>
              </a:rPr>
              <a:t>What is the classic source of platelet-fibrin emboli?</a:t>
            </a:r>
          </a:p>
          <a:p>
            <a:r>
              <a:rPr lang="en-US" sz="1400" dirty="0">
                <a:solidFill>
                  <a:schemeClr val="bg1">
                    <a:lumMod val="65000"/>
                  </a:schemeClr>
                </a:solidFill>
              </a:rPr>
              <a:t>A thrombus in the atrium of a pt with  A-fib</a:t>
            </a:r>
          </a:p>
          <a:p>
            <a:endParaRPr lang="en-US" sz="1400" dirty="0">
              <a:solidFill>
                <a:schemeClr val="bg1">
                  <a:lumMod val="65000"/>
                </a:schemeClr>
              </a:solidFill>
            </a:endParaRPr>
          </a:p>
          <a:p>
            <a:r>
              <a:rPr lang="en-US" sz="1400" i="1" dirty="0">
                <a:solidFill>
                  <a:schemeClr val="bg1">
                    <a:lumMod val="65000"/>
                  </a:schemeClr>
                </a:solidFill>
              </a:rPr>
              <a:t>What do platelet-fibrin emboli look like on DFE?</a:t>
            </a:r>
          </a:p>
          <a:p>
            <a:r>
              <a:rPr lang="en-US" sz="1400" dirty="0">
                <a:solidFill>
                  <a:schemeClr val="bg1">
                    <a:lumMod val="65000"/>
                  </a:schemeClr>
                </a:solidFill>
              </a:rPr>
              <a:t>Unlike their calcific and cholesterol cousins, platelet-fibrin emboli are not compact structures—they tend to be elongated, filling a small section of an arteriole. For this reason, they may lodge in and </a:t>
            </a:r>
            <a:r>
              <a:rPr lang="en-US" sz="1400" b="1" dirty="0">
                <a:solidFill>
                  <a:schemeClr val="bg1">
                    <a:lumMod val="65000"/>
                  </a:schemeClr>
                </a:solidFill>
              </a:rPr>
              <a:t>occlude an arteriole at a non-branch point</a:t>
            </a:r>
            <a:r>
              <a:rPr lang="en-US" sz="1400" dirty="0">
                <a:solidFill>
                  <a:schemeClr val="bg1">
                    <a:lumMod val="65000"/>
                  </a:schemeClr>
                </a:solidFill>
              </a:rPr>
              <a:t>.</a:t>
            </a:r>
          </a:p>
        </p:txBody>
      </p:sp>
      <p:sp>
        <p:nvSpPr>
          <p:cNvPr id="30" name="Text Box 4">
            <a:extLst>
              <a:ext uri="{FF2B5EF4-FFF2-40B4-BE49-F238E27FC236}">
                <a16:creationId xmlns:a16="http://schemas.microsoft.com/office/drawing/2014/main" id="{C61FA2ED-E041-E099-AEA4-3CECB745D963}"/>
              </a:ext>
            </a:extLst>
          </p:cNvPr>
          <p:cNvSpPr txBox="1">
            <a:spLocks noChangeArrowheads="1"/>
          </p:cNvSpPr>
          <p:nvPr/>
        </p:nvSpPr>
        <p:spPr bwMode="auto">
          <a:xfrm>
            <a:off x="0" y="587936"/>
            <a:ext cx="6598637" cy="3194721"/>
          </a:xfrm>
          <a:prstGeom prst="rect">
            <a:avLst/>
          </a:prstGeom>
          <a:solidFill>
            <a:srgbClr val="43CEFF"/>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dirty="0">
                <a:solidFill>
                  <a:schemeClr val="bg1">
                    <a:lumMod val="50000"/>
                  </a:schemeClr>
                </a:solidFill>
              </a:rPr>
              <a:t>When you hear ‘retinal arteriole occlusion at non-branch points,’ another specific condition should come to mind. What is it?</a:t>
            </a:r>
          </a:p>
          <a:p>
            <a:pPr eaLnBrk="1" hangingPunct="1">
              <a:lnSpc>
                <a:spcPct val="90000"/>
              </a:lnSpc>
              <a:spcBef>
                <a:spcPct val="0"/>
              </a:spcBef>
              <a:buClrTx/>
              <a:buSzTx/>
              <a:buFontTx/>
              <a:buNone/>
            </a:pPr>
            <a:r>
              <a:rPr lang="en-US" altLang="en-US" sz="1400" dirty="0" err="1">
                <a:solidFill>
                  <a:schemeClr val="bg1">
                    <a:lumMod val="50000"/>
                  </a:schemeClr>
                </a:solidFill>
              </a:rPr>
              <a:t>Susac</a:t>
            </a:r>
            <a:r>
              <a:rPr lang="en-US" altLang="en-US" sz="1400" dirty="0">
                <a:solidFill>
                  <a:schemeClr val="bg1">
                    <a:lumMod val="50000"/>
                  </a:schemeClr>
                </a:solidFill>
              </a:rPr>
              <a:t> syndrome</a:t>
            </a:r>
          </a:p>
          <a:p>
            <a:pPr eaLnBrk="1" hangingPunct="1">
              <a:lnSpc>
                <a:spcPct val="90000"/>
              </a:lnSpc>
              <a:spcBef>
                <a:spcPct val="0"/>
              </a:spcBef>
              <a:buClrTx/>
              <a:buSzTx/>
              <a:buFontTx/>
              <a:buNone/>
            </a:pPr>
            <a:endParaRPr lang="en-US" altLang="en-US" sz="1400"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What is the classic presentation?</a:t>
            </a:r>
          </a:p>
          <a:p>
            <a:pPr eaLnBrk="1" hangingPunct="1">
              <a:lnSpc>
                <a:spcPct val="90000"/>
              </a:lnSpc>
              <a:spcBef>
                <a:spcPct val="0"/>
              </a:spcBef>
              <a:buClrTx/>
              <a:buSzTx/>
              <a:buFontTx/>
              <a:buNone/>
            </a:pPr>
            <a:r>
              <a:rPr lang="en-US" altLang="en-US" sz="1400" b="1" dirty="0">
                <a:solidFill>
                  <a:schemeClr val="bg1">
                    <a:lumMod val="50000"/>
                  </a:schemeClr>
                </a:solidFill>
              </a:rPr>
              <a:t>Multiple bilateral BRAOs </a:t>
            </a:r>
            <a:r>
              <a:rPr lang="en-US" altLang="en-US" sz="1400" dirty="0">
                <a:solidFill>
                  <a:schemeClr val="bg1">
                    <a:lumMod val="50000"/>
                  </a:schemeClr>
                </a:solidFill>
              </a:rPr>
              <a:t>occurring at non-branch points</a:t>
            </a:r>
          </a:p>
          <a:p>
            <a:pPr eaLnBrk="1" hangingPunct="1">
              <a:lnSpc>
                <a:spcPct val="90000"/>
              </a:lnSpc>
              <a:spcBef>
                <a:spcPct val="0"/>
              </a:spcBef>
              <a:buClrTx/>
              <a:buSzTx/>
              <a:buFontTx/>
              <a:buNone/>
            </a:pPr>
            <a:endParaRPr lang="en-US" altLang="en-US" sz="1400" i="1" dirty="0">
              <a:solidFill>
                <a:schemeClr val="bg1">
                  <a:lumMod val="50000"/>
                </a:schemeClr>
              </a:solidFill>
            </a:endParaRPr>
          </a:p>
          <a:p>
            <a:pPr eaLnBrk="1" hangingPunct="1">
              <a:lnSpc>
                <a:spcPct val="90000"/>
              </a:lnSpc>
              <a:spcBef>
                <a:spcPct val="0"/>
              </a:spcBef>
              <a:buClrTx/>
              <a:buSzTx/>
              <a:buFontTx/>
              <a:buNone/>
            </a:pPr>
            <a:r>
              <a:rPr lang="en-US" altLang="en-US" sz="1400" i="1" dirty="0">
                <a:solidFill>
                  <a:schemeClr val="bg1">
                    <a:lumMod val="50000"/>
                  </a:schemeClr>
                </a:solidFill>
              </a:rPr>
              <a:t>Is it common, or rare?</a:t>
            </a:r>
          </a:p>
          <a:p>
            <a:pPr eaLnBrk="1" hangingPunct="1">
              <a:lnSpc>
                <a:spcPct val="90000"/>
              </a:lnSpc>
              <a:spcBef>
                <a:spcPct val="0"/>
              </a:spcBef>
              <a:buClrTx/>
              <a:buSzTx/>
              <a:buFontTx/>
              <a:buNone/>
            </a:pPr>
            <a:r>
              <a:rPr lang="en-US" altLang="en-US" sz="1400" dirty="0">
                <a:solidFill>
                  <a:schemeClr val="bg1">
                    <a:lumMod val="50000"/>
                  </a:schemeClr>
                </a:solidFill>
              </a:rPr>
              <a:t>Rare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a:solidFill>
                  <a:schemeClr val="bg1">
                    <a:lumMod val="50000"/>
                  </a:schemeClr>
                </a:solidFill>
                <a:sym typeface="Wingdings" panose="05000000000000000000" pitchFamily="2" charset="2"/>
              </a:rPr>
              <a:t>In terms of age and gender, who is the classic patient?</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 young-adult (15-40 or so) female</a:t>
            </a:r>
          </a:p>
          <a:p>
            <a:pPr eaLnBrk="1" hangingPunct="1">
              <a:lnSpc>
                <a:spcPct val="90000"/>
              </a:lnSpc>
              <a:spcBef>
                <a:spcPct val="0"/>
              </a:spcBef>
              <a:buClrTx/>
              <a:buSzTx/>
              <a:buFontTx/>
              <a:buNone/>
            </a:pPr>
            <a:endParaRPr lang="en-US" altLang="en-US" sz="1400" dirty="0">
              <a:solidFill>
                <a:schemeClr val="bg1">
                  <a:lumMod val="50000"/>
                </a:schemeClr>
              </a:solidFill>
              <a:sym typeface="Wingdings" panose="05000000000000000000" pitchFamily="2" charset="2"/>
            </a:endParaRPr>
          </a:p>
          <a:p>
            <a:pPr eaLnBrk="1" hangingPunct="1">
              <a:lnSpc>
                <a:spcPct val="90000"/>
              </a:lnSpc>
              <a:spcBef>
                <a:spcPct val="0"/>
              </a:spcBef>
              <a:buClrTx/>
              <a:buSzTx/>
              <a:buFontTx/>
              <a:buNone/>
            </a:pPr>
            <a:r>
              <a:rPr lang="en-US" altLang="en-US" sz="1400" i="1" dirty="0" err="1">
                <a:solidFill>
                  <a:schemeClr val="bg1">
                    <a:lumMod val="50000"/>
                  </a:schemeClr>
                </a:solidFill>
                <a:sym typeface="Wingdings" panose="05000000000000000000" pitchFamily="2" charset="2"/>
              </a:rPr>
              <a:t>Susac</a:t>
            </a:r>
            <a:r>
              <a:rPr lang="en-US" altLang="en-US" sz="1400" i="1" dirty="0">
                <a:solidFill>
                  <a:schemeClr val="bg1">
                    <a:lumMod val="50000"/>
                  </a:schemeClr>
                </a:solidFill>
                <a:sym typeface="Wingdings" panose="05000000000000000000" pitchFamily="2" charset="2"/>
              </a:rPr>
              <a:t> syndrome has two classic nonophthalmic manifestations—what are they?</a:t>
            </a:r>
            <a:r>
              <a:rPr lang="en-US" altLang="en-US" sz="1400" dirty="0">
                <a:solidFill>
                  <a:schemeClr val="bg1">
                    <a:lumMod val="50000"/>
                  </a:schemeClr>
                </a:solidFill>
                <a:sym typeface="Wingdings" panose="05000000000000000000" pitchFamily="2" charset="2"/>
              </a:rPr>
              <a:t> </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t>
            </a:r>
            <a:r>
              <a:rPr lang="en-US" altLang="en-US" sz="1400" b="1" dirty="0">
                <a:solidFill>
                  <a:schemeClr val="bg1">
                    <a:lumMod val="50000"/>
                  </a:schemeClr>
                </a:solidFill>
                <a:sym typeface="Wingdings" panose="05000000000000000000" pitchFamily="2" charset="2"/>
              </a:rPr>
              <a:t>Hearing loss</a:t>
            </a:r>
          </a:p>
          <a:p>
            <a:pPr eaLnBrk="1" hangingPunct="1">
              <a:lnSpc>
                <a:spcPct val="90000"/>
              </a:lnSpc>
              <a:spcBef>
                <a:spcPct val="0"/>
              </a:spcBef>
              <a:buClrTx/>
              <a:buSzTx/>
              <a:buFontTx/>
              <a:buNone/>
            </a:pPr>
            <a:r>
              <a:rPr lang="en-US" altLang="en-US" sz="1400" dirty="0">
                <a:solidFill>
                  <a:schemeClr val="bg1">
                    <a:lumMod val="50000"/>
                  </a:schemeClr>
                </a:solidFill>
                <a:sym typeface="Wingdings" panose="05000000000000000000" pitchFamily="2" charset="2"/>
              </a:rPr>
              <a:t>--</a:t>
            </a:r>
            <a:r>
              <a:rPr lang="en-US" altLang="en-US" sz="1400" b="1" dirty="0">
                <a:solidFill>
                  <a:schemeClr val="bg1">
                    <a:lumMod val="50000"/>
                  </a:schemeClr>
                </a:solidFill>
                <a:sym typeface="Wingdings" panose="05000000000000000000" pitchFamily="2" charset="2"/>
              </a:rPr>
              <a:t>Encephalopathy</a:t>
            </a:r>
            <a:endParaRPr lang="en-US" altLang="en-US" sz="1400" b="1" dirty="0">
              <a:solidFill>
                <a:schemeClr val="bg1">
                  <a:lumMod val="50000"/>
                </a:schemeClr>
              </a:solidFill>
            </a:endParaRPr>
          </a:p>
        </p:txBody>
      </p:sp>
      <p:sp>
        <p:nvSpPr>
          <p:cNvPr id="16" name="Frame 15">
            <a:extLst>
              <a:ext uri="{FF2B5EF4-FFF2-40B4-BE49-F238E27FC236}">
                <a16:creationId xmlns:a16="http://schemas.microsoft.com/office/drawing/2014/main" id="{3FEF0FFD-8314-064C-5896-61B6E7F2748F}"/>
              </a:ext>
            </a:extLst>
          </p:cNvPr>
          <p:cNvSpPr/>
          <p:nvPr/>
        </p:nvSpPr>
        <p:spPr>
          <a:xfrm>
            <a:off x="1709530" y="3710609"/>
            <a:ext cx="3869635" cy="453175"/>
          </a:xfrm>
          <a:prstGeom prst="frame">
            <a:avLst>
              <a:gd name="adj1" fmla="val 18749"/>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D2894EDF-5B53-80CA-6852-AA0A0BBA277F}"/>
              </a:ext>
            </a:extLst>
          </p:cNvPr>
          <p:cNvSpPr txBox="1"/>
          <p:nvPr/>
        </p:nvSpPr>
        <p:spPr>
          <a:xfrm>
            <a:off x="2686700" y="1958033"/>
            <a:ext cx="4851178" cy="1600438"/>
          </a:xfrm>
          <a:prstGeom prst="rect">
            <a:avLst/>
          </a:prstGeom>
          <a:solidFill>
            <a:schemeClr val="accent5">
              <a:lumMod val="75000"/>
            </a:schemeClr>
          </a:solidFill>
        </p:spPr>
        <p:txBody>
          <a:bodyPr wrap="square" rtlCol="0">
            <a:spAutoFit/>
          </a:bodyPr>
          <a:lstStyle/>
          <a:p>
            <a:r>
              <a:rPr lang="en-US" sz="1400" i="1" dirty="0" err="1">
                <a:solidFill>
                  <a:schemeClr val="bg1">
                    <a:lumMod val="50000"/>
                  </a:schemeClr>
                </a:solidFill>
              </a:rPr>
              <a:t>Susac</a:t>
            </a:r>
            <a:r>
              <a:rPr lang="en-US" sz="1400" i="1" dirty="0">
                <a:solidFill>
                  <a:schemeClr val="bg1">
                    <a:lumMod val="50000"/>
                  </a:schemeClr>
                </a:solidFill>
              </a:rPr>
              <a:t> syndrome is aka  </a:t>
            </a:r>
            <a:r>
              <a:rPr lang="en-US" sz="1400" dirty="0">
                <a:solidFill>
                  <a:schemeClr val="bg1">
                    <a:lumMod val="50000"/>
                  </a:schemeClr>
                </a:solidFill>
              </a:rPr>
              <a:t>SICRET  </a:t>
            </a:r>
            <a:r>
              <a:rPr lang="en-US" sz="1400" i="1" dirty="0">
                <a:solidFill>
                  <a:schemeClr val="bg1">
                    <a:lumMod val="50000"/>
                  </a:schemeClr>
                </a:solidFill>
              </a:rPr>
              <a:t>syndrome, with  SICRET being an acronym. What does the acronym stand for?</a:t>
            </a:r>
          </a:p>
          <a:p>
            <a:r>
              <a:rPr lang="en-US" sz="1400" dirty="0">
                <a:solidFill>
                  <a:schemeClr val="bg1">
                    <a:lumMod val="50000"/>
                  </a:schemeClr>
                </a:solidFill>
              </a:rPr>
              <a:t>--SI: Small infarctions (of)</a:t>
            </a:r>
          </a:p>
          <a:p>
            <a:r>
              <a:rPr lang="en-US" sz="1400" dirty="0">
                <a:solidFill>
                  <a:schemeClr val="bg1">
                    <a:lumMod val="50000"/>
                  </a:schemeClr>
                </a:solidFill>
              </a:rPr>
              <a:t>--C: Cochlear</a:t>
            </a:r>
          </a:p>
          <a:p>
            <a:r>
              <a:rPr lang="en-US" sz="1400" dirty="0">
                <a:solidFill>
                  <a:schemeClr val="bg1">
                    <a:lumMod val="50000"/>
                  </a:schemeClr>
                </a:solidFill>
              </a:rPr>
              <a:t>--R: Retinal (and</a:t>
            </a:r>
          </a:p>
          <a:p>
            <a:r>
              <a:rPr lang="en-US" sz="1400" dirty="0">
                <a:solidFill>
                  <a:schemeClr val="bg1">
                    <a:lumMod val="50000"/>
                  </a:schemeClr>
                </a:solidFill>
              </a:rPr>
              <a:t>--E: Encephalic</a:t>
            </a:r>
          </a:p>
          <a:p>
            <a:r>
              <a:rPr lang="en-US" sz="1400" dirty="0">
                <a:solidFill>
                  <a:schemeClr val="bg1">
                    <a:lumMod val="50000"/>
                  </a:schemeClr>
                </a:solidFill>
              </a:rPr>
              <a:t>--T: Tissue</a:t>
            </a:r>
          </a:p>
        </p:txBody>
      </p:sp>
      <p:sp>
        <p:nvSpPr>
          <p:cNvPr id="37" name="Star: 5 Points 36">
            <a:extLst>
              <a:ext uri="{FF2B5EF4-FFF2-40B4-BE49-F238E27FC236}">
                <a16:creationId xmlns:a16="http://schemas.microsoft.com/office/drawing/2014/main" id="{6207D1CD-C7D7-0E49-9F48-4BC8A43B4819}"/>
              </a:ext>
            </a:extLst>
          </p:cNvPr>
          <p:cNvSpPr/>
          <p:nvPr/>
        </p:nvSpPr>
        <p:spPr>
          <a:xfrm>
            <a:off x="1514367" y="3660193"/>
            <a:ext cx="323764" cy="337780"/>
          </a:xfrm>
          <a:prstGeom prst="star5">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B4276DC1-0D7C-DEAE-6EF6-A13FE54CBF4B}"/>
              </a:ext>
            </a:extLst>
          </p:cNvPr>
          <p:cNvSpPr/>
          <p:nvPr/>
        </p:nvSpPr>
        <p:spPr>
          <a:xfrm>
            <a:off x="1239725" y="3105736"/>
            <a:ext cx="323764" cy="337780"/>
          </a:xfrm>
          <a:prstGeom prst="star5">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434F40E1-A513-677F-44BB-6EE563BA54B6}"/>
              </a:ext>
            </a:extLst>
          </p:cNvPr>
          <p:cNvSpPr/>
          <p:nvPr/>
        </p:nvSpPr>
        <p:spPr>
          <a:xfrm>
            <a:off x="2162299" y="1399599"/>
            <a:ext cx="323764" cy="337780"/>
          </a:xfrm>
          <a:prstGeom prst="star5">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9A23A45A-E407-060A-949C-9152618A50EC}"/>
              </a:ext>
            </a:extLst>
          </p:cNvPr>
          <p:cNvSpPr/>
          <p:nvPr/>
        </p:nvSpPr>
        <p:spPr>
          <a:xfrm>
            <a:off x="1579406" y="3299053"/>
            <a:ext cx="323764" cy="337780"/>
          </a:xfrm>
          <a:prstGeom prst="star5">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D15D1AF-C882-504F-DC69-68DF9CBA6A3B}"/>
              </a:ext>
            </a:extLst>
          </p:cNvPr>
          <p:cNvSpPr txBox="1"/>
          <p:nvPr/>
        </p:nvSpPr>
        <p:spPr>
          <a:xfrm>
            <a:off x="621238" y="3241563"/>
            <a:ext cx="7901522" cy="523220"/>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800" i="1" dirty="0">
                <a:effectLst>
                  <a:outerShdw blurRad="38100" dist="38100" dir="2700000" algn="tl">
                    <a:srgbClr val="000000">
                      <a:alpha val="43137"/>
                    </a:srgbClr>
                  </a:outerShdw>
                </a:effectLst>
              </a:rPr>
              <a:t>For more on </a:t>
            </a:r>
            <a:r>
              <a:rPr lang="en-US" sz="2800" i="1" dirty="0" err="1">
                <a:effectLst>
                  <a:outerShdw blurRad="38100" dist="38100" dir="2700000" algn="tl">
                    <a:srgbClr val="000000">
                      <a:alpha val="43137"/>
                    </a:srgbClr>
                  </a:outerShdw>
                </a:effectLst>
              </a:rPr>
              <a:t>Susac</a:t>
            </a:r>
            <a:r>
              <a:rPr lang="en-US" sz="2800" i="1" dirty="0">
                <a:effectLst>
                  <a:outerShdw blurRad="38100" dist="38100" dir="2700000" algn="tl">
                    <a:srgbClr val="000000">
                      <a:alpha val="43137"/>
                    </a:srgbClr>
                  </a:outerShdw>
                </a:effectLst>
              </a:rPr>
              <a:t> syndrome, see slide-set </a:t>
            </a:r>
            <a:r>
              <a:rPr lang="en-US" sz="2800" dirty="0">
                <a:effectLst>
                  <a:outerShdw blurRad="38100" dist="38100" dir="2700000" algn="tl">
                    <a:srgbClr val="000000">
                      <a:alpha val="43137"/>
                    </a:srgbClr>
                  </a:outerShdw>
                </a:effectLst>
              </a:rPr>
              <a:t>R68</a:t>
            </a:r>
          </a:p>
        </p:txBody>
      </p:sp>
    </p:spTree>
    <p:extLst>
      <p:ext uri="{BB962C8B-B14F-4D97-AF65-F5344CB8AC3E}">
        <p14:creationId xmlns:p14="http://schemas.microsoft.com/office/powerpoint/2010/main" val="220764158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CCFFCC"/>
                  </a:solidFill>
                </a:rPr>
                <a:t>Why?</a:t>
              </a:r>
            </a:p>
            <a:p>
              <a:r>
                <a:rPr lang="en-US" sz="1600" dirty="0">
                  <a:solidFill>
                    <a:srgbClr val="CCFFCC"/>
                  </a:solidFill>
                </a:rPr>
                <a:t>It actually does. Because medical management depends upon the sort of embolus one is dealing with. In this regard, the </a:t>
              </a:r>
              <a:r>
                <a:rPr lang="en-US" sz="1600" i="1" dirty="0">
                  <a:solidFill>
                    <a:srgbClr val="CCFFCC"/>
                  </a:solidFill>
                </a:rPr>
                <a:t>Neuro</a:t>
              </a:r>
              <a:r>
                <a:rPr lang="en-US" sz="1600" dirty="0">
                  <a:solidFill>
                    <a:srgbClr val="CCFFCC"/>
                  </a:solidFill>
                </a:rPr>
                <a:t> book focuses on cholesterol and platelet-fibrin emboli:</a:t>
              </a:r>
            </a:p>
            <a:p>
              <a:r>
                <a:rPr lang="en-US" sz="1600" dirty="0">
                  <a:solidFill>
                    <a:srgbClr val="CCFFCC"/>
                  </a:solidFill>
                </a:rPr>
                <a:t>--Cholesterol emboli, which most commonly arise from carotid </a:t>
              </a:r>
              <a:r>
                <a:rPr lang="en-US" sz="1600" dirty="0" err="1">
                  <a:solidFill>
                    <a:srgbClr val="CCFFCC"/>
                  </a:solidFill>
                </a:rPr>
                <a:t>dz</a:t>
              </a:r>
              <a:r>
                <a:rPr lang="en-US" sz="1600" dirty="0">
                  <a:solidFill>
                    <a:srgbClr val="CCFFCC"/>
                  </a:solidFill>
                </a:rPr>
                <a:t>, are managed with  antiplatelet   agents. In addition, vasculopathic risk factors must be optimized, and consideration given to whether CEA is indicated.</a:t>
              </a:r>
            </a:p>
            <a:p>
              <a:r>
                <a:rPr lang="en-US" sz="1600" dirty="0">
                  <a:solidFill>
                    <a:srgbClr val="CCFFCC"/>
                  </a:solidFill>
                </a:rPr>
                <a:t>--Platelet-fibrin emboli,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96841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CCFFCC"/>
                  </a:solidFill>
                </a:rPr>
                <a:t>Why?</a:t>
              </a:r>
            </a:p>
            <a:p>
              <a:r>
                <a:rPr lang="en-US" sz="1600" dirty="0"/>
                <a:t>It actually does</a:t>
              </a:r>
              <a:r>
                <a:rPr lang="en-US" sz="1600" dirty="0">
                  <a:solidFill>
                    <a:srgbClr val="CCFFCC"/>
                  </a:solidFill>
                </a:rPr>
                <a:t>. Because medical management depends upon the sort of embolus one is dealing with. In this regard, the </a:t>
              </a:r>
              <a:r>
                <a:rPr lang="en-US" sz="1600" i="1" dirty="0">
                  <a:solidFill>
                    <a:srgbClr val="CCFFCC"/>
                  </a:solidFill>
                </a:rPr>
                <a:t>Neuro</a:t>
              </a:r>
              <a:r>
                <a:rPr lang="en-US" sz="1600" dirty="0">
                  <a:solidFill>
                    <a:srgbClr val="CCFFCC"/>
                  </a:solidFill>
                </a:rPr>
                <a:t> book focuses on cholesterol and platelet-fibrin emboli:</a:t>
              </a:r>
            </a:p>
            <a:p>
              <a:r>
                <a:rPr lang="en-US" sz="1600" dirty="0">
                  <a:solidFill>
                    <a:srgbClr val="CCFFCC"/>
                  </a:solidFill>
                </a:rPr>
                <a:t>--Cholesterol emboli, which most commonly arise from carotid </a:t>
              </a:r>
              <a:r>
                <a:rPr lang="en-US" sz="1600" dirty="0" err="1">
                  <a:solidFill>
                    <a:srgbClr val="CCFFCC"/>
                  </a:solidFill>
                </a:rPr>
                <a:t>dz</a:t>
              </a:r>
              <a:r>
                <a:rPr lang="en-US" sz="1600" dirty="0">
                  <a:solidFill>
                    <a:srgbClr val="CCFFCC"/>
                  </a:solidFill>
                </a:rPr>
                <a:t>, are managed with  antiplatelet   agents. In addition, vasculopathic risk factors must be optimized, and consideration given to whether CEA is indicated.</a:t>
              </a:r>
            </a:p>
            <a:p>
              <a:r>
                <a:rPr lang="en-US" sz="1600" dirty="0">
                  <a:solidFill>
                    <a:srgbClr val="CCFFCC"/>
                  </a:solidFill>
                </a:rPr>
                <a:t>--Platelet-fibrin emboli,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039461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0000FF"/>
                  </a:solidFill>
                </a:rPr>
                <a:t>Why?</a:t>
              </a:r>
              <a:endParaRPr lang="en-US" sz="1600" i="1" dirty="0">
                <a:solidFill>
                  <a:srgbClr val="CCFFCC"/>
                </a:solidFill>
              </a:endParaRPr>
            </a:p>
            <a:p>
              <a:r>
                <a:rPr lang="en-US" sz="1600" dirty="0"/>
                <a:t>It actually does</a:t>
              </a:r>
              <a:r>
                <a:rPr lang="en-US" sz="1600" dirty="0">
                  <a:solidFill>
                    <a:srgbClr val="CCFFCC"/>
                  </a:solidFill>
                </a:rPr>
                <a:t>. Because medical management depends upon the sort of embolus one is dealing with. In this regard, the </a:t>
              </a:r>
              <a:r>
                <a:rPr lang="en-US" sz="1600" i="1" dirty="0">
                  <a:solidFill>
                    <a:srgbClr val="CCFFCC"/>
                  </a:solidFill>
                </a:rPr>
                <a:t>Neuro</a:t>
              </a:r>
              <a:r>
                <a:rPr lang="en-US" sz="1600" dirty="0">
                  <a:solidFill>
                    <a:srgbClr val="CCFFCC"/>
                  </a:solidFill>
                </a:rPr>
                <a:t> book focuses on cholesterol and platelet-fibrin emboli:</a:t>
              </a:r>
            </a:p>
            <a:p>
              <a:r>
                <a:rPr lang="en-US" sz="1600" dirty="0">
                  <a:solidFill>
                    <a:srgbClr val="CCFFCC"/>
                  </a:solidFill>
                </a:rPr>
                <a:t>--Cholesterol emboli, which most commonly arise from carotid </a:t>
              </a:r>
              <a:r>
                <a:rPr lang="en-US" sz="1600" dirty="0" err="1">
                  <a:solidFill>
                    <a:srgbClr val="CCFFCC"/>
                  </a:solidFill>
                </a:rPr>
                <a:t>dz</a:t>
              </a:r>
              <a:r>
                <a:rPr lang="en-US" sz="1600" dirty="0">
                  <a:solidFill>
                    <a:srgbClr val="CCFFCC"/>
                  </a:solidFill>
                </a:rPr>
                <a:t>, are managed with  antiplatelet   agents. In addition, vasculopathic risk factors must be optimized, and consideration given to whether CEA is indicated.</a:t>
              </a:r>
            </a:p>
            <a:p>
              <a:r>
                <a:rPr lang="en-US" sz="1600" dirty="0">
                  <a:solidFill>
                    <a:srgbClr val="CCFFCC"/>
                  </a:solidFill>
                </a:rPr>
                <a:t>--Platelet-fibrin emboli,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056020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0000FF"/>
                  </a:solidFill>
                </a:rPr>
                <a:t>Why?</a:t>
              </a:r>
            </a:p>
            <a:p>
              <a:r>
                <a:rPr lang="en-US" sz="1600" dirty="0"/>
                <a:t>It actually does. </a:t>
              </a:r>
              <a:r>
                <a:rPr lang="en-US" sz="1600" dirty="0">
                  <a:solidFill>
                    <a:srgbClr val="0000FF"/>
                  </a:solidFill>
                </a:rPr>
                <a:t>Because medical management depends upon the sort of embolus one is dealing with. </a:t>
              </a:r>
              <a:r>
                <a:rPr lang="en-US" sz="1600" dirty="0">
                  <a:solidFill>
                    <a:srgbClr val="CCFFCC"/>
                  </a:solidFill>
                </a:rPr>
                <a:t>In this regard, the </a:t>
              </a:r>
              <a:r>
                <a:rPr lang="en-US" sz="1600" i="1" dirty="0">
                  <a:solidFill>
                    <a:srgbClr val="CCFFCC"/>
                  </a:solidFill>
                </a:rPr>
                <a:t>Neuro</a:t>
              </a:r>
              <a:r>
                <a:rPr lang="en-US" sz="1600" dirty="0">
                  <a:solidFill>
                    <a:srgbClr val="CCFFCC"/>
                  </a:solidFill>
                </a:rPr>
                <a:t> book focuses on cholesterol and platelet-fibrin emboli:</a:t>
              </a:r>
            </a:p>
            <a:p>
              <a:r>
                <a:rPr lang="en-US" sz="1600" dirty="0">
                  <a:solidFill>
                    <a:srgbClr val="CCFFCC"/>
                  </a:solidFill>
                </a:rPr>
                <a:t>--Cholesterol emboli, which most commonly arise from carotid </a:t>
              </a:r>
              <a:r>
                <a:rPr lang="en-US" sz="1600" dirty="0" err="1">
                  <a:solidFill>
                    <a:srgbClr val="CCFFCC"/>
                  </a:solidFill>
                </a:rPr>
                <a:t>dz</a:t>
              </a:r>
              <a:r>
                <a:rPr lang="en-US" sz="1600" dirty="0">
                  <a:solidFill>
                    <a:srgbClr val="CCFFCC"/>
                  </a:solidFill>
                </a:rPr>
                <a:t>, are managed with  antiplatelet   agents. In addition, vasculopathic risk factors must be optimized, and consideration given to whether CEA is indicated.</a:t>
              </a:r>
            </a:p>
            <a:p>
              <a:r>
                <a:rPr lang="en-US" sz="1600" dirty="0">
                  <a:solidFill>
                    <a:srgbClr val="CCFFCC"/>
                  </a:solidFill>
                </a:rPr>
                <a:t>--Platelet-fibrin emboli,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625283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0000FF"/>
                  </a:solidFill>
                </a:rPr>
                <a:t>Why?</a:t>
              </a:r>
            </a:p>
            <a:p>
              <a:r>
                <a:rPr lang="en-US" sz="1600" dirty="0"/>
                <a:t>It actually does. </a:t>
              </a:r>
              <a:r>
                <a:rPr lang="en-US" sz="1600" dirty="0">
                  <a:solidFill>
                    <a:srgbClr val="0000FF"/>
                  </a:solidFill>
                </a:rPr>
                <a:t>Because medical management depends upon the sort of embolus one is dealing with. </a:t>
              </a:r>
              <a:r>
                <a:rPr lang="en-US" sz="1600" dirty="0"/>
                <a:t>In this regard, the </a:t>
              </a:r>
              <a:r>
                <a:rPr lang="en-US" sz="1600" i="1" dirty="0"/>
                <a:t>Neuro</a:t>
              </a:r>
              <a:r>
                <a:rPr lang="en-US" sz="1600" dirty="0"/>
                <a:t> book focuses on cholesterol and platelet-fibrin emboli:</a:t>
              </a:r>
            </a:p>
            <a:p>
              <a:r>
                <a:rPr lang="en-US" sz="1600" dirty="0"/>
                <a:t>--Cholesterol emboli, which most commonly arise from carotid </a:t>
              </a:r>
              <a:r>
                <a:rPr lang="en-US" sz="1600" dirty="0" err="1"/>
                <a:t>dz</a:t>
              </a:r>
              <a:r>
                <a:rPr lang="en-US" sz="1600" dirty="0"/>
                <a:t>, are managed with  antiplatelet   agents. </a:t>
              </a:r>
              <a:r>
                <a:rPr lang="en-US" sz="1600" dirty="0">
                  <a:solidFill>
                    <a:srgbClr val="CCFFCC"/>
                  </a:solidFill>
                </a:rPr>
                <a:t>In addition, vasculopathic risk factors must be optimized, and consideration given to whether CEA is indicated.</a:t>
              </a:r>
            </a:p>
            <a:p>
              <a:r>
                <a:rPr lang="en-US" sz="1600" dirty="0">
                  <a:solidFill>
                    <a:schemeClr val="bg1">
                      <a:lumMod val="75000"/>
                    </a:schemeClr>
                  </a:solidFill>
                </a:rPr>
                <a:t>--Platelet-fibrin emboli</a:t>
              </a:r>
              <a:r>
                <a:rPr lang="en-US" sz="1600" dirty="0">
                  <a:solidFill>
                    <a:srgbClr val="CCFFCC"/>
                  </a:solidFill>
                </a:rPr>
                <a:t>,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06247FF6-CBD1-8D8A-D30C-FC85CAFFAE38}"/>
              </a:ext>
            </a:extLst>
          </p:cNvPr>
          <p:cNvSpPr/>
          <p:nvPr/>
        </p:nvSpPr>
        <p:spPr>
          <a:xfrm>
            <a:off x="1586375" y="3764509"/>
            <a:ext cx="1075745" cy="211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53735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289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0000FF"/>
                  </a:solidFill>
                </a:rPr>
                <a:t>Why?</a:t>
              </a:r>
            </a:p>
            <a:p>
              <a:r>
                <a:rPr lang="en-US" sz="1600" dirty="0"/>
                <a:t>It actually does. </a:t>
              </a:r>
              <a:r>
                <a:rPr lang="en-US" sz="1600" dirty="0">
                  <a:solidFill>
                    <a:srgbClr val="0000FF"/>
                  </a:solidFill>
                </a:rPr>
                <a:t>Because medical management depends upon the sort of embolus one is dealing with. </a:t>
              </a:r>
              <a:r>
                <a:rPr lang="en-US" sz="1600" dirty="0"/>
                <a:t>In this regard, the </a:t>
              </a:r>
              <a:r>
                <a:rPr lang="en-US" sz="1600" i="1" dirty="0"/>
                <a:t>Neuro</a:t>
              </a:r>
              <a:r>
                <a:rPr lang="en-US" sz="1600" dirty="0"/>
                <a:t> book focuses on cholesterol and platelet-fibrin emboli:</a:t>
              </a:r>
            </a:p>
            <a:p>
              <a:r>
                <a:rPr lang="en-US" sz="1600" dirty="0"/>
                <a:t>--Cholesterol emboli, which most commonly arise from carotid </a:t>
              </a:r>
              <a:r>
                <a:rPr lang="en-US" sz="1600" dirty="0" err="1"/>
                <a:t>dz</a:t>
              </a:r>
              <a:r>
                <a:rPr lang="en-US" sz="1600" dirty="0"/>
                <a:t>, are managed with  antiplatelet   agents. </a:t>
              </a:r>
              <a:r>
                <a:rPr lang="en-US" sz="1600" dirty="0">
                  <a:solidFill>
                    <a:srgbClr val="CCFFCC"/>
                  </a:solidFill>
                </a:rPr>
                <a:t>In addition, vasculopathic risk factors must be optimized, and consideration given to whether CEA is indicated.</a:t>
              </a:r>
            </a:p>
            <a:p>
              <a:r>
                <a:rPr lang="en-US" sz="1600" dirty="0">
                  <a:solidFill>
                    <a:schemeClr val="bg1">
                      <a:lumMod val="75000"/>
                    </a:schemeClr>
                  </a:solidFill>
                </a:rPr>
                <a:t>--Platelet-fibrin emboli</a:t>
              </a:r>
              <a:r>
                <a:rPr lang="en-US" sz="1600" dirty="0">
                  <a:solidFill>
                    <a:srgbClr val="CCFFCC"/>
                  </a:solidFill>
                </a:rPr>
                <a:t>,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552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solidFill>
                  <a:schemeClr val="bg1">
                    <a:lumMod val="75000"/>
                  </a:schemeClr>
                </a:solidFill>
              </a:rPr>
              <a:t>In a nutshell, what is the diagnostic implication of </a:t>
            </a:r>
            <a:r>
              <a:rPr lang="en-US" sz="1600" i="1" dirty="0" err="1">
                <a:solidFill>
                  <a:schemeClr val="bg1">
                    <a:lumMod val="75000"/>
                  </a:schemeClr>
                </a:solidFill>
              </a:rPr>
              <a:t>monocularity</a:t>
            </a:r>
            <a:r>
              <a:rPr lang="en-US" sz="1600" i="1" dirty="0">
                <a:solidFill>
                  <a:schemeClr val="bg1">
                    <a:lumMod val="75000"/>
                  </a:schemeClr>
                </a:solidFill>
              </a:rPr>
              <a:t> vs binocularity with respect to TVL?</a:t>
            </a:r>
          </a:p>
          <a:p>
            <a:r>
              <a:rPr lang="en-US" sz="1600" dirty="0" err="1">
                <a:solidFill>
                  <a:schemeClr val="bg1">
                    <a:lumMod val="75000"/>
                  </a:schemeClr>
                </a:solidFill>
              </a:rPr>
              <a:t>Monocularity</a:t>
            </a:r>
            <a:r>
              <a:rPr lang="en-US" sz="1600" dirty="0">
                <a:solidFill>
                  <a:schemeClr val="bg1">
                    <a:lumMod val="75000"/>
                  </a:schemeClr>
                </a:solidFill>
              </a:rPr>
              <a:t> strongly suggests the issue is  </a:t>
            </a:r>
            <a:r>
              <a:rPr lang="en-US" sz="1600" dirty="0" err="1">
                <a:solidFill>
                  <a:schemeClr val="bg1">
                    <a:lumMod val="75000"/>
                  </a:schemeClr>
                </a:solidFill>
              </a:rPr>
              <a:t>prechiasmal</a:t>
            </a:r>
            <a:r>
              <a:rPr lang="en-US" sz="1600" dirty="0">
                <a:solidFill>
                  <a:schemeClr val="bg1">
                    <a:lumMod val="75000"/>
                  </a:schemeClr>
                </a:solidFill>
              </a:rPr>
              <a:t> , whereas binocularity strongly suggests it is  </a:t>
            </a:r>
            <a:r>
              <a:rPr lang="en-US" sz="1600" dirty="0" err="1">
                <a:solidFill>
                  <a:schemeClr val="bg1">
                    <a:lumMod val="75000"/>
                  </a:schemeClr>
                </a:solidFill>
              </a:rPr>
              <a:t>postchiasmal</a:t>
            </a:r>
            <a:endParaRPr lang="en-US" sz="1600" dirty="0">
              <a:solidFill>
                <a:schemeClr val="bg1">
                  <a:lumMod val="75000"/>
                </a:schemeClr>
              </a:solidFill>
            </a:endParaRPr>
          </a:p>
        </p:txBody>
      </p:sp>
      <p:sp>
        <p:nvSpPr>
          <p:cNvPr id="6" name="TextBox 5">
            <a:extLst>
              <a:ext uri="{FF2B5EF4-FFF2-40B4-BE49-F238E27FC236}">
                <a16:creationId xmlns:a16="http://schemas.microsoft.com/office/drawing/2014/main" id="{99CC1031-4A7F-AE41-6B82-5C00E8207917}"/>
              </a:ext>
            </a:extLst>
          </p:cNvPr>
          <p:cNvSpPr txBox="1"/>
          <p:nvPr/>
        </p:nvSpPr>
        <p:spPr>
          <a:xfrm>
            <a:off x="1517424" y="3201023"/>
            <a:ext cx="6148909" cy="738664"/>
          </a:xfrm>
          <a:prstGeom prst="rect">
            <a:avLst/>
          </a:prstGeom>
          <a:noFill/>
        </p:spPr>
        <p:txBody>
          <a:bodyPr wrap="square" rtlCol="0">
            <a:spAutoFit/>
          </a:bodyPr>
          <a:lstStyle/>
          <a:p>
            <a:r>
              <a:rPr lang="en-US" sz="1400" i="1" dirty="0">
                <a:solidFill>
                  <a:schemeClr val="bg1">
                    <a:lumMod val="75000"/>
                  </a:schemeClr>
                </a:solidFill>
              </a:rPr>
              <a:t>One </a:t>
            </a:r>
            <a:r>
              <a:rPr lang="en-US" sz="1400" dirty="0">
                <a:solidFill>
                  <a:schemeClr val="bg1">
                    <a:lumMod val="75000"/>
                  </a:schemeClr>
                </a:solidFill>
              </a:rPr>
              <a:t>very</a:t>
            </a:r>
            <a:r>
              <a:rPr lang="en-US" sz="1400" i="1" dirty="0">
                <a:solidFill>
                  <a:schemeClr val="bg1">
                    <a:lumMod val="75000"/>
                  </a:schemeClr>
                </a:solidFill>
              </a:rPr>
              <a:t> common cause of binocular TVL (you see it daily) is an exception, </a:t>
            </a:r>
            <a:r>
              <a:rPr lang="en-US" sz="1400" i="1" dirty="0" err="1">
                <a:solidFill>
                  <a:schemeClr val="bg1">
                    <a:lumMod val="75000"/>
                  </a:schemeClr>
                </a:solidFill>
              </a:rPr>
              <a:t>ie</a:t>
            </a:r>
            <a:r>
              <a:rPr lang="en-US" sz="1400" i="1" dirty="0">
                <a:solidFill>
                  <a:schemeClr val="bg1">
                    <a:lumMod val="75000"/>
                  </a:schemeClr>
                </a:solidFill>
              </a:rPr>
              <a:t>, it is due to a </a:t>
            </a:r>
            <a:r>
              <a:rPr lang="en-US" sz="1400" i="1" dirty="0" err="1">
                <a:solidFill>
                  <a:schemeClr val="bg1">
                    <a:lumMod val="75000"/>
                  </a:schemeClr>
                </a:solidFill>
              </a:rPr>
              <a:t>prechiasmal</a:t>
            </a:r>
            <a:r>
              <a:rPr lang="en-US" sz="1400" i="1" dirty="0">
                <a:solidFill>
                  <a:schemeClr val="bg1">
                    <a:lumMod val="75000"/>
                  </a:schemeClr>
                </a:solidFill>
              </a:rPr>
              <a:t> (like, </a:t>
            </a:r>
            <a:r>
              <a:rPr lang="en-US" sz="1400" b="1" i="1" dirty="0">
                <a:solidFill>
                  <a:schemeClr val="bg1">
                    <a:lumMod val="75000"/>
                  </a:schemeClr>
                </a:solidFill>
              </a:rPr>
              <a:t>way</a:t>
            </a:r>
            <a:r>
              <a:rPr lang="en-US" sz="1400" i="1" dirty="0">
                <a:solidFill>
                  <a:schemeClr val="bg1">
                    <a:lumMod val="75000"/>
                  </a:schemeClr>
                </a:solidFill>
              </a:rPr>
              <a:t> </a:t>
            </a:r>
            <a:r>
              <a:rPr lang="en-US" sz="1400" i="1" dirty="0" err="1">
                <a:solidFill>
                  <a:schemeClr val="bg1">
                    <a:lumMod val="75000"/>
                  </a:schemeClr>
                </a:solidFill>
              </a:rPr>
              <a:t>prechiasmal</a:t>
            </a:r>
            <a:r>
              <a:rPr lang="en-US" sz="1400" i="1" dirty="0">
                <a:solidFill>
                  <a:schemeClr val="bg1">
                    <a:lumMod val="75000"/>
                  </a:schemeClr>
                </a:solidFill>
              </a:rPr>
              <a:t>) condition. What is it?</a:t>
            </a:r>
          </a:p>
          <a:p>
            <a:r>
              <a:rPr lang="en-US" sz="1400" dirty="0">
                <a:solidFill>
                  <a:schemeClr val="bg1">
                    <a:lumMod val="75000"/>
                  </a:schemeClr>
                </a:solidFill>
              </a:rPr>
              <a:t>Dry eyes (which needless to say can cause </a:t>
            </a:r>
            <a:r>
              <a:rPr lang="en-US" sz="1400" i="1" dirty="0">
                <a:solidFill>
                  <a:schemeClr val="bg1">
                    <a:lumMod val="75000"/>
                  </a:schemeClr>
                </a:solidFill>
              </a:rPr>
              <a:t>monocular</a:t>
            </a:r>
            <a:r>
              <a:rPr lang="en-US" sz="1400" dirty="0">
                <a:solidFill>
                  <a:schemeClr val="bg1">
                    <a:lumMod val="75000"/>
                  </a:schemeClr>
                </a:solidFill>
              </a:rPr>
              <a:t> TVL as well)</a:t>
            </a:r>
          </a:p>
        </p:txBody>
      </p:sp>
      <p:sp>
        <p:nvSpPr>
          <p:cNvPr id="8" name="TextBox 7">
            <a:extLst>
              <a:ext uri="{FF2B5EF4-FFF2-40B4-BE49-F238E27FC236}">
                <a16:creationId xmlns:a16="http://schemas.microsoft.com/office/drawing/2014/main" id="{E373BE3E-F16E-DB73-1BB6-55403C240260}"/>
              </a:ext>
            </a:extLst>
          </p:cNvPr>
          <p:cNvSpPr txBox="1"/>
          <p:nvPr/>
        </p:nvSpPr>
        <p:spPr>
          <a:xfrm>
            <a:off x="1222613" y="4307989"/>
            <a:ext cx="6738531" cy="954107"/>
          </a:xfrm>
          <a:prstGeom prst="rect">
            <a:avLst/>
          </a:prstGeom>
          <a:noFill/>
        </p:spPr>
        <p:txBody>
          <a:bodyPr wrap="square" rtlCol="0">
            <a:spAutoFit/>
          </a:bodyPr>
          <a:lstStyle/>
          <a:p>
            <a:r>
              <a:rPr lang="en-US" sz="1400" i="1" dirty="0"/>
              <a:t>Before we go on, an important caveat: When is binocular vision loss not binocular? That is, in what classic situation may a pt’s reported </a:t>
            </a:r>
            <a:r>
              <a:rPr lang="en-US" sz="1400" dirty="0"/>
              <a:t>monocular</a:t>
            </a:r>
            <a:r>
              <a:rPr lang="en-US" sz="1400" i="1" dirty="0"/>
              <a:t> vision loss actually be </a:t>
            </a:r>
            <a:r>
              <a:rPr lang="en-US" sz="1400" dirty="0"/>
              <a:t>binocular</a:t>
            </a:r>
            <a:r>
              <a:rPr lang="en-US" sz="1400" i="1" dirty="0"/>
              <a:t>?</a:t>
            </a:r>
          </a:p>
          <a:p>
            <a:endParaRPr lang="en-US" sz="1400" i="1" dirty="0">
              <a:solidFill>
                <a:srgbClr val="0000FF"/>
              </a:solidFill>
            </a:endParaRPr>
          </a:p>
        </p:txBody>
      </p:sp>
    </p:spTree>
    <p:extLst>
      <p:ext uri="{BB962C8B-B14F-4D97-AF65-F5344CB8AC3E}">
        <p14:creationId xmlns:p14="http://schemas.microsoft.com/office/powerpoint/2010/main" val="400585173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100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t>
              </a:r>
              <a:r>
                <a:rPr lang="en-US" sz="1600" b="1" dirty="0"/>
                <a:t>antiplatelet   agents</a:t>
              </a:r>
              <a:r>
                <a:rPr lang="en-US" sz="1600" dirty="0"/>
                <a:t>. </a:t>
              </a:r>
              <a:r>
                <a:rPr lang="en-US" sz="1600" dirty="0">
                  <a:solidFill>
                    <a:srgbClr val="CCFFCC"/>
                  </a:solidFill>
                </a:rPr>
                <a:t>In addition, vasculopathic risk factors must be optimized, and consideration given to whether CEA is indicated.</a:t>
              </a:r>
            </a:p>
            <a:p>
              <a:r>
                <a:rPr lang="en-US" sz="1600" dirty="0">
                  <a:solidFill>
                    <a:schemeClr val="bg1">
                      <a:lumMod val="75000"/>
                    </a:schemeClr>
                  </a:solidFill>
                </a:rPr>
                <a:t>--Platelet-fibrin emboli</a:t>
              </a:r>
              <a:r>
                <a:rPr lang="en-US" sz="1600" dirty="0">
                  <a:solidFill>
                    <a:srgbClr val="CCFFCC"/>
                  </a:solidFill>
                </a:rPr>
                <a:t>,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EF165730-49FD-652C-74E8-55B6B7885F47}"/>
              </a:ext>
            </a:extLst>
          </p:cNvPr>
          <p:cNvSpPr txBox="1"/>
          <p:nvPr/>
        </p:nvSpPr>
        <p:spPr>
          <a:xfrm>
            <a:off x="846419" y="4082380"/>
            <a:ext cx="4764007" cy="1169551"/>
          </a:xfrm>
          <a:prstGeom prst="rect">
            <a:avLst/>
          </a:prstGeom>
          <a:solidFill>
            <a:schemeClr val="accent5">
              <a:lumMod val="75000"/>
            </a:schemeClr>
          </a:solidFill>
        </p:spPr>
        <p:txBody>
          <a:bodyPr wrap="square" rtlCol="0">
            <a:spAutoFit/>
          </a:bodyPr>
          <a:lstStyle/>
          <a:p>
            <a:r>
              <a:rPr lang="en-US" sz="1400" i="1" dirty="0"/>
              <a:t>The book mentions several antiplatelet agents by name—which ones?</a:t>
            </a:r>
          </a:p>
          <a:p>
            <a:r>
              <a:rPr lang="en-US" sz="1400" dirty="0"/>
              <a:t>--</a:t>
            </a:r>
            <a:r>
              <a:rPr lang="en-US" sz="1400" b="1" i="1" dirty="0"/>
              <a:t>?</a:t>
            </a:r>
          </a:p>
          <a:p>
            <a:r>
              <a:rPr lang="en-US" sz="1400" dirty="0"/>
              <a:t>--</a:t>
            </a:r>
            <a:r>
              <a:rPr lang="en-US" sz="1400" dirty="0">
                <a:solidFill>
                  <a:schemeClr val="accent5">
                    <a:lumMod val="75000"/>
                  </a:schemeClr>
                </a:solidFill>
              </a:rPr>
              <a:t>Aspirin</a:t>
            </a:r>
            <a:r>
              <a:rPr lang="en-US" sz="1400" dirty="0"/>
              <a:t> + </a:t>
            </a:r>
            <a:r>
              <a:rPr lang="en-US" sz="1400" dirty="0">
                <a:solidFill>
                  <a:schemeClr val="accent5">
                    <a:lumMod val="75000"/>
                  </a:schemeClr>
                </a:solidFill>
              </a:rPr>
              <a:t>dipyridamole</a:t>
            </a:r>
            <a:r>
              <a:rPr lang="en-US" sz="1400" dirty="0"/>
              <a:t> </a:t>
            </a:r>
            <a:endParaRPr lang="en-US" sz="1400" b="1" i="1" dirty="0"/>
          </a:p>
          <a:p>
            <a:r>
              <a:rPr lang="en-US" sz="1400" dirty="0"/>
              <a:t>--</a:t>
            </a:r>
            <a:r>
              <a:rPr lang="en-US" sz="1400" b="1" i="1" dirty="0"/>
              <a:t>?</a:t>
            </a:r>
          </a:p>
        </p:txBody>
      </p:sp>
      <p:sp>
        <p:nvSpPr>
          <p:cNvPr id="36" name="TextBox 35">
            <a:extLst>
              <a:ext uri="{FF2B5EF4-FFF2-40B4-BE49-F238E27FC236}">
                <a16:creationId xmlns:a16="http://schemas.microsoft.com/office/drawing/2014/main" id="{D015918C-0362-10AB-4D25-BB78642D8D33}"/>
              </a:ext>
            </a:extLst>
          </p:cNvPr>
          <p:cNvSpPr txBox="1"/>
          <p:nvPr/>
        </p:nvSpPr>
        <p:spPr>
          <a:xfrm>
            <a:off x="1192646" y="4742974"/>
            <a:ext cx="293670" cy="307777"/>
          </a:xfrm>
          <a:prstGeom prst="rect">
            <a:avLst/>
          </a:prstGeom>
          <a:noFill/>
        </p:spPr>
        <p:txBody>
          <a:bodyPr wrap="none" rtlCol="0">
            <a:spAutoFit/>
          </a:bodyPr>
          <a:lstStyle/>
          <a:p>
            <a:r>
              <a:rPr lang="en-US" sz="1400" b="1" i="1" dirty="0"/>
              <a:t>?</a:t>
            </a:r>
          </a:p>
        </p:txBody>
      </p:sp>
      <p:sp>
        <p:nvSpPr>
          <p:cNvPr id="37" name="TextBox 36">
            <a:extLst>
              <a:ext uri="{FF2B5EF4-FFF2-40B4-BE49-F238E27FC236}">
                <a16:creationId xmlns:a16="http://schemas.microsoft.com/office/drawing/2014/main" id="{A7775F7F-A3FB-0313-E737-9A8A809C2D19}"/>
              </a:ext>
            </a:extLst>
          </p:cNvPr>
          <p:cNvSpPr txBox="1"/>
          <p:nvPr/>
        </p:nvSpPr>
        <p:spPr>
          <a:xfrm>
            <a:off x="2121248" y="4733828"/>
            <a:ext cx="293670" cy="307777"/>
          </a:xfrm>
          <a:prstGeom prst="rect">
            <a:avLst/>
          </a:prstGeom>
          <a:noFill/>
        </p:spPr>
        <p:txBody>
          <a:bodyPr wrap="none" rtlCol="0">
            <a:spAutoFit/>
          </a:bodyPr>
          <a:lstStyle/>
          <a:p>
            <a:r>
              <a:rPr lang="en-US" sz="1400" b="1" i="1" dirty="0"/>
              <a:t>?</a:t>
            </a:r>
          </a:p>
        </p:txBody>
      </p:sp>
    </p:spTree>
    <p:extLst>
      <p:ext uri="{BB962C8B-B14F-4D97-AF65-F5344CB8AC3E}">
        <p14:creationId xmlns:p14="http://schemas.microsoft.com/office/powerpoint/2010/main" val="6387431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100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t>
              </a:r>
              <a:r>
                <a:rPr lang="en-US" sz="1600" b="1" dirty="0"/>
                <a:t>antiplatelet   agents</a:t>
              </a:r>
              <a:r>
                <a:rPr lang="en-US" sz="1600" dirty="0"/>
                <a:t>. </a:t>
              </a:r>
              <a:r>
                <a:rPr lang="en-US" sz="1600" dirty="0">
                  <a:solidFill>
                    <a:srgbClr val="CCFFCC"/>
                  </a:solidFill>
                </a:rPr>
                <a:t>In addition, vasculopathic risk factors must be optimized, and consideration given to whether CEA is indicated.</a:t>
              </a:r>
            </a:p>
            <a:p>
              <a:r>
                <a:rPr lang="en-US" sz="1600" dirty="0">
                  <a:solidFill>
                    <a:schemeClr val="bg1">
                      <a:lumMod val="75000"/>
                    </a:schemeClr>
                  </a:solidFill>
                </a:rPr>
                <a:t>--Platelet-fibrin emboli</a:t>
              </a:r>
              <a:r>
                <a:rPr lang="en-US" sz="1600" dirty="0">
                  <a:solidFill>
                    <a:srgbClr val="CCFFCC"/>
                  </a:solidFill>
                </a:rPr>
                <a:t>,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EF165730-49FD-652C-74E8-55B6B7885F47}"/>
              </a:ext>
            </a:extLst>
          </p:cNvPr>
          <p:cNvSpPr txBox="1"/>
          <p:nvPr/>
        </p:nvSpPr>
        <p:spPr>
          <a:xfrm>
            <a:off x="846419" y="4082380"/>
            <a:ext cx="4764007" cy="1169551"/>
          </a:xfrm>
          <a:prstGeom prst="rect">
            <a:avLst/>
          </a:prstGeom>
          <a:solidFill>
            <a:schemeClr val="accent5">
              <a:lumMod val="75000"/>
            </a:schemeClr>
          </a:solidFill>
        </p:spPr>
        <p:txBody>
          <a:bodyPr wrap="square" rtlCol="0">
            <a:spAutoFit/>
          </a:bodyPr>
          <a:lstStyle/>
          <a:p>
            <a:r>
              <a:rPr lang="en-US" sz="1400" i="1" dirty="0"/>
              <a:t>The book mentions several antiplatelet agents by name—which ones?</a:t>
            </a:r>
          </a:p>
          <a:p>
            <a:r>
              <a:rPr lang="en-US" sz="1400" dirty="0"/>
              <a:t>--Aspirin</a:t>
            </a:r>
          </a:p>
          <a:p>
            <a:r>
              <a:rPr lang="en-US" sz="1400" dirty="0"/>
              <a:t>--Aspirin + dipyridamole </a:t>
            </a:r>
          </a:p>
          <a:p>
            <a:r>
              <a:rPr lang="en-US" sz="1400" dirty="0"/>
              <a:t>--Clopidogrel</a:t>
            </a:r>
          </a:p>
        </p:txBody>
      </p:sp>
    </p:spTree>
    <p:extLst>
      <p:ext uri="{BB962C8B-B14F-4D97-AF65-F5344CB8AC3E}">
        <p14:creationId xmlns:p14="http://schemas.microsoft.com/office/powerpoint/2010/main" val="12869838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0000FF"/>
                  </a:solidFill>
                </a:rPr>
                <a:t>Why?</a:t>
              </a:r>
            </a:p>
            <a:p>
              <a:r>
                <a:rPr lang="en-US" sz="1600" dirty="0"/>
                <a:t>It actually does. </a:t>
              </a:r>
              <a:r>
                <a:rPr lang="en-US" sz="1600" dirty="0">
                  <a:solidFill>
                    <a:srgbClr val="0000FF"/>
                  </a:solidFill>
                </a:rPr>
                <a:t>Because medical management depends upon the sort of embolus one is dealing with. </a:t>
              </a:r>
              <a:r>
                <a:rPr lang="en-US" sz="1600" dirty="0"/>
                <a:t>In this regard, the </a:t>
              </a:r>
              <a:r>
                <a:rPr lang="en-US" sz="1600" i="1" dirty="0"/>
                <a:t>Neuro</a:t>
              </a:r>
              <a:r>
                <a:rPr lang="en-US" sz="1600" dirty="0"/>
                <a:t> book focuses on cholesterol and platelet-fibrin emboli:</a:t>
              </a:r>
            </a:p>
            <a:p>
              <a:r>
                <a:rPr lang="en-US" sz="1600" dirty="0"/>
                <a:t>--Cholesterol emboli, which most commonly arise from carotid </a:t>
              </a:r>
              <a:r>
                <a:rPr lang="en-US" sz="1600" dirty="0" err="1"/>
                <a:t>dz</a:t>
              </a:r>
              <a:r>
                <a:rPr lang="en-US" sz="1600" dirty="0"/>
                <a:t>, are managed with  antiplatelet   agents. </a:t>
              </a:r>
              <a:r>
                <a:rPr lang="en-US" sz="1600" u="sng" dirty="0">
                  <a:solidFill>
                    <a:srgbClr val="0000FF"/>
                  </a:solidFill>
                </a:rPr>
                <a:t>In addition, vasculopathic risk factors must be optimized, and consideration given to whether CEA is indicated</a:t>
              </a:r>
              <a:r>
                <a:rPr lang="en-US" sz="1600" dirty="0">
                  <a:solidFill>
                    <a:srgbClr val="0000FF"/>
                  </a:solidFill>
                </a:rPr>
                <a:t>.</a:t>
              </a:r>
            </a:p>
            <a:p>
              <a:r>
                <a:rPr lang="en-US" sz="1600" dirty="0">
                  <a:solidFill>
                    <a:schemeClr val="bg1">
                      <a:lumMod val="75000"/>
                    </a:schemeClr>
                  </a:solidFill>
                </a:rPr>
                <a:t>--Platelet-fibrin emboli</a:t>
              </a:r>
              <a:r>
                <a:rPr lang="en-US" sz="1600" dirty="0">
                  <a:solidFill>
                    <a:srgbClr val="CCFFCC"/>
                  </a:solidFill>
                </a:rPr>
                <a:t>, which usually arise from thrombi owing to </a:t>
              </a:r>
              <a:r>
                <a:rPr lang="en-US" sz="1600" dirty="0" err="1">
                  <a:solidFill>
                    <a:srgbClr val="CCFFCC"/>
                  </a:solidFill>
                </a:rPr>
                <a:t>AFib</a:t>
              </a:r>
              <a:r>
                <a:rPr lang="en-US" sz="1600" dirty="0">
                  <a:solidFill>
                    <a:srgbClr val="CCFFCC"/>
                  </a:solidFill>
                </a:rPr>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rrow: Left 5">
            <a:extLst>
              <a:ext uri="{FF2B5EF4-FFF2-40B4-BE49-F238E27FC236}">
                <a16:creationId xmlns:a16="http://schemas.microsoft.com/office/drawing/2014/main" id="{2D918BB1-5AC0-262A-7920-A0A2E077863E}"/>
              </a:ext>
            </a:extLst>
          </p:cNvPr>
          <p:cNvSpPr/>
          <p:nvPr/>
        </p:nvSpPr>
        <p:spPr>
          <a:xfrm>
            <a:off x="7695061" y="3705470"/>
            <a:ext cx="1389783" cy="5975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Factoid—no Q</a:t>
            </a:r>
          </a:p>
        </p:txBody>
      </p:sp>
    </p:spTree>
    <p:extLst>
      <p:ext uri="{BB962C8B-B14F-4D97-AF65-F5344CB8AC3E}">
        <p14:creationId xmlns:p14="http://schemas.microsoft.com/office/powerpoint/2010/main" val="357046841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0000FF"/>
                  </a:solidFill>
                </a:rPr>
                <a:t>Why?</a:t>
              </a:r>
            </a:p>
            <a:p>
              <a:r>
                <a:rPr lang="en-US" sz="1600" dirty="0"/>
                <a:t>It actually does. </a:t>
              </a:r>
              <a:r>
                <a:rPr lang="en-US" sz="1600" dirty="0">
                  <a:solidFill>
                    <a:srgbClr val="0000FF"/>
                  </a:solidFill>
                </a:rPr>
                <a:t>Because medical management depends upon the sort of embolus one is dealing with. </a:t>
              </a:r>
              <a:r>
                <a:rPr lang="en-US" sz="1600" dirty="0"/>
                <a:t>In this regard, the </a:t>
              </a:r>
              <a:r>
                <a:rPr lang="en-US" sz="1600" i="1" dirty="0"/>
                <a:t>Neuro</a:t>
              </a:r>
              <a:r>
                <a:rPr lang="en-US" sz="1600" dirty="0"/>
                <a:t> book focuses on cholesterol and platelet-fibrin emboli:</a:t>
              </a:r>
            </a:p>
            <a:p>
              <a:r>
                <a:rPr lang="en-US" sz="1600" dirty="0"/>
                <a:t>--Cholesterol emboli, which most commonly arise from carotid </a:t>
              </a:r>
              <a:r>
                <a:rPr lang="en-US" sz="1600" dirty="0" err="1"/>
                <a:t>dz</a:t>
              </a:r>
              <a:r>
                <a:rPr lang="en-US" sz="1600" dirty="0"/>
                <a:t>, are managed with  antiplatelet   agents. </a:t>
              </a:r>
              <a:r>
                <a:rPr lang="en-US" sz="1600" u="sng" dirty="0">
                  <a:solidFill>
                    <a:srgbClr val="0000FF"/>
                  </a:solidFill>
                </a:rPr>
                <a:t>In addition, vasculopathic risk factors must be optimized, and consideration given to whether CEA is indicated</a:t>
              </a:r>
              <a:r>
                <a:rPr lang="en-US" sz="1600" dirty="0">
                  <a:solidFill>
                    <a:srgbClr val="0000FF"/>
                  </a:solidFill>
                </a:rPr>
                <a:t>.</a:t>
              </a:r>
            </a:p>
            <a:p>
              <a:r>
                <a:rPr lang="en-US" sz="1600" dirty="0"/>
                <a:t>--Platelet-fibrin emboli, which usually arise from thrombi owing to </a:t>
              </a:r>
              <a:r>
                <a:rPr lang="en-US" sz="1600" dirty="0" err="1"/>
                <a:t>AFib</a:t>
              </a:r>
              <a:r>
                <a:rPr lang="en-US" sz="1600" dirty="0"/>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01BC673A-6305-1DB7-C7E2-CE880AE05FD9}"/>
              </a:ext>
            </a:extLst>
          </p:cNvPr>
          <p:cNvSpPr/>
          <p:nvPr/>
        </p:nvSpPr>
        <p:spPr>
          <a:xfrm>
            <a:off x="2486063" y="4492487"/>
            <a:ext cx="799455" cy="22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A3916B3-5022-12EF-81B9-0DE14023E85E}"/>
              </a:ext>
            </a:extLst>
          </p:cNvPr>
          <p:cNvSpPr/>
          <p:nvPr/>
        </p:nvSpPr>
        <p:spPr>
          <a:xfrm>
            <a:off x="5266414" y="4483191"/>
            <a:ext cx="3108959" cy="221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41374506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grpSp>
        <p:nvGrpSpPr>
          <p:cNvPr id="30" name="Group 29">
            <a:extLst>
              <a:ext uri="{FF2B5EF4-FFF2-40B4-BE49-F238E27FC236}">
                <a16:creationId xmlns:a16="http://schemas.microsoft.com/office/drawing/2014/main" id="{8BC8E41C-294B-2CA7-F85C-3B27201F44EA}"/>
              </a:ext>
            </a:extLst>
          </p:cNvPr>
          <p:cNvGrpSpPr/>
          <p:nvPr/>
        </p:nvGrpSpPr>
        <p:grpSpPr>
          <a:xfrm>
            <a:off x="1059171" y="1993982"/>
            <a:ext cx="7453383" cy="2800767"/>
            <a:chOff x="1059171" y="1993982"/>
            <a:chExt cx="7453383" cy="2800767"/>
          </a:xfrm>
        </p:grpSpPr>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453383" cy="2800767"/>
            </a:xfrm>
            <a:prstGeom prst="rect">
              <a:avLst/>
            </a:prstGeom>
            <a:solidFill>
              <a:srgbClr val="CCFFCC"/>
            </a:solidFill>
          </p:spPr>
          <p:txBody>
            <a:bodyPr wrap="square" rtlCol="0">
              <a:spAutoFit/>
            </a:bodyPr>
            <a:lstStyle/>
            <a:p>
              <a:r>
                <a:rPr lang="en-US" sz="1600" i="1" dirty="0"/>
                <a:t>Let’s keep it </a:t>
              </a:r>
              <a:r>
                <a:rPr lang="en-US" sz="1600" i="1" dirty="0">
                  <a:solidFill>
                    <a:srgbClr val="CCFFCC"/>
                  </a:solidFill>
                </a:rPr>
                <a:t>100</a:t>
              </a:r>
              <a:r>
                <a:rPr lang="en-US" sz="1600" i="1" dirty="0"/>
                <a:t> for a minute. Clinically speaking, an embolus is an embolus, isn’t it? Other than as a topic for torturing residents, does it really matter what sort of embolus is involved? </a:t>
              </a:r>
              <a:r>
                <a:rPr lang="en-US" sz="1600" i="1" dirty="0">
                  <a:solidFill>
                    <a:srgbClr val="0000FF"/>
                  </a:solidFill>
                </a:rPr>
                <a:t>Why?</a:t>
              </a:r>
            </a:p>
            <a:p>
              <a:r>
                <a:rPr lang="en-US" sz="1600" dirty="0"/>
                <a:t>It actually does. </a:t>
              </a:r>
              <a:r>
                <a:rPr lang="en-US" sz="1600" dirty="0">
                  <a:solidFill>
                    <a:srgbClr val="0000FF"/>
                  </a:solidFill>
                </a:rPr>
                <a:t>Because medical management depends upon the sort of embolus one is dealing with. </a:t>
              </a:r>
              <a:r>
                <a:rPr lang="en-US" sz="1600" dirty="0"/>
                <a:t>In this regard, the </a:t>
              </a:r>
              <a:r>
                <a:rPr lang="en-US" sz="1600" i="1" dirty="0"/>
                <a:t>Neuro</a:t>
              </a:r>
              <a:r>
                <a:rPr lang="en-US" sz="1600" dirty="0"/>
                <a:t> book focuses on cholesterol and platelet-fibrin emboli:</a:t>
              </a:r>
            </a:p>
            <a:p>
              <a:r>
                <a:rPr lang="en-US" sz="1600" dirty="0"/>
                <a:t>--Cholesterol emboli, which most commonly arise from carotid </a:t>
              </a:r>
              <a:r>
                <a:rPr lang="en-US" sz="1600" dirty="0" err="1"/>
                <a:t>dz</a:t>
              </a:r>
              <a:r>
                <a:rPr lang="en-US" sz="1600" dirty="0"/>
                <a:t>, are managed with  antiplatelet   agents. </a:t>
              </a:r>
              <a:r>
                <a:rPr lang="en-US" sz="1600" u="sng" dirty="0">
                  <a:solidFill>
                    <a:srgbClr val="0000FF"/>
                  </a:solidFill>
                </a:rPr>
                <a:t>In addition, vasculopathic risk factors must be optimized, and consideration given to whether CEA is indicated</a:t>
              </a:r>
              <a:r>
                <a:rPr lang="en-US" sz="1600" dirty="0">
                  <a:solidFill>
                    <a:srgbClr val="0000FF"/>
                  </a:solidFill>
                </a:rPr>
                <a:t>.</a:t>
              </a:r>
            </a:p>
            <a:p>
              <a:r>
                <a:rPr lang="en-US" sz="1600" dirty="0"/>
                <a:t>--Platelet-fibrin emboli, which usually arise from thrombi owing to </a:t>
              </a:r>
              <a:r>
                <a:rPr lang="en-US" sz="1600" dirty="0" err="1"/>
                <a:t>AFib</a:t>
              </a:r>
              <a:r>
                <a:rPr lang="en-US" sz="1600" dirty="0"/>
                <a:t>, are managed with  warfarin  and/or the so-called  direct oral anticoagulants (DOACs) </a:t>
              </a:r>
            </a:p>
          </p:txBody>
        </p:sp>
        <p:pic>
          <p:nvPicPr>
            <p:cNvPr id="1026" name="Picture 2" descr="100 Emoji transparent PNG - StickPNG">
              <a:extLst>
                <a:ext uri="{FF2B5EF4-FFF2-40B4-BE49-F238E27FC236}">
                  <a16:creationId xmlns:a16="http://schemas.microsoft.com/office/drawing/2014/main" id="{6F3D83F4-8D68-C0C3-1E55-2F0C1C272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18678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761528"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a:t>
            </a:r>
            <a:r>
              <a:rPr lang="en-US" sz="1600" i="1" dirty="0">
                <a:solidFill>
                  <a:srgbClr val="CCFFCC"/>
                </a:solidFill>
              </a:rPr>
              <a:t>100</a:t>
            </a:r>
            <a:r>
              <a:rPr lang="en-US" sz="1600" i="1" dirty="0">
                <a:solidFill>
                  <a:schemeClr val="bg1">
                    <a:lumMod val="75000"/>
                  </a:schemeClr>
                </a:solidFill>
              </a:rPr>
              <a:t>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antiplatelet   agents. </a:t>
            </a:r>
            <a:r>
              <a:rPr lang="en-US" sz="1600" u="sng" dirty="0">
                <a:solidFill>
                  <a:schemeClr val="bg1">
                    <a:lumMod val="75000"/>
                  </a:schemeClr>
                </a:solidFill>
              </a:rPr>
              <a:t>In addition, vasculopathic risk factors must be    optimized, and consideration given to whether CEA is indicated</a:t>
            </a:r>
            <a:r>
              <a:rPr lang="en-US" sz="1600" dirty="0">
                <a:solidFill>
                  <a:schemeClr val="bg1">
                    <a:lumMod val="75000"/>
                  </a:schemeClr>
                </a:solidFill>
              </a:rPr>
              <a:t>.</a:t>
            </a:r>
          </a:p>
          <a:p>
            <a:r>
              <a:rPr lang="en-US" sz="1600" dirty="0">
                <a:solidFill>
                  <a:schemeClr val="bg1">
                    <a:lumMod val="75000"/>
                  </a:schemeClr>
                </a:solidFill>
              </a:rPr>
              <a:t>--Platelet-fibrin emboli, which usually arise from thrombi owing to </a:t>
            </a:r>
            <a:r>
              <a:rPr lang="en-US" sz="1600" dirty="0" err="1">
                <a:solidFill>
                  <a:schemeClr val="bg1">
                    <a:lumMod val="75000"/>
                  </a:schemeClr>
                </a:solidFill>
              </a:rPr>
              <a:t>AFib</a:t>
            </a:r>
            <a:r>
              <a:rPr lang="en-US" sz="1600" dirty="0">
                <a:solidFill>
                  <a:schemeClr val="bg1">
                    <a:lumMod val="75000"/>
                  </a:schemeClr>
                </a:solidFill>
              </a:rPr>
              <a:t>, are  managed with  warfarin  and/or the so-called  </a:t>
            </a:r>
            <a:r>
              <a:rPr lang="en-US" sz="1600" b="1" dirty="0"/>
              <a:t>direct oral anticoagulants (DOACs) </a:t>
            </a:r>
          </a:p>
        </p:txBody>
      </p:sp>
      <p:pic>
        <p:nvPicPr>
          <p:cNvPr id="21" name="Picture 2" descr="100 Emoji transparent PNG - StickPNG">
            <a:extLst>
              <a:ext uri="{FF2B5EF4-FFF2-40B4-BE49-F238E27FC236}">
                <a16:creationId xmlns:a16="http://schemas.microsoft.com/office/drawing/2014/main" id="{195342BF-D60E-3C5B-A353-1CF28FB63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E00E27C-7335-32F5-B2E0-E3C6584D134F}"/>
              </a:ext>
            </a:extLst>
          </p:cNvPr>
          <p:cNvSpPr txBox="1"/>
          <p:nvPr/>
        </p:nvSpPr>
        <p:spPr>
          <a:xfrm>
            <a:off x="3897495" y="2000799"/>
            <a:ext cx="4863975" cy="2462213"/>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The book focuses on several DOACs—which ones?</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endParaRPr lang="en-US" sz="1400" b="1" i="1"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advantages do the DOACs enjoy c/w warfarin?</a:t>
            </a:r>
          </a:p>
          <a:p>
            <a:r>
              <a:rPr lang="en-US" sz="1400" dirty="0">
                <a:solidFill>
                  <a:schemeClr val="accent1">
                    <a:lumMod val="40000"/>
                    <a:lumOff val="60000"/>
                  </a:schemeClr>
                </a:solidFill>
              </a:rPr>
              <a:t>--Better safety profile</a:t>
            </a:r>
          </a:p>
          <a:p>
            <a:r>
              <a:rPr lang="en-US" sz="1400" dirty="0">
                <a:solidFill>
                  <a:schemeClr val="accent1">
                    <a:lumMod val="40000"/>
                    <a:lumOff val="60000"/>
                  </a:schemeClr>
                </a:solidFill>
              </a:rPr>
              <a:t>--Do not require routine monitoring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disadvantage of the DOACs c/w warfarin?</a:t>
            </a:r>
          </a:p>
          <a:p>
            <a:r>
              <a:rPr lang="en-US" sz="1400" dirty="0">
                <a:solidFill>
                  <a:schemeClr val="accent1">
                    <a:lumMod val="40000"/>
                    <a:lumOff val="60000"/>
                  </a:schemeClr>
                </a:solidFill>
              </a:rPr>
              <a:t>Cost</a:t>
            </a:r>
          </a:p>
        </p:txBody>
      </p:sp>
    </p:spTree>
    <p:extLst>
      <p:ext uri="{BB962C8B-B14F-4D97-AF65-F5344CB8AC3E}">
        <p14:creationId xmlns:p14="http://schemas.microsoft.com/office/powerpoint/2010/main" val="204099661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761528"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a:t>
            </a:r>
            <a:r>
              <a:rPr lang="en-US" sz="1600" i="1" dirty="0">
                <a:solidFill>
                  <a:srgbClr val="CCFFCC"/>
                </a:solidFill>
              </a:rPr>
              <a:t>100</a:t>
            </a:r>
            <a:r>
              <a:rPr lang="en-US" sz="1600" i="1" dirty="0">
                <a:solidFill>
                  <a:schemeClr val="bg1">
                    <a:lumMod val="75000"/>
                  </a:schemeClr>
                </a:solidFill>
              </a:rPr>
              <a:t>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antiplatelet   agents. </a:t>
            </a:r>
            <a:r>
              <a:rPr lang="en-US" sz="1600" u="sng" dirty="0">
                <a:solidFill>
                  <a:schemeClr val="bg1">
                    <a:lumMod val="75000"/>
                  </a:schemeClr>
                </a:solidFill>
              </a:rPr>
              <a:t>In addition, vasculopathic risk factors must be    optimized, and consideration given to whether CEA is indicated</a:t>
            </a:r>
            <a:r>
              <a:rPr lang="en-US" sz="1600" dirty="0">
                <a:solidFill>
                  <a:schemeClr val="bg1">
                    <a:lumMod val="75000"/>
                  </a:schemeClr>
                </a:solidFill>
              </a:rPr>
              <a:t>.</a:t>
            </a:r>
          </a:p>
          <a:p>
            <a:r>
              <a:rPr lang="en-US" sz="1600" dirty="0">
                <a:solidFill>
                  <a:schemeClr val="bg1">
                    <a:lumMod val="75000"/>
                  </a:schemeClr>
                </a:solidFill>
              </a:rPr>
              <a:t>--Platelet-fibrin emboli, which usually arise from thrombi owing to </a:t>
            </a:r>
            <a:r>
              <a:rPr lang="en-US" sz="1600" dirty="0" err="1">
                <a:solidFill>
                  <a:schemeClr val="bg1">
                    <a:lumMod val="75000"/>
                  </a:schemeClr>
                </a:solidFill>
              </a:rPr>
              <a:t>AFib</a:t>
            </a:r>
            <a:r>
              <a:rPr lang="en-US" sz="1600" dirty="0">
                <a:solidFill>
                  <a:schemeClr val="bg1">
                    <a:lumMod val="75000"/>
                  </a:schemeClr>
                </a:solidFill>
              </a:rPr>
              <a:t>, are  managed with  warfarin  and/or the so-called  </a:t>
            </a:r>
            <a:r>
              <a:rPr lang="en-US" sz="1600" b="1" dirty="0"/>
              <a:t>direct oral anticoagulants (DOACs) </a:t>
            </a:r>
          </a:p>
        </p:txBody>
      </p:sp>
      <p:pic>
        <p:nvPicPr>
          <p:cNvPr id="21" name="Picture 2" descr="100 Emoji transparent PNG - StickPNG">
            <a:extLst>
              <a:ext uri="{FF2B5EF4-FFF2-40B4-BE49-F238E27FC236}">
                <a16:creationId xmlns:a16="http://schemas.microsoft.com/office/drawing/2014/main" id="{195342BF-D60E-3C5B-A353-1CF28FB63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E00E27C-7335-32F5-B2E0-E3C6584D134F}"/>
              </a:ext>
            </a:extLst>
          </p:cNvPr>
          <p:cNvSpPr txBox="1"/>
          <p:nvPr/>
        </p:nvSpPr>
        <p:spPr>
          <a:xfrm>
            <a:off x="3897495" y="2000799"/>
            <a:ext cx="4863975" cy="2462213"/>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The book focuses on several DOACs—which ones?</a:t>
            </a:r>
          </a:p>
          <a:p>
            <a:r>
              <a:rPr lang="en-US" sz="1400" dirty="0">
                <a:solidFill>
                  <a:srgbClr val="0000FF"/>
                </a:solidFill>
              </a:rPr>
              <a:t>--Apixaban</a:t>
            </a:r>
          </a:p>
          <a:p>
            <a:r>
              <a:rPr lang="en-US" sz="1400" dirty="0">
                <a:solidFill>
                  <a:srgbClr val="0000FF"/>
                </a:solidFill>
              </a:rPr>
              <a:t>--Rivaroxaban</a:t>
            </a:r>
          </a:p>
          <a:p>
            <a:r>
              <a:rPr lang="en-US" sz="1400" dirty="0">
                <a:solidFill>
                  <a:srgbClr val="0000FF"/>
                </a:solidFill>
              </a:rPr>
              <a:t>--</a:t>
            </a:r>
            <a:r>
              <a:rPr lang="en-US" sz="1400" dirty="0" err="1">
                <a:solidFill>
                  <a:srgbClr val="0000FF"/>
                </a:solidFill>
              </a:rPr>
              <a:t>Dagibatran</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advantages do the DOACs enjoy c/w warfarin?</a:t>
            </a:r>
          </a:p>
          <a:p>
            <a:r>
              <a:rPr lang="en-US" sz="1400" dirty="0">
                <a:solidFill>
                  <a:schemeClr val="accent1">
                    <a:lumMod val="40000"/>
                    <a:lumOff val="60000"/>
                  </a:schemeClr>
                </a:solidFill>
              </a:rPr>
              <a:t>--Better safety profile</a:t>
            </a:r>
          </a:p>
          <a:p>
            <a:r>
              <a:rPr lang="en-US" sz="1400" dirty="0">
                <a:solidFill>
                  <a:schemeClr val="accent1">
                    <a:lumMod val="40000"/>
                    <a:lumOff val="60000"/>
                  </a:schemeClr>
                </a:solidFill>
              </a:rPr>
              <a:t>--Do not require routine monitoring</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disadvantage of the DOACs c/w warfarin?</a:t>
            </a:r>
          </a:p>
          <a:p>
            <a:r>
              <a:rPr lang="en-US" sz="1400" dirty="0">
                <a:solidFill>
                  <a:schemeClr val="accent1">
                    <a:lumMod val="40000"/>
                    <a:lumOff val="60000"/>
                  </a:schemeClr>
                </a:solidFill>
              </a:rPr>
              <a:t>Cost</a:t>
            </a:r>
          </a:p>
        </p:txBody>
      </p:sp>
    </p:spTree>
    <p:extLst>
      <p:ext uri="{BB962C8B-B14F-4D97-AF65-F5344CB8AC3E}">
        <p14:creationId xmlns:p14="http://schemas.microsoft.com/office/powerpoint/2010/main" val="104116806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761528"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a:t>
            </a:r>
            <a:r>
              <a:rPr lang="en-US" sz="1600" i="1" dirty="0">
                <a:solidFill>
                  <a:srgbClr val="CCFFCC"/>
                </a:solidFill>
              </a:rPr>
              <a:t>100</a:t>
            </a:r>
            <a:r>
              <a:rPr lang="en-US" sz="1600" i="1" dirty="0">
                <a:solidFill>
                  <a:schemeClr val="bg1">
                    <a:lumMod val="75000"/>
                  </a:schemeClr>
                </a:solidFill>
              </a:rPr>
              <a:t>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antiplatelet   agents. </a:t>
            </a:r>
            <a:r>
              <a:rPr lang="en-US" sz="1600" u="sng" dirty="0">
                <a:solidFill>
                  <a:schemeClr val="bg1">
                    <a:lumMod val="75000"/>
                  </a:schemeClr>
                </a:solidFill>
              </a:rPr>
              <a:t>In addition, vasculopathic risk factors must be    optimized, and consideration given to whether CEA is indicated</a:t>
            </a:r>
            <a:r>
              <a:rPr lang="en-US" sz="1600" dirty="0">
                <a:solidFill>
                  <a:schemeClr val="bg1">
                    <a:lumMod val="75000"/>
                  </a:schemeClr>
                </a:solidFill>
              </a:rPr>
              <a:t>.</a:t>
            </a:r>
          </a:p>
          <a:p>
            <a:r>
              <a:rPr lang="en-US" sz="1600" dirty="0">
                <a:solidFill>
                  <a:schemeClr val="bg1">
                    <a:lumMod val="75000"/>
                  </a:schemeClr>
                </a:solidFill>
              </a:rPr>
              <a:t>--Platelet-fibrin emboli, which usually arise from thrombi owing to </a:t>
            </a:r>
            <a:r>
              <a:rPr lang="en-US" sz="1600" dirty="0" err="1">
                <a:solidFill>
                  <a:schemeClr val="bg1">
                    <a:lumMod val="75000"/>
                  </a:schemeClr>
                </a:solidFill>
              </a:rPr>
              <a:t>AFib</a:t>
            </a:r>
            <a:r>
              <a:rPr lang="en-US" sz="1600" dirty="0">
                <a:solidFill>
                  <a:schemeClr val="bg1">
                    <a:lumMod val="75000"/>
                  </a:schemeClr>
                </a:solidFill>
              </a:rPr>
              <a:t>, are  managed with  warfarin  and/or the so-called  </a:t>
            </a:r>
            <a:r>
              <a:rPr lang="en-US" sz="1600" b="1" dirty="0"/>
              <a:t>direct oral anticoagulants (DOACs) </a:t>
            </a:r>
          </a:p>
        </p:txBody>
      </p:sp>
      <p:pic>
        <p:nvPicPr>
          <p:cNvPr id="21" name="Picture 2" descr="100 Emoji transparent PNG - StickPNG">
            <a:extLst>
              <a:ext uri="{FF2B5EF4-FFF2-40B4-BE49-F238E27FC236}">
                <a16:creationId xmlns:a16="http://schemas.microsoft.com/office/drawing/2014/main" id="{195342BF-D60E-3C5B-A353-1CF28FB63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E00E27C-7335-32F5-B2E0-E3C6584D134F}"/>
              </a:ext>
            </a:extLst>
          </p:cNvPr>
          <p:cNvSpPr txBox="1"/>
          <p:nvPr/>
        </p:nvSpPr>
        <p:spPr>
          <a:xfrm>
            <a:off x="3897495" y="2000799"/>
            <a:ext cx="4863975" cy="2462213"/>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The book focuses on several DOACs—which ones?</a:t>
            </a:r>
          </a:p>
          <a:p>
            <a:r>
              <a:rPr lang="en-US" sz="1400" dirty="0">
                <a:solidFill>
                  <a:srgbClr val="0000FF"/>
                </a:solidFill>
              </a:rPr>
              <a:t>--Apixaban</a:t>
            </a:r>
          </a:p>
          <a:p>
            <a:r>
              <a:rPr lang="en-US" sz="1400" dirty="0">
                <a:solidFill>
                  <a:srgbClr val="0000FF"/>
                </a:solidFill>
              </a:rPr>
              <a:t>--Rivaroxaban</a:t>
            </a:r>
          </a:p>
          <a:p>
            <a:r>
              <a:rPr lang="en-US" sz="1400" dirty="0">
                <a:solidFill>
                  <a:srgbClr val="0000FF"/>
                </a:solidFill>
              </a:rPr>
              <a:t>--</a:t>
            </a:r>
            <a:r>
              <a:rPr lang="en-US" sz="1400" dirty="0" err="1">
                <a:solidFill>
                  <a:srgbClr val="0000FF"/>
                </a:solidFill>
              </a:rPr>
              <a:t>Dagibatran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advantages do the DOACs enjoy c/w warfarin?</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disadvantage of the DOACs c/w warfarin?</a:t>
            </a:r>
          </a:p>
          <a:p>
            <a:r>
              <a:rPr lang="en-US" sz="1400" dirty="0">
                <a:solidFill>
                  <a:schemeClr val="accent1">
                    <a:lumMod val="40000"/>
                    <a:lumOff val="60000"/>
                  </a:schemeClr>
                </a:solidFill>
              </a:rPr>
              <a:t>Cost</a:t>
            </a:r>
          </a:p>
        </p:txBody>
      </p:sp>
    </p:spTree>
    <p:extLst>
      <p:ext uri="{BB962C8B-B14F-4D97-AF65-F5344CB8AC3E}">
        <p14:creationId xmlns:p14="http://schemas.microsoft.com/office/powerpoint/2010/main" val="372308821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761528"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a:t>
            </a:r>
            <a:r>
              <a:rPr lang="en-US" sz="1600" i="1" dirty="0">
                <a:solidFill>
                  <a:srgbClr val="CCFFCC"/>
                </a:solidFill>
              </a:rPr>
              <a:t>100</a:t>
            </a:r>
            <a:r>
              <a:rPr lang="en-US" sz="1600" i="1" dirty="0">
                <a:solidFill>
                  <a:schemeClr val="bg1">
                    <a:lumMod val="75000"/>
                  </a:schemeClr>
                </a:solidFill>
              </a:rPr>
              <a:t>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antiplatelet   agents. </a:t>
            </a:r>
            <a:r>
              <a:rPr lang="en-US" sz="1600" u="sng" dirty="0">
                <a:solidFill>
                  <a:schemeClr val="bg1">
                    <a:lumMod val="75000"/>
                  </a:schemeClr>
                </a:solidFill>
              </a:rPr>
              <a:t>In addition, vasculopathic risk factors must be    optimized, and consideration given to whether CEA is indicated</a:t>
            </a:r>
            <a:r>
              <a:rPr lang="en-US" sz="1600" dirty="0">
                <a:solidFill>
                  <a:schemeClr val="bg1">
                    <a:lumMod val="75000"/>
                  </a:schemeClr>
                </a:solidFill>
              </a:rPr>
              <a:t>.</a:t>
            </a:r>
          </a:p>
          <a:p>
            <a:r>
              <a:rPr lang="en-US" sz="1600" dirty="0">
                <a:solidFill>
                  <a:schemeClr val="bg1">
                    <a:lumMod val="75000"/>
                  </a:schemeClr>
                </a:solidFill>
              </a:rPr>
              <a:t>--Platelet-fibrin emboli, which usually arise from thrombi owing to </a:t>
            </a:r>
            <a:r>
              <a:rPr lang="en-US" sz="1600" dirty="0" err="1">
                <a:solidFill>
                  <a:schemeClr val="bg1">
                    <a:lumMod val="75000"/>
                  </a:schemeClr>
                </a:solidFill>
              </a:rPr>
              <a:t>AFib</a:t>
            </a:r>
            <a:r>
              <a:rPr lang="en-US" sz="1600" dirty="0">
                <a:solidFill>
                  <a:schemeClr val="bg1">
                    <a:lumMod val="75000"/>
                  </a:schemeClr>
                </a:solidFill>
              </a:rPr>
              <a:t>, are  managed with  warfarin  and/or the so-called  </a:t>
            </a:r>
            <a:r>
              <a:rPr lang="en-US" sz="1600" b="1" dirty="0"/>
              <a:t>direct oral anticoagulants (DOACs) </a:t>
            </a:r>
          </a:p>
        </p:txBody>
      </p:sp>
      <p:pic>
        <p:nvPicPr>
          <p:cNvPr id="21" name="Picture 2" descr="100 Emoji transparent PNG - StickPNG">
            <a:extLst>
              <a:ext uri="{FF2B5EF4-FFF2-40B4-BE49-F238E27FC236}">
                <a16:creationId xmlns:a16="http://schemas.microsoft.com/office/drawing/2014/main" id="{195342BF-D60E-3C5B-A353-1CF28FB63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E00E27C-7335-32F5-B2E0-E3C6584D134F}"/>
              </a:ext>
            </a:extLst>
          </p:cNvPr>
          <p:cNvSpPr txBox="1"/>
          <p:nvPr/>
        </p:nvSpPr>
        <p:spPr>
          <a:xfrm>
            <a:off x="3897495" y="2000799"/>
            <a:ext cx="4863975" cy="2462213"/>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The book focuses on several DOACs—which ones?</a:t>
            </a:r>
          </a:p>
          <a:p>
            <a:r>
              <a:rPr lang="en-US" sz="1400" dirty="0">
                <a:solidFill>
                  <a:srgbClr val="0000FF"/>
                </a:solidFill>
              </a:rPr>
              <a:t>--Apixaban</a:t>
            </a:r>
          </a:p>
          <a:p>
            <a:r>
              <a:rPr lang="en-US" sz="1400" dirty="0">
                <a:solidFill>
                  <a:srgbClr val="0000FF"/>
                </a:solidFill>
              </a:rPr>
              <a:t>--Rivaroxaban</a:t>
            </a:r>
          </a:p>
          <a:p>
            <a:r>
              <a:rPr lang="en-US" sz="1400" dirty="0">
                <a:solidFill>
                  <a:srgbClr val="0000FF"/>
                </a:solidFill>
              </a:rPr>
              <a:t>--</a:t>
            </a:r>
            <a:r>
              <a:rPr lang="en-US" sz="1400" dirty="0" err="1">
                <a:solidFill>
                  <a:srgbClr val="0000FF"/>
                </a:solidFill>
              </a:rPr>
              <a:t>Dagibatran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advantages do the DOACs enjoy c/w warfarin?</a:t>
            </a:r>
          </a:p>
          <a:p>
            <a:r>
              <a:rPr lang="en-US" sz="1400" dirty="0">
                <a:solidFill>
                  <a:srgbClr val="0000FF"/>
                </a:solidFill>
              </a:rPr>
              <a:t>--Better safety profile</a:t>
            </a:r>
          </a:p>
          <a:p>
            <a:r>
              <a:rPr lang="en-US" sz="1400" dirty="0">
                <a:solidFill>
                  <a:srgbClr val="0000FF"/>
                </a:solidFill>
              </a:rPr>
              <a:t>--Do not require routine monitoring</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is the main disadvantage of the DOACs c/w warfarin?</a:t>
            </a:r>
          </a:p>
          <a:p>
            <a:r>
              <a:rPr lang="en-US" sz="1400" dirty="0">
                <a:solidFill>
                  <a:schemeClr val="accent1">
                    <a:lumMod val="40000"/>
                    <a:lumOff val="60000"/>
                  </a:schemeClr>
                </a:solidFill>
              </a:rPr>
              <a:t>Cost</a:t>
            </a:r>
          </a:p>
        </p:txBody>
      </p:sp>
    </p:spTree>
    <p:extLst>
      <p:ext uri="{BB962C8B-B14F-4D97-AF65-F5344CB8AC3E}">
        <p14:creationId xmlns:p14="http://schemas.microsoft.com/office/powerpoint/2010/main" val="343539948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299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761528"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a:t>
            </a:r>
            <a:r>
              <a:rPr lang="en-US" sz="1600" i="1" dirty="0">
                <a:solidFill>
                  <a:srgbClr val="CCFFCC"/>
                </a:solidFill>
              </a:rPr>
              <a:t>100</a:t>
            </a:r>
            <a:r>
              <a:rPr lang="en-US" sz="1600" i="1" dirty="0">
                <a:solidFill>
                  <a:schemeClr val="bg1">
                    <a:lumMod val="75000"/>
                  </a:schemeClr>
                </a:solidFill>
              </a:rPr>
              <a:t>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antiplatelet   agents. </a:t>
            </a:r>
            <a:r>
              <a:rPr lang="en-US" sz="1600" u="sng" dirty="0">
                <a:solidFill>
                  <a:schemeClr val="bg1">
                    <a:lumMod val="75000"/>
                  </a:schemeClr>
                </a:solidFill>
              </a:rPr>
              <a:t>In addition, vasculopathic risk factors must be    optimized, and consideration given to whether CEA is indicated</a:t>
            </a:r>
            <a:r>
              <a:rPr lang="en-US" sz="1600" dirty="0">
                <a:solidFill>
                  <a:schemeClr val="bg1">
                    <a:lumMod val="75000"/>
                  </a:schemeClr>
                </a:solidFill>
              </a:rPr>
              <a:t>.</a:t>
            </a:r>
          </a:p>
          <a:p>
            <a:r>
              <a:rPr lang="en-US" sz="1600" dirty="0">
                <a:solidFill>
                  <a:schemeClr val="bg1">
                    <a:lumMod val="75000"/>
                  </a:schemeClr>
                </a:solidFill>
              </a:rPr>
              <a:t>--Platelet-fibrin emboli, which usually arise from thrombi owing to </a:t>
            </a:r>
            <a:r>
              <a:rPr lang="en-US" sz="1600" dirty="0" err="1">
                <a:solidFill>
                  <a:schemeClr val="bg1">
                    <a:lumMod val="75000"/>
                  </a:schemeClr>
                </a:solidFill>
              </a:rPr>
              <a:t>AFib</a:t>
            </a:r>
            <a:r>
              <a:rPr lang="en-US" sz="1600" dirty="0">
                <a:solidFill>
                  <a:schemeClr val="bg1">
                    <a:lumMod val="75000"/>
                  </a:schemeClr>
                </a:solidFill>
              </a:rPr>
              <a:t>, are  managed with  warfarin  and/or the so-called  </a:t>
            </a:r>
            <a:r>
              <a:rPr lang="en-US" sz="1600" b="1" dirty="0"/>
              <a:t>direct oral anticoagulants (DOACs) </a:t>
            </a:r>
          </a:p>
        </p:txBody>
      </p:sp>
      <p:pic>
        <p:nvPicPr>
          <p:cNvPr id="21" name="Picture 2" descr="100 Emoji transparent PNG - StickPNG">
            <a:extLst>
              <a:ext uri="{FF2B5EF4-FFF2-40B4-BE49-F238E27FC236}">
                <a16:creationId xmlns:a16="http://schemas.microsoft.com/office/drawing/2014/main" id="{195342BF-D60E-3C5B-A353-1CF28FB63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E00E27C-7335-32F5-B2E0-E3C6584D134F}"/>
              </a:ext>
            </a:extLst>
          </p:cNvPr>
          <p:cNvSpPr txBox="1"/>
          <p:nvPr/>
        </p:nvSpPr>
        <p:spPr>
          <a:xfrm>
            <a:off x="3897495" y="2000799"/>
            <a:ext cx="4863975" cy="2462213"/>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The book focuses on several DOACs—which ones?</a:t>
            </a:r>
          </a:p>
          <a:p>
            <a:r>
              <a:rPr lang="en-US" sz="1400" dirty="0">
                <a:solidFill>
                  <a:srgbClr val="0000FF"/>
                </a:solidFill>
              </a:rPr>
              <a:t>--Apixaban</a:t>
            </a:r>
          </a:p>
          <a:p>
            <a:r>
              <a:rPr lang="en-US" sz="1400" dirty="0">
                <a:solidFill>
                  <a:srgbClr val="0000FF"/>
                </a:solidFill>
              </a:rPr>
              <a:t>--Rivaroxaban</a:t>
            </a:r>
          </a:p>
          <a:p>
            <a:r>
              <a:rPr lang="en-US" sz="1400" dirty="0">
                <a:solidFill>
                  <a:srgbClr val="0000FF"/>
                </a:solidFill>
              </a:rPr>
              <a:t>--</a:t>
            </a:r>
            <a:r>
              <a:rPr lang="en-US" sz="1400" dirty="0" err="1">
                <a:solidFill>
                  <a:srgbClr val="0000FF"/>
                </a:solidFill>
              </a:rPr>
              <a:t>Dagibatran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advantages do the DOACs enjoy c/w warfarin?</a:t>
            </a:r>
          </a:p>
          <a:p>
            <a:r>
              <a:rPr lang="en-US" sz="1400" dirty="0">
                <a:solidFill>
                  <a:srgbClr val="0000FF"/>
                </a:solidFill>
              </a:rPr>
              <a:t>--Better safety profile</a:t>
            </a:r>
          </a:p>
          <a:p>
            <a:r>
              <a:rPr lang="en-US" sz="1400" dirty="0">
                <a:solidFill>
                  <a:srgbClr val="0000FF"/>
                </a:solidFill>
              </a:rPr>
              <a:t>--Do not require routine monitoring</a:t>
            </a:r>
          </a:p>
          <a:p>
            <a:endParaRPr lang="en-US" sz="1400" i="1" dirty="0">
              <a:solidFill>
                <a:srgbClr val="0000FF"/>
              </a:solidFill>
            </a:endParaRPr>
          </a:p>
          <a:p>
            <a:r>
              <a:rPr lang="en-US" sz="1400" i="1" dirty="0">
                <a:solidFill>
                  <a:srgbClr val="0000FF"/>
                </a:solidFill>
              </a:rPr>
              <a:t>What is the main disadvantage of the DOACs c/w warfarin?</a:t>
            </a:r>
          </a:p>
          <a:p>
            <a:r>
              <a:rPr lang="en-US" sz="1400" dirty="0">
                <a:solidFill>
                  <a:schemeClr val="accent1">
                    <a:lumMod val="40000"/>
                    <a:lumOff val="60000"/>
                  </a:schemeClr>
                </a:solidFill>
              </a:rPr>
              <a:t>Cost</a:t>
            </a:r>
          </a:p>
        </p:txBody>
      </p:sp>
    </p:spTree>
    <p:extLst>
      <p:ext uri="{BB962C8B-B14F-4D97-AF65-F5344CB8AC3E}">
        <p14:creationId xmlns:p14="http://schemas.microsoft.com/office/powerpoint/2010/main" val="137931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t>What does </a:t>
            </a:r>
            <a:r>
              <a:rPr lang="en-US" sz="1600" dirty="0"/>
              <a:t>TVL</a:t>
            </a:r>
            <a:r>
              <a:rPr lang="en-US" sz="1600" i="1" dirty="0"/>
              <a:t> stand for in this context?</a:t>
            </a:r>
          </a:p>
          <a:p>
            <a:r>
              <a:rPr lang="en-US" sz="1600" dirty="0"/>
              <a:t>Transient visual loss</a:t>
            </a:r>
          </a:p>
        </p:txBody>
      </p:sp>
      <p:sp>
        <p:nvSpPr>
          <p:cNvPr id="5" name="TextBox 4">
            <a:extLst>
              <a:ext uri="{FF2B5EF4-FFF2-40B4-BE49-F238E27FC236}">
                <a16:creationId xmlns:a16="http://schemas.microsoft.com/office/drawing/2014/main" id="{4DBFCB50-BB83-09DC-DD83-5DBE9486C9B0}"/>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Tree>
    <p:extLst>
      <p:ext uri="{BB962C8B-B14F-4D97-AF65-F5344CB8AC3E}">
        <p14:creationId xmlns:p14="http://schemas.microsoft.com/office/powerpoint/2010/main" val="338170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solidFill>
                  <a:schemeClr val="bg1">
                    <a:lumMod val="75000"/>
                  </a:schemeClr>
                </a:solidFill>
              </a:rPr>
              <a:t>In a nutshell, what is the diagnostic implication of </a:t>
            </a:r>
            <a:r>
              <a:rPr lang="en-US" sz="1600" i="1" dirty="0" err="1">
                <a:solidFill>
                  <a:schemeClr val="bg1">
                    <a:lumMod val="75000"/>
                  </a:schemeClr>
                </a:solidFill>
              </a:rPr>
              <a:t>monocularity</a:t>
            </a:r>
            <a:r>
              <a:rPr lang="en-US" sz="1600" i="1" dirty="0">
                <a:solidFill>
                  <a:schemeClr val="bg1">
                    <a:lumMod val="75000"/>
                  </a:schemeClr>
                </a:solidFill>
              </a:rPr>
              <a:t> vs binocularity with respect to TVL?</a:t>
            </a:r>
          </a:p>
          <a:p>
            <a:r>
              <a:rPr lang="en-US" sz="1600" dirty="0" err="1">
                <a:solidFill>
                  <a:schemeClr val="bg1">
                    <a:lumMod val="75000"/>
                  </a:schemeClr>
                </a:solidFill>
              </a:rPr>
              <a:t>Monocularity</a:t>
            </a:r>
            <a:r>
              <a:rPr lang="en-US" sz="1600" dirty="0">
                <a:solidFill>
                  <a:schemeClr val="bg1">
                    <a:lumMod val="75000"/>
                  </a:schemeClr>
                </a:solidFill>
              </a:rPr>
              <a:t> strongly suggests the issue is  </a:t>
            </a:r>
            <a:r>
              <a:rPr lang="en-US" sz="1600" dirty="0" err="1">
                <a:solidFill>
                  <a:schemeClr val="bg1">
                    <a:lumMod val="75000"/>
                  </a:schemeClr>
                </a:solidFill>
              </a:rPr>
              <a:t>prechiasmal</a:t>
            </a:r>
            <a:r>
              <a:rPr lang="en-US" sz="1600" dirty="0">
                <a:solidFill>
                  <a:schemeClr val="bg1">
                    <a:lumMod val="75000"/>
                  </a:schemeClr>
                </a:solidFill>
              </a:rPr>
              <a:t> , whereas binocularity strongly suggests it is  </a:t>
            </a:r>
            <a:r>
              <a:rPr lang="en-US" sz="1600" dirty="0" err="1">
                <a:solidFill>
                  <a:schemeClr val="bg1">
                    <a:lumMod val="75000"/>
                  </a:schemeClr>
                </a:solidFill>
              </a:rPr>
              <a:t>postchiasmal</a:t>
            </a:r>
            <a:endParaRPr lang="en-US" sz="1600" dirty="0">
              <a:solidFill>
                <a:schemeClr val="bg1">
                  <a:lumMod val="75000"/>
                </a:schemeClr>
              </a:solidFill>
            </a:endParaRPr>
          </a:p>
        </p:txBody>
      </p:sp>
      <p:sp>
        <p:nvSpPr>
          <p:cNvPr id="6" name="TextBox 5">
            <a:extLst>
              <a:ext uri="{FF2B5EF4-FFF2-40B4-BE49-F238E27FC236}">
                <a16:creationId xmlns:a16="http://schemas.microsoft.com/office/drawing/2014/main" id="{99CC1031-4A7F-AE41-6B82-5C00E8207917}"/>
              </a:ext>
            </a:extLst>
          </p:cNvPr>
          <p:cNvSpPr txBox="1"/>
          <p:nvPr/>
        </p:nvSpPr>
        <p:spPr>
          <a:xfrm>
            <a:off x="1517424" y="3201023"/>
            <a:ext cx="6148909" cy="738664"/>
          </a:xfrm>
          <a:prstGeom prst="rect">
            <a:avLst/>
          </a:prstGeom>
          <a:noFill/>
        </p:spPr>
        <p:txBody>
          <a:bodyPr wrap="square" rtlCol="0">
            <a:spAutoFit/>
          </a:bodyPr>
          <a:lstStyle/>
          <a:p>
            <a:r>
              <a:rPr lang="en-US" sz="1400" i="1" dirty="0">
                <a:solidFill>
                  <a:schemeClr val="bg1">
                    <a:lumMod val="75000"/>
                  </a:schemeClr>
                </a:solidFill>
              </a:rPr>
              <a:t>One </a:t>
            </a:r>
            <a:r>
              <a:rPr lang="en-US" sz="1400" dirty="0">
                <a:solidFill>
                  <a:schemeClr val="bg1">
                    <a:lumMod val="75000"/>
                  </a:schemeClr>
                </a:solidFill>
              </a:rPr>
              <a:t>very</a:t>
            </a:r>
            <a:r>
              <a:rPr lang="en-US" sz="1400" i="1" dirty="0">
                <a:solidFill>
                  <a:schemeClr val="bg1">
                    <a:lumMod val="75000"/>
                  </a:schemeClr>
                </a:solidFill>
              </a:rPr>
              <a:t> common cause of binocular TVL (you see it daily) is an exception, </a:t>
            </a:r>
            <a:r>
              <a:rPr lang="en-US" sz="1400" i="1" dirty="0" err="1">
                <a:solidFill>
                  <a:schemeClr val="bg1">
                    <a:lumMod val="75000"/>
                  </a:schemeClr>
                </a:solidFill>
              </a:rPr>
              <a:t>ie</a:t>
            </a:r>
            <a:r>
              <a:rPr lang="en-US" sz="1400" i="1" dirty="0">
                <a:solidFill>
                  <a:schemeClr val="bg1">
                    <a:lumMod val="75000"/>
                  </a:schemeClr>
                </a:solidFill>
              </a:rPr>
              <a:t>, it is due to a </a:t>
            </a:r>
            <a:r>
              <a:rPr lang="en-US" sz="1400" i="1" dirty="0" err="1">
                <a:solidFill>
                  <a:schemeClr val="bg1">
                    <a:lumMod val="75000"/>
                  </a:schemeClr>
                </a:solidFill>
              </a:rPr>
              <a:t>prechiasmal</a:t>
            </a:r>
            <a:r>
              <a:rPr lang="en-US" sz="1400" i="1" dirty="0">
                <a:solidFill>
                  <a:schemeClr val="bg1">
                    <a:lumMod val="75000"/>
                  </a:schemeClr>
                </a:solidFill>
              </a:rPr>
              <a:t> (like, </a:t>
            </a:r>
            <a:r>
              <a:rPr lang="en-US" sz="1400" b="1" i="1" dirty="0">
                <a:solidFill>
                  <a:schemeClr val="bg1">
                    <a:lumMod val="75000"/>
                  </a:schemeClr>
                </a:solidFill>
              </a:rPr>
              <a:t>way</a:t>
            </a:r>
            <a:r>
              <a:rPr lang="en-US" sz="1400" i="1" dirty="0">
                <a:solidFill>
                  <a:schemeClr val="bg1">
                    <a:lumMod val="75000"/>
                  </a:schemeClr>
                </a:solidFill>
              </a:rPr>
              <a:t> </a:t>
            </a:r>
            <a:r>
              <a:rPr lang="en-US" sz="1400" i="1" dirty="0" err="1">
                <a:solidFill>
                  <a:schemeClr val="bg1">
                    <a:lumMod val="75000"/>
                  </a:schemeClr>
                </a:solidFill>
              </a:rPr>
              <a:t>prechiasmal</a:t>
            </a:r>
            <a:r>
              <a:rPr lang="en-US" sz="1400" i="1" dirty="0">
                <a:solidFill>
                  <a:schemeClr val="bg1">
                    <a:lumMod val="75000"/>
                  </a:schemeClr>
                </a:solidFill>
              </a:rPr>
              <a:t>) condition. What is it?</a:t>
            </a:r>
          </a:p>
          <a:p>
            <a:r>
              <a:rPr lang="en-US" sz="1400" dirty="0">
                <a:solidFill>
                  <a:schemeClr val="bg1">
                    <a:lumMod val="75000"/>
                  </a:schemeClr>
                </a:solidFill>
              </a:rPr>
              <a:t>Dry eyes (which needless to say can cause </a:t>
            </a:r>
            <a:r>
              <a:rPr lang="en-US" sz="1400" i="1" dirty="0">
                <a:solidFill>
                  <a:schemeClr val="bg1">
                    <a:lumMod val="75000"/>
                  </a:schemeClr>
                </a:solidFill>
              </a:rPr>
              <a:t>monocular</a:t>
            </a:r>
            <a:r>
              <a:rPr lang="en-US" sz="1400" dirty="0">
                <a:solidFill>
                  <a:schemeClr val="bg1">
                    <a:lumMod val="75000"/>
                  </a:schemeClr>
                </a:solidFill>
              </a:rPr>
              <a:t> TVL as well)</a:t>
            </a:r>
          </a:p>
        </p:txBody>
      </p:sp>
      <p:sp>
        <p:nvSpPr>
          <p:cNvPr id="8" name="TextBox 7">
            <a:extLst>
              <a:ext uri="{FF2B5EF4-FFF2-40B4-BE49-F238E27FC236}">
                <a16:creationId xmlns:a16="http://schemas.microsoft.com/office/drawing/2014/main" id="{E373BE3E-F16E-DB73-1BB6-55403C240260}"/>
              </a:ext>
            </a:extLst>
          </p:cNvPr>
          <p:cNvSpPr txBox="1"/>
          <p:nvPr/>
        </p:nvSpPr>
        <p:spPr>
          <a:xfrm>
            <a:off x="1222613" y="4307989"/>
            <a:ext cx="6738531" cy="954107"/>
          </a:xfrm>
          <a:prstGeom prst="rect">
            <a:avLst/>
          </a:prstGeom>
          <a:noFill/>
        </p:spPr>
        <p:txBody>
          <a:bodyPr wrap="square" rtlCol="0">
            <a:spAutoFit/>
          </a:bodyPr>
          <a:lstStyle/>
          <a:p>
            <a:r>
              <a:rPr lang="en-US" sz="1400" i="1" dirty="0"/>
              <a:t>Before we go on, an important caveat: When is binocular vision loss not binocular? That is, in what classic situation may a pt’s reported </a:t>
            </a:r>
            <a:r>
              <a:rPr lang="en-US" sz="1400" dirty="0"/>
              <a:t>monocular</a:t>
            </a:r>
            <a:r>
              <a:rPr lang="en-US" sz="1400" i="1" dirty="0"/>
              <a:t> vision loss actually be </a:t>
            </a:r>
            <a:r>
              <a:rPr lang="en-US" sz="1400" dirty="0"/>
              <a:t>binocular</a:t>
            </a:r>
            <a:r>
              <a:rPr lang="en-US" sz="1400" i="1" dirty="0"/>
              <a:t>?</a:t>
            </a:r>
          </a:p>
          <a:p>
            <a:r>
              <a:rPr lang="en-US" sz="1400" dirty="0"/>
              <a:t>When the pt has  homonymous hemianopic  loss</a:t>
            </a:r>
            <a:endParaRPr lang="en-US" sz="1400" i="1" dirty="0">
              <a:solidFill>
                <a:srgbClr val="0000FF"/>
              </a:solidFill>
            </a:endParaRPr>
          </a:p>
        </p:txBody>
      </p:sp>
      <p:sp>
        <p:nvSpPr>
          <p:cNvPr id="9" name="Rectangle 8">
            <a:extLst>
              <a:ext uri="{FF2B5EF4-FFF2-40B4-BE49-F238E27FC236}">
                <a16:creationId xmlns:a16="http://schemas.microsoft.com/office/drawing/2014/main" id="{AE7EB5D9-E5D0-3CA8-7E8C-0700B4E8C62A}"/>
              </a:ext>
            </a:extLst>
          </p:cNvPr>
          <p:cNvSpPr/>
          <p:nvPr/>
        </p:nvSpPr>
        <p:spPr>
          <a:xfrm>
            <a:off x="2663018" y="5012882"/>
            <a:ext cx="2117605" cy="203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31178244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solidFill>
            <a:schemeClr val="bg1"/>
          </a:solidFill>
        </p:spPr>
        <p:txBody>
          <a:bodyPr wrap="none" rtlCol="0">
            <a:spAutoFit/>
          </a:bodyPr>
          <a:lstStyle/>
          <a:p>
            <a:r>
              <a:rPr lang="en-US" sz="1600" b="1" dirty="0"/>
              <a:t>Embolization of retinal arterial tree</a:t>
            </a:r>
          </a:p>
        </p:txBody>
      </p: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15" name="Text Box 6">
            <a:extLst>
              <a:ext uri="{FF2B5EF4-FFF2-40B4-BE49-F238E27FC236}">
                <a16:creationId xmlns:a16="http://schemas.microsoft.com/office/drawing/2014/main" id="{CA8CD93D-4A1F-D990-3A14-6D8B64245C57}"/>
              </a:ext>
            </a:extLst>
          </p:cNvPr>
          <p:cNvSpPr txBox="1">
            <a:spLocks noChangeArrowheads="1"/>
          </p:cNvSpPr>
          <p:nvPr/>
        </p:nvSpPr>
        <p:spPr bwMode="auto">
          <a:xfrm>
            <a:off x="3086242" y="834912"/>
            <a:ext cx="3667992" cy="1077218"/>
          </a:xfrm>
          <a:prstGeom prst="rect">
            <a:avLst/>
          </a:prstGeom>
          <a:solidFill>
            <a:srgbClr val="7030A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solidFill>
              </a:rPr>
              <a:t>What are the three types of embolus? </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Cholesterol</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Calcium</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bg1"/>
                </a:solidFill>
              </a:rPr>
              <a:t>Platelet-fibrin</a:t>
            </a:r>
          </a:p>
        </p:txBody>
      </p:sp>
      <p:sp>
        <p:nvSpPr>
          <p:cNvPr id="16" name="TextBox 15">
            <a:extLst>
              <a:ext uri="{FF2B5EF4-FFF2-40B4-BE49-F238E27FC236}">
                <a16:creationId xmlns:a16="http://schemas.microsoft.com/office/drawing/2014/main" id="{DCF75637-E00B-AF46-128D-0F07AC1C44FD}"/>
              </a:ext>
            </a:extLst>
          </p:cNvPr>
          <p:cNvSpPr txBox="1"/>
          <p:nvPr/>
        </p:nvSpPr>
        <p:spPr>
          <a:xfrm>
            <a:off x="1059171" y="1993982"/>
            <a:ext cx="7761528" cy="2800767"/>
          </a:xfrm>
          <a:prstGeom prst="rect">
            <a:avLst/>
          </a:prstGeom>
          <a:solidFill>
            <a:srgbClr val="CCFFCC"/>
          </a:solidFill>
        </p:spPr>
        <p:txBody>
          <a:bodyPr wrap="square" rtlCol="0">
            <a:spAutoFit/>
          </a:bodyPr>
          <a:lstStyle/>
          <a:p>
            <a:r>
              <a:rPr lang="en-US" sz="1600" i="1" dirty="0">
                <a:solidFill>
                  <a:schemeClr val="bg1">
                    <a:lumMod val="75000"/>
                  </a:schemeClr>
                </a:solidFill>
              </a:rPr>
              <a:t>Let’s keep it </a:t>
            </a:r>
            <a:r>
              <a:rPr lang="en-US" sz="1600" i="1" dirty="0">
                <a:solidFill>
                  <a:srgbClr val="CCFFCC"/>
                </a:solidFill>
              </a:rPr>
              <a:t>100</a:t>
            </a:r>
            <a:r>
              <a:rPr lang="en-US" sz="1600" i="1" dirty="0">
                <a:solidFill>
                  <a:schemeClr val="bg1">
                    <a:lumMod val="75000"/>
                  </a:schemeClr>
                </a:solidFill>
              </a:rPr>
              <a:t> for a minute. Clinically speaking, an embolus is an embolus,      isn’t it? Other than as a topic for torturing residents, does it really matter what      sort of embolus is involved? Why?</a:t>
            </a:r>
          </a:p>
          <a:p>
            <a:r>
              <a:rPr lang="en-US" sz="1600" dirty="0">
                <a:solidFill>
                  <a:schemeClr val="bg1">
                    <a:lumMod val="75000"/>
                  </a:schemeClr>
                </a:solidFill>
              </a:rPr>
              <a:t>It actually does. Because medical management depends upon the sort of     embolus one is dealing with. In this regard, the </a:t>
            </a:r>
            <a:r>
              <a:rPr lang="en-US" sz="1600" i="1" dirty="0">
                <a:solidFill>
                  <a:schemeClr val="bg1">
                    <a:lumMod val="75000"/>
                  </a:schemeClr>
                </a:solidFill>
              </a:rPr>
              <a:t>Neuro</a:t>
            </a:r>
            <a:r>
              <a:rPr lang="en-US" sz="1600" dirty="0">
                <a:solidFill>
                  <a:schemeClr val="bg1">
                    <a:lumMod val="75000"/>
                  </a:schemeClr>
                </a:solidFill>
              </a:rPr>
              <a:t> book focuses on       cholesterol and platelet-fibrin emboli:</a:t>
            </a:r>
          </a:p>
          <a:p>
            <a:r>
              <a:rPr lang="en-US" sz="1600" dirty="0">
                <a:solidFill>
                  <a:schemeClr val="bg1">
                    <a:lumMod val="75000"/>
                  </a:schemeClr>
                </a:solidFill>
              </a:rPr>
              <a:t>--Cholesterol emboli, which most commonly arise from carotid </a:t>
            </a:r>
            <a:r>
              <a:rPr lang="en-US" sz="1600" dirty="0" err="1">
                <a:solidFill>
                  <a:schemeClr val="bg1">
                    <a:lumMod val="75000"/>
                  </a:schemeClr>
                </a:solidFill>
              </a:rPr>
              <a:t>dz</a:t>
            </a:r>
            <a:r>
              <a:rPr lang="en-US" sz="1600" dirty="0">
                <a:solidFill>
                  <a:schemeClr val="bg1">
                    <a:lumMod val="75000"/>
                  </a:schemeClr>
                </a:solidFill>
              </a:rPr>
              <a:t>, are managed  with  antiplatelet   agents. </a:t>
            </a:r>
            <a:r>
              <a:rPr lang="en-US" sz="1600" u="sng" dirty="0">
                <a:solidFill>
                  <a:schemeClr val="bg1">
                    <a:lumMod val="75000"/>
                  </a:schemeClr>
                </a:solidFill>
              </a:rPr>
              <a:t>In addition, vasculopathic risk factors must be    optimized, and consideration given to whether CEA is indicated</a:t>
            </a:r>
            <a:r>
              <a:rPr lang="en-US" sz="1600" dirty="0">
                <a:solidFill>
                  <a:schemeClr val="bg1">
                    <a:lumMod val="75000"/>
                  </a:schemeClr>
                </a:solidFill>
              </a:rPr>
              <a:t>.</a:t>
            </a:r>
          </a:p>
          <a:p>
            <a:r>
              <a:rPr lang="en-US" sz="1600" dirty="0">
                <a:solidFill>
                  <a:schemeClr val="bg1">
                    <a:lumMod val="75000"/>
                  </a:schemeClr>
                </a:solidFill>
              </a:rPr>
              <a:t>--Platelet-fibrin emboli, which usually arise from thrombi owing to </a:t>
            </a:r>
            <a:r>
              <a:rPr lang="en-US" sz="1600" dirty="0" err="1">
                <a:solidFill>
                  <a:schemeClr val="bg1">
                    <a:lumMod val="75000"/>
                  </a:schemeClr>
                </a:solidFill>
              </a:rPr>
              <a:t>AFib</a:t>
            </a:r>
            <a:r>
              <a:rPr lang="en-US" sz="1600" dirty="0">
                <a:solidFill>
                  <a:schemeClr val="bg1">
                    <a:lumMod val="75000"/>
                  </a:schemeClr>
                </a:solidFill>
              </a:rPr>
              <a:t>, are  managed with  warfarin  and/or the so-called  </a:t>
            </a:r>
            <a:r>
              <a:rPr lang="en-US" sz="1600" b="1" dirty="0"/>
              <a:t>direct oral anticoagulants (DOACs) </a:t>
            </a:r>
          </a:p>
        </p:txBody>
      </p:sp>
      <p:pic>
        <p:nvPicPr>
          <p:cNvPr id="21" name="Picture 2" descr="100 Emoji transparent PNG - StickPNG">
            <a:extLst>
              <a:ext uri="{FF2B5EF4-FFF2-40B4-BE49-F238E27FC236}">
                <a16:creationId xmlns:a16="http://schemas.microsoft.com/office/drawing/2014/main" id="{195342BF-D60E-3C5B-A353-1CF28FB63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77" y="2012126"/>
            <a:ext cx="339025" cy="33902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E00E27C-7335-32F5-B2E0-E3C6584D134F}"/>
              </a:ext>
            </a:extLst>
          </p:cNvPr>
          <p:cNvSpPr txBox="1"/>
          <p:nvPr/>
        </p:nvSpPr>
        <p:spPr>
          <a:xfrm>
            <a:off x="3897495" y="2000799"/>
            <a:ext cx="4863975" cy="2462213"/>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The book focuses on several DOACs—which ones?</a:t>
            </a:r>
          </a:p>
          <a:p>
            <a:r>
              <a:rPr lang="en-US" sz="1400" dirty="0">
                <a:solidFill>
                  <a:srgbClr val="0000FF"/>
                </a:solidFill>
              </a:rPr>
              <a:t>--Apixaban</a:t>
            </a:r>
          </a:p>
          <a:p>
            <a:r>
              <a:rPr lang="en-US" sz="1400" dirty="0">
                <a:solidFill>
                  <a:srgbClr val="0000FF"/>
                </a:solidFill>
              </a:rPr>
              <a:t>--Rivaroxaban</a:t>
            </a:r>
          </a:p>
          <a:p>
            <a:r>
              <a:rPr lang="en-US" sz="1400" dirty="0">
                <a:solidFill>
                  <a:srgbClr val="0000FF"/>
                </a:solidFill>
              </a:rPr>
              <a:t>--</a:t>
            </a:r>
            <a:r>
              <a:rPr lang="en-US" sz="1400" dirty="0" err="1">
                <a:solidFill>
                  <a:srgbClr val="0000FF"/>
                </a:solidFill>
              </a:rPr>
              <a:t>Dagibatran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advantages do the DOACs enjoy c/w warfarin?</a:t>
            </a:r>
          </a:p>
          <a:p>
            <a:r>
              <a:rPr lang="en-US" sz="1400" dirty="0">
                <a:solidFill>
                  <a:srgbClr val="0000FF"/>
                </a:solidFill>
              </a:rPr>
              <a:t>--Better safety profile</a:t>
            </a:r>
          </a:p>
          <a:p>
            <a:r>
              <a:rPr lang="en-US" sz="1400" dirty="0">
                <a:solidFill>
                  <a:srgbClr val="0000FF"/>
                </a:solidFill>
              </a:rPr>
              <a:t>--Do not require routine monitoring</a:t>
            </a:r>
          </a:p>
          <a:p>
            <a:endParaRPr lang="en-US" sz="1400" i="1" dirty="0">
              <a:solidFill>
                <a:srgbClr val="0000FF"/>
              </a:solidFill>
            </a:endParaRPr>
          </a:p>
          <a:p>
            <a:r>
              <a:rPr lang="en-US" sz="1400" i="1" dirty="0">
                <a:solidFill>
                  <a:srgbClr val="0000FF"/>
                </a:solidFill>
              </a:rPr>
              <a:t>What is the main disadvantage of the DOACs c/w warfarin?</a:t>
            </a:r>
          </a:p>
          <a:p>
            <a:r>
              <a:rPr lang="en-US" sz="1400" dirty="0">
                <a:solidFill>
                  <a:srgbClr val="0000FF"/>
                </a:solidFill>
              </a:rPr>
              <a:t>Cost</a:t>
            </a:r>
          </a:p>
        </p:txBody>
      </p:sp>
    </p:spTree>
    <p:extLst>
      <p:ext uri="{BB962C8B-B14F-4D97-AF65-F5344CB8AC3E}">
        <p14:creationId xmlns:p14="http://schemas.microsoft.com/office/powerpoint/2010/main" val="223165914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endParaRPr lang="en-US" sz="1600" i="1" dirty="0">
              <a:solidFill>
                <a:schemeClr val="accent6">
                  <a:lumMod val="20000"/>
                  <a:lumOff val="80000"/>
                </a:schemeClr>
              </a:solidFill>
            </a:endParaRPr>
          </a:p>
          <a:p>
            <a:r>
              <a:rPr lang="en-US" sz="1600" dirty="0">
                <a:solidFill>
                  <a:schemeClr val="accent6">
                    <a:lumMod val="20000"/>
                    <a:lumOff val="80000"/>
                  </a:schemeClr>
                </a:solidFill>
              </a:rPr>
              <a:t>Finding that you’ve ruled out ocular and orbital causes, as well as having concluded that the likelihood of  GCA  is low</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OK, so I’ve concluded the acute case of TMVL sitting in front of me is likely embolic in origin. What now?</a:t>
            </a:r>
          </a:p>
          <a:p>
            <a:r>
              <a:rPr lang="en-US" sz="1600" dirty="0">
                <a:solidFill>
                  <a:schemeClr val="accent6">
                    <a:lumMod val="20000"/>
                    <a:lumOff val="80000"/>
                  </a:schemeClr>
                </a:solidFill>
              </a:rPr>
              <a:t>Well, they need a workup</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In a nutshell, what is the goal of the workup?</a:t>
            </a:r>
          </a:p>
          <a:p>
            <a:r>
              <a:rPr lang="en-US" sz="1600" dirty="0">
                <a:solidFill>
                  <a:schemeClr val="accent6">
                    <a:lumMod val="20000"/>
                    <a:lumOff val="80000"/>
                  </a:schemeClr>
                </a:solidFill>
              </a:rPr>
              <a:t>To identify the  embolic source</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356794438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endParaRPr lang="en-US" sz="1600" dirty="0">
              <a:solidFill>
                <a:schemeClr val="accent6">
                  <a:lumMod val="20000"/>
                  <a:lumOff val="80000"/>
                </a:schemeClr>
              </a:solidFill>
            </a:endParaRP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OK, so I’ve concluded the acute case of TMVL sitting in front of me is likely embolic in origin. What now?</a:t>
            </a:r>
          </a:p>
          <a:p>
            <a:r>
              <a:rPr lang="en-US" sz="1600" dirty="0">
                <a:solidFill>
                  <a:schemeClr val="accent6">
                    <a:lumMod val="20000"/>
                    <a:lumOff val="80000"/>
                  </a:schemeClr>
                </a:solidFill>
              </a:rPr>
              <a:t>Well, they need a workup</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In a nutshell, what is the goal of the workup?</a:t>
            </a:r>
          </a:p>
          <a:p>
            <a:r>
              <a:rPr lang="en-US" sz="1600" dirty="0">
                <a:solidFill>
                  <a:schemeClr val="accent6">
                    <a:lumMod val="20000"/>
                    <a:lumOff val="80000"/>
                  </a:schemeClr>
                </a:solidFill>
              </a:rPr>
              <a:t>To identify the  embolic source</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Rectangle 20">
            <a:extLst>
              <a:ext uri="{FF2B5EF4-FFF2-40B4-BE49-F238E27FC236}">
                <a16:creationId xmlns:a16="http://schemas.microsoft.com/office/drawing/2014/main" id="{93FECADF-A40A-B8B8-00EF-6E6BFFF01DC4}"/>
              </a:ext>
            </a:extLst>
          </p:cNvPr>
          <p:cNvSpPr/>
          <p:nvPr/>
        </p:nvSpPr>
        <p:spPr>
          <a:xfrm>
            <a:off x="3790122" y="1272209"/>
            <a:ext cx="461368" cy="276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99682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endParaRPr lang="en-US" sz="1600" dirty="0">
              <a:solidFill>
                <a:schemeClr val="accent6">
                  <a:lumMod val="20000"/>
                  <a:lumOff val="80000"/>
                </a:schemeClr>
              </a:solidFill>
            </a:endParaRP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OK, so I’ve concluded the acute case of TMVL sitting in front of me is likely embolic in origin. What now?</a:t>
            </a:r>
          </a:p>
          <a:p>
            <a:r>
              <a:rPr lang="en-US" sz="1600" dirty="0">
                <a:solidFill>
                  <a:schemeClr val="accent6">
                    <a:lumMod val="20000"/>
                    <a:lumOff val="80000"/>
                  </a:schemeClr>
                </a:solidFill>
              </a:rPr>
              <a:t>Well, they need a workup</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In a nutshell, what is the goal of the workup?</a:t>
            </a:r>
          </a:p>
          <a:p>
            <a:r>
              <a:rPr lang="en-US" sz="1600" dirty="0">
                <a:solidFill>
                  <a:schemeClr val="accent6">
                    <a:lumMod val="20000"/>
                    <a:lumOff val="80000"/>
                  </a:schemeClr>
                </a:solidFill>
              </a:rPr>
              <a:t>To identify the  embolic source</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42354240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endParaRPr lang="en-US" sz="1600" i="1" dirty="0">
              <a:solidFill>
                <a:schemeClr val="accent6">
                  <a:lumMod val="20000"/>
                  <a:lumOff val="80000"/>
                </a:schemeClr>
              </a:solidFill>
            </a:endParaRPr>
          </a:p>
          <a:p>
            <a:r>
              <a:rPr lang="en-US" sz="1600" dirty="0">
                <a:solidFill>
                  <a:schemeClr val="accent6">
                    <a:lumMod val="20000"/>
                    <a:lumOff val="80000"/>
                  </a:schemeClr>
                </a:solidFill>
              </a:rPr>
              <a:t>Well, they need a workup</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In a nutshell, what is the goal of the workup?</a:t>
            </a:r>
          </a:p>
          <a:p>
            <a:r>
              <a:rPr lang="en-US" sz="1600" dirty="0">
                <a:solidFill>
                  <a:schemeClr val="accent6">
                    <a:lumMod val="20000"/>
                    <a:lumOff val="80000"/>
                  </a:schemeClr>
                </a:solidFill>
              </a:rPr>
              <a:t>To identify the  embolic source</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110466580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In a nutshell, what is the goal of the workup?</a:t>
            </a:r>
          </a:p>
          <a:p>
            <a:r>
              <a:rPr lang="en-US" sz="1600" dirty="0">
                <a:solidFill>
                  <a:schemeClr val="accent6">
                    <a:lumMod val="20000"/>
                    <a:lumOff val="80000"/>
                  </a:schemeClr>
                </a:solidFill>
              </a:rPr>
              <a:t>To identify the  embolic source</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194910498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p>
          <a:p>
            <a:r>
              <a:rPr lang="en-US" sz="1600" i="1" dirty="0"/>
              <a:t>In a nutshell, what is the goal of the workup?</a:t>
            </a:r>
            <a:endParaRPr lang="en-US" sz="1600" i="1" dirty="0">
              <a:solidFill>
                <a:schemeClr val="accent6">
                  <a:lumMod val="20000"/>
                  <a:lumOff val="80000"/>
                </a:schemeClr>
              </a:solidFill>
            </a:endParaRPr>
          </a:p>
          <a:p>
            <a:r>
              <a:rPr lang="en-US" sz="1600" dirty="0">
                <a:solidFill>
                  <a:schemeClr val="accent6">
                    <a:lumMod val="20000"/>
                    <a:lumOff val="80000"/>
                  </a:schemeClr>
                </a:solidFill>
              </a:rPr>
              <a:t>To identify the  embolic source</a:t>
            </a: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70329873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p>
          <a:p>
            <a:r>
              <a:rPr lang="en-US" sz="1600" i="1" dirty="0"/>
              <a:t>In a nutshell, what is the goal of the workup?</a:t>
            </a:r>
          </a:p>
          <a:p>
            <a:r>
              <a:rPr lang="en-US" sz="1600" dirty="0"/>
              <a:t>To identify the  embolic source</a:t>
            </a:r>
            <a:endParaRPr lang="en-US" sz="1600" dirty="0">
              <a:solidFill>
                <a:schemeClr val="accent6">
                  <a:lumMod val="20000"/>
                  <a:lumOff val="80000"/>
                </a:schemeClr>
              </a:solidFill>
            </a:endParaRP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6" name="Rectangle 15">
            <a:extLst>
              <a:ext uri="{FF2B5EF4-FFF2-40B4-BE49-F238E27FC236}">
                <a16:creationId xmlns:a16="http://schemas.microsoft.com/office/drawing/2014/main" id="{BE213C41-58BD-7B98-BD12-590878E38E26}"/>
              </a:ext>
            </a:extLst>
          </p:cNvPr>
          <p:cNvSpPr/>
          <p:nvPr/>
        </p:nvSpPr>
        <p:spPr>
          <a:xfrm>
            <a:off x="2231875" y="3013497"/>
            <a:ext cx="1391479"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6980281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p>
          <a:p>
            <a:r>
              <a:rPr lang="en-US" sz="1600" i="1" dirty="0"/>
              <a:t>In a nutshell, what is the goal of the workup?</a:t>
            </a:r>
          </a:p>
          <a:p>
            <a:r>
              <a:rPr lang="en-US" sz="1600" dirty="0"/>
              <a:t>To identify the  embolic source</a:t>
            </a:r>
            <a:endParaRPr lang="en-US" sz="1600" dirty="0">
              <a:solidFill>
                <a:schemeClr val="accent6">
                  <a:lumMod val="20000"/>
                  <a:lumOff val="80000"/>
                </a:schemeClr>
              </a:solidFill>
            </a:endParaRPr>
          </a:p>
          <a:p>
            <a:endParaRPr lang="en-US" sz="1600" i="1" dirty="0">
              <a:solidFill>
                <a:schemeClr val="accent6">
                  <a:lumMod val="20000"/>
                  <a:lumOff val="80000"/>
                </a:schemeClr>
              </a:solidFill>
            </a:endParaRPr>
          </a:p>
          <a:p>
            <a:r>
              <a:rPr lang="en-US" sz="1600" i="1" dirty="0">
                <a:solidFill>
                  <a:schemeClr val="accent6">
                    <a:lumMod val="20000"/>
                    <a:lumOff val="80000"/>
                  </a:schemeClr>
                </a:solidFill>
              </a:rPr>
              <a:t>Who should do the workup?</a:t>
            </a: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253732541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309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p>
          <a:p>
            <a:r>
              <a:rPr lang="en-US" sz="1600" i="1" dirty="0"/>
              <a:t>In a nutshell, what is the goal of the workup?</a:t>
            </a:r>
          </a:p>
          <a:p>
            <a:r>
              <a:rPr lang="en-US" sz="1600" dirty="0"/>
              <a:t>To identify the  embolic source</a:t>
            </a:r>
          </a:p>
          <a:p>
            <a:endParaRPr lang="en-US" sz="1600" i="1" dirty="0"/>
          </a:p>
          <a:p>
            <a:r>
              <a:rPr lang="en-US" sz="1600" i="1" dirty="0"/>
              <a:t>Who should do the workup?</a:t>
            </a:r>
            <a:endParaRPr lang="en-US" sz="1600" i="1" dirty="0">
              <a:solidFill>
                <a:schemeClr val="accent6">
                  <a:lumMod val="20000"/>
                  <a:lumOff val="80000"/>
                </a:schemeClr>
              </a:solidFill>
            </a:endParaRPr>
          </a:p>
          <a:p>
            <a:r>
              <a:rPr lang="en-US" sz="1600" dirty="0">
                <a:solidFill>
                  <a:schemeClr val="accent6">
                    <a:lumMod val="20000"/>
                    <a:lumOff val="80000"/>
                  </a:schemeClr>
                </a:solidFill>
              </a:rPr>
              <a:t>Ideally an ER-affiliated Stroke Center; otherwise, the ER</a:t>
            </a: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3708517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solidFill>
                  <a:schemeClr val="bg1">
                    <a:lumMod val="75000"/>
                  </a:schemeClr>
                </a:solidFill>
              </a:rPr>
              <a:t>In a nutshell, what is the diagnostic implication of </a:t>
            </a:r>
            <a:r>
              <a:rPr lang="en-US" sz="1600" i="1" dirty="0" err="1">
                <a:solidFill>
                  <a:schemeClr val="bg1">
                    <a:lumMod val="75000"/>
                  </a:schemeClr>
                </a:solidFill>
              </a:rPr>
              <a:t>monocularity</a:t>
            </a:r>
            <a:r>
              <a:rPr lang="en-US" sz="1600" i="1" dirty="0">
                <a:solidFill>
                  <a:schemeClr val="bg1">
                    <a:lumMod val="75000"/>
                  </a:schemeClr>
                </a:solidFill>
              </a:rPr>
              <a:t> vs binocularity with respect to TVL?</a:t>
            </a:r>
          </a:p>
          <a:p>
            <a:r>
              <a:rPr lang="en-US" sz="1600" dirty="0" err="1">
                <a:solidFill>
                  <a:schemeClr val="bg1">
                    <a:lumMod val="75000"/>
                  </a:schemeClr>
                </a:solidFill>
              </a:rPr>
              <a:t>Monocularity</a:t>
            </a:r>
            <a:r>
              <a:rPr lang="en-US" sz="1600" dirty="0">
                <a:solidFill>
                  <a:schemeClr val="bg1">
                    <a:lumMod val="75000"/>
                  </a:schemeClr>
                </a:solidFill>
              </a:rPr>
              <a:t> strongly suggests the issue is  </a:t>
            </a:r>
            <a:r>
              <a:rPr lang="en-US" sz="1600" dirty="0" err="1">
                <a:solidFill>
                  <a:schemeClr val="bg1">
                    <a:lumMod val="75000"/>
                  </a:schemeClr>
                </a:solidFill>
              </a:rPr>
              <a:t>prechiasmal</a:t>
            </a:r>
            <a:r>
              <a:rPr lang="en-US" sz="1600" dirty="0">
                <a:solidFill>
                  <a:schemeClr val="bg1">
                    <a:lumMod val="75000"/>
                  </a:schemeClr>
                </a:solidFill>
              </a:rPr>
              <a:t> , whereas binocularity strongly suggests it is  </a:t>
            </a:r>
            <a:r>
              <a:rPr lang="en-US" sz="1600" dirty="0" err="1">
                <a:solidFill>
                  <a:schemeClr val="bg1">
                    <a:lumMod val="75000"/>
                  </a:schemeClr>
                </a:solidFill>
              </a:rPr>
              <a:t>postchiasmal</a:t>
            </a:r>
            <a:endParaRPr lang="en-US" sz="1600" dirty="0">
              <a:solidFill>
                <a:schemeClr val="bg1">
                  <a:lumMod val="75000"/>
                </a:schemeClr>
              </a:solidFill>
            </a:endParaRPr>
          </a:p>
        </p:txBody>
      </p:sp>
      <p:sp>
        <p:nvSpPr>
          <p:cNvPr id="6" name="TextBox 5">
            <a:extLst>
              <a:ext uri="{FF2B5EF4-FFF2-40B4-BE49-F238E27FC236}">
                <a16:creationId xmlns:a16="http://schemas.microsoft.com/office/drawing/2014/main" id="{99CC1031-4A7F-AE41-6B82-5C00E8207917}"/>
              </a:ext>
            </a:extLst>
          </p:cNvPr>
          <p:cNvSpPr txBox="1"/>
          <p:nvPr/>
        </p:nvSpPr>
        <p:spPr>
          <a:xfrm>
            <a:off x="1517424" y="3201023"/>
            <a:ext cx="6148909" cy="738664"/>
          </a:xfrm>
          <a:prstGeom prst="rect">
            <a:avLst/>
          </a:prstGeom>
          <a:noFill/>
        </p:spPr>
        <p:txBody>
          <a:bodyPr wrap="square" rtlCol="0">
            <a:spAutoFit/>
          </a:bodyPr>
          <a:lstStyle/>
          <a:p>
            <a:r>
              <a:rPr lang="en-US" sz="1400" i="1" dirty="0">
                <a:solidFill>
                  <a:schemeClr val="bg1">
                    <a:lumMod val="75000"/>
                  </a:schemeClr>
                </a:solidFill>
              </a:rPr>
              <a:t>One </a:t>
            </a:r>
            <a:r>
              <a:rPr lang="en-US" sz="1400" dirty="0">
                <a:solidFill>
                  <a:schemeClr val="bg1">
                    <a:lumMod val="75000"/>
                  </a:schemeClr>
                </a:solidFill>
              </a:rPr>
              <a:t>very</a:t>
            </a:r>
            <a:r>
              <a:rPr lang="en-US" sz="1400" i="1" dirty="0">
                <a:solidFill>
                  <a:schemeClr val="bg1">
                    <a:lumMod val="75000"/>
                  </a:schemeClr>
                </a:solidFill>
              </a:rPr>
              <a:t> common cause of binocular TVL (you see it daily) is an exception, </a:t>
            </a:r>
            <a:r>
              <a:rPr lang="en-US" sz="1400" i="1" dirty="0" err="1">
                <a:solidFill>
                  <a:schemeClr val="bg1">
                    <a:lumMod val="75000"/>
                  </a:schemeClr>
                </a:solidFill>
              </a:rPr>
              <a:t>ie</a:t>
            </a:r>
            <a:r>
              <a:rPr lang="en-US" sz="1400" i="1" dirty="0">
                <a:solidFill>
                  <a:schemeClr val="bg1">
                    <a:lumMod val="75000"/>
                  </a:schemeClr>
                </a:solidFill>
              </a:rPr>
              <a:t>, it is due to a </a:t>
            </a:r>
            <a:r>
              <a:rPr lang="en-US" sz="1400" i="1" dirty="0" err="1">
                <a:solidFill>
                  <a:schemeClr val="bg1">
                    <a:lumMod val="75000"/>
                  </a:schemeClr>
                </a:solidFill>
              </a:rPr>
              <a:t>prechiasmal</a:t>
            </a:r>
            <a:r>
              <a:rPr lang="en-US" sz="1400" i="1" dirty="0">
                <a:solidFill>
                  <a:schemeClr val="bg1">
                    <a:lumMod val="75000"/>
                  </a:schemeClr>
                </a:solidFill>
              </a:rPr>
              <a:t> (like, </a:t>
            </a:r>
            <a:r>
              <a:rPr lang="en-US" sz="1400" b="1" i="1" dirty="0">
                <a:solidFill>
                  <a:schemeClr val="bg1">
                    <a:lumMod val="75000"/>
                  </a:schemeClr>
                </a:solidFill>
              </a:rPr>
              <a:t>way</a:t>
            </a:r>
            <a:r>
              <a:rPr lang="en-US" sz="1400" i="1" dirty="0">
                <a:solidFill>
                  <a:schemeClr val="bg1">
                    <a:lumMod val="75000"/>
                  </a:schemeClr>
                </a:solidFill>
              </a:rPr>
              <a:t> </a:t>
            </a:r>
            <a:r>
              <a:rPr lang="en-US" sz="1400" i="1" dirty="0" err="1">
                <a:solidFill>
                  <a:schemeClr val="bg1">
                    <a:lumMod val="75000"/>
                  </a:schemeClr>
                </a:solidFill>
              </a:rPr>
              <a:t>prechiasmal</a:t>
            </a:r>
            <a:r>
              <a:rPr lang="en-US" sz="1400" i="1" dirty="0">
                <a:solidFill>
                  <a:schemeClr val="bg1">
                    <a:lumMod val="75000"/>
                  </a:schemeClr>
                </a:solidFill>
              </a:rPr>
              <a:t>) condition. What is it?</a:t>
            </a:r>
          </a:p>
          <a:p>
            <a:r>
              <a:rPr lang="en-US" sz="1400" dirty="0">
                <a:solidFill>
                  <a:schemeClr val="bg1">
                    <a:lumMod val="75000"/>
                  </a:schemeClr>
                </a:solidFill>
              </a:rPr>
              <a:t>Dry eyes (which needless to say can cause </a:t>
            </a:r>
            <a:r>
              <a:rPr lang="en-US" sz="1400" i="1" dirty="0">
                <a:solidFill>
                  <a:schemeClr val="bg1">
                    <a:lumMod val="75000"/>
                  </a:schemeClr>
                </a:solidFill>
              </a:rPr>
              <a:t>monocular</a:t>
            </a:r>
            <a:r>
              <a:rPr lang="en-US" sz="1400" dirty="0">
                <a:solidFill>
                  <a:schemeClr val="bg1">
                    <a:lumMod val="75000"/>
                  </a:schemeClr>
                </a:solidFill>
              </a:rPr>
              <a:t> TVL as well)</a:t>
            </a:r>
          </a:p>
        </p:txBody>
      </p:sp>
      <p:sp>
        <p:nvSpPr>
          <p:cNvPr id="8" name="TextBox 7">
            <a:extLst>
              <a:ext uri="{FF2B5EF4-FFF2-40B4-BE49-F238E27FC236}">
                <a16:creationId xmlns:a16="http://schemas.microsoft.com/office/drawing/2014/main" id="{E373BE3E-F16E-DB73-1BB6-55403C240260}"/>
              </a:ext>
            </a:extLst>
          </p:cNvPr>
          <p:cNvSpPr txBox="1"/>
          <p:nvPr/>
        </p:nvSpPr>
        <p:spPr>
          <a:xfrm>
            <a:off x="1222613" y="4307989"/>
            <a:ext cx="6738531" cy="954107"/>
          </a:xfrm>
          <a:prstGeom prst="rect">
            <a:avLst/>
          </a:prstGeom>
          <a:noFill/>
        </p:spPr>
        <p:txBody>
          <a:bodyPr wrap="square" rtlCol="0">
            <a:spAutoFit/>
          </a:bodyPr>
          <a:lstStyle/>
          <a:p>
            <a:r>
              <a:rPr lang="en-US" sz="1400" i="1" dirty="0"/>
              <a:t>Before we go on, an important caveat: When is binocular vision loss not binocular? That is, in what classic situation may a pt’s reported </a:t>
            </a:r>
            <a:r>
              <a:rPr lang="en-US" sz="1400" dirty="0"/>
              <a:t>monocular</a:t>
            </a:r>
            <a:r>
              <a:rPr lang="en-US" sz="1400" i="1" dirty="0"/>
              <a:t> vision loss actually be </a:t>
            </a:r>
            <a:r>
              <a:rPr lang="en-US" sz="1400" dirty="0"/>
              <a:t>binocular</a:t>
            </a:r>
            <a:r>
              <a:rPr lang="en-US" sz="1400" i="1" dirty="0"/>
              <a:t>?</a:t>
            </a:r>
          </a:p>
          <a:p>
            <a:r>
              <a:rPr lang="en-US" sz="1400" dirty="0"/>
              <a:t>When the pt has  homonymous hemianopic  loss</a:t>
            </a:r>
            <a:endParaRPr lang="en-US" sz="1400" i="1" dirty="0">
              <a:solidFill>
                <a:srgbClr val="0000FF"/>
              </a:solidFill>
            </a:endParaRPr>
          </a:p>
        </p:txBody>
      </p:sp>
    </p:spTree>
    <p:extLst>
      <p:ext uri="{BB962C8B-B14F-4D97-AF65-F5344CB8AC3E}">
        <p14:creationId xmlns:p14="http://schemas.microsoft.com/office/powerpoint/2010/main" val="340425199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p>
          <a:p>
            <a:r>
              <a:rPr lang="en-US" sz="1600" i="1" dirty="0"/>
              <a:t>In a nutshell, what is the goal of the workup?</a:t>
            </a:r>
          </a:p>
          <a:p>
            <a:r>
              <a:rPr lang="en-US" sz="1600" dirty="0"/>
              <a:t>To identify the  embolic source</a:t>
            </a:r>
          </a:p>
          <a:p>
            <a:endParaRPr lang="en-US" sz="1600" i="1" dirty="0"/>
          </a:p>
          <a:p>
            <a:r>
              <a:rPr lang="en-US" sz="1600" i="1" dirty="0"/>
              <a:t>Who should do the workup?</a:t>
            </a:r>
          </a:p>
          <a:p>
            <a:r>
              <a:rPr lang="en-US" sz="1600" dirty="0"/>
              <a:t>Ideally an ER-affiliated Stroke Center; otherwise, the ER</a:t>
            </a:r>
            <a:endParaRPr lang="en-US" sz="1600" dirty="0">
              <a:solidFill>
                <a:schemeClr val="accent6">
                  <a:lumMod val="20000"/>
                  <a:lumOff val="80000"/>
                </a:schemeClr>
              </a:solidFill>
            </a:endParaRPr>
          </a:p>
          <a:p>
            <a:endParaRPr lang="en-US" sz="1600" dirty="0">
              <a:solidFill>
                <a:schemeClr val="accent6">
                  <a:lumMod val="20000"/>
                  <a:lumOff val="80000"/>
                </a:schemeClr>
              </a:solidFill>
            </a:endParaRPr>
          </a:p>
          <a:p>
            <a:r>
              <a:rPr lang="en-US" sz="1600" i="1" dirty="0">
                <a:solidFill>
                  <a:schemeClr val="accent6">
                    <a:lumMod val="20000"/>
                    <a:lumOff val="80000"/>
                  </a:schemeClr>
                </a:solidFill>
              </a:rPr>
              <a:t>Who should </a:t>
            </a:r>
            <a:r>
              <a:rPr lang="en-US" sz="1600" b="1" i="1" dirty="0">
                <a:solidFill>
                  <a:schemeClr val="accent6">
                    <a:lumMod val="20000"/>
                    <a:lumOff val="80000"/>
                  </a:schemeClr>
                </a:solidFill>
              </a:rPr>
              <a:t>not</a:t>
            </a:r>
            <a:r>
              <a:rPr lang="en-US" sz="1600" i="1" dirty="0">
                <a:solidFill>
                  <a:schemeClr val="accent6">
                    <a:lumMod val="20000"/>
                    <a:lumOff val="80000"/>
                  </a:schemeClr>
                </a:solidFill>
              </a:rPr>
              <a:t> do the workup?</a:t>
            </a: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155669777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p>
          <a:p>
            <a:r>
              <a:rPr lang="en-US" sz="1600" i="1" dirty="0"/>
              <a:t>In a nutshell, what is the goal of the workup?</a:t>
            </a:r>
          </a:p>
          <a:p>
            <a:r>
              <a:rPr lang="en-US" sz="1600" dirty="0"/>
              <a:t>To identify the  embolic source</a:t>
            </a:r>
          </a:p>
          <a:p>
            <a:endParaRPr lang="en-US" sz="1600" i="1" dirty="0"/>
          </a:p>
          <a:p>
            <a:r>
              <a:rPr lang="en-US" sz="1600" i="1" dirty="0"/>
              <a:t>Who should do the workup?</a:t>
            </a:r>
          </a:p>
          <a:p>
            <a:r>
              <a:rPr lang="en-US" sz="1600" dirty="0"/>
              <a:t>Ideally an ER-affiliated Stroke Center; otherwise, the ER</a:t>
            </a:r>
          </a:p>
          <a:p>
            <a:endParaRPr lang="en-US" sz="1600" dirty="0"/>
          </a:p>
          <a:p>
            <a:r>
              <a:rPr lang="en-US" sz="1600" i="1" dirty="0"/>
              <a:t>Who should </a:t>
            </a:r>
            <a:r>
              <a:rPr lang="en-US" sz="1600" b="1" i="1" dirty="0"/>
              <a:t>not</a:t>
            </a:r>
            <a:r>
              <a:rPr lang="en-US" sz="1600" i="1" dirty="0"/>
              <a:t> do the workup?</a:t>
            </a:r>
            <a:endParaRPr lang="en-US" sz="1600" i="1" dirty="0">
              <a:solidFill>
                <a:schemeClr val="accent6">
                  <a:lumMod val="20000"/>
                  <a:lumOff val="80000"/>
                </a:schemeClr>
              </a:solidFill>
            </a:endParaRPr>
          </a:p>
          <a:p>
            <a:r>
              <a:rPr lang="en-US" sz="1600" dirty="0">
                <a:solidFill>
                  <a:schemeClr val="accent6">
                    <a:lumMod val="20000"/>
                    <a:lumOff val="80000"/>
                  </a:schemeClr>
                </a:solidFill>
              </a:rPr>
              <a:t>You, and/or the pt’s PCP via an </a:t>
            </a:r>
            <a:r>
              <a:rPr lang="en-US" sz="1600" dirty="0" err="1">
                <a:solidFill>
                  <a:schemeClr val="accent6">
                    <a:lumMod val="20000"/>
                    <a:lumOff val="80000"/>
                  </a:schemeClr>
                </a:solidFill>
              </a:rPr>
              <a:t>outpt</a:t>
            </a:r>
            <a:r>
              <a:rPr lang="en-US" sz="1600" dirty="0">
                <a:solidFill>
                  <a:schemeClr val="accent6">
                    <a:lumMod val="20000"/>
                    <a:lumOff val="80000"/>
                  </a:schemeClr>
                </a:solidFill>
              </a:rPr>
              <a:t> referral. Remember, a retinal TIA </a:t>
            </a:r>
            <a:r>
              <a:rPr lang="en-US" sz="1600" i="1" dirty="0">
                <a:solidFill>
                  <a:schemeClr val="accent6">
                    <a:lumMod val="20000"/>
                    <a:lumOff val="80000"/>
                  </a:schemeClr>
                </a:solidFill>
              </a:rPr>
              <a:t>is</a:t>
            </a:r>
            <a:r>
              <a:rPr lang="en-US" sz="1600" dirty="0">
                <a:solidFill>
                  <a:schemeClr val="accent6">
                    <a:lumMod val="20000"/>
                    <a:lumOff val="80000"/>
                  </a:schemeClr>
                </a:solidFill>
              </a:rPr>
              <a:t> a TIA.   If a pt reported a recent two-minute spell of aphasia, would you refer them to their PCP for evaluation? (Please tell me you said no.) </a:t>
            </a:r>
            <a:r>
              <a:rPr lang="en-US" sz="1600" u="sng" dirty="0">
                <a:solidFill>
                  <a:schemeClr val="accent6">
                    <a:lumMod val="20000"/>
                    <a:lumOff val="80000"/>
                  </a:schemeClr>
                </a:solidFill>
              </a:rPr>
              <a:t>A retinal TIA is no different</a:t>
            </a:r>
            <a:r>
              <a:rPr lang="en-US" sz="1600" dirty="0">
                <a:solidFill>
                  <a:schemeClr val="accent6">
                    <a:lumMod val="20000"/>
                    <a:lumOff val="80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272464024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t>In a pt with TMVL, what should push you to suspect an embolic cause?</a:t>
            </a:r>
          </a:p>
          <a:p>
            <a:r>
              <a:rPr lang="en-US" sz="1600" dirty="0"/>
              <a:t>Finding that you’ve ruled out ocular and orbital causes, as well as having concluded that the likelihood of  GCA  is low</a:t>
            </a:r>
          </a:p>
          <a:p>
            <a:endParaRPr lang="en-US" sz="1600" i="1" dirty="0"/>
          </a:p>
          <a:p>
            <a:r>
              <a:rPr lang="en-US" sz="1600" i="1" dirty="0"/>
              <a:t>OK, so I’ve concluded the acute case of TMVL sitting in front of me is likely embolic in origin. What now?</a:t>
            </a:r>
          </a:p>
          <a:p>
            <a:r>
              <a:rPr lang="en-US" sz="1600" dirty="0"/>
              <a:t>Well, they need a workup</a:t>
            </a:r>
          </a:p>
          <a:p>
            <a:endParaRPr lang="en-US" sz="1600" i="1" dirty="0"/>
          </a:p>
          <a:p>
            <a:r>
              <a:rPr lang="en-US" sz="1600" i="1" dirty="0"/>
              <a:t>In a nutshell, what is the goal of the workup?</a:t>
            </a:r>
          </a:p>
          <a:p>
            <a:r>
              <a:rPr lang="en-US" sz="1600" dirty="0"/>
              <a:t>To identify the  embolic source</a:t>
            </a:r>
          </a:p>
          <a:p>
            <a:endParaRPr lang="en-US" sz="1600" i="1" dirty="0"/>
          </a:p>
          <a:p>
            <a:r>
              <a:rPr lang="en-US" sz="1600" i="1" dirty="0"/>
              <a:t>Who should do the workup?</a:t>
            </a:r>
          </a:p>
          <a:p>
            <a:r>
              <a:rPr lang="en-US" sz="1600" dirty="0"/>
              <a:t>Ideally an ER-affiliated Stroke Center; otherwise, the ER</a:t>
            </a:r>
          </a:p>
          <a:p>
            <a:endParaRPr lang="en-US" sz="1600" dirty="0"/>
          </a:p>
          <a:p>
            <a:r>
              <a:rPr lang="en-US" sz="1600" i="1" dirty="0"/>
              <a:t>Who should </a:t>
            </a:r>
            <a:r>
              <a:rPr lang="en-US" sz="1600" b="1" i="1" dirty="0"/>
              <a:t>not</a:t>
            </a:r>
            <a:r>
              <a:rPr lang="en-US" sz="1600" i="1" dirty="0"/>
              <a:t> do the workup?</a:t>
            </a:r>
          </a:p>
          <a:p>
            <a:r>
              <a:rPr lang="en-US" sz="1600" dirty="0"/>
              <a:t>You, and/or the pt’s PCP via an </a:t>
            </a:r>
            <a:r>
              <a:rPr lang="en-US" sz="1600" dirty="0" err="1"/>
              <a:t>outpt</a:t>
            </a:r>
            <a:r>
              <a:rPr lang="en-US" sz="1600" dirty="0"/>
              <a:t> referral. Remember, a retinal TIA </a:t>
            </a:r>
            <a:r>
              <a:rPr lang="en-US" sz="1600" i="1" dirty="0"/>
              <a:t>is</a:t>
            </a:r>
            <a:r>
              <a:rPr lang="en-US" sz="1600" dirty="0"/>
              <a:t> a TIA.   If a pt reported a recent two-minute spell of aphasia, would you refer them to their PCP for evaluation? (Please tell me you said no.) </a:t>
            </a:r>
            <a:r>
              <a:rPr lang="en-US" sz="1600" u="sng" dirty="0"/>
              <a:t>A retinal TIA is no different.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27170139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rgbClr val="0000FF"/>
                </a:solidFill>
              </a:rPr>
              <a:t>How does one go about identifying the embolic source?</a:t>
            </a:r>
          </a:p>
          <a:p>
            <a:r>
              <a:rPr lang="en-US" sz="1400" dirty="0">
                <a:solidFill>
                  <a:srgbClr val="53D2FF"/>
                </a:solidFill>
              </a:rPr>
              <a:t>Well, recall that each embolus type is suggestive of a particular sort of pathology, which in turn is suggestive of particular locales at which the path might be found…</a:t>
            </a:r>
          </a:p>
        </p:txBody>
      </p:sp>
    </p:spTree>
    <p:extLst>
      <p:ext uri="{BB962C8B-B14F-4D97-AF65-F5344CB8AC3E}">
        <p14:creationId xmlns:p14="http://schemas.microsoft.com/office/powerpoint/2010/main" val="125346558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rgbClr val="0000FF"/>
                </a:solidFill>
              </a:rPr>
              <a:t>How does one go about identifying the embolic source?</a:t>
            </a:r>
          </a:p>
          <a:p>
            <a:r>
              <a:rPr lang="en-US" sz="1400" dirty="0">
                <a:solidFill>
                  <a:srgbClr val="0000FF"/>
                </a:solidFill>
              </a:rPr>
              <a:t>Well, recall that each embolus type is suggestive of a particular sort of pathology</a:t>
            </a:r>
            <a:r>
              <a:rPr lang="en-US" sz="1400" dirty="0">
                <a:solidFill>
                  <a:srgbClr val="53D2FF"/>
                </a:solidFill>
              </a:rPr>
              <a:t>, which in turn is suggestive of particular locales at which the path might be found…</a:t>
            </a:r>
          </a:p>
        </p:txBody>
      </p:sp>
    </p:spTree>
    <p:extLst>
      <p:ext uri="{BB962C8B-B14F-4D97-AF65-F5344CB8AC3E}">
        <p14:creationId xmlns:p14="http://schemas.microsoft.com/office/powerpoint/2010/main" val="107650731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rgbClr val="0000FF"/>
                </a:solidFill>
              </a:rPr>
              <a:t>How does one go about identifying the embolic source?</a:t>
            </a:r>
          </a:p>
          <a:p>
            <a:r>
              <a:rPr lang="en-US" sz="1400" dirty="0">
                <a:solidFill>
                  <a:srgbClr val="0000FF"/>
                </a:solidFill>
              </a:rPr>
              <a:t>Well, recall that each embolus type is suggestive of a particular sort of pathology, </a:t>
            </a:r>
            <a:r>
              <a:rPr lang="en-US" sz="1400" dirty="0"/>
              <a:t>which in turn is suggestive of particular locales at which the path might be found…</a:t>
            </a:r>
          </a:p>
        </p:txBody>
      </p:sp>
    </p:spTree>
    <p:extLst>
      <p:ext uri="{BB962C8B-B14F-4D97-AF65-F5344CB8AC3E}">
        <p14:creationId xmlns:p14="http://schemas.microsoft.com/office/powerpoint/2010/main" val="420942759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Tree>
    <p:extLst>
      <p:ext uri="{BB962C8B-B14F-4D97-AF65-F5344CB8AC3E}">
        <p14:creationId xmlns:p14="http://schemas.microsoft.com/office/powerpoint/2010/main" val="284286353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solidFill>
                  <a:schemeClr val="bg2">
                    <a:lumMod val="40000"/>
                    <a:lumOff val="60000"/>
                  </a:schemeClr>
                </a:solidFill>
              </a:rPr>
              <a:t>are suggestive of… thrombotic </a:t>
            </a:r>
            <a:r>
              <a:rPr lang="en-US" sz="1600" dirty="0" err="1">
                <a:solidFill>
                  <a:schemeClr val="bg2">
                    <a:lumMod val="40000"/>
                    <a:lumOff val="60000"/>
                  </a:schemeClr>
                </a:solidFill>
              </a:rPr>
              <a:t>dz</a:t>
            </a:r>
            <a:r>
              <a:rPr lang="en-US" sz="1600" dirty="0">
                <a:solidFill>
                  <a:schemeClr val="bg2">
                    <a:lumMod val="40000"/>
                    <a:lumOff val="60000"/>
                  </a:schemeClr>
                </a:solidFill>
              </a:rPr>
              <a:t> 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solidFill>
                  <a:schemeClr val="accent1">
                    <a:lumMod val="40000"/>
                    <a:lumOff val="60000"/>
                  </a:schemeClr>
                </a:solidFill>
              </a:rPr>
              <a:t>are suggestive of… atheromatous </a:t>
            </a:r>
            <a:r>
              <a:rPr lang="en-US" sz="1600" dirty="0" err="1">
                <a:solidFill>
                  <a:schemeClr val="accent1">
                    <a:lumMod val="40000"/>
                    <a:lumOff val="60000"/>
                  </a:schemeClr>
                </a:solidFill>
              </a:rPr>
              <a:t>dz</a:t>
            </a:r>
            <a:r>
              <a:rPr lang="en-US" sz="1600" dirty="0">
                <a:solidFill>
                  <a:schemeClr val="accent1">
                    <a:lumMod val="40000"/>
                    <a:lumOff val="60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5" name="Rectangle 14">
            <a:extLst>
              <a:ext uri="{FF2B5EF4-FFF2-40B4-BE49-F238E27FC236}">
                <a16:creationId xmlns:a16="http://schemas.microsoft.com/office/drawing/2014/main" id="{A8461C20-07B0-E8E9-D0D5-879841599E2B}"/>
              </a:ext>
            </a:extLst>
          </p:cNvPr>
          <p:cNvSpPr/>
          <p:nvPr/>
        </p:nvSpPr>
        <p:spPr>
          <a:xfrm>
            <a:off x="1401365" y="847194"/>
            <a:ext cx="1334197" cy="31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9657A8-97E4-881E-5B84-198157AB56B8}"/>
              </a:ext>
            </a:extLst>
          </p:cNvPr>
          <p:cNvSpPr/>
          <p:nvPr/>
        </p:nvSpPr>
        <p:spPr>
          <a:xfrm>
            <a:off x="4164069" y="877018"/>
            <a:ext cx="1433213" cy="31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0CD3303-06E5-B0A2-D4A6-CBCB1C4B62C8}"/>
              </a:ext>
            </a:extLst>
          </p:cNvPr>
          <p:cNvSpPr/>
          <p:nvPr/>
        </p:nvSpPr>
        <p:spPr>
          <a:xfrm>
            <a:off x="6933608" y="893530"/>
            <a:ext cx="938184" cy="31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282A54E-1A96-C606-900F-DD2716C146E1}"/>
              </a:ext>
            </a:extLst>
          </p:cNvPr>
          <p:cNvSpPr txBox="1"/>
          <p:nvPr/>
        </p:nvSpPr>
        <p:spPr>
          <a:xfrm>
            <a:off x="3429472" y="1679117"/>
            <a:ext cx="3267241" cy="369332"/>
          </a:xfrm>
          <a:prstGeom prst="rect">
            <a:avLst/>
          </a:prstGeom>
          <a:solidFill>
            <a:srgbClr val="0070C0"/>
          </a:solidFill>
        </p:spPr>
        <p:txBody>
          <a:bodyPr wrap="none" rtlCol="0">
            <a:spAutoFit/>
          </a:bodyPr>
          <a:lstStyle/>
          <a:p>
            <a:r>
              <a:rPr lang="en-US" i="1" dirty="0">
                <a:solidFill>
                  <a:schemeClr val="bg1"/>
                </a:solidFill>
              </a:rPr>
              <a:t>The three types of emboli are:</a:t>
            </a:r>
          </a:p>
        </p:txBody>
      </p:sp>
    </p:spTree>
    <p:extLst>
      <p:ext uri="{BB962C8B-B14F-4D97-AF65-F5344CB8AC3E}">
        <p14:creationId xmlns:p14="http://schemas.microsoft.com/office/powerpoint/2010/main" val="419561210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solidFill>
                  <a:schemeClr val="bg2">
                    <a:lumMod val="40000"/>
                    <a:lumOff val="60000"/>
                  </a:schemeClr>
                </a:solidFill>
              </a:rPr>
              <a:t>are suggestive of… thrombotic </a:t>
            </a:r>
            <a:r>
              <a:rPr lang="en-US" sz="1600" dirty="0" err="1">
                <a:solidFill>
                  <a:schemeClr val="bg2">
                    <a:lumMod val="40000"/>
                    <a:lumOff val="60000"/>
                  </a:schemeClr>
                </a:solidFill>
              </a:rPr>
              <a:t>dz</a:t>
            </a:r>
            <a:r>
              <a:rPr lang="en-US" sz="1600" dirty="0">
                <a:solidFill>
                  <a:schemeClr val="bg2">
                    <a:lumMod val="40000"/>
                    <a:lumOff val="60000"/>
                  </a:schemeClr>
                </a:solidFill>
              </a:rPr>
              <a:t> 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solidFill>
                  <a:schemeClr val="accent1">
                    <a:lumMod val="40000"/>
                    <a:lumOff val="60000"/>
                  </a:schemeClr>
                </a:solidFill>
              </a:rPr>
              <a:t>are suggestive of… atheromatous </a:t>
            </a:r>
            <a:r>
              <a:rPr lang="en-US" sz="1600" dirty="0" err="1">
                <a:solidFill>
                  <a:schemeClr val="accent1">
                    <a:lumMod val="40000"/>
                    <a:lumOff val="60000"/>
                  </a:schemeClr>
                </a:solidFill>
              </a:rPr>
              <a:t>dz</a:t>
            </a:r>
            <a:r>
              <a:rPr lang="en-US" sz="1600" dirty="0">
                <a:solidFill>
                  <a:schemeClr val="accent1">
                    <a:lumMod val="40000"/>
                    <a:lumOff val="60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43" name="TextBox 42">
            <a:extLst>
              <a:ext uri="{FF2B5EF4-FFF2-40B4-BE49-F238E27FC236}">
                <a16:creationId xmlns:a16="http://schemas.microsoft.com/office/drawing/2014/main" id="{E282A54E-1A96-C606-900F-DD2716C146E1}"/>
              </a:ext>
            </a:extLst>
          </p:cNvPr>
          <p:cNvSpPr txBox="1"/>
          <p:nvPr/>
        </p:nvSpPr>
        <p:spPr>
          <a:xfrm>
            <a:off x="3429472" y="1679117"/>
            <a:ext cx="3267241" cy="369332"/>
          </a:xfrm>
          <a:prstGeom prst="rect">
            <a:avLst/>
          </a:prstGeom>
          <a:solidFill>
            <a:srgbClr val="0070C0"/>
          </a:solidFill>
        </p:spPr>
        <p:txBody>
          <a:bodyPr wrap="none" rtlCol="0">
            <a:spAutoFit/>
          </a:bodyPr>
          <a:lstStyle/>
          <a:p>
            <a:r>
              <a:rPr lang="en-US" i="1" dirty="0">
                <a:solidFill>
                  <a:schemeClr val="bg1"/>
                </a:solidFill>
              </a:rPr>
              <a:t>The three types of emboli are:</a:t>
            </a:r>
          </a:p>
        </p:txBody>
      </p:sp>
    </p:spTree>
    <p:extLst>
      <p:ext uri="{BB962C8B-B14F-4D97-AF65-F5344CB8AC3E}">
        <p14:creationId xmlns:p14="http://schemas.microsoft.com/office/powerpoint/2010/main" val="131646943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319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50000"/>
                  </a:schemeClr>
                </a:solidFill>
              </a:rPr>
              <a:t>Platelet-fibrin  emboli</a:t>
            </a:r>
            <a:endParaRPr lang="en-US" sz="1600" i="1" dirty="0">
              <a:solidFill>
                <a:schemeClr val="bg1">
                  <a:lumMod val="50000"/>
                </a:schemeClr>
              </a:solidFill>
            </a:endParaRPr>
          </a:p>
          <a:p>
            <a:r>
              <a:rPr lang="en-US" sz="1600" dirty="0">
                <a:solidFill>
                  <a:schemeClr val="bg2">
                    <a:lumMod val="40000"/>
                    <a:lumOff val="60000"/>
                  </a:schemeClr>
                </a:solidFill>
              </a:rPr>
              <a:t>are suggestive of… thrombotic </a:t>
            </a:r>
            <a:r>
              <a:rPr lang="en-US" sz="1600" dirty="0" err="1">
                <a:solidFill>
                  <a:schemeClr val="bg2">
                    <a:lumMod val="40000"/>
                    <a:lumOff val="60000"/>
                  </a:schemeClr>
                </a:solidFill>
              </a:rPr>
              <a:t>dz</a:t>
            </a:r>
            <a:r>
              <a:rPr lang="en-US" sz="1600" dirty="0">
                <a:solidFill>
                  <a:schemeClr val="bg2">
                    <a:lumMod val="40000"/>
                    <a:lumOff val="60000"/>
                  </a:schemeClr>
                </a:solidFill>
              </a:rPr>
              <a:t> 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43" name="TextBox 42">
            <a:extLst>
              <a:ext uri="{FF2B5EF4-FFF2-40B4-BE49-F238E27FC236}">
                <a16:creationId xmlns:a16="http://schemas.microsoft.com/office/drawing/2014/main" id="{E282A54E-1A96-C606-900F-DD2716C146E1}"/>
              </a:ext>
            </a:extLst>
          </p:cNvPr>
          <p:cNvSpPr txBox="1"/>
          <p:nvPr/>
        </p:nvSpPr>
        <p:spPr>
          <a:xfrm>
            <a:off x="434697" y="1838524"/>
            <a:ext cx="3980577" cy="369332"/>
          </a:xfrm>
          <a:prstGeom prst="rect">
            <a:avLst/>
          </a:prstGeom>
          <a:solidFill>
            <a:srgbClr val="0070C0"/>
          </a:solidFill>
        </p:spPr>
        <p:txBody>
          <a:bodyPr wrap="none" rtlCol="0">
            <a:spAutoFit/>
          </a:bodyPr>
          <a:lstStyle/>
          <a:p>
            <a:r>
              <a:rPr lang="en-US" i="1" dirty="0">
                <a:solidFill>
                  <a:schemeClr val="bg1"/>
                </a:solidFill>
              </a:rPr>
              <a:t>Cholesterol emboli are suggestive of:</a:t>
            </a:r>
          </a:p>
        </p:txBody>
      </p:sp>
      <p:sp>
        <p:nvSpPr>
          <p:cNvPr id="15" name="Rectangle 14">
            <a:extLst>
              <a:ext uri="{FF2B5EF4-FFF2-40B4-BE49-F238E27FC236}">
                <a16:creationId xmlns:a16="http://schemas.microsoft.com/office/drawing/2014/main" id="{5E99A5D9-2EE7-7C9D-5B0A-CF229C7B79DF}"/>
              </a:ext>
            </a:extLst>
          </p:cNvPr>
          <p:cNvSpPr/>
          <p:nvPr/>
        </p:nvSpPr>
        <p:spPr>
          <a:xfrm>
            <a:off x="1391478" y="1427978"/>
            <a:ext cx="1322916" cy="22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dz</a:t>
            </a:r>
            <a:r>
              <a:rPr lang="en-US" sz="800" dirty="0">
                <a:solidFill>
                  <a:schemeClr val="tx1"/>
                </a:solidFill>
              </a:rPr>
              <a:t>, </a:t>
            </a:r>
            <a:r>
              <a:rPr lang="en-US" sz="800" b="1" dirty="0">
                <a:solidFill>
                  <a:schemeClr val="tx1"/>
                </a:solidFill>
              </a:rPr>
              <a:t>not</a:t>
            </a:r>
            <a:r>
              <a:rPr lang="en-US" sz="800" dirty="0">
                <a:solidFill>
                  <a:schemeClr val="tx1"/>
                </a:solidFill>
              </a:rPr>
              <a:t> location</a:t>
            </a:r>
          </a:p>
        </p:txBody>
      </p:sp>
    </p:spTree>
    <p:extLst>
      <p:ext uri="{BB962C8B-B14F-4D97-AF65-F5344CB8AC3E}">
        <p14:creationId xmlns:p14="http://schemas.microsoft.com/office/powerpoint/2010/main" val="3550580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solidFill>
                  <a:schemeClr val="bg1">
                    <a:lumMod val="75000"/>
                  </a:schemeClr>
                </a:solidFill>
              </a:rPr>
              <a:t>In a nutshell, what is the diagnostic implication of </a:t>
            </a:r>
            <a:r>
              <a:rPr lang="en-US" sz="1600" i="1" dirty="0" err="1">
                <a:solidFill>
                  <a:schemeClr val="bg1">
                    <a:lumMod val="75000"/>
                  </a:schemeClr>
                </a:solidFill>
              </a:rPr>
              <a:t>monocularity</a:t>
            </a:r>
            <a:r>
              <a:rPr lang="en-US" sz="1600" i="1" dirty="0">
                <a:solidFill>
                  <a:schemeClr val="bg1">
                    <a:lumMod val="75000"/>
                  </a:schemeClr>
                </a:solidFill>
              </a:rPr>
              <a:t> vs binocularity with respect to TVL?</a:t>
            </a:r>
          </a:p>
          <a:p>
            <a:r>
              <a:rPr lang="en-US" sz="1600" dirty="0" err="1">
                <a:solidFill>
                  <a:schemeClr val="bg1">
                    <a:lumMod val="75000"/>
                  </a:schemeClr>
                </a:solidFill>
              </a:rPr>
              <a:t>Monocularity</a:t>
            </a:r>
            <a:r>
              <a:rPr lang="en-US" sz="1600" dirty="0">
                <a:solidFill>
                  <a:schemeClr val="bg1">
                    <a:lumMod val="75000"/>
                  </a:schemeClr>
                </a:solidFill>
              </a:rPr>
              <a:t> strongly suggests the issue is  </a:t>
            </a:r>
            <a:r>
              <a:rPr lang="en-US" sz="1600" dirty="0" err="1">
                <a:solidFill>
                  <a:schemeClr val="bg1">
                    <a:lumMod val="75000"/>
                  </a:schemeClr>
                </a:solidFill>
              </a:rPr>
              <a:t>prechiasmal</a:t>
            </a:r>
            <a:r>
              <a:rPr lang="en-US" sz="1600" dirty="0">
                <a:solidFill>
                  <a:schemeClr val="bg1">
                    <a:lumMod val="75000"/>
                  </a:schemeClr>
                </a:solidFill>
              </a:rPr>
              <a:t> , whereas binocularity strongly suggests it is  </a:t>
            </a:r>
            <a:r>
              <a:rPr lang="en-US" sz="1600" dirty="0" err="1">
                <a:solidFill>
                  <a:schemeClr val="bg1">
                    <a:lumMod val="75000"/>
                  </a:schemeClr>
                </a:solidFill>
              </a:rPr>
              <a:t>postchiasmal</a:t>
            </a:r>
            <a:endParaRPr lang="en-US" sz="1600" dirty="0">
              <a:solidFill>
                <a:schemeClr val="bg1">
                  <a:lumMod val="75000"/>
                </a:schemeClr>
              </a:solidFill>
            </a:endParaRPr>
          </a:p>
        </p:txBody>
      </p:sp>
      <p:sp>
        <p:nvSpPr>
          <p:cNvPr id="6" name="TextBox 5">
            <a:extLst>
              <a:ext uri="{FF2B5EF4-FFF2-40B4-BE49-F238E27FC236}">
                <a16:creationId xmlns:a16="http://schemas.microsoft.com/office/drawing/2014/main" id="{99CC1031-4A7F-AE41-6B82-5C00E8207917}"/>
              </a:ext>
            </a:extLst>
          </p:cNvPr>
          <p:cNvSpPr txBox="1"/>
          <p:nvPr/>
        </p:nvSpPr>
        <p:spPr>
          <a:xfrm>
            <a:off x="1517424" y="3201023"/>
            <a:ext cx="6148909" cy="738664"/>
          </a:xfrm>
          <a:prstGeom prst="rect">
            <a:avLst/>
          </a:prstGeom>
          <a:noFill/>
        </p:spPr>
        <p:txBody>
          <a:bodyPr wrap="square" rtlCol="0">
            <a:spAutoFit/>
          </a:bodyPr>
          <a:lstStyle/>
          <a:p>
            <a:r>
              <a:rPr lang="en-US" sz="1400" i="1" dirty="0">
                <a:solidFill>
                  <a:schemeClr val="bg1">
                    <a:lumMod val="75000"/>
                  </a:schemeClr>
                </a:solidFill>
              </a:rPr>
              <a:t>One </a:t>
            </a:r>
            <a:r>
              <a:rPr lang="en-US" sz="1400" dirty="0">
                <a:solidFill>
                  <a:schemeClr val="bg1">
                    <a:lumMod val="75000"/>
                  </a:schemeClr>
                </a:solidFill>
              </a:rPr>
              <a:t>very</a:t>
            </a:r>
            <a:r>
              <a:rPr lang="en-US" sz="1400" i="1" dirty="0">
                <a:solidFill>
                  <a:schemeClr val="bg1">
                    <a:lumMod val="75000"/>
                  </a:schemeClr>
                </a:solidFill>
              </a:rPr>
              <a:t> common cause of binocular TVL (you see it daily) is an exception, </a:t>
            </a:r>
            <a:r>
              <a:rPr lang="en-US" sz="1400" i="1" dirty="0" err="1">
                <a:solidFill>
                  <a:schemeClr val="bg1">
                    <a:lumMod val="75000"/>
                  </a:schemeClr>
                </a:solidFill>
              </a:rPr>
              <a:t>ie</a:t>
            </a:r>
            <a:r>
              <a:rPr lang="en-US" sz="1400" i="1" dirty="0">
                <a:solidFill>
                  <a:schemeClr val="bg1">
                    <a:lumMod val="75000"/>
                  </a:schemeClr>
                </a:solidFill>
              </a:rPr>
              <a:t>, it is due to a </a:t>
            </a:r>
            <a:r>
              <a:rPr lang="en-US" sz="1400" i="1" dirty="0" err="1">
                <a:solidFill>
                  <a:schemeClr val="bg1">
                    <a:lumMod val="75000"/>
                  </a:schemeClr>
                </a:solidFill>
              </a:rPr>
              <a:t>prechiasmal</a:t>
            </a:r>
            <a:r>
              <a:rPr lang="en-US" sz="1400" i="1" dirty="0">
                <a:solidFill>
                  <a:schemeClr val="bg1">
                    <a:lumMod val="75000"/>
                  </a:schemeClr>
                </a:solidFill>
              </a:rPr>
              <a:t> (like, </a:t>
            </a:r>
            <a:r>
              <a:rPr lang="en-US" sz="1400" b="1" i="1" dirty="0">
                <a:solidFill>
                  <a:schemeClr val="bg1">
                    <a:lumMod val="75000"/>
                  </a:schemeClr>
                </a:solidFill>
              </a:rPr>
              <a:t>way</a:t>
            </a:r>
            <a:r>
              <a:rPr lang="en-US" sz="1400" i="1" dirty="0">
                <a:solidFill>
                  <a:schemeClr val="bg1">
                    <a:lumMod val="75000"/>
                  </a:schemeClr>
                </a:solidFill>
              </a:rPr>
              <a:t> </a:t>
            </a:r>
            <a:r>
              <a:rPr lang="en-US" sz="1400" i="1" dirty="0" err="1">
                <a:solidFill>
                  <a:schemeClr val="bg1">
                    <a:lumMod val="75000"/>
                  </a:schemeClr>
                </a:solidFill>
              </a:rPr>
              <a:t>prechiasmal</a:t>
            </a:r>
            <a:r>
              <a:rPr lang="en-US" sz="1400" i="1" dirty="0">
                <a:solidFill>
                  <a:schemeClr val="bg1">
                    <a:lumMod val="75000"/>
                  </a:schemeClr>
                </a:solidFill>
              </a:rPr>
              <a:t>) condition. What is it?</a:t>
            </a:r>
          </a:p>
          <a:p>
            <a:r>
              <a:rPr lang="en-US" sz="1400" dirty="0">
                <a:solidFill>
                  <a:schemeClr val="bg1">
                    <a:lumMod val="75000"/>
                  </a:schemeClr>
                </a:solidFill>
              </a:rPr>
              <a:t>Dry eyes (which needless to say can cause </a:t>
            </a:r>
            <a:r>
              <a:rPr lang="en-US" sz="1400" i="1" dirty="0">
                <a:solidFill>
                  <a:schemeClr val="bg1">
                    <a:lumMod val="75000"/>
                  </a:schemeClr>
                </a:solidFill>
              </a:rPr>
              <a:t>monocular</a:t>
            </a:r>
            <a:r>
              <a:rPr lang="en-US" sz="1400" dirty="0">
                <a:solidFill>
                  <a:schemeClr val="bg1">
                    <a:lumMod val="75000"/>
                  </a:schemeClr>
                </a:solidFill>
              </a:rPr>
              <a:t> TVL as well)</a:t>
            </a:r>
          </a:p>
        </p:txBody>
      </p:sp>
      <p:sp>
        <p:nvSpPr>
          <p:cNvPr id="8" name="TextBox 7">
            <a:extLst>
              <a:ext uri="{FF2B5EF4-FFF2-40B4-BE49-F238E27FC236}">
                <a16:creationId xmlns:a16="http://schemas.microsoft.com/office/drawing/2014/main" id="{E373BE3E-F16E-DB73-1BB6-55403C240260}"/>
              </a:ext>
            </a:extLst>
          </p:cNvPr>
          <p:cNvSpPr txBox="1"/>
          <p:nvPr/>
        </p:nvSpPr>
        <p:spPr>
          <a:xfrm>
            <a:off x="1222611" y="4307989"/>
            <a:ext cx="6940728" cy="1600438"/>
          </a:xfrm>
          <a:prstGeom prst="rect">
            <a:avLst/>
          </a:prstGeom>
          <a:noFill/>
        </p:spPr>
        <p:txBody>
          <a:bodyPr wrap="square" rtlCol="0">
            <a:spAutoFit/>
          </a:bodyPr>
          <a:lstStyle/>
          <a:p>
            <a:r>
              <a:rPr lang="en-US" sz="1400" i="1" dirty="0"/>
              <a:t>Before we go on, an important caveat: When is binocular vision loss not binocular? That is, in what classic situation may a pt’s reported </a:t>
            </a:r>
            <a:r>
              <a:rPr lang="en-US" sz="1400" dirty="0"/>
              <a:t>monocular</a:t>
            </a:r>
            <a:r>
              <a:rPr lang="en-US" sz="1400" i="1" dirty="0"/>
              <a:t> vision loss actually   be </a:t>
            </a:r>
            <a:r>
              <a:rPr lang="en-US" sz="1400" dirty="0"/>
              <a:t>binocular</a:t>
            </a:r>
            <a:r>
              <a:rPr lang="en-US" sz="1400" i="1" dirty="0"/>
              <a:t>?</a:t>
            </a:r>
          </a:p>
          <a:p>
            <a:r>
              <a:rPr lang="en-US" sz="1400" dirty="0"/>
              <a:t>When the pt has  homonymous hemianopic  loss. </a:t>
            </a:r>
            <a:r>
              <a:rPr lang="en-US" sz="1400" dirty="0">
                <a:solidFill>
                  <a:srgbClr val="0000FF"/>
                </a:solidFill>
              </a:rPr>
              <a:t>It is very common for such pts to (mis)interpret the hemifield loss as loss of vision in the eye with the temporal VF deficit; </a:t>
            </a:r>
            <a:r>
              <a:rPr lang="en-US" sz="1400" dirty="0" err="1">
                <a:solidFill>
                  <a:srgbClr val="0000FF"/>
                </a:solidFill>
              </a:rPr>
              <a:t>ie</a:t>
            </a:r>
            <a:r>
              <a:rPr lang="en-US" sz="1400" dirty="0">
                <a:solidFill>
                  <a:srgbClr val="0000FF"/>
                </a:solidFill>
              </a:rPr>
              <a:t>, a pt with left homonymous VF loss will present with a c/o ‘loss of vision OS.’ </a:t>
            </a:r>
            <a:r>
              <a:rPr lang="en-US" sz="1400" i="1" dirty="0">
                <a:solidFill>
                  <a:srgbClr val="0000FF"/>
                </a:solidFill>
              </a:rPr>
              <a:t>Always check confrontational VFs! </a:t>
            </a:r>
            <a:endParaRPr lang="en-US" sz="1400" dirty="0">
              <a:solidFill>
                <a:srgbClr val="FF0000"/>
              </a:solidFill>
            </a:endParaRPr>
          </a:p>
        </p:txBody>
      </p:sp>
      <p:sp>
        <p:nvSpPr>
          <p:cNvPr id="9" name="TextBox 8">
            <a:extLst>
              <a:ext uri="{FF2B5EF4-FFF2-40B4-BE49-F238E27FC236}">
                <a16:creationId xmlns:a16="http://schemas.microsoft.com/office/drawing/2014/main" id="{DC6A74A5-194E-0FCB-1796-97E0759151CF}"/>
              </a:ext>
            </a:extLst>
          </p:cNvPr>
          <p:cNvSpPr txBox="1"/>
          <p:nvPr/>
        </p:nvSpPr>
        <p:spPr>
          <a:xfrm>
            <a:off x="5481612" y="6387548"/>
            <a:ext cx="2813591" cy="276999"/>
          </a:xfrm>
          <a:prstGeom prst="rect">
            <a:avLst/>
          </a:prstGeom>
          <a:noFill/>
        </p:spPr>
        <p:txBody>
          <a:bodyPr wrap="none" rtlCol="0">
            <a:spAutoFit/>
          </a:bodyPr>
          <a:lstStyle/>
          <a:p>
            <a:r>
              <a:rPr lang="en-US" sz="1200" dirty="0"/>
              <a:t>*And maybe even do formal VF testing</a:t>
            </a:r>
          </a:p>
        </p:txBody>
      </p:sp>
      <p:sp>
        <p:nvSpPr>
          <p:cNvPr id="13" name="TextBox 12">
            <a:extLst>
              <a:ext uri="{FF2B5EF4-FFF2-40B4-BE49-F238E27FC236}">
                <a16:creationId xmlns:a16="http://schemas.microsoft.com/office/drawing/2014/main" id="{0E3AABBF-FD9C-B9F3-D2A9-EB92C01F75FB}"/>
              </a:ext>
            </a:extLst>
          </p:cNvPr>
          <p:cNvSpPr txBox="1"/>
          <p:nvPr/>
        </p:nvSpPr>
        <p:spPr>
          <a:xfrm>
            <a:off x="3982257" y="5539095"/>
            <a:ext cx="27443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09134736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50000"/>
                  </a:schemeClr>
                </a:solidFill>
              </a:rPr>
              <a:t>Platelet-fibrin  emboli</a:t>
            </a:r>
            <a:endParaRPr lang="en-US" sz="1600" i="1" dirty="0">
              <a:solidFill>
                <a:schemeClr val="bg1">
                  <a:lumMod val="50000"/>
                </a:schemeClr>
              </a:solidFill>
            </a:endParaRPr>
          </a:p>
          <a:p>
            <a:r>
              <a:rPr lang="en-US" sz="1600" dirty="0">
                <a:solidFill>
                  <a:schemeClr val="bg2">
                    <a:lumMod val="40000"/>
                    <a:lumOff val="60000"/>
                  </a:schemeClr>
                </a:solidFill>
              </a:rPr>
              <a:t>are suggestive of… thrombotic </a:t>
            </a:r>
            <a:r>
              <a:rPr lang="en-US" sz="1600" dirty="0" err="1">
                <a:solidFill>
                  <a:schemeClr val="bg2">
                    <a:lumMod val="40000"/>
                    <a:lumOff val="60000"/>
                  </a:schemeClr>
                </a:solidFill>
              </a:rPr>
              <a:t>dz</a:t>
            </a:r>
            <a:r>
              <a:rPr lang="en-US" sz="1600" dirty="0">
                <a:solidFill>
                  <a:schemeClr val="bg2">
                    <a:lumMod val="40000"/>
                    <a:lumOff val="60000"/>
                  </a:schemeClr>
                </a:solidFill>
              </a:rPr>
              <a:t> 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6" name="TextBox 15">
            <a:extLst>
              <a:ext uri="{FF2B5EF4-FFF2-40B4-BE49-F238E27FC236}">
                <a16:creationId xmlns:a16="http://schemas.microsoft.com/office/drawing/2014/main" id="{5EC35FF5-4298-3D28-6BF5-F9AA96C0B1F9}"/>
              </a:ext>
            </a:extLst>
          </p:cNvPr>
          <p:cNvSpPr txBox="1"/>
          <p:nvPr/>
        </p:nvSpPr>
        <p:spPr>
          <a:xfrm>
            <a:off x="434697" y="1838524"/>
            <a:ext cx="3980577" cy="369332"/>
          </a:xfrm>
          <a:prstGeom prst="rect">
            <a:avLst/>
          </a:prstGeom>
          <a:solidFill>
            <a:srgbClr val="0070C0"/>
          </a:solidFill>
        </p:spPr>
        <p:txBody>
          <a:bodyPr wrap="none" rtlCol="0">
            <a:spAutoFit/>
          </a:bodyPr>
          <a:lstStyle/>
          <a:p>
            <a:r>
              <a:rPr lang="en-US" i="1" dirty="0">
                <a:solidFill>
                  <a:schemeClr val="bg1"/>
                </a:solidFill>
              </a:rPr>
              <a:t>Cholesterol emboli are suggestive of:</a:t>
            </a:r>
          </a:p>
        </p:txBody>
      </p:sp>
    </p:spTree>
    <p:extLst>
      <p:ext uri="{BB962C8B-B14F-4D97-AF65-F5344CB8AC3E}">
        <p14:creationId xmlns:p14="http://schemas.microsoft.com/office/powerpoint/2010/main" val="83582604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50000"/>
                  </a:schemeClr>
                </a:solidFill>
              </a:rPr>
              <a:t>Platelet-fibrin  emboli</a:t>
            </a:r>
            <a:endParaRPr lang="en-US" sz="1600" i="1" dirty="0">
              <a:solidFill>
                <a:schemeClr val="bg1">
                  <a:lumMod val="50000"/>
                </a:schemeClr>
              </a:solidFill>
            </a:endParaRPr>
          </a:p>
          <a:p>
            <a:r>
              <a:rPr lang="en-US" sz="1600" dirty="0">
                <a:solidFill>
                  <a:schemeClr val="bg2">
                    <a:lumMod val="40000"/>
                    <a:lumOff val="60000"/>
                  </a:schemeClr>
                </a:solidFill>
              </a:rPr>
              <a:t>are suggestive of… thrombotic </a:t>
            </a:r>
            <a:r>
              <a:rPr lang="en-US" sz="1600" dirty="0" err="1">
                <a:solidFill>
                  <a:schemeClr val="bg2">
                    <a:lumMod val="40000"/>
                    <a:lumOff val="60000"/>
                  </a:schemeClr>
                </a:solidFill>
              </a:rPr>
              <a:t>dz</a:t>
            </a:r>
            <a:r>
              <a:rPr lang="en-US" sz="1600" dirty="0">
                <a:solidFill>
                  <a:schemeClr val="bg2">
                    <a:lumMod val="40000"/>
                    <a:lumOff val="60000"/>
                  </a:schemeClr>
                </a:solidFill>
              </a:rPr>
              <a:t> 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43" name="TextBox 42">
            <a:extLst>
              <a:ext uri="{FF2B5EF4-FFF2-40B4-BE49-F238E27FC236}">
                <a16:creationId xmlns:a16="http://schemas.microsoft.com/office/drawing/2014/main" id="{E282A54E-1A96-C606-900F-DD2716C146E1}"/>
              </a:ext>
            </a:extLst>
          </p:cNvPr>
          <p:cNvSpPr txBox="1"/>
          <p:nvPr/>
        </p:nvSpPr>
        <p:spPr>
          <a:xfrm>
            <a:off x="423031" y="2077281"/>
            <a:ext cx="4329376" cy="923330"/>
          </a:xfrm>
          <a:prstGeom prst="rect">
            <a:avLst/>
          </a:prstGeom>
          <a:solidFill>
            <a:srgbClr val="0070C0"/>
          </a:solidFill>
        </p:spPr>
        <p:txBody>
          <a:bodyPr wrap="square" rtlCol="0">
            <a:spAutoFit/>
          </a:bodyPr>
          <a:lstStyle/>
          <a:p>
            <a:r>
              <a:rPr lang="en-US" i="1" dirty="0">
                <a:solidFill>
                  <a:schemeClr val="bg1"/>
                </a:solidFill>
              </a:rPr>
              <a:t>Cholesterol emboli implicated in TMVL are most likely to have originated in atheromatous plaques of:</a:t>
            </a:r>
          </a:p>
        </p:txBody>
      </p:sp>
      <p:sp>
        <p:nvSpPr>
          <p:cNvPr id="15" name="Rectangle 14">
            <a:extLst>
              <a:ext uri="{FF2B5EF4-FFF2-40B4-BE49-F238E27FC236}">
                <a16:creationId xmlns:a16="http://schemas.microsoft.com/office/drawing/2014/main" id="{62D2AAFB-9643-8AA9-13C5-01E5B07E1CBF}"/>
              </a:ext>
            </a:extLst>
          </p:cNvPr>
          <p:cNvSpPr/>
          <p:nvPr/>
        </p:nvSpPr>
        <p:spPr>
          <a:xfrm>
            <a:off x="1414748" y="1655656"/>
            <a:ext cx="1169557" cy="228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solidFill>
              </a:rPr>
              <a:t>now </a:t>
            </a:r>
            <a:r>
              <a:rPr lang="en-US" sz="800" dirty="0">
                <a:solidFill>
                  <a:schemeClr val="tx1"/>
                </a:solidFill>
              </a:rPr>
              <a:t>location</a:t>
            </a:r>
            <a:endParaRPr lang="en-US" sz="800" i="1" dirty="0">
              <a:solidFill>
                <a:schemeClr val="tx1"/>
              </a:solidFill>
            </a:endParaRPr>
          </a:p>
        </p:txBody>
      </p:sp>
    </p:spTree>
    <p:extLst>
      <p:ext uri="{BB962C8B-B14F-4D97-AF65-F5344CB8AC3E}">
        <p14:creationId xmlns:p14="http://schemas.microsoft.com/office/powerpoint/2010/main" val="194547755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50000"/>
                  </a:schemeClr>
                </a:solidFill>
              </a:rPr>
              <a:t>Platelet-fibrin  emboli</a:t>
            </a:r>
            <a:endParaRPr lang="en-US" sz="1600" i="1" dirty="0">
              <a:solidFill>
                <a:schemeClr val="bg1">
                  <a:lumMod val="50000"/>
                </a:schemeClr>
              </a:solidFill>
            </a:endParaRPr>
          </a:p>
          <a:p>
            <a:r>
              <a:rPr lang="en-US" sz="1600" dirty="0">
                <a:solidFill>
                  <a:schemeClr val="bg2">
                    <a:lumMod val="40000"/>
                    <a:lumOff val="60000"/>
                  </a:schemeClr>
                </a:solidFill>
              </a:rPr>
              <a:t>are suggestive of… thrombotic </a:t>
            </a:r>
            <a:r>
              <a:rPr lang="en-US" sz="1600" dirty="0" err="1">
                <a:solidFill>
                  <a:schemeClr val="bg2">
                    <a:lumMod val="40000"/>
                    <a:lumOff val="60000"/>
                  </a:schemeClr>
                </a:solidFill>
              </a:rPr>
              <a:t>dz</a:t>
            </a:r>
            <a:r>
              <a:rPr lang="en-US" sz="1600" dirty="0">
                <a:solidFill>
                  <a:schemeClr val="bg2">
                    <a:lumMod val="40000"/>
                    <a:lumOff val="60000"/>
                  </a:schemeClr>
                </a:solidFill>
              </a:rPr>
              <a:t> 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43" name="TextBox 42">
            <a:extLst>
              <a:ext uri="{FF2B5EF4-FFF2-40B4-BE49-F238E27FC236}">
                <a16:creationId xmlns:a16="http://schemas.microsoft.com/office/drawing/2014/main" id="{E282A54E-1A96-C606-900F-DD2716C146E1}"/>
              </a:ext>
            </a:extLst>
          </p:cNvPr>
          <p:cNvSpPr txBox="1"/>
          <p:nvPr/>
        </p:nvSpPr>
        <p:spPr>
          <a:xfrm>
            <a:off x="423031" y="2077281"/>
            <a:ext cx="4329376" cy="923330"/>
          </a:xfrm>
          <a:prstGeom prst="rect">
            <a:avLst/>
          </a:prstGeom>
          <a:solidFill>
            <a:srgbClr val="0070C0"/>
          </a:solidFill>
        </p:spPr>
        <p:txBody>
          <a:bodyPr wrap="square" rtlCol="0">
            <a:spAutoFit/>
          </a:bodyPr>
          <a:lstStyle/>
          <a:p>
            <a:r>
              <a:rPr lang="en-US" i="1" dirty="0">
                <a:solidFill>
                  <a:schemeClr val="bg1"/>
                </a:solidFill>
              </a:rPr>
              <a:t>Cholesterol emboli implicated in TMVL are most likely to have originated in atheromatous plaques of:</a:t>
            </a:r>
          </a:p>
        </p:txBody>
      </p:sp>
      <p:sp>
        <p:nvSpPr>
          <p:cNvPr id="15" name="TextBox 14">
            <a:extLst>
              <a:ext uri="{FF2B5EF4-FFF2-40B4-BE49-F238E27FC236}">
                <a16:creationId xmlns:a16="http://schemas.microsoft.com/office/drawing/2014/main" id="{5EF77978-3ADF-F3AE-76A4-E749C9BC07B4}"/>
              </a:ext>
            </a:extLst>
          </p:cNvPr>
          <p:cNvSpPr txBox="1"/>
          <p:nvPr/>
        </p:nvSpPr>
        <p:spPr>
          <a:xfrm>
            <a:off x="2465303" y="1584257"/>
            <a:ext cx="274434"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B7FE2A43-EC58-DC88-C69C-8C0105A2A6E7}"/>
              </a:ext>
            </a:extLst>
          </p:cNvPr>
          <p:cNvSpPr txBox="1"/>
          <p:nvPr/>
        </p:nvSpPr>
        <p:spPr>
          <a:xfrm>
            <a:off x="5152320" y="6491199"/>
            <a:ext cx="3557384" cy="276999"/>
          </a:xfrm>
          <a:prstGeom prst="rect">
            <a:avLst/>
          </a:prstGeom>
          <a:noFill/>
        </p:spPr>
        <p:txBody>
          <a:bodyPr wrap="none" rtlCol="0">
            <a:spAutoFit/>
          </a:bodyPr>
          <a:lstStyle/>
          <a:p>
            <a:pPr algn="r"/>
            <a:r>
              <a:rPr lang="en-US" sz="1200" dirty="0"/>
              <a:t>*But shout-out the  aortic arch  as well, remember</a:t>
            </a:r>
          </a:p>
        </p:txBody>
      </p:sp>
      <p:sp>
        <p:nvSpPr>
          <p:cNvPr id="42" name="Rectangle 41">
            <a:extLst>
              <a:ext uri="{FF2B5EF4-FFF2-40B4-BE49-F238E27FC236}">
                <a16:creationId xmlns:a16="http://schemas.microsoft.com/office/drawing/2014/main" id="{9D2F8B11-CF8D-B4BB-B4C4-CE8FC04D5E96}"/>
              </a:ext>
            </a:extLst>
          </p:cNvPr>
          <p:cNvSpPr/>
          <p:nvPr/>
        </p:nvSpPr>
        <p:spPr>
          <a:xfrm>
            <a:off x="6578395" y="6506048"/>
            <a:ext cx="723184" cy="24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9694478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50000"/>
                  </a:schemeClr>
                </a:solidFill>
              </a:rPr>
              <a:t>Platelet-fibrin  emboli</a:t>
            </a:r>
            <a:endParaRPr lang="en-US" sz="1600" i="1" dirty="0">
              <a:solidFill>
                <a:schemeClr val="bg1">
                  <a:lumMod val="50000"/>
                </a:schemeClr>
              </a:solidFill>
            </a:endParaRPr>
          </a:p>
          <a:p>
            <a:r>
              <a:rPr lang="en-US" sz="1600" dirty="0">
                <a:solidFill>
                  <a:schemeClr val="bg2">
                    <a:lumMod val="40000"/>
                    <a:lumOff val="60000"/>
                  </a:schemeClr>
                </a:solidFill>
              </a:rPr>
              <a:t>are suggestive of… thrombotic </a:t>
            </a:r>
            <a:r>
              <a:rPr lang="en-US" sz="1600" dirty="0" err="1">
                <a:solidFill>
                  <a:schemeClr val="bg2">
                    <a:lumMod val="40000"/>
                    <a:lumOff val="60000"/>
                  </a:schemeClr>
                </a:solidFill>
              </a:rPr>
              <a:t>dz</a:t>
            </a:r>
            <a:r>
              <a:rPr lang="en-US" sz="1600" dirty="0">
                <a:solidFill>
                  <a:schemeClr val="bg2">
                    <a:lumMod val="40000"/>
                    <a:lumOff val="60000"/>
                  </a:schemeClr>
                </a:solidFill>
              </a:rPr>
              <a:t> 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43" name="TextBox 42">
            <a:extLst>
              <a:ext uri="{FF2B5EF4-FFF2-40B4-BE49-F238E27FC236}">
                <a16:creationId xmlns:a16="http://schemas.microsoft.com/office/drawing/2014/main" id="{E282A54E-1A96-C606-900F-DD2716C146E1}"/>
              </a:ext>
            </a:extLst>
          </p:cNvPr>
          <p:cNvSpPr txBox="1"/>
          <p:nvPr/>
        </p:nvSpPr>
        <p:spPr>
          <a:xfrm>
            <a:off x="423031" y="2077281"/>
            <a:ext cx="4329376" cy="923330"/>
          </a:xfrm>
          <a:prstGeom prst="rect">
            <a:avLst/>
          </a:prstGeom>
          <a:solidFill>
            <a:srgbClr val="0070C0"/>
          </a:solidFill>
        </p:spPr>
        <p:txBody>
          <a:bodyPr wrap="square" rtlCol="0">
            <a:spAutoFit/>
          </a:bodyPr>
          <a:lstStyle/>
          <a:p>
            <a:r>
              <a:rPr lang="en-US" i="1" dirty="0">
                <a:solidFill>
                  <a:schemeClr val="bg1"/>
                </a:solidFill>
              </a:rPr>
              <a:t>Cholesterol emboli implicated in TMVL are most likely to have originated in atheromatous plaques of:</a:t>
            </a:r>
          </a:p>
        </p:txBody>
      </p:sp>
      <p:sp>
        <p:nvSpPr>
          <p:cNvPr id="15" name="TextBox 14">
            <a:extLst>
              <a:ext uri="{FF2B5EF4-FFF2-40B4-BE49-F238E27FC236}">
                <a16:creationId xmlns:a16="http://schemas.microsoft.com/office/drawing/2014/main" id="{5EF77978-3ADF-F3AE-76A4-E749C9BC07B4}"/>
              </a:ext>
            </a:extLst>
          </p:cNvPr>
          <p:cNvSpPr txBox="1"/>
          <p:nvPr/>
        </p:nvSpPr>
        <p:spPr>
          <a:xfrm>
            <a:off x="2465303" y="1584257"/>
            <a:ext cx="274434"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B7FE2A43-EC58-DC88-C69C-8C0105A2A6E7}"/>
              </a:ext>
            </a:extLst>
          </p:cNvPr>
          <p:cNvSpPr txBox="1"/>
          <p:nvPr/>
        </p:nvSpPr>
        <p:spPr>
          <a:xfrm>
            <a:off x="5152320" y="6491199"/>
            <a:ext cx="3557384" cy="276999"/>
          </a:xfrm>
          <a:prstGeom prst="rect">
            <a:avLst/>
          </a:prstGeom>
          <a:noFill/>
        </p:spPr>
        <p:txBody>
          <a:bodyPr wrap="none" rtlCol="0">
            <a:spAutoFit/>
          </a:bodyPr>
          <a:lstStyle/>
          <a:p>
            <a:pPr algn="r"/>
            <a:r>
              <a:rPr lang="en-US" sz="1200" dirty="0"/>
              <a:t>*But shout-out the  aortic arch  as well, remember</a:t>
            </a:r>
          </a:p>
        </p:txBody>
      </p:sp>
    </p:spTree>
    <p:extLst>
      <p:ext uri="{BB962C8B-B14F-4D97-AF65-F5344CB8AC3E}">
        <p14:creationId xmlns:p14="http://schemas.microsoft.com/office/powerpoint/2010/main" val="218045921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a:t>
            </a:r>
            <a:r>
              <a:rPr lang="en-US" sz="1600" dirty="0">
                <a:solidFill>
                  <a:schemeClr val="bg2">
                    <a:lumMod val="40000"/>
                    <a:lumOff val="60000"/>
                  </a:schemeClr>
                </a:solidFill>
              </a:rPr>
              <a:t>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5" name="TextBox 14">
            <a:extLst>
              <a:ext uri="{FF2B5EF4-FFF2-40B4-BE49-F238E27FC236}">
                <a16:creationId xmlns:a16="http://schemas.microsoft.com/office/drawing/2014/main" id="{F3919FCB-4D74-4039-D53C-F59BA3042260}"/>
              </a:ext>
            </a:extLst>
          </p:cNvPr>
          <p:cNvSpPr txBox="1"/>
          <p:nvPr/>
        </p:nvSpPr>
        <p:spPr>
          <a:xfrm>
            <a:off x="3220654" y="1838524"/>
            <a:ext cx="4160113" cy="369332"/>
          </a:xfrm>
          <a:prstGeom prst="rect">
            <a:avLst/>
          </a:prstGeom>
          <a:solidFill>
            <a:srgbClr val="0070C0"/>
          </a:solidFill>
        </p:spPr>
        <p:txBody>
          <a:bodyPr wrap="none" rtlCol="0">
            <a:spAutoFit/>
          </a:bodyPr>
          <a:lstStyle/>
          <a:p>
            <a:pPr algn="ctr"/>
            <a:r>
              <a:rPr lang="en-US" i="1" dirty="0">
                <a:solidFill>
                  <a:schemeClr val="bg1"/>
                </a:solidFill>
              </a:rPr>
              <a:t>Platelet-fibrin emboli are suggestive of:</a:t>
            </a:r>
          </a:p>
        </p:txBody>
      </p:sp>
      <p:sp>
        <p:nvSpPr>
          <p:cNvPr id="16" name="Rectangle 15">
            <a:extLst>
              <a:ext uri="{FF2B5EF4-FFF2-40B4-BE49-F238E27FC236}">
                <a16:creationId xmlns:a16="http://schemas.microsoft.com/office/drawing/2014/main" id="{F8B74DBC-2844-448F-2B88-EA13B981D451}"/>
              </a:ext>
            </a:extLst>
          </p:cNvPr>
          <p:cNvSpPr/>
          <p:nvPr/>
        </p:nvSpPr>
        <p:spPr>
          <a:xfrm>
            <a:off x="4136588" y="1427978"/>
            <a:ext cx="1029459" cy="22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not location</a:t>
            </a:r>
          </a:p>
        </p:txBody>
      </p:sp>
    </p:spTree>
    <p:extLst>
      <p:ext uri="{BB962C8B-B14F-4D97-AF65-F5344CB8AC3E}">
        <p14:creationId xmlns:p14="http://schemas.microsoft.com/office/powerpoint/2010/main" val="221788142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a:t>
            </a:r>
            <a:r>
              <a:rPr lang="en-US" sz="1600" dirty="0">
                <a:solidFill>
                  <a:schemeClr val="bg2">
                    <a:lumMod val="40000"/>
                    <a:lumOff val="60000"/>
                  </a:schemeClr>
                </a:solidFill>
              </a:rPr>
              <a:t>of…       the atria in </a:t>
            </a:r>
            <a:r>
              <a:rPr lang="en-US" sz="1600" dirty="0" err="1">
                <a:solidFill>
                  <a:schemeClr val="bg2">
                    <a:lumMod val="40000"/>
                    <a:lumOff val="60000"/>
                  </a:schemeClr>
                </a:solidFill>
              </a:rPr>
              <a:t>AFib</a:t>
            </a:r>
            <a:endParaRPr lang="en-US" dirty="0">
              <a:solidFill>
                <a:schemeClr val="bg2">
                  <a:lumMod val="40000"/>
                  <a:lumOff val="60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5" name="TextBox 14">
            <a:extLst>
              <a:ext uri="{FF2B5EF4-FFF2-40B4-BE49-F238E27FC236}">
                <a16:creationId xmlns:a16="http://schemas.microsoft.com/office/drawing/2014/main" id="{F3919FCB-4D74-4039-D53C-F59BA3042260}"/>
              </a:ext>
            </a:extLst>
          </p:cNvPr>
          <p:cNvSpPr txBox="1"/>
          <p:nvPr/>
        </p:nvSpPr>
        <p:spPr>
          <a:xfrm>
            <a:off x="3220654" y="1838524"/>
            <a:ext cx="4160113" cy="369332"/>
          </a:xfrm>
          <a:prstGeom prst="rect">
            <a:avLst/>
          </a:prstGeom>
          <a:solidFill>
            <a:srgbClr val="0070C0"/>
          </a:solidFill>
        </p:spPr>
        <p:txBody>
          <a:bodyPr wrap="none" rtlCol="0">
            <a:spAutoFit/>
          </a:bodyPr>
          <a:lstStyle/>
          <a:p>
            <a:pPr algn="ctr"/>
            <a:r>
              <a:rPr lang="en-US" i="1" dirty="0">
                <a:solidFill>
                  <a:schemeClr val="bg1"/>
                </a:solidFill>
              </a:rPr>
              <a:t>Platelet-fibrin emboli are suggestive of:</a:t>
            </a:r>
          </a:p>
        </p:txBody>
      </p:sp>
    </p:spTree>
    <p:extLst>
      <p:ext uri="{BB962C8B-B14F-4D97-AF65-F5344CB8AC3E}">
        <p14:creationId xmlns:p14="http://schemas.microsoft.com/office/powerpoint/2010/main" val="241468807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6" name="TextBox 15">
            <a:extLst>
              <a:ext uri="{FF2B5EF4-FFF2-40B4-BE49-F238E27FC236}">
                <a16:creationId xmlns:a16="http://schemas.microsoft.com/office/drawing/2014/main" id="{9EAFD636-6FAD-CDBB-A82F-AB4D7AC6A843}"/>
              </a:ext>
            </a:extLst>
          </p:cNvPr>
          <p:cNvSpPr txBox="1"/>
          <p:nvPr/>
        </p:nvSpPr>
        <p:spPr>
          <a:xfrm>
            <a:off x="3073678" y="2076867"/>
            <a:ext cx="4329376" cy="646331"/>
          </a:xfrm>
          <a:prstGeom prst="rect">
            <a:avLst/>
          </a:prstGeom>
          <a:solidFill>
            <a:srgbClr val="0070C0"/>
          </a:solidFill>
        </p:spPr>
        <p:txBody>
          <a:bodyPr wrap="square" rtlCol="0">
            <a:spAutoFit/>
          </a:bodyPr>
          <a:lstStyle/>
          <a:p>
            <a:r>
              <a:rPr lang="en-US" i="1" dirty="0">
                <a:solidFill>
                  <a:schemeClr val="bg1"/>
                </a:solidFill>
              </a:rPr>
              <a:t>Platelet-fibrin emboli implicated in TMVL are most likely to have originated in:</a:t>
            </a:r>
          </a:p>
        </p:txBody>
      </p:sp>
      <p:sp>
        <p:nvSpPr>
          <p:cNvPr id="42" name="Rectangle 41">
            <a:extLst>
              <a:ext uri="{FF2B5EF4-FFF2-40B4-BE49-F238E27FC236}">
                <a16:creationId xmlns:a16="http://schemas.microsoft.com/office/drawing/2014/main" id="{7AAD4CB6-77E6-FC1A-2B1E-441ACEE8343E}"/>
              </a:ext>
            </a:extLst>
          </p:cNvPr>
          <p:cNvSpPr/>
          <p:nvPr/>
        </p:nvSpPr>
        <p:spPr>
          <a:xfrm>
            <a:off x="4136228" y="1647206"/>
            <a:ext cx="1635480" cy="26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structure </a:t>
            </a:r>
            <a:r>
              <a:rPr lang="en-US" sz="800" i="1" dirty="0">
                <a:solidFill>
                  <a:schemeClr val="tx1"/>
                </a:solidFill>
              </a:rPr>
              <a:t>and</a:t>
            </a:r>
            <a:r>
              <a:rPr lang="en-US" sz="800" dirty="0">
                <a:solidFill>
                  <a:schemeClr val="tx1"/>
                </a:solidFill>
              </a:rPr>
              <a:t> </a:t>
            </a:r>
            <a:r>
              <a:rPr lang="en-US" sz="800" dirty="0" err="1">
                <a:solidFill>
                  <a:schemeClr val="tx1"/>
                </a:solidFill>
              </a:rPr>
              <a:t>dz</a:t>
            </a:r>
            <a:r>
              <a:rPr lang="en-US" sz="800" dirty="0">
                <a:solidFill>
                  <a:schemeClr val="tx1"/>
                </a:solidFill>
              </a:rPr>
              <a:t> condition</a:t>
            </a:r>
          </a:p>
        </p:txBody>
      </p:sp>
    </p:spTree>
    <p:extLst>
      <p:ext uri="{BB962C8B-B14F-4D97-AF65-F5344CB8AC3E}">
        <p14:creationId xmlns:p14="http://schemas.microsoft.com/office/powerpoint/2010/main" val="221889355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accent5">
                    <a:lumMod val="75000"/>
                  </a:schemeClr>
                </a:solidFill>
              </a:rPr>
              <a:t>are suggestive of… calcific </a:t>
            </a:r>
            <a:r>
              <a:rPr lang="en-US" sz="1600" dirty="0" err="1">
                <a:solidFill>
                  <a:schemeClr val="accent5">
                    <a:lumMod val="75000"/>
                  </a:schemeClr>
                </a:solidFill>
              </a:rPr>
              <a:t>dz</a:t>
            </a:r>
            <a:r>
              <a:rPr lang="en-US" sz="1600" dirty="0">
                <a:solidFill>
                  <a:schemeClr val="accent5">
                    <a:lumMod val="75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6" name="TextBox 15">
            <a:extLst>
              <a:ext uri="{FF2B5EF4-FFF2-40B4-BE49-F238E27FC236}">
                <a16:creationId xmlns:a16="http://schemas.microsoft.com/office/drawing/2014/main" id="{9EAFD636-6FAD-CDBB-A82F-AB4D7AC6A843}"/>
              </a:ext>
            </a:extLst>
          </p:cNvPr>
          <p:cNvSpPr txBox="1"/>
          <p:nvPr/>
        </p:nvSpPr>
        <p:spPr>
          <a:xfrm>
            <a:off x="3073678" y="2076867"/>
            <a:ext cx="4329376" cy="646331"/>
          </a:xfrm>
          <a:prstGeom prst="rect">
            <a:avLst/>
          </a:prstGeom>
          <a:solidFill>
            <a:srgbClr val="0070C0"/>
          </a:solidFill>
        </p:spPr>
        <p:txBody>
          <a:bodyPr wrap="square" rtlCol="0">
            <a:spAutoFit/>
          </a:bodyPr>
          <a:lstStyle/>
          <a:p>
            <a:r>
              <a:rPr lang="en-US" i="1" dirty="0">
                <a:solidFill>
                  <a:schemeClr val="bg1"/>
                </a:solidFill>
              </a:rPr>
              <a:t>Platelet-fibrin emboli implicated in TMVL are most likely to have originated in:</a:t>
            </a:r>
          </a:p>
        </p:txBody>
      </p:sp>
    </p:spTree>
    <p:extLst>
      <p:ext uri="{BB962C8B-B14F-4D97-AF65-F5344CB8AC3E}">
        <p14:creationId xmlns:p14="http://schemas.microsoft.com/office/powerpoint/2010/main" val="1229947110"/>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6" name="Rectangle 15">
            <a:extLst>
              <a:ext uri="{FF2B5EF4-FFF2-40B4-BE49-F238E27FC236}">
                <a16:creationId xmlns:a16="http://schemas.microsoft.com/office/drawing/2014/main" id="{85D22662-CD58-ED5F-B33A-E7AE9F1CDE2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a:t>
            </a:r>
            <a:r>
              <a:rPr lang="en-US" sz="1600" dirty="0">
                <a:solidFill>
                  <a:schemeClr val="accent5">
                    <a:lumMod val="75000"/>
                  </a:schemeClr>
                </a:solidFill>
              </a:rPr>
              <a:t>of…            the heart valves</a:t>
            </a:r>
          </a:p>
        </p:txBody>
      </p:sp>
      <p:sp>
        <p:nvSpPr>
          <p:cNvPr id="42" name="Rectangle 41">
            <a:extLst>
              <a:ext uri="{FF2B5EF4-FFF2-40B4-BE49-F238E27FC236}">
                <a16:creationId xmlns:a16="http://schemas.microsoft.com/office/drawing/2014/main" id="{9151FDA0-B4B5-E7C9-679B-8CFD5F8612D9}"/>
              </a:ext>
            </a:extLst>
          </p:cNvPr>
          <p:cNvSpPr/>
          <p:nvPr/>
        </p:nvSpPr>
        <p:spPr>
          <a:xfrm>
            <a:off x="6953391" y="1427978"/>
            <a:ext cx="624550" cy="225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5" name="TextBox 14">
            <a:extLst>
              <a:ext uri="{FF2B5EF4-FFF2-40B4-BE49-F238E27FC236}">
                <a16:creationId xmlns:a16="http://schemas.microsoft.com/office/drawing/2014/main" id="{616D5CD6-D85A-D3EB-94A2-00957662A73F}"/>
              </a:ext>
            </a:extLst>
          </p:cNvPr>
          <p:cNvSpPr txBox="1"/>
          <p:nvPr/>
        </p:nvSpPr>
        <p:spPr>
          <a:xfrm>
            <a:off x="6888076" y="1838524"/>
            <a:ext cx="2013372" cy="646331"/>
          </a:xfrm>
          <a:prstGeom prst="rect">
            <a:avLst/>
          </a:prstGeom>
          <a:solidFill>
            <a:srgbClr val="0070C0"/>
          </a:solidFill>
        </p:spPr>
        <p:txBody>
          <a:bodyPr wrap="square" rtlCol="0">
            <a:spAutoFit/>
          </a:bodyPr>
          <a:lstStyle/>
          <a:p>
            <a:pPr algn="ctr"/>
            <a:r>
              <a:rPr lang="en-US" i="1" dirty="0">
                <a:solidFill>
                  <a:schemeClr val="bg1"/>
                </a:solidFill>
              </a:rPr>
              <a:t>Calcific emboli are suggestive of:</a:t>
            </a:r>
          </a:p>
        </p:txBody>
      </p:sp>
    </p:spTree>
    <p:extLst>
      <p:ext uri="{BB962C8B-B14F-4D97-AF65-F5344CB8AC3E}">
        <p14:creationId xmlns:p14="http://schemas.microsoft.com/office/powerpoint/2010/main" val="3982966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329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t>--</a:t>
            </a:r>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44" name="Rectangle 43">
            <a:extLst>
              <a:ext uri="{FF2B5EF4-FFF2-40B4-BE49-F238E27FC236}">
                <a16:creationId xmlns:a16="http://schemas.microsoft.com/office/drawing/2014/main" id="{71362837-33D2-071D-51DB-8BE3A66446F4}"/>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08219A0-D321-DDD3-A640-4605B8E0C164}"/>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a:t>
            </a:r>
            <a:r>
              <a:rPr lang="en-US" sz="1600" dirty="0">
                <a:solidFill>
                  <a:schemeClr val="accent5">
                    <a:lumMod val="75000"/>
                  </a:schemeClr>
                </a:solidFill>
              </a:rPr>
              <a:t>of…            the heart valves</a:t>
            </a:r>
          </a:p>
        </p:txBody>
      </p:sp>
      <p:sp>
        <p:nvSpPr>
          <p:cNvPr id="15" name="TextBox 14">
            <a:extLst>
              <a:ext uri="{FF2B5EF4-FFF2-40B4-BE49-F238E27FC236}">
                <a16:creationId xmlns:a16="http://schemas.microsoft.com/office/drawing/2014/main" id="{616D5CD6-D85A-D3EB-94A2-00957662A73F}"/>
              </a:ext>
            </a:extLst>
          </p:cNvPr>
          <p:cNvSpPr txBox="1"/>
          <p:nvPr/>
        </p:nvSpPr>
        <p:spPr>
          <a:xfrm>
            <a:off x="6888076" y="1838524"/>
            <a:ext cx="2013372" cy="646331"/>
          </a:xfrm>
          <a:prstGeom prst="rect">
            <a:avLst/>
          </a:prstGeom>
          <a:solidFill>
            <a:srgbClr val="0070C0"/>
          </a:solidFill>
        </p:spPr>
        <p:txBody>
          <a:bodyPr wrap="square" rtlCol="0">
            <a:spAutoFit/>
          </a:bodyPr>
          <a:lstStyle/>
          <a:p>
            <a:pPr algn="ctr"/>
            <a:r>
              <a:rPr lang="en-US" i="1" dirty="0">
                <a:solidFill>
                  <a:schemeClr val="bg1"/>
                </a:solidFill>
              </a:rPr>
              <a:t>Calcific emboli are suggestive of:</a:t>
            </a:r>
          </a:p>
        </p:txBody>
      </p:sp>
    </p:spTree>
    <p:extLst>
      <p:ext uri="{BB962C8B-B14F-4D97-AF65-F5344CB8AC3E}">
        <p14:creationId xmlns:p14="http://schemas.microsoft.com/office/powerpoint/2010/main" val="2054843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5" name="TextBox 4">
            <a:extLst>
              <a:ext uri="{FF2B5EF4-FFF2-40B4-BE49-F238E27FC236}">
                <a16:creationId xmlns:a16="http://schemas.microsoft.com/office/drawing/2014/main" id="{9F198A12-8211-5808-E20E-52D4926AE8CB}"/>
              </a:ext>
            </a:extLst>
          </p:cNvPr>
          <p:cNvSpPr txBox="1"/>
          <p:nvPr/>
        </p:nvSpPr>
        <p:spPr>
          <a:xfrm>
            <a:off x="888555" y="2060713"/>
            <a:ext cx="7406648" cy="1077218"/>
          </a:xfrm>
          <a:prstGeom prst="rect">
            <a:avLst/>
          </a:prstGeom>
          <a:noFill/>
        </p:spPr>
        <p:txBody>
          <a:bodyPr wrap="square" rtlCol="0">
            <a:spAutoFit/>
          </a:bodyPr>
          <a:lstStyle/>
          <a:p>
            <a:r>
              <a:rPr lang="en-US" sz="1600" i="1" dirty="0">
                <a:solidFill>
                  <a:schemeClr val="bg1">
                    <a:lumMod val="75000"/>
                  </a:schemeClr>
                </a:solidFill>
              </a:rPr>
              <a:t>In a nutshell, what is the diagnostic implication of </a:t>
            </a:r>
            <a:r>
              <a:rPr lang="en-US" sz="1600" i="1" dirty="0" err="1">
                <a:solidFill>
                  <a:schemeClr val="bg1">
                    <a:lumMod val="75000"/>
                  </a:schemeClr>
                </a:solidFill>
              </a:rPr>
              <a:t>monocularity</a:t>
            </a:r>
            <a:r>
              <a:rPr lang="en-US" sz="1600" i="1" dirty="0">
                <a:solidFill>
                  <a:schemeClr val="bg1">
                    <a:lumMod val="75000"/>
                  </a:schemeClr>
                </a:solidFill>
              </a:rPr>
              <a:t> vs binocularity with respect to TVL?</a:t>
            </a:r>
          </a:p>
          <a:p>
            <a:r>
              <a:rPr lang="en-US" sz="1600" dirty="0" err="1">
                <a:solidFill>
                  <a:schemeClr val="bg1">
                    <a:lumMod val="75000"/>
                  </a:schemeClr>
                </a:solidFill>
              </a:rPr>
              <a:t>Monocularity</a:t>
            </a:r>
            <a:r>
              <a:rPr lang="en-US" sz="1600" dirty="0">
                <a:solidFill>
                  <a:schemeClr val="bg1">
                    <a:lumMod val="75000"/>
                  </a:schemeClr>
                </a:solidFill>
              </a:rPr>
              <a:t> strongly suggests the issue is  </a:t>
            </a:r>
            <a:r>
              <a:rPr lang="en-US" sz="1600" dirty="0" err="1">
                <a:solidFill>
                  <a:schemeClr val="bg1">
                    <a:lumMod val="75000"/>
                  </a:schemeClr>
                </a:solidFill>
              </a:rPr>
              <a:t>prechiasmal</a:t>
            </a:r>
            <a:r>
              <a:rPr lang="en-US" sz="1600" dirty="0">
                <a:solidFill>
                  <a:schemeClr val="bg1">
                    <a:lumMod val="75000"/>
                  </a:schemeClr>
                </a:solidFill>
              </a:rPr>
              <a:t> , whereas binocularity strongly suggests it is  </a:t>
            </a:r>
            <a:r>
              <a:rPr lang="en-US" sz="1600" dirty="0" err="1">
                <a:solidFill>
                  <a:schemeClr val="bg1">
                    <a:lumMod val="75000"/>
                  </a:schemeClr>
                </a:solidFill>
              </a:rPr>
              <a:t>postchiasmal</a:t>
            </a:r>
            <a:endParaRPr lang="en-US" sz="1600" dirty="0">
              <a:solidFill>
                <a:schemeClr val="bg1">
                  <a:lumMod val="75000"/>
                </a:schemeClr>
              </a:solidFill>
            </a:endParaRPr>
          </a:p>
        </p:txBody>
      </p:sp>
      <p:sp>
        <p:nvSpPr>
          <p:cNvPr id="6" name="TextBox 5">
            <a:extLst>
              <a:ext uri="{FF2B5EF4-FFF2-40B4-BE49-F238E27FC236}">
                <a16:creationId xmlns:a16="http://schemas.microsoft.com/office/drawing/2014/main" id="{99CC1031-4A7F-AE41-6B82-5C00E8207917}"/>
              </a:ext>
            </a:extLst>
          </p:cNvPr>
          <p:cNvSpPr txBox="1"/>
          <p:nvPr/>
        </p:nvSpPr>
        <p:spPr>
          <a:xfrm>
            <a:off x="1517424" y="3201023"/>
            <a:ext cx="6148909" cy="738664"/>
          </a:xfrm>
          <a:prstGeom prst="rect">
            <a:avLst/>
          </a:prstGeom>
          <a:noFill/>
        </p:spPr>
        <p:txBody>
          <a:bodyPr wrap="square" rtlCol="0">
            <a:spAutoFit/>
          </a:bodyPr>
          <a:lstStyle/>
          <a:p>
            <a:r>
              <a:rPr lang="en-US" sz="1400" i="1" dirty="0">
                <a:solidFill>
                  <a:schemeClr val="bg1">
                    <a:lumMod val="75000"/>
                  </a:schemeClr>
                </a:solidFill>
              </a:rPr>
              <a:t>One </a:t>
            </a:r>
            <a:r>
              <a:rPr lang="en-US" sz="1400" dirty="0">
                <a:solidFill>
                  <a:schemeClr val="bg1">
                    <a:lumMod val="75000"/>
                  </a:schemeClr>
                </a:solidFill>
              </a:rPr>
              <a:t>very</a:t>
            </a:r>
            <a:r>
              <a:rPr lang="en-US" sz="1400" i="1" dirty="0">
                <a:solidFill>
                  <a:schemeClr val="bg1">
                    <a:lumMod val="75000"/>
                  </a:schemeClr>
                </a:solidFill>
              </a:rPr>
              <a:t> common cause of binocular TVL (you see it daily) is an exception, </a:t>
            </a:r>
            <a:r>
              <a:rPr lang="en-US" sz="1400" i="1" dirty="0" err="1">
                <a:solidFill>
                  <a:schemeClr val="bg1">
                    <a:lumMod val="75000"/>
                  </a:schemeClr>
                </a:solidFill>
              </a:rPr>
              <a:t>ie</a:t>
            </a:r>
            <a:r>
              <a:rPr lang="en-US" sz="1400" i="1" dirty="0">
                <a:solidFill>
                  <a:schemeClr val="bg1">
                    <a:lumMod val="75000"/>
                  </a:schemeClr>
                </a:solidFill>
              </a:rPr>
              <a:t>, it is due to a </a:t>
            </a:r>
            <a:r>
              <a:rPr lang="en-US" sz="1400" i="1" dirty="0" err="1">
                <a:solidFill>
                  <a:schemeClr val="bg1">
                    <a:lumMod val="75000"/>
                  </a:schemeClr>
                </a:solidFill>
              </a:rPr>
              <a:t>prechiasmal</a:t>
            </a:r>
            <a:r>
              <a:rPr lang="en-US" sz="1400" i="1" dirty="0">
                <a:solidFill>
                  <a:schemeClr val="bg1">
                    <a:lumMod val="75000"/>
                  </a:schemeClr>
                </a:solidFill>
              </a:rPr>
              <a:t> (like, </a:t>
            </a:r>
            <a:r>
              <a:rPr lang="en-US" sz="1400" b="1" i="1" dirty="0">
                <a:solidFill>
                  <a:schemeClr val="bg1">
                    <a:lumMod val="75000"/>
                  </a:schemeClr>
                </a:solidFill>
              </a:rPr>
              <a:t>way</a:t>
            </a:r>
            <a:r>
              <a:rPr lang="en-US" sz="1400" i="1" dirty="0">
                <a:solidFill>
                  <a:schemeClr val="bg1">
                    <a:lumMod val="75000"/>
                  </a:schemeClr>
                </a:solidFill>
              </a:rPr>
              <a:t> </a:t>
            </a:r>
            <a:r>
              <a:rPr lang="en-US" sz="1400" i="1" dirty="0" err="1">
                <a:solidFill>
                  <a:schemeClr val="bg1">
                    <a:lumMod val="75000"/>
                  </a:schemeClr>
                </a:solidFill>
              </a:rPr>
              <a:t>prechiasmal</a:t>
            </a:r>
            <a:r>
              <a:rPr lang="en-US" sz="1400" i="1" dirty="0">
                <a:solidFill>
                  <a:schemeClr val="bg1">
                    <a:lumMod val="75000"/>
                  </a:schemeClr>
                </a:solidFill>
              </a:rPr>
              <a:t>) condition. What is it?</a:t>
            </a:r>
          </a:p>
          <a:p>
            <a:r>
              <a:rPr lang="en-US" sz="1400" dirty="0">
                <a:solidFill>
                  <a:schemeClr val="bg1">
                    <a:lumMod val="75000"/>
                  </a:schemeClr>
                </a:solidFill>
              </a:rPr>
              <a:t>Dry eyes (which needless to say can cause </a:t>
            </a:r>
            <a:r>
              <a:rPr lang="en-US" sz="1400" i="1" dirty="0">
                <a:solidFill>
                  <a:schemeClr val="bg1">
                    <a:lumMod val="75000"/>
                  </a:schemeClr>
                </a:solidFill>
              </a:rPr>
              <a:t>monocular</a:t>
            </a:r>
            <a:r>
              <a:rPr lang="en-US" sz="1400" dirty="0">
                <a:solidFill>
                  <a:schemeClr val="bg1">
                    <a:lumMod val="75000"/>
                  </a:schemeClr>
                </a:solidFill>
              </a:rPr>
              <a:t> TVL as well)</a:t>
            </a:r>
          </a:p>
        </p:txBody>
      </p:sp>
      <p:sp>
        <p:nvSpPr>
          <p:cNvPr id="8" name="TextBox 7">
            <a:extLst>
              <a:ext uri="{FF2B5EF4-FFF2-40B4-BE49-F238E27FC236}">
                <a16:creationId xmlns:a16="http://schemas.microsoft.com/office/drawing/2014/main" id="{E373BE3E-F16E-DB73-1BB6-55403C240260}"/>
              </a:ext>
            </a:extLst>
          </p:cNvPr>
          <p:cNvSpPr txBox="1"/>
          <p:nvPr/>
        </p:nvSpPr>
        <p:spPr>
          <a:xfrm>
            <a:off x="1222611" y="4307989"/>
            <a:ext cx="6940728" cy="2246769"/>
          </a:xfrm>
          <a:prstGeom prst="rect">
            <a:avLst/>
          </a:prstGeom>
          <a:noFill/>
        </p:spPr>
        <p:txBody>
          <a:bodyPr wrap="square" rtlCol="0">
            <a:spAutoFit/>
          </a:bodyPr>
          <a:lstStyle/>
          <a:p>
            <a:r>
              <a:rPr lang="en-US" sz="1400" i="1" dirty="0"/>
              <a:t>Before we go on, an important caveat: When is binocular vision loss not binocular? That is, in what classic situation may a pt’s reported </a:t>
            </a:r>
            <a:r>
              <a:rPr lang="en-US" sz="1400" dirty="0"/>
              <a:t>monocular</a:t>
            </a:r>
            <a:r>
              <a:rPr lang="en-US" sz="1400" i="1" dirty="0"/>
              <a:t> vision loss actually   be </a:t>
            </a:r>
            <a:r>
              <a:rPr lang="en-US" sz="1400" dirty="0"/>
              <a:t>binocular</a:t>
            </a:r>
            <a:r>
              <a:rPr lang="en-US" sz="1400" i="1" dirty="0"/>
              <a:t>?</a:t>
            </a:r>
          </a:p>
          <a:p>
            <a:r>
              <a:rPr lang="en-US" sz="1400" dirty="0"/>
              <a:t>When the pt has  homonymous hemianopic  loss. </a:t>
            </a:r>
            <a:r>
              <a:rPr lang="en-US" sz="1400" dirty="0">
                <a:solidFill>
                  <a:srgbClr val="0000FF"/>
                </a:solidFill>
              </a:rPr>
              <a:t>It is very common for such pts to (mis)interpret the hemifield loss as loss of vision in the eye with the temporal VF deficit; </a:t>
            </a:r>
            <a:r>
              <a:rPr lang="en-US" sz="1400" dirty="0" err="1">
                <a:solidFill>
                  <a:srgbClr val="0000FF"/>
                </a:solidFill>
              </a:rPr>
              <a:t>ie</a:t>
            </a:r>
            <a:r>
              <a:rPr lang="en-US" sz="1400" dirty="0">
                <a:solidFill>
                  <a:srgbClr val="0000FF"/>
                </a:solidFill>
              </a:rPr>
              <a:t>, a pt with left homonymous VF loss will present with a c/o ‘loss of vision OS.’ </a:t>
            </a:r>
            <a:r>
              <a:rPr lang="en-US" sz="1400" i="1" dirty="0">
                <a:solidFill>
                  <a:srgbClr val="0000FF"/>
                </a:solidFill>
              </a:rPr>
              <a:t>Always check confrontational VFs! </a:t>
            </a:r>
            <a:r>
              <a:rPr lang="en-US" sz="1400" dirty="0">
                <a:solidFill>
                  <a:srgbClr val="0000FF"/>
                </a:solidFill>
              </a:rPr>
              <a:t>(</a:t>
            </a:r>
            <a:r>
              <a:rPr lang="en-US" sz="1400" dirty="0"/>
              <a:t>Of course, more often than not you will see a TVL pt </a:t>
            </a:r>
            <a:r>
              <a:rPr lang="en-US" sz="1400" i="1" dirty="0"/>
              <a:t>between</a:t>
            </a:r>
            <a:r>
              <a:rPr lang="en-US" sz="1400" dirty="0"/>
              <a:t> vision-loss episodes, and thus will not be able to directly assess their c/o vis a vis its laterality. In such cases it will be incumbent upon you to maintain an index of suspicion that your pt’s monocular vision loss might be hemianopic/bilateral.)</a:t>
            </a:r>
            <a:endParaRPr lang="en-US" sz="1400" dirty="0">
              <a:solidFill>
                <a:srgbClr val="FF0000"/>
              </a:solidFill>
            </a:endParaRPr>
          </a:p>
        </p:txBody>
      </p:sp>
    </p:spTree>
    <p:extLst>
      <p:ext uri="{BB962C8B-B14F-4D97-AF65-F5344CB8AC3E}">
        <p14:creationId xmlns:p14="http://schemas.microsoft.com/office/powerpoint/2010/main" val="425475993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5" name="TextBox 14">
            <a:extLst>
              <a:ext uri="{FF2B5EF4-FFF2-40B4-BE49-F238E27FC236}">
                <a16:creationId xmlns:a16="http://schemas.microsoft.com/office/drawing/2014/main" id="{81E5BB58-26F7-C739-8DDD-FD63D2D1C1AD}"/>
              </a:ext>
            </a:extLst>
          </p:cNvPr>
          <p:cNvSpPr txBox="1"/>
          <p:nvPr/>
        </p:nvSpPr>
        <p:spPr>
          <a:xfrm>
            <a:off x="6215270" y="2049064"/>
            <a:ext cx="2893060" cy="923330"/>
          </a:xfrm>
          <a:prstGeom prst="rect">
            <a:avLst/>
          </a:prstGeom>
          <a:solidFill>
            <a:srgbClr val="0070C0"/>
          </a:solidFill>
        </p:spPr>
        <p:txBody>
          <a:bodyPr wrap="square" rtlCol="0">
            <a:spAutoFit/>
          </a:bodyPr>
          <a:lstStyle/>
          <a:p>
            <a:r>
              <a:rPr lang="en-US" i="1" dirty="0">
                <a:solidFill>
                  <a:schemeClr val="bg1"/>
                </a:solidFill>
              </a:rPr>
              <a:t>Calcium emboli implicated in TMVL are most likely to have originated in:</a:t>
            </a:r>
          </a:p>
        </p:txBody>
      </p:sp>
      <p:sp>
        <p:nvSpPr>
          <p:cNvPr id="16" name="Rectangle 15">
            <a:extLst>
              <a:ext uri="{FF2B5EF4-FFF2-40B4-BE49-F238E27FC236}">
                <a16:creationId xmlns:a16="http://schemas.microsoft.com/office/drawing/2014/main" id="{8811E8BF-5CC6-5C46-A06E-2A7292373734}"/>
              </a:ext>
            </a:extLst>
          </p:cNvPr>
          <p:cNvSpPr/>
          <p:nvPr/>
        </p:nvSpPr>
        <p:spPr>
          <a:xfrm>
            <a:off x="7323933" y="1649569"/>
            <a:ext cx="1215107" cy="25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structure </a:t>
            </a:r>
          </a:p>
        </p:txBody>
      </p:sp>
    </p:spTree>
    <p:extLst>
      <p:ext uri="{BB962C8B-B14F-4D97-AF65-F5344CB8AC3E}">
        <p14:creationId xmlns:p14="http://schemas.microsoft.com/office/powerpoint/2010/main" val="381016740"/>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solidFill>
                  <a:schemeClr val="accent1">
                    <a:lumMod val="40000"/>
                    <a:lumOff val="60000"/>
                  </a:schemeClr>
                </a:solidFill>
              </a:rPr>
              <a:t> </a:t>
            </a:r>
            <a:r>
              <a:rPr lang="en-US" sz="1600" dirty="0"/>
              <a:t>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5762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accent1">
                    <a:lumMod val="40000"/>
                    <a:lumOff val="60000"/>
                  </a:schemeClr>
                </a:solidFill>
              </a:rPr>
              <a:t>--Carotid auscultation</a:t>
            </a:r>
          </a:p>
          <a:p>
            <a:r>
              <a:rPr lang="en-US" sz="1400" dirty="0">
                <a:solidFill>
                  <a:schemeClr val="accent1">
                    <a:lumMod val="40000"/>
                    <a:lumOff val="60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2">
                    <a:lumMod val="40000"/>
                    <a:lumOff val="60000"/>
                  </a:schemeClr>
                </a:solidFill>
              </a:rPr>
              <a:t>--Check the pt’s pulse</a:t>
            </a:r>
          </a:p>
          <a:p>
            <a:r>
              <a:rPr lang="en-US" sz="1400" dirty="0">
                <a:solidFill>
                  <a:schemeClr val="bg2">
                    <a:lumMod val="40000"/>
                    <a:lumOff val="60000"/>
                  </a:schemeClr>
                </a:solidFill>
              </a:rPr>
              <a:t>--Cardiac auscultation</a:t>
            </a:r>
          </a:p>
          <a:p>
            <a:r>
              <a:rPr lang="en-US" sz="1400" dirty="0">
                <a:solidFill>
                  <a:schemeClr val="bg2">
                    <a:lumMod val="40000"/>
                    <a:lumOff val="60000"/>
                  </a:schemeClr>
                </a:solidFill>
              </a:rPr>
              <a:t>--EKG</a:t>
            </a:r>
          </a:p>
          <a:p>
            <a:r>
              <a:rPr lang="en-US" sz="1400" dirty="0">
                <a:solidFill>
                  <a:schemeClr val="bg2">
                    <a:lumMod val="40000"/>
                    <a:lumOff val="60000"/>
                  </a:schemeClr>
                </a:solidFill>
              </a:rPr>
              <a:t>--Holter study</a:t>
            </a:r>
          </a:p>
          <a:p>
            <a:r>
              <a:rPr lang="en-US" sz="1400" dirty="0">
                <a:solidFill>
                  <a:schemeClr val="bg2">
                    <a:lumMod val="40000"/>
                    <a:lumOff val="60000"/>
                  </a:schemeClr>
                </a:solidFill>
              </a:rPr>
              <a:t>--Echo</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712054" cy="307777"/>
          </a:xfrm>
          <a:prstGeom prst="rect">
            <a:avLst/>
          </a:prstGeom>
          <a:solidFill>
            <a:schemeClr val="accent5">
              <a:lumMod val="75000"/>
            </a:schemeClr>
          </a:solidFill>
        </p:spPr>
        <p:txBody>
          <a:bodyPr wrap="none" rtlCol="0">
            <a:spAutoFit/>
          </a:bodyPr>
          <a:lstStyle/>
          <a:p>
            <a:r>
              <a:rPr lang="en-US" sz="1400" dirty="0">
                <a:solidFill>
                  <a:schemeClr val="accent5">
                    <a:lumMod val="75000"/>
                  </a:schemeClr>
                </a:solidFill>
              </a:rPr>
              <a:t>--Echo</a:t>
            </a:r>
          </a:p>
        </p:txBody>
      </p:sp>
      <p:sp>
        <p:nvSpPr>
          <p:cNvPr id="9" name="TextBox 8">
            <a:extLst>
              <a:ext uri="{FF2B5EF4-FFF2-40B4-BE49-F238E27FC236}">
                <a16:creationId xmlns:a16="http://schemas.microsoft.com/office/drawing/2014/main" id="{98F24E06-9631-34FC-5833-76F8E162AF3B}"/>
              </a:ext>
            </a:extLst>
          </p:cNvPr>
          <p:cNvSpPr txBox="1"/>
          <p:nvPr/>
        </p:nvSpPr>
        <p:spPr>
          <a:xfrm>
            <a:off x="1925576" y="3515533"/>
            <a:ext cx="5292847" cy="1200329"/>
          </a:xfrm>
          <a:prstGeom prst="rect">
            <a:avLst/>
          </a:prstGeom>
          <a:solidFill>
            <a:srgbClr val="00B050"/>
          </a:solidFill>
        </p:spPr>
        <p:txBody>
          <a:bodyPr wrap="square" rtlCol="0">
            <a:spAutoFit/>
          </a:bodyPr>
          <a:lstStyle/>
          <a:p>
            <a:r>
              <a:rPr lang="en-US" sz="3600" i="1" dirty="0">
                <a:solidFill>
                  <a:schemeClr val="bg1"/>
                </a:solidFill>
                <a:effectLst>
                  <a:outerShdw blurRad="38100" dist="38100" dir="2700000" algn="tl">
                    <a:srgbClr val="000000">
                      <a:alpha val="43137"/>
                    </a:srgbClr>
                  </a:outerShdw>
                </a:effectLst>
              </a:rPr>
              <a:t>Before we get to the w/u, let’s hit a quick review</a:t>
            </a:r>
          </a:p>
        </p:txBody>
      </p:sp>
      <p:sp>
        <p:nvSpPr>
          <p:cNvPr id="15" name="TextBox 14">
            <a:extLst>
              <a:ext uri="{FF2B5EF4-FFF2-40B4-BE49-F238E27FC236}">
                <a16:creationId xmlns:a16="http://schemas.microsoft.com/office/drawing/2014/main" id="{81E5BB58-26F7-C739-8DDD-FD63D2D1C1AD}"/>
              </a:ext>
            </a:extLst>
          </p:cNvPr>
          <p:cNvSpPr txBox="1"/>
          <p:nvPr/>
        </p:nvSpPr>
        <p:spPr>
          <a:xfrm>
            <a:off x="6215270" y="2049064"/>
            <a:ext cx="2893060" cy="923330"/>
          </a:xfrm>
          <a:prstGeom prst="rect">
            <a:avLst/>
          </a:prstGeom>
          <a:solidFill>
            <a:srgbClr val="0070C0"/>
          </a:solidFill>
        </p:spPr>
        <p:txBody>
          <a:bodyPr wrap="square" rtlCol="0">
            <a:spAutoFit/>
          </a:bodyPr>
          <a:lstStyle/>
          <a:p>
            <a:r>
              <a:rPr lang="en-US" i="1" dirty="0">
                <a:solidFill>
                  <a:schemeClr val="bg1"/>
                </a:solidFill>
              </a:rPr>
              <a:t>Calcium emboli implicated in TMVL are most likely to have originated in:</a:t>
            </a:r>
          </a:p>
        </p:txBody>
      </p:sp>
    </p:spTree>
    <p:extLst>
      <p:ext uri="{BB962C8B-B14F-4D97-AF65-F5344CB8AC3E}">
        <p14:creationId xmlns:p14="http://schemas.microsoft.com/office/powerpoint/2010/main" val="68788239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solidFill>
                  <a:srgbClr val="D5D37F"/>
                </a:solidFill>
              </a:rPr>
              <a:t>For each, indicate the type(s) of emboli for which the test has direct bearing vis a vis making a diagnosis:</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408564498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solidFill>
                  <a:srgbClr val="D5D37F"/>
                </a:solidFill>
              </a:rPr>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--Echocardiography</a:t>
            </a:r>
          </a:p>
          <a:p>
            <a:r>
              <a:rPr lang="en-US" sz="1600" dirty="0">
                <a:solidFill>
                  <a:srgbClr val="0000FF"/>
                </a:solidFill>
              </a:rPr>
              <a:t>--EKG</a:t>
            </a:r>
          </a:p>
          <a:p>
            <a:r>
              <a:rPr lang="en-US" sz="1600" dirty="0">
                <a:solidFill>
                  <a:srgbClr val="0000FF"/>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32634371-9832-5DFF-45B3-CB5278FE0280}"/>
              </a:ext>
            </a:extLst>
          </p:cNvPr>
          <p:cNvSpPr/>
          <p:nvPr/>
        </p:nvSpPr>
        <p:spPr>
          <a:xfrm>
            <a:off x="2730961" y="4280452"/>
            <a:ext cx="542326" cy="220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46381A-F385-9D29-3A2D-054BE3AC4C10}"/>
              </a:ext>
            </a:extLst>
          </p:cNvPr>
          <p:cNvSpPr/>
          <p:nvPr/>
        </p:nvSpPr>
        <p:spPr>
          <a:xfrm>
            <a:off x="1417983" y="4518991"/>
            <a:ext cx="616118"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D506DE9-3749-A2F7-CED3-337FC3442792}"/>
              </a:ext>
            </a:extLst>
          </p:cNvPr>
          <p:cNvSpPr/>
          <p:nvPr/>
        </p:nvSpPr>
        <p:spPr>
          <a:xfrm>
            <a:off x="1411358" y="4767700"/>
            <a:ext cx="695737" cy="228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E2967CF-EBFF-768E-CD8E-4CE12DDA3401}"/>
              </a:ext>
            </a:extLst>
          </p:cNvPr>
          <p:cNvSpPr/>
          <p:nvPr/>
        </p:nvSpPr>
        <p:spPr>
          <a:xfrm>
            <a:off x="1417983" y="5013776"/>
            <a:ext cx="695737" cy="228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4B3450-88B9-C170-7A99-D6AF445DEF3D}"/>
              </a:ext>
            </a:extLst>
          </p:cNvPr>
          <p:cNvSpPr/>
          <p:nvPr/>
        </p:nvSpPr>
        <p:spPr>
          <a:xfrm>
            <a:off x="1401366" y="5749898"/>
            <a:ext cx="573208" cy="240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66799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solidFill>
                  <a:srgbClr val="D5D37F"/>
                </a:solidFill>
              </a:rPr>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--Echocardiography</a:t>
            </a:r>
          </a:p>
          <a:p>
            <a:r>
              <a:rPr lang="en-US" sz="1600" dirty="0">
                <a:solidFill>
                  <a:srgbClr val="0000FF"/>
                </a:solidFill>
              </a:rPr>
              <a:t>--EKG</a:t>
            </a:r>
          </a:p>
          <a:p>
            <a:r>
              <a:rPr lang="en-US" sz="1600" dirty="0">
                <a:solidFill>
                  <a:srgbClr val="0000FF"/>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88318111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solidFill>
                  <a:srgbClr val="D5D37F"/>
                </a:solidFill>
              </a:rPr>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--Echocardiography</a:t>
            </a:r>
          </a:p>
          <a:p>
            <a:r>
              <a:rPr lang="en-US" sz="1600" dirty="0">
                <a:solidFill>
                  <a:srgbClr val="0000FF"/>
                </a:solidFill>
              </a:rPr>
              <a:t>--EKG</a:t>
            </a:r>
          </a:p>
          <a:p>
            <a:r>
              <a:rPr lang="en-US" sz="1600" dirty="0">
                <a:solidFill>
                  <a:srgbClr val="0000FF"/>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TextBox 14">
            <a:extLst>
              <a:ext uri="{FF2B5EF4-FFF2-40B4-BE49-F238E27FC236}">
                <a16:creationId xmlns:a16="http://schemas.microsoft.com/office/drawing/2014/main" id="{815414D1-0F0D-2262-5682-3552155F0D5D}"/>
              </a:ext>
            </a:extLst>
          </p:cNvPr>
          <p:cNvSpPr txBox="1"/>
          <p:nvPr/>
        </p:nvSpPr>
        <p:spPr>
          <a:xfrm>
            <a:off x="1115678" y="6004040"/>
            <a:ext cx="3760966" cy="338554"/>
          </a:xfrm>
          <a:prstGeom prst="rect">
            <a:avLst/>
          </a:prstGeom>
          <a:noFill/>
        </p:spPr>
        <p:txBody>
          <a:bodyPr wrap="none" rtlCol="0">
            <a:spAutoFit/>
          </a:bodyPr>
          <a:lstStyle/>
          <a:p>
            <a:r>
              <a:rPr lang="en-US" sz="1600" dirty="0">
                <a:latin typeface="Segoe Script" panose="030B0504020000000003" pitchFamily="66" charset="0"/>
              </a:rPr>
              <a:t>--Another very important study</a:t>
            </a:r>
          </a:p>
        </p:txBody>
      </p:sp>
      <p:sp>
        <p:nvSpPr>
          <p:cNvPr id="16" name="TextBox 15">
            <a:extLst>
              <a:ext uri="{FF2B5EF4-FFF2-40B4-BE49-F238E27FC236}">
                <a16:creationId xmlns:a16="http://schemas.microsoft.com/office/drawing/2014/main" id="{8A3FF98C-1AF1-5C29-4255-2AE7203A8822}"/>
              </a:ext>
            </a:extLst>
          </p:cNvPr>
          <p:cNvSpPr txBox="1"/>
          <p:nvPr/>
        </p:nvSpPr>
        <p:spPr>
          <a:xfrm>
            <a:off x="3396562" y="5079594"/>
            <a:ext cx="4294668"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1600" i="1" dirty="0">
                <a:effectLst>
                  <a:outerShdw blurRad="38100" dist="38100" dir="2700000" algn="tl">
                    <a:srgbClr val="000000">
                      <a:alpha val="43137"/>
                    </a:srgbClr>
                  </a:outerShdw>
                </a:effectLst>
              </a:rPr>
              <a:t>Note: Some of you no doubt came up with a study that’s not on this list. If so, no worries—   we’ll address that study shortly.</a:t>
            </a:r>
          </a:p>
        </p:txBody>
      </p:sp>
    </p:spTree>
    <p:extLst>
      <p:ext uri="{BB962C8B-B14F-4D97-AF65-F5344CB8AC3E}">
        <p14:creationId xmlns:p14="http://schemas.microsoft.com/office/powerpoint/2010/main" val="419441108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a:t>
            </a:r>
            <a:r>
              <a:rPr lang="en-US" sz="1600" b="1" dirty="0">
                <a:solidFill>
                  <a:srgbClr val="0000FF"/>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BF4F3053-31C9-7C6F-2785-16C14E0C142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25A4D2-7206-159E-C58B-C4F0689C790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890D42-5159-C1C7-DFEB-0AFB34E0301D}"/>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61318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a:t>
            </a:r>
            <a:r>
              <a:rPr lang="en-US" sz="1600" b="1" dirty="0">
                <a:solidFill>
                  <a:srgbClr val="0000FF"/>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BF4F3053-31C9-7C6F-2785-16C14E0C142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25A4D2-7206-159E-C58B-C4F0689C790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890D42-5159-C1C7-DFEB-0AFB34E0301D}"/>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9B2A1D1-05FE-CE71-5DE1-4903D819FADC}"/>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Tree>
    <p:extLst>
      <p:ext uri="{BB962C8B-B14F-4D97-AF65-F5344CB8AC3E}">
        <p14:creationId xmlns:p14="http://schemas.microsoft.com/office/powerpoint/2010/main" val="397588492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a:t>
            </a:r>
            <a:r>
              <a:rPr lang="en-US" sz="1600" b="1" dirty="0">
                <a:solidFill>
                  <a:srgbClr val="0000FF"/>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BF4F3053-31C9-7C6F-2785-16C14E0C142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25A4D2-7206-159E-C58B-C4F0689C790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890D42-5159-C1C7-DFEB-0AFB34E0301D}"/>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9B2A1D1-05FE-CE71-5DE1-4903D819FADC}"/>
              </a:ext>
            </a:extLst>
          </p:cNvPr>
          <p:cNvSpPr txBox="1"/>
          <p:nvPr/>
        </p:nvSpPr>
        <p:spPr>
          <a:xfrm>
            <a:off x="4114484" y="2036687"/>
            <a:ext cx="2034275"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Check the pt’s pulse</a:t>
            </a:r>
          </a:p>
        </p:txBody>
      </p:sp>
      <p:sp>
        <p:nvSpPr>
          <p:cNvPr id="41" name="TextBox 40">
            <a:extLst>
              <a:ext uri="{FF2B5EF4-FFF2-40B4-BE49-F238E27FC236}">
                <a16:creationId xmlns:a16="http://schemas.microsoft.com/office/drawing/2014/main" id="{F4633771-6130-ED18-4F3E-779354F94FA6}"/>
              </a:ext>
            </a:extLst>
          </p:cNvPr>
          <p:cNvSpPr txBox="1"/>
          <p:nvPr/>
        </p:nvSpPr>
        <p:spPr>
          <a:xfrm>
            <a:off x="3030368" y="2416734"/>
            <a:ext cx="4596227" cy="738664"/>
          </a:xfrm>
          <a:prstGeom prst="rect">
            <a:avLst/>
          </a:prstGeom>
          <a:solidFill>
            <a:srgbClr val="0070C0"/>
          </a:solidFill>
        </p:spPr>
        <p:txBody>
          <a:bodyPr wrap="square" rtlCol="0">
            <a:spAutoFit/>
          </a:bodyPr>
          <a:lstStyle/>
          <a:p>
            <a:r>
              <a:rPr lang="en-US" sz="1400" i="1" dirty="0">
                <a:solidFill>
                  <a:schemeClr val="bg1"/>
                </a:solidFill>
              </a:rPr>
              <a:t>What are you looking for via a pulse check?</a:t>
            </a:r>
            <a:endParaRPr lang="en-US" sz="1400" i="1" dirty="0">
              <a:solidFill>
                <a:srgbClr val="0070C0"/>
              </a:solidFill>
            </a:endParaRPr>
          </a:p>
          <a:p>
            <a:r>
              <a:rPr lang="en-US" sz="1400" dirty="0">
                <a:solidFill>
                  <a:srgbClr val="0070C0"/>
                </a:solidFill>
              </a:rPr>
              <a:t>An irregularly irregular rhythm, which would increase (although not cinch) the likelihood that </a:t>
            </a:r>
            <a:r>
              <a:rPr lang="en-US" sz="1400" dirty="0" err="1">
                <a:solidFill>
                  <a:srgbClr val="0070C0"/>
                </a:solidFill>
              </a:rPr>
              <a:t>AFib</a:t>
            </a:r>
            <a:r>
              <a:rPr lang="en-US" sz="1400" dirty="0">
                <a:solidFill>
                  <a:srgbClr val="0070C0"/>
                </a:solidFill>
              </a:rPr>
              <a:t> is present</a:t>
            </a:r>
          </a:p>
        </p:txBody>
      </p:sp>
    </p:spTree>
    <p:extLst>
      <p:ext uri="{BB962C8B-B14F-4D97-AF65-F5344CB8AC3E}">
        <p14:creationId xmlns:p14="http://schemas.microsoft.com/office/powerpoint/2010/main" val="325895381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339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a:t>
            </a:r>
            <a:r>
              <a:rPr lang="en-US" sz="1600" b="1" dirty="0">
                <a:solidFill>
                  <a:srgbClr val="0000FF"/>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BF4F3053-31C9-7C6F-2785-16C14E0C142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25A4D2-7206-159E-C58B-C4F0689C790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890D42-5159-C1C7-DFEB-0AFB34E0301D}"/>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9B2A1D1-05FE-CE71-5DE1-4903D819FADC}"/>
              </a:ext>
            </a:extLst>
          </p:cNvPr>
          <p:cNvSpPr txBox="1"/>
          <p:nvPr/>
        </p:nvSpPr>
        <p:spPr>
          <a:xfrm>
            <a:off x="4114484" y="2036687"/>
            <a:ext cx="2034275"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Check the pt’s pulse</a:t>
            </a:r>
          </a:p>
        </p:txBody>
      </p:sp>
      <p:sp>
        <p:nvSpPr>
          <p:cNvPr id="41" name="TextBox 40">
            <a:extLst>
              <a:ext uri="{FF2B5EF4-FFF2-40B4-BE49-F238E27FC236}">
                <a16:creationId xmlns:a16="http://schemas.microsoft.com/office/drawing/2014/main" id="{F4633771-6130-ED18-4F3E-779354F94FA6}"/>
              </a:ext>
            </a:extLst>
          </p:cNvPr>
          <p:cNvSpPr txBox="1"/>
          <p:nvPr/>
        </p:nvSpPr>
        <p:spPr>
          <a:xfrm>
            <a:off x="3030368" y="2416734"/>
            <a:ext cx="4596227" cy="738664"/>
          </a:xfrm>
          <a:prstGeom prst="rect">
            <a:avLst/>
          </a:prstGeom>
          <a:solidFill>
            <a:srgbClr val="0070C0"/>
          </a:solidFill>
        </p:spPr>
        <p:txBody>
          <a:bodyPr wrap="square" rtlCol="0">
            <a:spAutoFit/>
          </a:bodyPr>
          <a:lstStyle/>
          <a:p>
            <a:r>
              <a:rPr lang="en-US" sz="1400" i="1" dirty="0">
                <a:solidFill>
                  <a:schemeClr val="bg1"/>
                </a:solidFill>
              </a:rPr>
              <a:t>What are you looking for via a pulse check?</a:t>
            </a:r>
          </a:p>
          <a:p>
            <a:r>
              <a:rPr lang="en-US" sz="1400" dirty="0">
                <a:solidFill>
                  <a:schemeClr val="bg1"/>
                </a:solidFill>
              </a:rPr>
              <a:t>An irregularly irregular rhythm, which would increase (although not cinch) the likelihood that </a:t>
            </a:r>
            <a:r>
              <a:rPr lang="en-US" sz="1400" dirty="0" err="1">
                <a:solidFill>
                  <a:schemeClr val="bg1"/>
                </a:solidFill>
              </a:rPr>
              <a:t>AFib</a:t>
            </a:r>
            <a:r>
              <a:rPr lang="en-US" sz="1400" dirty="0">
                <a:solidFill>
                  <a:schemeClr val="bg1"/>
                </a:solidFill>
              </a:rPr>
              <a:t> is present</a:t>
            </a:r>
          </a:p>
        </p:txBody>
      </p:sp>
    </p:spTree>
    <p:extLst>
      <p:ext uri="{BB962C8B-B14F-4D97-AF65-F5344CB8AC3E}">
        <p14:creationId xmlns:p14="http://schemas.microsoft.com/office/powerpoint/2010/main" val="2739696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7" name="Straight Connector 16">
            <a:extLst>
              <a:ext uri="{FF2B5EF4-FFF2-40B4-BE49-F238E27FC236}">
                <a16:creationId xmlns:a16="http://schemas.microsoft.com/office/drawing/2014/main" id="{32A35FF4-2FFD-D704-2F92-9C33D44B9C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F02A755-A77A-7942-1625-9E6E37042885}"/>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0159B3E-B991-CF59-1BF2-68191C3B3B3A}"/>
              </a:ext>
            </a:extLst>
          </p:cNvPr>
          <p:cNvSpPr txBox="1"/>
          <p:nvPr/>
        </p:nvSpPr>
        <p:spPr>
          <a:xfrm>
            <a:off x="2292624" y="1934192"/>
            <a:ext cx="341760" cy="400110"/>
          </a:xfrm>
          <a:prstGeom prst="rect">
            <a:avLst/>
          </a:prstGeom>
          <a:solidFill>
            <a:schemeClr val="bg1"/>
          </a:solidFill>
        </p:spPr>
        <p:txBody>
          <a:bodyPr wrap="none" rtlCol="0">
            <a:spAutoFit/>
          </a:bodyPr>
          <a:lstStyle/>
          <a:p>
            <a:r>
              <a:rPr lang="en-US" sz="2000" b="1" i="1" dirty="0"/>
              <a:t>?</a:t>
            </a:r>
          </a:p>
        </p:txBody>
      </p:sp>
      <p:cxnSp>
        <p:nvCxnSpPr>
          <p:cNvPr id="23" name="Straight Connector 22">
            <a:extLst>
              <a:ext uri="{FF2B5EF4-FFF2-40B4-BE49-F238E27FC236}">
                <a16:creationId xmlns:a16="http://schemas.microsoft.com/office/drawing/2014/main" id="{6DA6DC0B-B15F-A4FC-F59F-FFE0F0CC839F}"/>
              </a:ext>
            </a:extLst>
          </p:cNvPr>
          <p:cNvCxnSpPr>
            <a:cxnSpLocks/>
          </p:cNvCxnSpPr>
          <p:nvPr/>
        </p:nvCxnSpPr>
        <p:spPr>
          <a:xfrm>
            <a:off x="2179608" y="3770889"/>
            <a:ext cx="212408"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132A899-9551-0CBC-47CA-B12607B4ACAB}"/>
              </a:ext>
            </a:extLst>
          </p:cNvPr>
          <p:cNvSpPr txBox="1"/>
          <p:nvPr/>
        </p:nvSpPr>
        <p:spPr>
          <a:xfrm>
            <a:off x="2296899" y="3566108"/>
            <a:ext cx="341760" cy="400110"/>
          </a:xfrm>
          <a:prstGeom prst="rect">
            <a:avLst/>
          </a:prstGeom>
          <a:solidFill>
            <a:schemeClr val="bg1"/>
          </a:solidFill>
        </p:spPr>
        <p:txBody>
          <a:bodyPr wrap="none" rtlCol="0">
            <a:spAutoFit/>
          </a:bodyPr>
          <a:lstStyle/>
          <a:p>
            <a:r>
              <a:rPr lang="en-US" sz="2000" b="1" i="1" dirty="0"/>
              <a:t>?</a:t>
            </a:r>
          </a:p>
        </p:txBody>
      </p:sp>
      <p:cxnSp>
        <p:nvCxnSpPr>
          <p:cNvPr id="24" name="Straight Connector 23">
            <a:extLst>
              <a:ext uri="{FF2B5EF4-FFF2-40B4-BE49-F238E27FC236}">
                <a16:creationId xmlns:a16="http://schemas.microsoft.com/office/drawing/2014/main" id="{434272E3-9159-5A43-3329-C9DBC5E999C6}"/>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74BBC6E-C599-3EC2-746E-B3105DBEF606}"/>
              </a:ext>
            </a:extLst>
          </p:cNvPr>
          <p:cNvSpPr txBox="1"/>
          <p:nvPr/>
        </p:nvSpPr>
        <p:spPr>
          <a:xfrm>
            <a:off x="2292624" y="2731099"/>
            <a:ext cx="341760" cy="400110"/>
          </a:xfrm>
          <a:prstGeom prst="rect">
            <a:avLst/>
          </a:prstGeom>
          <a:solidFill>
            <a:schemeClr val="bg1"/>
          </a:solidFill>
        </p:spPr>
        <p:txBody>
          <a:bodyPr wrap="none" rtlCol="0">
            <a:spAutoFit/>
          </a:bodyPr>
          <a:lstStyle/>
          <a:p>
            <a:r>
              <a:rPr lang="en-US" sz="2000" b="1" i="1" dirty="0"/>
              <a:t>?</a:t>
            </a:r>
          </a:p>
        </p:txBody>
      </p:sp>
      <p:sp>
        <p:nvSpPr>
          <p:cNvPr id="13" name="TextBox 12">
            <a:extLst>
              <a:ext uri="{FF2B5EF4-FFF2-40B4-BE49-F238E27FC236}">
                <a16:creationId xmlns:a16="http://schemas.microsoft.com/office/drawing/2014/main" id="{C93F7908-ACF8-8273-00E7-C6D27035E148}"/>
              </a:ext>
            </a:extLst>
          </p:cNvPr>
          <p:cNvSpPr txBox="1"/>
          <p:nvPr/>
        </p:nvSpPr>
        <p:spPr>
          <a:xfrm>
            <a:off x="3766365" y="2607988"/>
            <a:ext cx="4741534" cy="646331"/>
          </a:xfrm>
          <a:prstGeom prst="rect">
            <a:avLst/>
          </a:prstGeom>
          <a:noFill/>
        </p:spPr>
        <p:txBody>
          <a:bodyPr wrap="square" rtlCol="0">
            <a:spAutoFit/>
          </a:bodyPr>
          <a:lstStyle/>
          <a:p>
            <a:r>
              <a:rPr lang="en-US" i="1" dirty="0"/>
              <a:t>The </a:t>
            </a:r>
            <a:r>
              <a:rPr lang="en-US" dirty="0"/>
              <a:t>Neuro</a:t>
            </a:r>
            <a:r>
              <a:rPr lang="en-US" i="1" dirty="0"/>
              <a:t> book divvies the causes of TMVL into three broad categories—what are they?</a:t>
            </a:r>
          </a:p>
        </p:txBody>
      </p:sp>
    </p:spTree>
    <p:extLst>
      <p:ext uri="{BB962C8B-B14F-4D97-AF65-F5344CB8AC3E}">
        <p14:creationId xmlns:p14="http://schemas.microsoft.com/office/powerpoint/2010/main" val="199958165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D349EC3-FBEB-C6CB-109E-F55547ED5BF9}"/>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1" name="Arrow: Left 40">
            <a:extLst>
              <a:ext uri="{FF2B5EF4-FFF2-40B4-BE49-F238E27FC236}">
                <a16:creationId xmlns:a16="http://schemas.microsoft.com/office/drawing/2014/main" id="{763EA582-D08B-D02A-74C5-D21342CE58BB}"/>
              </a:ext>
            </a:extLst>
          </p:cNvPr>
          <p:cNvSpPr/>
          <p:nvPr/>
        </p:nvSpPr>
        <p:spPr>
          <a:xfrm>
            <a:off x="3717970" y="4357684"/>
            <a:ext cx="1638393" cy="5952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Next</a:t>
            </a:r>
          </a:p>
        </p:txBody>
      </p:sp>
    </p:spTree>
    <p:extLst>
      <p:ext uri="{BB962C8B-B14F-4D97-AF65-F5344CB8AC3E}">
        <p14:creationId xmlns:p14="http://schemas.microsoft.com/office/powerpoint/2010/main" val="240641133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1885453"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p:txBody>
      </p:sp>
    </p:spTree>
    <p:extLst>
      <p:ext uri="{BB962C8B-B14F-4D97-AF65-F5344CB8AC3E}">
        <p14:creationId xmlns:p14="http://schemas.microsoft.com/office/powerpoint/2010/main" val="358268776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endParaRPr lang="en-US" sz="1400" i="1" dirty="0">
              <a:solidFill>
                <a:schemeClr val="accent6">
                  <a:lumMod val="75000"/>
                </a:schemeClr>
              </a:solidFill>
            </a:endParaRPr>
          </a:p>
          <a:p>
            <a:r>
              <a:rPr lang="en-US" sz="1400" dirty="0">
                <a:solidFill>
                  <a:schemeClr val="accent6">
                    <a:lumMod val="75000"/>
                  </a:schemeClr>
                </a:solidFill>
              </a:rPr>
              <a:t>The presence of a  bruit</a:t>
            </a:r>
          </a:p>
          <a:p>
            <a:endParaRPr lang="en-US" sz="1400" dirty="0">
              <a:solidFill>
                <a:schemeClr val="accent6">
                  <a:lumMod val="75000"/>
                </a:schemeClr>
              </a:solidFill>
            </a:endParaRPr>
          </a:p>
          <a:p>
            <a:r>
              <a:rPr lang="en-US" sz="1400" i="1" dirty="0">
                <a:solidFill>
                  <a:schemeClr val="accent6">
                    <a:lumMod val="75000"/>
                  </a:schemeClr>
                </a:solidFill>
              </a:rPr>
              <a:t>Where (</a:t>
            </a:r>
            <a:r>
              <a:rPr lang="en-US" sz="1400" i="1" dirty="0" err="1">
                <a:solidFill>
                  <a:schemeClr val="accent6">
                    <a:lumMod val="75000"/>
                  </a:schemeClr>
                </a:solidFill>
              </a:rPr>
              <a:t>ie</a:t>
            </a:r>
            <a:r>
              <a:rPr lang="en-US" sz="1400" i="1" dirty="0">
                <a:solidFill>
                  <a:schemeClr val="accent6">
                    <a:lumMod val="75000"/>
                  </a:schemeClr>
                </a:solidFill>
              </a:rPr>
              <a:t>, at what anatomic landmark) should auscultation be performed?</a:t>
            </a:r>
          </a:p>
          <a:p>
            <a:r>
              <a:rPr lang="en-US" sz="1400" dirty="0">
                <a:solidFill>
                  <a:schemeClr val="accent6">
                    <a:lumMod val="75000"/>
                  </a:schemeClr>
                </a:solidFill>
              </a:rPr>
              <a:t>The angle of the jaw (is the location of the carotid  bifurcation )</a:t>
            </a:r>
          </a:p>
          <a:p>
            <a:endParaRPr lang="en-US" sz="1400" i="1" dirty="0">
              <a:solidFill>
                <a:schemeClr val="accent6">
                  <a:lumMod val="75000"/>
                </a:schemeClr>
              </a:solidFill>
            </a:endParaRPr>
          </a:p>
          <a:p>
            <a:r>
              <a:rPr lang="en-US" sz="1400" i="1" dirty="0">
                <a:solidFill>
                  <a:schemeClr val="accent6">
                    <a:lumMod val="75000"/>
                  </a:schemeClr>
                </a:solidFill>
              </a:rPr>
              <a:t>If no bruit is present, is a carotid embolic source ruled out?</a:t>
            </a:r>
          </a:p>
          <a:p>
            <a:r>
              <a:rPr lang="en-US" sz="1400" dirty="0">
                <a:solidFill>
                  <a:schemeClr val="accent6">
                    <a:lumMod val="75000"/>
                  </a:schemeClr>
                </a:solidFill>
              </a:rPr>
              <a:t>No! Remember, a bruit won’t be present if the artery is either minimally occluded </a:t>
            </a:r>
            <a:r>
              <a:rPr lang="en-US" sz="1400" b="1" i="1" dirty="0">
                <a:solidFill>
                  <a:schemeClr val="accent6">
                    <a:lumMod val="75000"/>
                  </a:schemeClr>
                </a:solidFill>
              </a:rPr>
              <a:t>or</a:t>
            </a:r>
            <a:r>
              <a:rPr lang="en-US" sz="1400" dirty="0">
                <a:solidFill>
                  <a:schemeClr val="accent6">
                    <a:lumMod val="75000"/>
                  </a:schemeClr>
                </a:solidFill>
              </a:rPr>
              <a:t> totally occluded.</a:t>
            </a:r>
          </a:p>
        </p:txBody>
      </p:sp>
    </p:spTree>
    <p:extLst>
      <p:ext uri="{BB962C8B-B14F-4D97-AF65-F5344CB8AC3E}">
        <p14:creationId xmlns:p14="http://schemas.microsoft.com/office/powerpoint/2010/main" val="306196922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p>
          <a:p>
            <a:r>
              <a:rPr lang="en-US" sz="1400" dirty="0">
                <a:solidFill>
                  <a:schemeClr val="bg1"/>
                </a:solidFill>
              </a:rPr>
              <a:t>The presence of a  bruit</a:t>
            </a:r>
            <a:endParaRPr lang="en-US" sz="1400" dirty="0">
              <a:solidFill>
                <a:schemeClr val="accent6">
                  <a:lumMod val="75000"/>
                </a:schemeClr>
              </a:solidFill>
            </a:endParaRPr>
          </a:p>
          <a:p>
            <a:endParaRPr lang="en-US" sz="1400" dirty="0">
              <a:solidFill>
                <a:schemeClr val="accent6">
                  <a:lumMod val="75000"/>
                </a:schemeClr>
              </a:solidFill>
            </a:endParaRPr>
          </a:p>
          <a:p>
            <a:r>
              <a:rPr lang="en-US" sz="1400" i="1" dirty="0">
                <a:solidFill>
                  <a:schemeClr val="accent6">
                    <a:lumMod val="75000"/>
                  </a:schemeClr>
                </a:solidFill>
              </a:rPr>
              <a:t>Where (</a:t>
            </a:r>
            <a:r>
              <a:rPr lang="en-US" sz="1400" i="1" dirty="0" err="1">
                <a:solidFill>
                  <a:schemeClr val="accent6">
                    <a:lumMod val="75000"/>
                  </a:schemeClr>
                </a:solidFill>
              </a:rPr>
              <a:t>ie</a:t>
            </a:r>
            <a:r>
              <a:rPr lang="en-US" sz="1400" i="1" dirty="0">
                <a:solidFill>
                  <a:schemeClr val="accent6">
                    <a:lumMod val="75000"/>
                  </a:schemeClr>
                </a:solidFill>
              </a:rPr>
              <a:t>, at what anatomic landmark) should auscultation be performed?</a:t>
            </a:r>
          </a:p>
          <a:p>
            <a:r>
              <a:rPr lang="en-US" sz="1400" dirty="0">
                <a:solidFill>
                  <a:schemeClr val="accent6">
                    <a:lumMod val="75000"/>
                  </a:schemeClr>
                </a:solidFill>
              </a:rPr>
              <a:t>The angle of the jaw (is the location of the carotid  bifurcation )</a:t>
            </a:r>
          </a:p>
          <a:p>
            <a:endParaRPr lang="en-US" sz="1400" i="1" dirty="0">
              <a:solidFill>
                <a:schemeClr val="accent6">
                  <a:lumMod val="75000"/>
                </a:schemeClr>
              </a:solidFill>
            </a:endParaRPr>
          </a:p>
          <a:p>
            <a:r>
              <a:rPr lang="en-US" sz="1400" i="1" dirty="0">
                <a:solidFill>
                  <a:schemeClr val="accent6">
                    <a:lumMod val="75000"/>
                  </a:schemeClr>
                </a:solidFill>
              </a:rPr>
              <a:t>If no bruit is present, is a carotid embolic source ruled out?</a:t>
            </a:r>
          </a:p>
          <a:p>
            <a:r>
              <a:rPr lang="en-US" sz="1400" dirty="0">
                <a:solidFill>
                  <a:schemeClr val="accent6">
                    <a:lumMod val="75000"/>
                  </a:schemeClr>
                </a:solidFill>
              </a:rPr>
              <a:t>No! Remember, a bruit won’t be present if the artery is either minimally occluded </a:t>
            </a:r>
            <a:r>
              <a:rPr lang="en-US" sz="1400" b="1" i="1" dirty="0">
                <a:solidFill>
                  <a:schemeClr val="accent6">
                    <a:lumMod val="75000"/>
                  </a:schemeClr>
                </a:solidFill>
              </a:rPr>
              <a:t>or</a:t>
            </a:r>
            <a:r>
              <a:rPr lang="en-US" sz="1400" dirty="0">
                <a:solidFill>
                  <a:schemeClr val="accent6">
                    <a:lumMod val="75000"/>
                  </a:schemeClr>
                </a:solidFill>
              </a:rPr>
              <a:t> totally occluded.</a:t>
            </a:r>
          </a:p>
        </p:txBody>
      </p:sp>
      <p:sp>
        <p:nvSpPr>
          <p:cNvPr id="43" name="Rectangle 42">
            <a:extLst>
              <a:ext uri="{FF2B5EF4-FFF2-40B4-BE49-F238E27FC236}">
                <a16:creationId xmlns:a16="http://schemas.microsoft.com/office/drawing/2014/main" id="{856F92F2-82DB-B40D-7C50-D0481147E5BF}"/>
              </a:ext>
            </a:extLst>
          </p:cNvPr>
          <p:cNvSpPr/>
          <p:nvPr/>
        </p:nvSpPr>
        <p:spPr>
          <a:xfrm>
            <a:off x="1776009" y="2731099"/>
            <a:ext cx="463329" cy="196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8055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p>
          <a:p>
            <a:r>
              <a:rPr lang="en-US" sz="1400" dirty="0">
                <a:solidFill>
                  <a:schemeClr val="bg1"/>
                </a:solidFill>
              </a:rPr>
              <a:t>The presence of a  bruit</a:t>
            </a:r>
            <a:endParaRPr lang="en-US" sz="1400" dirty="0">
              <a:solidFill>
                <a:schemeClr val="accent6">
                  <a:lumMod val="75000"/>
                </a:schemeClr>
              </a:solidFill>
            </a:endParaRPr>
          </a:p>
          <a:p>
            <a:endParaRPr lang="en-US" sz="1400" dirty="0">
              <a:solidFill>
                <a:schemeClr val="accent6">
                  <a:lumMod val="75000"/>
                </a:schemeClr>
              </a:solidFill>
            </a:endParaRPr>
          </a:p>
          <a:p>
            <a:r>
              <a:rPr lang="en-US" sz="1400" i="1" dirty="0">
                <a:solidFill>
                  <a:schemeClr val="accent6">
                    <a:lumMod val="75000"/>
                  </a:schemeClr>
                </a:solidFill>
              </a:rPr>
              <a:t>Where (</a:t>
            </a:r>
            <a:r>
              <a:rPr lang="en-US" sz="1400" i="1" dirty="0" err="1">
                <a:solidFill>
                  <a:schemeClr val="accent6">
                    <a:lumMod val="75000"/>
                  </a:schemeClr>
                </a:solidFill>
              </a:rPr>
              <a:t>ie</a:t>
            </a:r>
            <a:r>
              <a:rPr lang="en-US" sz="1400" i="1" dirty="0">
                <a:solidFill>
                  <a:schemeClr val="accent6">
                    <a:lumMod val="75000"/>
                  </a:schemeClr>
                </a:solidFill>
              </a:rPr>
              <a:t>, at what anatomic landmark) should auscultation be performed?</a:t>
            </a:r>
          </a:p>
          <a:p>
            <a:r>
              <a:rPr lang="en-US" sz="1400" dirty="0">
                <a:solidFill>
                  <a:schemeClr val="accent6">
                    <a:lumMod val="75000"/>
                  </a:schemeClr>
                </a:solidFill>
              </a:rPr>
              <a:t>The angle of the jaw (is the location of the carotid  bifurcation )</a:t>
            </a:r>
          </a:p>
          <a:p>
            <a:endParaRPr lang="en-US" sz="1400" i="1" dirty="0">
              <a:solidFill>
                <a:schemeClr val="accent6">
                  <a:lumMod val="75000"/>
                </a:schemeClr>
              </a:solidFill>
            </a:endParaRPr>
          </a:p>
          <a:p>
            <a:r>
              <a:rPr lang="en-US" sz="1400" i="1" dirty="0">
                <a:solidFill>
                  <a:schemeClr val="accent6">
                    <a:lumMod val="75000"/>
                  </a:schemeClr>
                </a:solidFill>
              </a:rPr>
              <a:t>If no bruit is present, is a carotid embolic source ruled out?</a:t>
            </a:r>
          </a:p>
          <a:p>
            <a:r>
              <a:rPr lang="en-US" sz="1400" dirty="0">
                <a:solidFill>
                  <a:schemeClr val="accent6">
                    <a:lumMod val="75000"/>
                  </a:schemeClr>
                </a:solidFill>
              </a:rPr>
              <a:t>No! Remember, a bruit won’t be present if the artery is either minimally occluded </a:t>
            </a:r>
            <a:r>
              <a:rPr lang="en-US" sz="1400" b="1" i="1" dirty="0">
                <a:solidFill>
                  <a:schemeClr val="accent6">
                    <a:lumMod val="75000"/>
                  </a:schemeClr>
                </a:solidFill>
              </a:rPr>
              <a:t>or</a:t>
            </a:r>
            <a:r>
              <a:rPr lang="en-US" sz="1400" dirty="0">
                <a:solidFill>
                  <a:schemeClr val="accent6">
                    <a:lumMod val="75000"/>
                  </a:schemeClr>
                </a:solidFill>
              </a:rPr>
              <a:t> totally occluded.</a:t>
            </a:r>
          </a:p>
        </p:txBody>
      </p:sp>
    </p:spTree>
    <p:extLst>
      <p:ext uri="{BB962C8B-B14F-4D97-AF65-F5344CB8AC3E}">
        <p14:creationId xmlns:p14="http://schemas.microsoft.com/office/powerpoint/2010/main" val="251018117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p>
          <a:p>
            <a:r>
              <a:rPr lang="en-US" sz="1400" dirty="0">
                <a:solidFill>
                  <a:schemeClr val="bg1"/>
                </a:solidFill>
              </a:rPr>
              <a:t>The presence of a  bruit</a:t>
            </a:r>
          </a:p>
          <a:p>
            <a:endParaRPr lang="en-US" sz="1400" dirty="0">
              <a:solidFill>
                <a:schemeClr val="bg1"/>
              </a:solidFill>
            </a:endParaRPr>
          </a:p>
          <a:p>
            <a:r>
              <a:rPr lang="en-US" sz="1400" i="1" dirty="0">
                <a:solidFill>
                  <a:schemeClr val="bg1"/>
                </a:solidFill>
              </a:rPr>
              <a:t>Where (</a:t>
            </a:r>
            <a:r>
              <a:rPr lang="en-US" sz="1400" i="1" dirty="0" err="1">
                <a:solidFill>
                  <a:schemeClr val="bg1"/>
                </a:solidFill>
              </a:rPr>
              <a:t>ie</a:t>
            </a:r>
            <a:r>
              <a:rPr lang="en-US" sz="1400" i="1" dirty="0">
                <a:solidFill>
                  <a:schemeClr val="bg1"/>
                </a:solidFill>
              </a:rPr>
              <a:t>, at what anatomic landmark) should auscultation be performed?</a:t>
            </a:r>
          </a:p>
          <a:p>
            <a:r>
              <a:rPr lang="en-US" sz="1400" dirty="0">
                <a:solidFill>
                  <a:schemeClr val="accent6">
                    <a:lumMod val="75000"/>
                  </a:schemeClr>
                </a:solidFill>
              </a:rPr>
              <a:t>The angle of the jaw (is the location of the carotid  bifurcation )</a:t>
            </a:r>
          </a:p>
          <a:p>
            <a:endParaRPr lang="en-US" sz="1400" i="1" dirty="0">
              <a:solidFill>
                <a:schemeClr val="accent6">
                  <a:lumMod val="75000"/>
                </a:schemeClr>
              </a:solidFill>
            </a:endParaRPr>
          </a:p>
          <a:p>
            <a:r>
              <a:rPr lang="en-US" sz="1400" i="1" dirty="0">
                <a:solidFill>
                  <a:schemeClr val="accent6">
                    <a:lumMod val="75000"/>
                  </a:schemeClr>
                </a:solidFill>
              </a:rPr>
              <a:t>If no bruit is present, is a carotid embolic source ruled out?</a:t>
            </a:r>
          </a:p>
          <a:p>
            <a:r>
              <a:rPr lang="en-US" sz="1400" dirty="0">
                <a:solidFill>
                  <a:schemeClr val="accent6">
                    <a:lumMod val="75000"/>
                  </a:schemeClr>
                </a:solidFill>
              </a:rPr>
              <a:t>No! Remember, a bruit won’t be present if the artery is either minimally occluded </a:t>
            </a:r>
            <a:r>
              <a:rPr lang="en-US" sz="1400" b="1" i="1" dirty="0">
                <a:solidFill>
                  <a:schemeClr val="accent6">
                    <a:lumMod val="75000"/>
                  </a:schemeClr>
                </a:solidFill>
              </a:rPr>
              <a:t>or</a:t>
            </a:r>
            <a:r>
              <a:rPr lang="en-US" sz="1400" dirty="0">
                <a:solidFill>
                  <a:schemeClr val="accent6">
                    <a:lumMod val="75000"/>
                  </a:schemeClr>
                </a:solidFill>
              </a:rPr>
              <a:t> totally occluded.</a:t>
            </a:r>
          </a:p>
        </p:txBody>
      </p:sp>
    </p:spTree>
    <p:extLst>
      <p:ext uri="{BB962C8B-B14F-4D97-AF65-F5344CB8AC3E}">
        <p14:creationId xmlns:p14="http://schemas.microsoft.com/office/powerpoint/2010/main" val="76212433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p>
          <a:p>
            <a:r>
              <a:rPr lang="en-US" sz="1400" dirty="0">
                <a:solidFill>
                  <a:schemeClr val="bg1"/>
                </a:solidFill>
              </a:rPr>
              <a:t>The presence of a  bruit</a:t>
            </a:r>
          </a:p>
          <a:p>
            <a:endParaRPr lang="en-US" sz="1400" dirty="0">
              <a:solidFill>
                <a:schemeClr val="bg1"/>
              </a:solidFill>
            </a:endParaRPr>
          </a:p>
          <a:p>
            <a:r>
              <a:rPr lang="en-US" sz="1400" i="1" dirty="0">
                <a:solidFill>
                  <a:schemeClr val="bg1"/>
                </a:solidFill>
              </a:rPr>
              <a:t>Where (</a:t>
            </a:r>
            <a:r>
              <a:rPr lang="en-US" sz="1400" i="1" dirty="0" err="1">
                <a:solidFill>
                  <a:schemeClr val="bg1"/>
                </a:solidFill>
              </a:rPr>
              <a:t>ie</a:t>
            </a:r>
            <a:r>
              <a:rPr lang="en-US" sz="1400" i="1" dirty="0">
                <a:solidFill>
                  <a:schemeClr val="bg1"/>
                </a:solidFill>
              </a:rPr>
              <a:t>, at what anatomic landmark) should auscultation be performed?</a:t>
            </a:r>
          </a:p>
          <a:p>
            <a:r>
              <a:rPr lang="en-US" sz="1400" dirty="0">
                <a:solidFill>
                  <a:schemeClr val="bg1"/>
                </a:solidFill>
              </a:rPr>
              <a:t>The angle of the jaw (is the location of the carotid  bifurcation )</a:t>
            </a:r>
          </a:p>
          <a:p>
            <a:endParaRPr lang="en-US" sz="1400" i="1" dirty="0">
              <a:solidFill>
                <a:schemeClr val="accent6">
                  <a:lumMod val="75000"/>
                </a:schemeClr>
              </a:solidFill>
            </a:endParaRPr>
          </a:p>
          <a:p>
            <a:r>
              <a:rPr lang="en-US" sz="1400" i="1" dirty="0">
                <a:solidFill>
                  <a:schemeClr val="accent6">
                    <a:lumMod val="75000"/>
                  </a:schemeClr>
                </a:solidFill>
              </a:rPr>
              <a:t>If no bruit is present, is a carotid embolic source ruled out?</a:t>
            </a:r>
          </a:p>
          <a:p>
            <a:r>
              <a:rPr lang="en-US" sz="1400" dirty="0">
                <a:solidFill>
                  <a:schemeClr val="accent6">
                    <a:lumMod val="75000"/>
                  </a:schemeClr>
                </a:solidFill>
              </a:rPr>
              <a:t>No! Remember, a bruit won’t be present if the artery is either minimally occluded </a:t>
            </a:r>
            <a:r>
              <a:rPr lang="en-US" sz="1400" b="1" i="1" dirty="0">
                <a:solidFill>
                  <a:schemeClr val="accent6">
                    <a:lumMod val="75000"/>
                  </a:schemeClr>
                </a:solidFill>
              </a:rPr>
              <a:t>or</a:t>
            </a:r>
            <a:r>
              <a:rPr lang="en-US" sz="1400" dirty="0">
                <a:solidFill>
                  <a:schemeClr val="accent6">
                    <a:lumMod val="75000"/>
                  </a:schemeClr>
                </a:solidFill>
              </a:rPr>
              <a:t> totally occluded.</a:t>
            </a:r>
          </a:p>
        </p:txBody>
      </p:sp>
      <p:sp>
        <p:nvSpPr>
          <p:cNvPr id="43" name="Rectangle 42">
            <a:extLst>
              <a:ext uri="{FF2B5EF4-FFF2-40B4-BE49-F238E27FC236}">
                <a16:creationId xmlns:a16="http://schemas.microsoft.com/office/drawing/2014/main" id="{6F218CEE-72C8-1536-7D90-FE529C901AEA}"/>
              </a:ext>
            </a:extLst>
          </p:cNvPr>
          <p:cNvSpPr/>
          <p:nvPr/>
        </p:nvSpPr>
        <p:spPr>
          <a:xfrm>
            <a:off x="4223760" y="3342251"/>
            <a:ext cx="862087" cy="22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080469"/>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p>
          <a:p>
            <a:r>
              <a:rPr lang="en-US" sz="1400" dirty="0">
                <a:solidFill>
                  <a:schemeClr val="bg1"/>
                </a:solidFill>
              </a:rPr>
              <a:t>The presence of a  bruit</a:t>
            </a:r>
          </a:p>
          <a:p>
            <a:endParaRPr lang="en-US" sz="1400" dirty="0">
              <a:solidFill>
                <a:schemeClr val="bg1"/>
              </a:solidFill>
            </a:endParaRPr>
          </a:p>
          <a:p>
            <a:r>
              <a:rPr lang="en-US" sz="1400" i="1" dirty="0">
                <a:solidFill>
                  <a:schemeClr val="bg1"/>
                </a:solidFill>
              </a:rPr>
              <a:t>Where (</a:t>
            </a:r>
            <a:r>
              <a:rPr lang="en-US" sz="1400" i="1" dirty="0" err="1">
                <a:solidFill>
                  <a:schemeClr val="bg1"/>
                </a:solidFill>
              </a:rPr>
              <a:t>ie</a:t>
            </a:r>
            <a:r>
              <a:rPr lang="en-US" sz="1400" i="1" dirty="0">
                <a:solidFill>
                  <a:schemeClr val="bg1"/>
                </a:solidFill>
              </a:rPr>
              <a:t>, at what anatomic landmark) should auscultation be performed?</a:t>
            </a:r>
          </a:p>
          <a:p>
            <a:r>
              <a:rPr lang="en-US" sz="1400" dirty="0">
                <a:solidFill>
                  <a:schemeClr val="bg1"/>
                </a:solidFill>
              </a:rPr>
              <a:t>The angle of the jaw (is the location of the carotid  bifurcation )</a:t>
            </a:r>
          </a:p>
          <a:p>
            <a:endParaRPr lang="en-US" sz="1400" i="1" dirty="0">
              <a:solidFill>
                <a:schemeClr val="accent6">
                  <a:lumMod val="75000"/>
                </a:schemeClr>
              </a:solidFill>
            </a:endParaRPr>
          </a:p>
          <a:p>
            <a:r>
              <a:rPr lang="en-US" sz="1400" i="1" dirty="0">
                <a:solidFill>
                  <a:schemeClr val="accent6">
                    <a:lumMod val="75000"/>
                  </a:schemeClr>
                </a:solidFill>
              </a:rPr>
              <a:t>If no bruit is present, is a carotid embolic source ruled out?</a:t>
            </a:r>
          </a:p>
          <a:p>
            <a:r>
              <a:rPr lang="en-US" sz="1400" dirty="0">
                <a:solidFill>
                  <a:schemeClr val="accent6">
                    <a:lumMod val="75000"/>
                  </a:schemeClr>
                </a:solidFill>
              </a:rPr>
              <a:t>No! Remember, a bruit won’t be present if the artery is either minimally occluded </a:t>
            </a:r>
            <a:r>
              <a:rPr lang="en-US" sz="1400" b="1" i="1" dirty="0">
                <a:solidFill>
                  <a:schemeClr val="accent6">
                    <a:lumMod val="75000"/>
                  </a:schemeClr>
                </a:solidFill>
              </a:rPr>
              <a:t>or</a:t>
            </a:r>
            <a:r>
              <a:rPr lang="en-US" sz="1400" dirty="0">
                <a:solidFill>
                  <a:schemeClr val="accent6">
                    <a:lumMod val="75000"/>
                  </a:schemeClr>
                </a:solidFill>
              </a:rPr>
              <a:t> totally occluded.</a:t>
            </a:r>
          </a:p>
        </p:txBody>
      </p:sp>
    </p:spTree>
    <p:extLst>
      <p:ext uri="{BB962C8B-B14F-4D97-AF65-F5344CB8AC3E}">
        <p14:creationId xmlns:p14="http://schemas.microsoft.com/office/powerpoint/2010/main" val="392328427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p>
          <a:p>
            <a:r>
              <a:rPr lang="en-US" sz="1400" dirty="0">
                <a:solidFill>
                  <a:schemeClr val="bg1"/>
                </a:solidFill>
              </a:rPr>
              <a:t>The presence of a  bruit</a:t>
            </a:r>
          </a:p>
          <a:p>
            <a:endParaRPr lang="en-US" sz="1400" dirty="0">
              <a:solidFill>
                <a:schemeClr val="bg1"/>
              </a:solidFill>
            </a:endParaRPr>
          </a:p>
          <a:p>
            <a:r>
              <a:rPr lang="en-US" sz="1400" i="1" dirty="0">
                <a:solidFill>
                  <a:schemeClr val="bg1"/>
                </a:solidFill>
              </a:rPr>
              <a:t>Where (</a:t>
            </a:r>
            <a:r>
              <a:rPr lang="en-US" sz="1400" i="1" dirty="0" err="1">
                <a:solidFill>
                  <a:schemeClr val="bg1"/>
                </a:solidFill>
              </a:rPr>
              <a:t>ie</a:t>
            </a:r>
            <a:r>
              <a:rPr lang="en-US" sz="1400" i="1" dirty="0">
                <a:solidFill>
                  <a:schemeClr val="bg1"/>
                </a:solidFill>
              </a:rPr>
              <a:t>, at what anatomic landmark) should auscultation be performed?</a:t>
            </a:r>
          </a:p>
          <a:p>
            <a:r>
              <a:rPr lang="en-US" sz="1400" dirty="0">
                <a:solidFill>
                  <a:schemeClr val="bg1"/>
                </a:solidFill>
              </a:rPr>
              <a:t>The angle of the jaw (is the location of the carotid  bifurcation )</a:t>
            </a:r>
          </a:p>
          <a:p>
            <a:endParaRPr lang="en-US" sz="1400" i="1" dirty="0">
              <a:solidFill>
                <a:schemeClr val="bg1"/>
              </a:solidFill>
            </a:endParaRPr>
          </a:p>
          <a:p>
            <a:r>
              <a:rPr lang="en-US" sz="1400" i="1" dirty="0">
                <a:solidFill>
                  <a:schemeClr val="bg1"/>
                </a:solidFill>
              </a:rPr>
              <a:t>If no bruit is present, is a carotid embolic source ruled out?</a:t>
            </a:r>
            <a:endParaRPr lang="en-US" sz="1400" i="1" dirty="0">
              <a:solidFill>
                <a:schemeClr val="accent6">
                  <a:lumMod val="75000"/>
                </a:schemeClr>
              </a:solidFill>
            </a:endParaRPr>
          </a:p>
          <a:p>
            <a:r>
              <a:rPr lang="en-US" sz="1400" dirty="0">
                <a:solidFill>
                  <a:schemeClr val="accent6">
                    <a:lumMod val="75000"/>
                  </a:schemeClr>
                </a:solidFill>
              </a:rPr>
              <a:t>No! Remember, a bruit won’t be present if the artery is either minimally occluded </a:t>
            </a:r>
            <a:r>
              <a:rPr lang="en-US" sz="1400" b="1" i="1" dirty="0">
                <a:solidFill>
                  <a:schemeClr val="accent6">
                    <a:lumMod val="75000"/>
                  </a:schemeClr>
                </a:solidFill>
              </a:rPr>
              <a:t>or</a:t>
            </a:r>
            <a:r>
              <a:rPr lang="en-US" sz="1400" dirty="0">
                <a:solidFill>
                  <a:schemeClr val="accent6">
                    <a:lumMod val="75000"/>
                  </a:schemeClr>
                </a:solidFill>
              </a:rPr>
              <a:t> totally occluded.</a:t>
            </a:r>
          </a:p>
        </p:txBody>
      </p:sp>
    </p:spTree>
    <p:extLst>
      <p:ext uri="{BB962C8B-B14F-4D97-AF65-F5344CB8AC3E}">
        <p14:creationId xmlns:p14="http://schemas.microsoft.com/office/powerpoint/2010/main" val="242721414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349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a:t>
            </a:r>
            <a:r>
              <a:rPr lang="en-US" sz="1600" b="1" dirty="0">
                <a:solidFill>
                  <a:srgbClr val="0000FF"/>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2031325"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a:t>
            </a:r>
            <a:r>
              <a:rPr lang="en-US" sz="1400" b="1" dirty="0">
                <a:solidFill>
                  <a:srgbClr val="0000FF"/>
                </a:solidFill>
              </a:rPr>
              <a:t>Carotid auscultation</a:t>
            </a:r>
          </a:p>
        </p:txBody>
      </p:sp>
      <p:sp>
        <p:nvSpPr>
          <p:cNvPr id="41" name="TextBox 40">
            <a:extLst>
              <a:ext uri="{FF2B5EF4-FFF2-40B4-BE49-F238E27FC236}">
                <a16:creationId xmlns:a16="http://schemas.microsoft.com/office/drawing/2014/main" id="{9152AB93-FBEA-25C7-FEC8-6B3C186E222E}"/>
              </a:ext>
            </a:extLst>
          </p:cNvPr>
          <p:cNvSpPr txBox="1"/>
          <p:nvPr/>
        </p:nvSpPr>
        <p:spPr>
          <a:xfrm>
            <a:off x="218518" y="2452256"/>
            <a:ext cx="6003698"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are you assessing for via carotid auscultation?</a:t>
            </a:r>
          </a:p>
          <a:p>
            <a:r>
              <a:rPr lang="en-US" sz="1400" dirty="0">
                <a:solidFill>
                  <a:schemeClr val="bg1"/>
                </a:solidFill>
              </a:rPr>
              <a:t>The presence of a  bruit</a:t>
            </a:r>
          </a:p>
          <a:p>
            <a:endParaRPr lang="en-US" sz="1400" dirty="0">
              <a:solidFill>
                <a:schemeClr val="bg1"/>
              </a:solidFill>
            </a:endParaRPr>
          </a:p>
          <a:p>
            <a:r>
              <a:rPr lang="en-US" sz="1400" i="1" dirty="0">
                <a:solidFill>
                  <a:schemeClr val="bg1"/>
                </a:solidFill>
              </a:rPr>
              <a:t>Where (</a:t>
            </a:r>
            <a:r>
              <a:rPr lang="en-US" sz="1400" i="1" dirty="0" err="1">
                <a:solidFill>
                  <a:schemeClr val="bg1"/>
                </a:solidFill>
              </a:rPr>
              <a:t>ie</a:t>
            </a:r>
            <a:r>
              <a:rPr lang="en-US" sz="1400" i="1" dirty="0">
                <a:solidFill>
                  <a:schemeClr val="bg1"/>
                </a:solidFill>
              </a:rPr>
              <a:t>, at what anatomic landmark) should auscultation be performed?</a:t>
            </a:r>
          </a:p>
          <a:p>
            <a:r>
              <a:rPr lang="en-US" sz="1400" dirty="0">
                <a:solidFill>
                  <a:schemeClr val="bg1"/>
                </a:solidFill>
              </a:rPr>
              <a:t>The angle of the jaw (is the location of the carotid  bifurcation )</a:t>
            </a:r>
          </a:p>
          <a:p>
            <a:endParaRPr lang="en-US" sz="1400" i="1" dirty="0">
              <a:solidFill>
                <a:schemeClr val="bg1"/>
              </a:solidFill>
            </a:endParaRPr>
          </a:p>
          <a:p>
            <a:r>
              <a:rPr lang="en-US" sz="1400" i="1" dirty="0">
                <a:solidFill>
                  <a:schemeClr val="bg1"/>
                </a:solidFill>
              </a:rPr>
              <a:t>If no bruit is present, is a carotid embolic source ruled out?</a:t>
            </a:r>
          </a:p>
          <a:p>
            <a:r>
              <a:rPr lang="en-US" sz="1400" dirty="0">
                <a:solidFill>
                  <a:schemeClr val="bg1"/>
                </a:solidFill>
              </a:rPr>
              <a:t>No! Remember, a bruit won’t be present if the artery is either minimally occluded </a:t>
            </a:r>
            <a:r>
              <a:rPr lang="en-US" sz="1400" b="1" i="1" dirty="0">
                <a:solidFill>
                  <a:schemeClr val="bg1"/>
                </a:solidFill>
              </a:rPr>
              <a:t>or</a:t>
            </a:r>
            <a:r>
              <a:rPr lang="en-US" sz="1400" dirty="0">
                <a:solidFill>
                  <a:schemeClr val="bg1"/>
                </a:solidFill>
              </a:rPr>
              <a:t> totally occluded.</a:t>
            </a:r>
          </a:p>
        </p:txBody>
      </p:sp>
    </p:spTree>
    <p:extLst>
      <p:ext uri="{BB962C8B-B14F-4D97-AF65-F5344CB8AC3E}">
        <p14:creationId xmlns:p14="http://schemas.microsoft.com/office/powerpoint/2010/main" val="109896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7" name="Straight Connector 16">
            <a:extLst>
              <a:ext uri="{FF2B5EF4-FFF2-40B4-BE49-F238E27FC236}">
                <a16:creationId xmlns:a16="http://schemas.microsoft.com/office/drawing/2014/main" id="{32A35FF4-2FFD-D704-2F92-9C33D44B9C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F02A755-A77A-7942-1625-9E6E37042885}"/>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0159B3E-B991-CF59-1BF2-68191C3B3B3A}"/>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t>Ocular</a:t>
            </a:r>
          </a:p>
        </p:txBody>
      </p:sp>
      <p:cxnSp>
        <p:nvCxnSpPr>
          <p:cNvPr id="23" name="Straight Connector 22">
            <a:extLst>
              <a:ext uri="{FF2B5EF4-FFF2-40B4-BE49-F238E27FC236}">
                <a16:creationId xmlns:a16="http://schemas.microsoft.com/office/drawing/2014/main" id="{6DA6DC0B-B15F-A4FC-F59F-FFE0F0CC839F}"/>
              </a:ext>
            </a:extLst>
          </p:cNvPr>
          <p:cNvCxnSpPr>
            <a:cxnSpLocks/>
          </p:cNvCxnSpPr>
          <p:nvPr/>
        </p:nvCxnSpPr>
        <p:spPr>
          <a:xfrm>
            <a:off x="2179608" y="3770889"/>
            <a:ext cx="212408"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132A899-9551-0CBC-47CA-B12607B4ACAB}"/>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t>Vascular</a:t>
            </a:r>
          </a:p>
        </p:txBody>
      </p:sp>
      <p:cxnSp>
        <p:nvCxnSpPr>
          <p:cNvPr id="24" name="Straight Connector 23">
            <a:extLst>
              <a:ext uri="{FF2B5EF4-FFF2-40B4-BE49-F238E27FC236}">
                <a16:creationId xmlns:a16="http://schemas.microsoft.com/office/drawing/2014/main" id="{434272E3-9159-5A43-3329-C9DBC5E999C6}"/>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74BBC6E-C599-3EC2-746E-B3105DBEF60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t>Orbital</a:t>
            </a:r>
          </a:p>
        </p:txBody>
      </p:sp>
      <p:sp>
        <p:nvSpPr>
          <p:cNvPr id="9" name="TextBox 8">
            <a:extLst>
              <a:ext uri="{FF2B5EF4-FFF2-40B4-BE49-F238E27FC236}">
                <a16:creationId xmlns:a16="http://schemas.microsoft.com/office/drawing/2014/main" id="{095FED39-1693-DC34-5CD5-2AD9F6D9F655}"/>
              </a:ext>
            </a:extLst>
          </p:cNvPr>
          <p:cNvSpPr txBox="1"/>
          <p:nvPr/>
        </p:nvSpPr>
        <p:spPr>
          <a:xfrm>
            <a:off x="3766365" y="2607988"/>
            <a:ext cx="4741534" cy="646331"/>
          </a:xfrm>
          <a:prstGeom prst="rect">
            <a:avLst/>
          </a:prstGeom>
          <a:noFill/>
        </p:spPr>
        <p:txBody>
          <a:bodyPr wrap="square" rtlCol="0">
            <a:spAutoFit/>
          </a:bodyPr>
          <a:lstStyle/>
          <a:p>
            <a:r>
              <a:rPr lang="en-US" i="1" dirty="0"/>
              <a:t>The </a:t>
            </a:r>
            <a:r>
              <a:rPr lang="en-US" dirty="0"/>
              <a:t>Neuro</a:t>
            </a:r>
            <a:r>
              <a:rPr lang="en-US" i="1" dirty="0"/>
              <a:t> book divvies the causes of TMVL into three broad categories—what are they?</a:t>
            </a:r>
          </a:p>
        </p:txBody>
      </p:sp>
    </p:spTree>
    <p:extLst>
      <p:ext uri="{BB962C8B-B14F-4D97-AF65-F5344CB8AC3E}">
        <p14:creationId xmlns:p14="http://schemas.microsoft.com/office/powerpoint/2010/main" val="672152332"/>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a:t>
            </a:r>
            <a:r>
              <a:rPr lang="en-US" sz="1600" b="1" dirty="0">
                <a:solidFill>
                  <a:srgbClr val="0000FF"/>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12639" cy="30777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p:txBody>
      </p:sp>
      <p:sp>
        <p:nvSpPr>
          <p:cNvPr id="42" name="TextBox 41">
            <a:extLst>
              <a:ext uri="{FF2B5EF4-FFF2-40B4-BE49-F238E27FC236}">
                <a16:creationId xmlns:a16="http://schemas.microsoft.com/office/drawing/2014/main" id="{431E23CD-79AE-832C-7892-F4DEC531666D}"/>
              </a:ext>
            </a:extLst>
          </p:cNvPr>
          <p:cNvSpPr txBox="1"/>
          <p:nvPr/>
        </p:nvSpPr>
        <p:spPr>
          <a:xfrm>
            <a:off x="1401365" y="2055035"/>
            <a:ext cx="1885453"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p:txBody>
      </p:sp>
      <p:sp>
        <p:nvSpPr>
          <p:cNvPr id="43" name="Arrow: Left 42">
            <a:extLst>
              <a:ext uri="{FF2B5EF4-FFF2-40B4-BE49-F238E27FC236}">
                <a16:creationId xmlns:a16="http://schemas.microsoft.com/office/drawing/2014/main" id="{2D606000-E8D6-B797-88C8-2345F82A5343}"/>
              </a:ext>
            </a:extLst>
          </p:cNvPr>
          <p:cNvSpPr/>
          <p:nvPr/>
        </p:nvSpPr>
        <p:spPr>
          <a:xfrm>
            <a:off x="3717970" y="4569716"/>
            <a:ext cx="1638393" cy="5952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Next</a:t>
            </a:r>
          </a:p>
        </p:txBody>
      </p:sp>
    </p:spTree>
    <p:extLst>
      <p:ext uri="{BB962C8B-B14F-4D97-AF65-F5344CB8AC3E}">
        <p14:creationId xmlns:p14="http://schemas.microsoft.com/office/powerpoint/2010/main" val="232141460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b="1" dirty="0">
                <a:solidFill>
                  <a:srgbClr val="0000FF"/>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25527" cy="523220"/>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p:txBody>
      </p:sp>
      <p:sp>
        <p:nvSpPr>
          <p:cNvPr id="41" name="TextBox 40">
            <a:extLst>
              <a:ext uri="{FF2B5EF4-FFF2-40B4-BE49-F238E27FC236}">
                <a16:creationId xmlns:a16="http://schemas.microsoft.com/office/drawing/2014/main" id="{2F79C239-283E-B43D-1F68-D976F64DFAE2}"/>
              </a:ext>
            </a:extLst>
          </p:cNvPr>
          <p:cNvSpPr txBox="1"/>
          <p:nvPr/>
        </p:nvSpPr>
        <p:spPr>
          <a:xfrm>
            <a:off x="6905712" y="2055316"/>
            <a:ext cx="1925527" cy="307777"/>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p:txBody>
      </p:sp>
      <p:sp>
        <p:nvSpPr>
          <p:cNvPr id="42" name="TextBox 41">
            <a:extLst>
              <a:ext uri="{FF2B5EF4-FFF2-40B4-BE49-F238E27FC236}">
                <a16:creationId xmlns:a16="http://schemas.microsoft.com/office/drawing/2014/main" id="{2C07D9BA-799A-EDA4-8FAD-9A962D8F864C}"/>
              </a:ext>
            </a:extLst>
          </p:cNvPr>
          <p:cNvSpPr txBox="1"/>
          <p:nvPr/>
        </p:nvSpPr>
        <p:spPr>
          <a:xfrm>
            <a:off x="1401365" y="2055035"/>
            <a:ext cx="1885453"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p:txBody>
      </p:sp>
    </p:spTree>
    <p:extLst>
      <p:ext uri="{BB962C8B-B14F-4D97-AF65-F5344CB8AC3E}">
        <p14:creationId xmlns:p14="http://schemas.microsoft.com/office/powerpoint/2010/main" val="2355093610"/>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a:t>
            </a:r>
            <a:r>
              <a:rPr lang="en-US" sz="1600" b="1" dirty="0">
                <a:solidFill>
                  <a:srgbClr val="0000FF"/>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25527" cy="523220"/>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p:txBody>
      </p:sp>
      <p:sp>
        <p:nvSpPr>
          <p:cNvPr id="41" name="TextBox 40">
            <a:extLst>
              <a:ext uri="{FF2B5EF4-FFF2-40B4-BE49-F238E27FC236}">
                <a16:creationId xmlns:a16="http://schemas.microsoft.com/office/drawing/2014/main" id="{2F79C239-283E-B43D-1F68-D976F64DFAE2}"/>
              </a:ext>
            </a:extLst>
          </p:cNvPr>
          <p:cNvSpPr txBox="1"/>
          <p:nvPr/>
        </p:nvSpPr>
        <p:spPr>
          <a:xfrm>
            <a:off x="6905712" y="2055316"/>
            <a:ext cx="1925527" cy="307777"/>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p:txBody>
      </p:sp>
      <p:sp>
        <p:nvSpPr>
          <p:cNvPr id="42" name="TextBox 41">
            <a:extLst>
              <a:ext uri="{FF2B5EF4-FFF2-40B4-BE49-F238E27FC236}">
                <a16:creationId xmlns:a16="http://schemas.microsoft.com/office/drawing/2014/main" id="{2C07D9BA-799A-EDA4-8FAD-9A962D8F864C}"/>
              </a:ext>
            </a:extLst>
          </p:cNvPr>
          <p:cNvSpPr txBox="1"/>
          <p:nvPr/>
        </p:nvSpPr>
        <p:spPr>
          <a:xfrm>
            <a:off x="1401365" y="2055035"/>
            <a:ext cx="1885453" cy="307777"/>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p:txBody>
      </p:sp>
    </p:spTree>
    <p:extLst>
      <p:ext uri="{BB962C8B-B14F-4D97-AF65-F5344CB8AC3E}">
        <p14:creationId xmlns:p14="http://schemas.microsoft.com/office/powerpoint/2010/main" val="356512360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a:t>
            </a:r>
            <a:r>
              <a:rPr lang="en-US" sz="1600" b="1" dirty="0">
                <a:solidFill>
                  <a:srgbClr val="0000FF"/>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25527" cy="523220"/>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p:txBody>
      </p:sp>
      <p:sp>
        <p:nvSpPr>
          <p:cNvPr id="41" name="TextBox 40">
            <a:extLst>
              <a:ext uri="{FF2B5EF4-FFF2-40B4-BE49-F238E27FC236}">
                <a16:creationId xmlns:a16="http://schemas.microsoft.com/office/drawing/2014/main" id="{2F79C239-283E-B43D-1F68-D976F64DFAE2}"/>
              </a:ext>
            </a:extLst>
          </p:cNvPr>
          <p:cNvSpPr txBox="1"/>
          <p:nvPr/>
        </p:nvSpPr>
        <p:spPr>
          <a:xfrm>
            <a:off x="6905712" y="2055316"/>
            <a:ext cx="1925527" cy="307777"/>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p:txBody>
      </p:sp>
      <p:sp>
        <p:nvSpPr>
          <p:cNvPr id="43" name="TextBox 42">
            <a:extLst>
              <a:ext uri="{FF2B5EF4-FFF2-40B4-BE49-F238E27FC236}">
                <a16:creationId xmlns:a16="http://schemas.microsoft.com/office/drawing/2014/main" id="{AC2A5780-E475-13FF-18C8-627737A8EF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Tree>
    <p:extLst>
      <p:ext uri="{BB962C8B-B14F-4D97-AF65-F5344CB8AC3E}">
        <p14:creationId xmlns:p14="http://schemas.microsoft.com/office/powerpoint/2010/main" val="90292873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a:t>
            </a:r>
            <a:r>
              <a:rPr lang="en-US" sz="1600" b="1" dirty="0">
                <a:solidFill>
                  <a:srgbClr val="0000FF"/>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25527" cy="523220"/>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p:txBody>
      </p:sp>
      <p:sp>
        <p:nvSpPr>
          <p:cNvPr id="41" name="TextBox 40">
            <a:extLst>
              <a:ext uri="{FF2B5EF4-FFF2-40B4-BE49-F238E27FC236}">
                <a16:creationId xmlns:a16="http://schemas.microsoft.com/office/drawing/2014/main" id="{2F79C239-283E-B43D-1F68-D976F64DFAE2}"/>
              </a:ext>
            </a:extLst>
          </p:cNvPr>
          <p:cNvSpPr txBox="1"/>
          <p:nvPr/>
        </p:nvSpPr>
        <p:spPr>
          <a:xfrm>
            <a:off x="6905712" y="2055316"/>
            <a:ext cx="1925527" cy="307777"/>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p:txBody>
      </p:sp>
      <p:sp>
        <p:nvSpPr>
          <p:cNvPr id="43" name="TextBox 42">
            <a:extLst>
              <a:ext uri="{FF2B5EF4-FFF2-40B4-BE49-F238E27FC236}">
                <a16:creationId xmlns:a16="http://schemas.microsoft.com/office/drawing/2014/main" id="{AC2A5780-E475-13FF-18C8-627737A8EF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a:t>
            </a:r>
            <a:r>
              <a:rPr lang="en-US" sz="1400" b="1" dirty="0">
                <a:solidFill>
                  <a:srgbClr val="0000FF"/>
                </a:solidFill>
              </a:rPr>
              <a:t>Carotid imaging</a:t>
            </a:r>
          </a:p>
        </p:txBody>
      </p:sp>
      <p:sp>
        <p:nvSpPr>
          <p:cNvPr id="42" name="TextBox 41">
            <a:extLst>
              <a:ext uri="{FF2B5EF4-FFF2-40B4-BE49-F238E27FC236}">
                <a16:creationId xmlns:a16="http://schemas.microsoft.com/office/drawing/2014/main" id="{E49F8598-B767-84E6-CA2C-4A700F69BCA9}"/>
              </a:ext>
            </a:extLst>
          </p:cNvPr>
          <p:cNvSpPr txBox="1"/>
          <p:nvPr/>
        </p:nvSpPr>
        <p:spPr>
          <a:xfrm>
            <a:off x="280739" y="2738792"/>
            <a:ext cx="4890052" cy="954107"/>
          </a:xfrm>
          <a:prstGeom prst="rect">
            <a:avLst/>
          </a:prstGeom>
          <a:solidFill>
            <a:schemeClr val="accent5">
              <a:lumMod val="50000"/>
            </a:schemeClr>
          </a:solidFill>
        </p:spPr>
        <p:txBody>
          <a:bodyPr wrap="square" rtlCol="0">
            <a:spAutoFit/>
          </a:bodyPr>
          <a:lstStyle/>
          <a:p>
            <a:r>
              <a:rPr lang="en-US" sz="1400" i="1" dirty="0">
                <a:solidFill>
                  <a:schemeClr val="bg1"/>
                </a:solidFill>
              </a:rPr>
              <a:t>How (</a:t>
            </a:r>
            <a:r>
              <a:rPr lang="en-US" sz="1400" i="1" dirty="0" err="1">
                <a:solidFill>
                  <a:schemeClr val="bg1"/>
                </a:solidFill>
              </a:rPr>
              <a:t>ie</a:t>
            </a:r>
            <a:r>
              <a:rPr lang="en-US" sz="1400" i="1" dirty="0">
                <a:solidFill>
                  <a:schemeClr val="bg1"/>
                </a:solidFill>
              </a:rPr>
              <a:t>, via what modality/modalities) should the carotids be imaged?</a:t>
            </a:r>
            <a:endParaRPr lang="en-US" sz="1400" i="1" dirty="0">
              <a:solidFill>
                <a:schemeClr val="accent5">
                  <a:lumMod val="50000"/>
                </a:schemeClr>
              </a:solidFill>
            </a:endParaRPr>
          </a:p>
          <a:p>
            <a:r>
              <a:rPr lang="en-US" sz="1400" dirty="0">
                <a:solidFill>
                  <a:schemeClr val="accent5">
                    <a:lumMod val="50000"/>
                  </a:schemeClr>
                </a:solidFill>
              </a:rPr>
              <a:t>Ultrasound, MRA and CTA are all acceptable (although the </a:t>
            </a:r>
            <a:r>
              <a:rPr lang="en-US" sz="1400" i="1" dirty="0">
                <a:solidFill>
                  <a:schemeClr val="accent5">
                    <a:lumMod val="50000"/>
                  </a:schemeClr>
                </a:solidFill>
              </a:rPr>
              <a:t>Neuro</a:t>
            </a:r>
            <a:r>
              <a:rPr lang="en-US" sz="1400" dirty="0">
                <a:solidFill>
                  <a:schemeClr val="accent5">
                    <a:lumMod val="50000"/>
                  </a:schemeClr>
                </a:solidFill>
              </a:rPr>
              <a:t> book indicates MRA/CTA are preferred)</a:t>
            </a:r>
          </a:p>
        </p:txBody>
      </p:sp>
    </p:spTree>
    <p:extLst>
      <p:ext uri="{BB962C8B-B14F-4D97-AF65-F5344CB8AC3E}">
        <p14:creationId xmlns:p14="http://schemas.microsoft.com/office/powerpoint/2010/main" val="266964209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a:t>
            </a:r>
            <a:r>
              <a:rPr lang="en-US" sz="1600" b="1" dirty="0">
                <a:solidFill>
                  <a:srgbClr val="0000FF"/>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25527" cy="523220"/>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p:txBody>
      </p:sp>
      <p:sp>
        <p:nvSpPr>
          <p:cNvPr id="41" name="TextBox 40">
            <a:extLst>
              <a:ext uri="{FF2B5EF4-FFF2-40B4-BE49-F238E27FC236}">
                <a16:creationId xmlns:a16="http://schemas.microsoft.com/office/drawing/2014/main" id="{2F79C239-283E-B43D-1F68-D976F64DFAE2}"/>
              </a:ext>
            </a:extLst>
          </p:cNvPr>
          <p:cNvSpPr txBox="1"/>
          <p:nvPr/>
        </p:nvSpPr>
        <p:spPr>
          <a:xfrm>
            <a:off x="6905712" y="2055316"/>
            <a:ext cx="1925527" cy="307777"/>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p:txBody>
      </p:sp>
      <p:sp>
        <p:nvSpPr>
          <p:cNvPr id="43" name="TextBox 42">
            <a:extLst>
              <a:ext uri="{FF2B5EF4-FFF2-40B4-BE49-F238E27FC236}">
                <a16:creationId xmlns:a16="http://schemas.microsoft.com/office/drawing/2014/main" id="{AC2A5780-E475-13FF-18C8-627737A8EF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a:t>
            </a:r>
            <a:r>
              <a:rPr lang="en-US" sz="1400" b="1" dirty="0">
                <a:solidFill>
                  <a:srgbClr val="0000FF"/>
                </a:solidFill>
              </a:rPr>
              <a:t>Carotid imaging</a:t>
            </a:r>
          </a:p>
        </p:txBody>
      </p:sp>
      <p:sp>
        <p:nvSpPr>
          <p:cNvPr id="42" name="TextBox 41">
            <a:extLst>
              <a:ext uri="{FF2B5EF4-FFF2-40B4-BE49-F238E27FC236}">
                <a16:creationId xmlns:a16="http://schemas.microsoft.com/office/drawing/2014/main" id="{E49F8598-B767-84E6-CA2C-4A700F69BCA9}"/>
              </a:ext>
            </a:extLst>
          </p:cNvPr>
          <p:cNvSpPr txBox="1"/>
          <p:nvPr/>
        </p:nvSpPr>
        <p:spPr>
          <a:xfrm>
            <a:off x="280739" y="2738792"/>
            <a:ext cx="4890052" cy="954107"/>
          </a:xfrm>
          <a:prstGeom prst="rect">
            <a:avLst/>
          </a:prstGeom>
          <a:solidFill>
            <a:schemeClr val="accent5">
              <a:lumMod val="50000"/>
            </a:schemeClr>
          </a:solidFill>
        </p:spPr>
        <p:txBody>
          <a:bodyPr wrap="square" rtlCol="0">
            <a:spAutoFit/>
          </a:bodyPr>
          <a:lstStyle/>
          <a:p>
            <a:r>
              <a:rPr lang="en-US" sz="1400" i="1" dirty="0">
                <a:solidFill>
                  <a:schemeClr val="bg1"/>
                </a:solidFill>
              </a:rPr>
              <a:t>How (</a:t>
            </a:r>
            <a:r>
              <a:rPr lang="en-US" sz="1400" i="1" dirty="0" err="1">
                <a:solidFill>
                  <a:schemeClr val="bg1"/>
                </a:solidFill>
              </a:rPr>
              <a:t>ie</a:t>
            </a:r>
            <a:r>
              <a:rPr lang="en-US" sz="1400" i="1" dirty="0">
                <a:solidFill>
                  <a:schemeClr val="bg1"/>
                </a:solidFill>
              </a:rPr>
              <a:t>, via what modality/modalities) should the carotids be imaged?</a:t>
            </a:r>
          </a:p>
          <a:p>
            <a:r>
              <a:rPr lang="en-US" sz="1400" dirty="0">
                <a:solidFill>
                  <a:schemeClr val="bg1"/>
                </a:solidFill>
              </a:rPr>
              <a:t>Ultrasound, MRA and CTA are all acceptable (although the </a:t>
            </a:r>
            <a:r>
              <a:rPr lang="en-US" sz="1400" i="1" dirty="0">
                <a:solidFill>
                  <a:schemeClr val="bg1"/>
                </a:solidFill>
              </a:rPr>
              <a:t>Neuro</a:t>
            </a:r>
            <a:r>
              <a:rPr lang="en-US" sz="1400" dirty="0">
                <a:solidFill>
                  <a:schemeClr val="bg1"/>
                </a:solidFill>
              </a:rPr>
              <a:t> book indicates MRA/CTA are preferred)</a:t>
            </a:r>
          </a:p>
        </p:txBody>
      </p:sp>
    </p:spTree>
    <p:extLst>
      <p:ext uri="{BB962C8B-B14F-4D97-AF65-F5344CB8AC3E}">
        <p14:creationId xmlns:p14="http://schemas.microsoft.com/office/powerpoint/2010/main" val="63714653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endParaRPr lang="en-US" sz="1600" dirty="0">
              <a:solidFill>
                <a:srgbClr val="0000FF"/>
              </a:solidFill>
            </a:endParaRP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BD4849D-2D2F-5774-2230-5B03398184FA}"/>
              </a:ext>
            </a:extLst>
          </p:cNvPr>
          <p:cNvSpPr txBox="1"/>
          <p:nvPr/>
        </p:nvSpPr>
        <p:spPr>
          <a:xfrm>
            <a:off x="4114484" y="2036687"/>
            <a:ext cx="1925527" cy="523220"/>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p:txBody>
      </p:sp>
      <p:sp>
        <p:nvSpPr>
          <p:cNvPr id="41" name="TextBox 40">
            <a:extLst>
              <a:ext uri="{FF2B5EF4-FFF2-40B4-BE49-F238E27FC236}">
                <a16:creationId xmlns:a16="http://schemas.microsoft.com/office/drawing/2014/main" id="{2F79C239-283E-B43D-1F68-D976F64DFAE2}"/>
              </a:ext>
            </a:extLst>
          </p:cNvPr>
          <p:cNvSpPr txBox="1"/>
          <p:nvPr/>
        </p:nvSpPr>
        <p:spPr>
          <a:xfrm>
            <a:off x="6905712" y="2055316"/>
            <a:ext cx="1925527" cy="307777"/>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p:txBody>
      </p:sp>
      <p:sp>
        <p:nvSpPr>
          <p:cNvPr id="43" name="TextBox 42">
            <a:extLst>
              <a:ext uri="{FF2B5EF4-FFF2-40B4-BE49-F238E27FC236}">
                <a16:creationId xmlns:a16="http://schemas.microsoft.com/office/drawing/2014/main" id="{AC2A5780-E475-13FF-18C8-627737A8EF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2" name="Arrow: Left 41">
            <a:extLst>
              <a:ext uri="{FF2B5EF4-FFF2-40B4-BE49-F238E27FC236}">
                <a16:creationId xmlns:a16="http://schemas.microsoft.com/office/drawing/2014/main" id="{44F4901A-363F-0A8B-4EE9-1288A00153CE}"/>
              </a:ext>
            </a:extLst>
          </p:cNvPr>
          <p:cNvSpPr/>
          <p:nvPr/>
        </p:nvSpPr>
        <p:spPr>
          <a:xfrm>
            <a:off x="3415956" y="5072063"/>
            <a:ext cx="1638393" cy="5952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Next</a:t>
            </a:r>
          </a:p>
        </p:txBody>
      </p:sp>
    </p:spTree>
    <p:extLst>
      <p:ext uri="{BB962C8B-B14F-4D97-AF65-F5344CB8AC3E}">
        <p14:creationId xmlns:p14="http://schemas.microsoft.com/office/powerpoint/2010/main" val="248573824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Tree>
    <p:extLst>
      <p:ext uri="{BB962C8B-B14F-4D97-AF65-F5344CB8AC3E}">
        <p14:creationId xmlns:p14="http://schemas.microsoft.com/office/powerpoint/2010/main" val="15112119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0" name="TextBox 39">
            <a:extLst>
              <a:ext uri="{FF2B5EF4-FFF2-40B4-BE49-F238E27FC236}">
                <a16:creationId xmlns:a16="http://schemas.microsoft.com/office/drawing/2014/main" id="{56E26F42-E975-F64B-6CEE-381C8FB96915}"/>
              </a:ext>
            </a:extLst>
          </p:cNvPr>
          <p:cNvSpPr txBox="1"/>
          <p:nvPr/>
        </p:nvSpPr>
        <p:spPr>
          <a:xfrm>
            <a:off x="1158720" y="2987720"/>
            <a:ext cx="6402488" cy="1169551"/>
          </a:xfrm>
          <a:prstGeom prst="rect">
            <a:avLst/>
          </a:prstGeom>
          <a:solidFill>
            <a:srgbClr val="00B0F0"/>
          </a:solidFill>
        </p:spPr>
        <p:txBody>
          <a:bodyPr wrap="square" rtlCol="0">
            <a:spAutoFit/>
          </a:bodyPr>
          <a:lstStyle/>
          <a:p>
            <a:r>
              <a:rPr lang="en-US" sz="1400" i="1" dirty="0">
                <a:solidFill>
                  <a:schemeClr val="bg1"/>
                </a:solidFill>
              </a:rPr>
              <a:t>What are you looking for on echo vis a vis working up platelet-fibrin emboli?</a:t>
            </a:r>
          </a:p>
          <a:p>
            <a:r>
              <a:rPr lang="en-US" sz="1400" dirty="0">
                <a:solidFill>
                  <a:srgbClr val="00B0F0"/>
                </a:solidFill>
              </a:rPr>
              <a:t>Well, it would certainly cinch the diagnosis if an intra-atrial clot was observed… Other than that, the main concern is for an  atrial septal wall defect  that would allow an embolus originating on the venous side of the circulatory system to gain access to the arterial side</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3146594" y="2432283"/>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37334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359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0" name="TextBox 39">
            <a:extLst>
              <a:ext uri="{FF2B5EF4-FFF2-40B4-BE49-F238E27FC236}">
                <a16:creationId xmlns:a16="http://schemas.microsoft.com/office/drawing/2014/main" id="{56E26F42-E975-F64B-6CEE-381C8FB96915}"/>
              </a:ext>
            </a:extLst>
          </p:cNvPr>
          <p:cNvSpPr txBox="1"/>
          <p:nvPr/>
        </p:nvSpPr>
        <p:spPr>
          <a:xfrm>
            <a:off x="1158720" y="2987720"/>
            <a:ext cx="6402488" cy="1169551"/>
          </a:xfrm>
          <a:prstGeom prst="rect">
            <a:avLst/>
          </a:prstGeom>
          <a:solidFill>
            <a:srgbClr val="00B0F0"/>
          </a:solidFill>
        </p:spPr>
        <p:txBody>
          <a:bodyPr wrap="square" rtlCol="0">
            <a:spAutoFit/>
          </a:bodyPr>
          <a:lstStyle/>
          <a:p>
            <a:r>
              <a:rPr lang="en-US" sz="1400" i="1" dirty="0">
                <a:solidFill>
                  <a:schemeClr val="bg1"/>
                </a:solidFill>
              </a:rPr>
              <a:t>What are you looking for on echo vis a vis working up platelet-fibrin emboli?</a:t>
            </a:r>
          </a:p>
          <a:p>
            <a:r>
              <a:rPr lang="en-US" sz="1400" dirty="0">
                <a:solidFill>
                  <a:schemeClr val="bg1"/>
                </a:solidFill>
              </a:rPr>
              <a:t>Well, it would certainly cinch the diagnosis if an intra-atrial clot was observed… </a:t>
            </a:r>
            <a:r>
              <a:rPr lang="en-US" sz="1400" dirty="0">
                <a:solidFill>
                  <a:srgbClr val="00B0F0"/>
                </a:solidFill>
              </a:rPr>
              <a:t>Other than that, the main concern is for an  atrial septal wall defect  that would allow an embolus originating on the venous side of the circulatory system to gain access to the arterial side</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3146594" y="2432283"/>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069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cxnSp>
        <p:nvCxnSpPr>
          <p:cNvPr id="17" name="Straight Connector 16">
            <a:extLst>
              <a:ext uri="{FF2B5EF4-FFF2-40B4-BE49-F238E27FC236}">
                <a16:creationId xmlns:a16="http://schemas.microsoft.com/office/drawing/2014/main" id="{32A35FF4-2FFD-D704-2F92-9C33D44B9C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F02A755-A77A-7942-1625-9E6E37042885}"/>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0159B3E-B991-CF59-1BF2-68191C3B3B3A}"/>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3" name="Straight Connector 22">
            <a:extLst>
              <a:ext uri="{FF2B5EF4-FFF2-40B4-BE49-F238E27FC236}">
                <a16:creationId xmlns:a16="http://schemas.microsoft.com/office/drawing/2014/main" id="{6DA6DC0B-B15F-A4FC-F59F-FFE0F0CC839F}"/>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132A899-9551-0CBC-47CA-B12607B4ACAB}"/>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4" name="Straight Connector 23">
            <a:extLst>
              <a:ext uri="{FF2B5EF4-FFF2-40B4-BE49-F238E27FC236}">
                <a16:creationId xmlns:a16="http://schemas.microsoft.com/office/drawing/2014/main" id="{434272E3-9159-5A43-3329-C9DBC5E999C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74BBC6E-C599-3EC2-746E-B3105DBEF60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3" name="TextBox 12">
            <a:extLst>
              <a:ext uri="{FF2B5EF4-FFF2-40B4-BE49-F238E27FC236}">
                <a16:creationId xmlns:a16="http://schemas.microsoft.com/office/drawing/2014/main" id="{13212122-4981-C5F9-7D58-91813A8789BE}"/>
              </a:ext>
            </a:extLst>
          </p:cNvPr>
          <p:cNvSpPr txBox="1"/>
          <p:nvPr/>
        </p:nvSpPr>
        <p:spPr>
          <a:xfrm>
            <a:off x="3461192" y="1930092"/>
            <a:ext cx="4920795" cy="646331"/>
          </a:xfrm>
          <a:prstGeom prst="rect">
            <a:avLst/>
          </a:prstGeom>
          <a:noFill/>
        </p:spPr>
        <p:txBody>
          <a:bodyPr wrap="square" rtlCol="0">
            <a:spAutoFit/>
          </a:bodyPr>
          <a:lstStyle/>
          <a:p>
            <a:r>
              <a:rPr lang="en-US" dirty="0">
                <a:solidFill>
                  <a:srgbClr val="0000FF"/>
                </a:solidFill>
              </a:rPr>
              <a:t>(To be clear: By </a:t>
            </a:r>
            <a:r>
              <a:rPr lang="en-US" i="1" dirty="0">
                <a:solidFill>
                  <a:srgbClr val="0000FF"/>
                </a:solidFill>
              </a:rPr>
              <a:t>ocular</a:t>
            </a:r>
            <a:r>
              <a:rPr lang="en-US" dirty="0">
                <a:solidFill>
                  <a:srgbClr val="0000FF"/>
                </a:solidFill>
              </a:rPr>
              <a:t> the book is referring to </a:t>
            </a:r>
            <a:r>
              <a:rPr lang="en-US" b="1" dirty="0">
                <a:solidFill>
                  <a:srgbClr val="0000FF"/>
                </a:solidFill>
              </a:rPr>
              <a:t>nonvascular</a:t>
            </a:r>
            <a:r>
              <a:rPr lang="en-US" dirty="0">
                <a:solidFill>
                  <a:srgbClr val="0000FF"/>
                </a:solidFill>
              </a:rPr>
              <a:t> causes that localize to the eye)</a:t>
            </a:r>
          </a:p>
        </p:txBody>
      </p:sp>
    </p:spTree>
    <p:extLst>
      <p:ext uri="{BB962C8B-B14F-4D97-AF65-F5344CB8AC3E}">
        <p14:creationId xmlns:p14="http://schemas.microsoft.com/office/powerpoint/2010/main" val="3610236875"/>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0" name="TextBox 39">
            <a:extLst>
              <a:ext uri="{FF2B5EF4-FFF2-40B4-BE49-F238E27FC236}">
                <a16:creationId xmlns:a16="http://schemas.microsoft.com/office/drawing/2014/main" id="{56E26F42-E975-F64B-6CEE-381C8FB96915}"/>
              </a:ext>
            </a:extLst>
          </p:cNvPr>
          <p:cNvSpPr txBox="1"/>
          <p:nvPr/>
        </p:nvSpPr>
        <p:spPr>
          <a:xfrm>
            <a:off x="1158720" y="2987720"/>
            <a:ext cx="6402488" cy="1169551"/>
          </a:xfrm>
          <a:prstGeom prst="rect">
            <a:avLst/>
          </a:prstGeom>
          <a:solidFill>
            <a:srgbClr val="00B0F0"/>
          </a:solidFill>
        </p:spPr>
        <p:txBody>
          <a:bodyPr wrap="square" rtlCol="0">
            <a:spAutoFit/>
          </a:bodyPr>
          <a:lstStyle/>
          <a:p>
            <a:r>
              <a:rPr lang="en-US" sz="1400" i="1" dirty="0">
                <a:solidFill>
                  <a:schemeClr val="bg1"/>
                </a:solidFill>
              </a:rPr>
              <a:t>What are you looking for on echo vis a vis working up platelet-fibrin emboli?</a:t>
            </a:r>
          </a:p>
          <a:p>
            <a:r>
              <a:rPr lang="en-US" sz="1400" dirty="0">
                <a:solidFill>
                  <a:schemeClr val="bg1"/>
                </a:solidFill>
              </a:rPr>
              <a:t>Well, it would certainly cinch the diagnosis if an intra-atrial clot was observed… </a:t>
            </a:r>
            <a:r>
              <a:rPr lang="en-US" sz="1400" dirty="0"/>
              <a:t>Other than that, the main concern is for an  atrial septal wall defect  that would allow an embolus originating on the venous side of the circulatory system to gain access to the arterial side.</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3146594" y="2432283"/>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F257A71-03F3-3646-C92F-81651E11EACB}"/>
              </a:ext>
            </a:extLst>
          </p:cNvPr>
          <p:cNvSpPr/>
          <p:nvPr/>
        </p:nvSpPr>
        <p:spPr>
          <a:xfrm>
            <a:off x="4591879" y="3482724"/>
            <a:ext cx="1903360" cy="203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four words</a:t>
            </a:r>
          </a:p>
        </p:txBody>
      </p:sp>
    </p:spTree>
    <p:extLst>
      <p:ext uri="{BB962C8B-B14F-4D97-AF65-F5344CB8AC3E}">
        <p14:creationId xmlns:p14="http://schemas.microsoft.com/office/powerpoint/2010/main" val="169652947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0" name="TextBox 39">
            <a:extLst>
              <a:ext uri="{FF2B5EF4-FFF2-40B4-BE49-F238E27FC236}">
                <a16:creationId xmlns:a16="http://schemas.microsoft.com/office/drawing/2014/main" id="{56E26F42-E975-F64B-6CEE-381C8FB96915}"/>
              </a:ext>
            </a:extLst>
          </p:cNvPr>
          <p:cNvSpPr txBox="1"/>
          <p:nvPr/>
        </p:nvSpPr>
        <p:spPr>
          <a:xfrm>
            <a:off x="1158720" y="2987720"/>
            <a:ext cx="6402488" cy="1169551"/>
          </a:xfrm>
          <a:prstGeom prst="rect">
            <a:avLst/>
          </a:prstGeom>
          <a:solidFill>
            <a:srgbClr val="00B0F0"/>
          </a:solidFill>
        </p:spPr>
        <p:txBody>
          <a:bodyPr wrap="square" rtlCol="0">
            <a:spAutoFit/>
          </a:bodyPr>
          <a:lstStyle/>
          <a:p>
            <a:r>
              <a:rPr lang="en-US" sz="1400" i="1" dirty="0">
                <a:solidFill>
                  <a:schemeClr val="bg1"/>
                </a:solidFill>
              </a:rPr>
              <a:t>What are you looking for on echo vis a vis working up platelet-fibrin emboli?</a:t>
            </a:r>
          </a:p>
          <a:p>
            <a:r>
              <a:rPr lang="en-US" sz="1400" dirty="0">
                <a:solidFill>
                  <a:schemeClr val="bg1"/>
                </a:solidFill>
              </a:rPr>
              <a:t>Well, it would certainly cinch the diagnosis if an intra-atrial clot was observed… </a:t>
            </a:r>
            <a:r>
              <a:rPr lang="en-US" sz="1400" dirty="0"/>
              <a:t>Other than that, the main concern is for an  atrial septal wall defect  that would allow an embolus originating on the venous side of the circulatory system to gain access to the arterial side.</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3146594" y="2432283"/>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92840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tx2">
                    <a:lumMod val="40000"/>
                    <a:lumOff val="60000"/>
                  </a:schemeClr>
                </a:solidFill>
              </a:rPr>
              <a:t>Evidence of cardiac valvular </a:t>
            </a:r>
            <a:r>
              <a:rPr lang="en-US" sz="1400" dirty="0" err="1">
                <a:solidFill>
                  <a:schemeClr val="tx2">
                    <a:lumMod val="40000"/>
                    <a:lumOff val="60000"/>
                  </a:schemeClr>
                </a:solidFill>
              </a:rPr>
              <a:t>dz</a:t>
            </a:r>
            <a:endParaRPr lang="en-US" sz="1400" dirty="0">
              <a:solidFill>
                <a:schemeClr val="tx2">
                  <a:lumMod val="40000"/>
                  <a:lumOff val="60000"/>
                </a:schemeClr>
              </a:solidFill>
            </a:endParaRPr>
          </a:p>
          <a:p>
            <a:pPr algn="r"/>
            <a:endParaRPr lang="en-US" sz="1400" dirty="0">
              <a:solidFill>
                <a:schemeClr val="tx2">
                  <a:lumMod val="40000"/>
                  <a:lumOff val="60000"/>
                </a:schemeClr>
              </a:solidFill>
            </a:endParaRPr>
          </a:p>
          <a:p>
            <a:pPr algn="r"/>
            <a:r>
              <a:rPr lang="en-US" sz="1400" i="1" dirty="0">
                <a:solidFill>
                  <a:schemeClr val="tx2">
                    <a:lumMod val="40000"/>
                    <a:lumOff val="60000"/>
                  </a:schemeClr>
                </a:solidFill>
              </a:rPr>
              <a:t>This exam goal may necessitate a modification in echo technique. What mod?</a:t>
            </a:r>
          </a:p>
          <a:p>
            <a:pPr algn="r"/>
            <a:r>
              <a:rPr lang="en-US" sz="1400" dirty="0">
                <a:solidFill>
                  <a:schemeClr val="tx2">
                    <a:lumMod val="40000"/>
                    <a:lumOff val="60000"/>
                  </a:schemeClr>
                </a:solidFill>
              </a:rPr>
              <a:t>Employing a  transesophageal (TEE)  approach rather than the more commonly-employed  transthoracic (TTE)  approach</a:t>
            </a:r>
          </a:p>
          <a:p>
            <a:pPr algn="r"/>
            <a:endParaRPr lang="en-US" sz="1400" i="1" dirty="0">
              <a:solidFill>
                <a:schemeClr val="tx2">
                  <a:lumMod val="40000"/>
                  <a:lumOff val="60000"/>
                </a:schemeClr>
              </a:solidFill>
            </a:endParaRPr>
          </a:p>
          <a:p>
            <a:pPr algn="r"/>
            <a:r>
              <a:rPr lang="en-US" sz="1400" i="1" dirty="0">
                <a:solidFill>
                  <a:schemeClr val="tx2">
                    <a:lumMod val="40000"/>
                    <a:lumOff val="60000"/>
                  </a:schemeClr>
                </a:solidFill>
              </a:rPr>
              <a:t>Why might a TEE be indicated?</a:t>
            </a:r>
          </a:p>
          <a:p>
            <a:pPr algn="r"/>
            <a:r>
              <a:rPr lang="en-US" sz="1400" dirty="0">
                <a:solidFill>
                  <a:schemeClr val="tx2">
                    <a:lumMod val="40000"/>
                    <a:lumOff val="60000"/>
                  </a:schemeClr>
                </a:solidFill>
              </a:rPr>
              <a:t>Because TTE doesn’t visualize the  cardiac valves  well</a:t>
            </a:r>
          </a:p>
        </p:txBody>
      </p:sp>
    </p:spTree>
    <p:extLst>
      <p:ext uri="{BB962C8B-B14F-4D97-AF65-F5344CB8AC3E}">
        <p14:creationId xmlns:p14="http://schemas.microsoft.com/office/powerpoint/2010/main" val="314815340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bg1"/>
                </a:solidFill>
              </a:rPr>
              <a:t>Evidence of cardiac valvular </a:t>
            </a:r>
            <a:r>
              <a:rPr lang="en-US" sz="1400" dirty="0" err="1">
                <a:solidFill>
                  <a:schemeClr val="bg1"/>
                </a:solidFill>
              </a:rPr>
              <a:t>dz</a:t>
            </a:r>
            <a:endParaRPr lang="en-US" sz="1400" dirty="0">
              <a:solidFill>
                <a:schemeClr val="bg1"/>
              </a:solidFill>
            </a:endParaRPr>
          </a:p>
          <a:p>
            <a:pPr algn="r"/>
            <a:endParaRPr lang="en-US" sz="1400" dirty="0">
              <a:solidFill>
                <a:schemeClr val="tx2">
                  <a:lumMod val="40000"/>
                  <a:lumOff val="60000"/>
                </a:schemeClr>
              </a:solidFill>
            </a:endParaRPr>
          </a:p>
          <a:p>
            <a:pPr algn="r"/>
            <a:r>
              <a:rPr lang="en-US" sz="1400" i="1" dirty="0">
                <a:solidFill>
                  <a:schemeClr val="tx2">
                    <a:lumMod val="40000"/>
                    <a:lumOff val="60000"/>
                  </a:schemeClr>
                </a:solidFill>
              </a:rPr>
              <a:t>This exam goal may necessitate a modification in echo technique. What mod?</a:t>
            </a:r>
          </a:p>
          <a:p>
            <a:pPr algn="r"/>
            <a:r>
              <a:rPr lang="en-US" sz="1400" dirty="0">
                <a:solidFill>
                  <a:schemeClr val="tx2">
                    <a:lumMod val="40000"/>
                    <a:lumOff val="60000"/>
                  </a:schemeClr>
                </a:solidFill>
              </a:rPr>
              <a:t>Employing a  transesophageal (TEE)  approach rather than the more commonly-employed  transthoracic (TTE)  approach</a:t>
            </a:r>
          </a:p>
          <a:p>
            <a:pPr algn="r"/>
            <a:endParaRPr lang="en-US" sz="1400" i="1" dirty="0">
              <a:solidFill>
                <a:schemeClr val="tx2">
                  <a:lumMod val="40000"/>
                  <a:lumOff val="60000"/>
                </a:schemeClr>
              </a:solidFill>
            </a:endParaRPr>
          </a:p>
          <a:p>
            <a:pPr algn="r"/>
            <a:r>
              <a:rPr lang="en-US" sz="1400" i="1" dirty="0">
                <a:solidFill>
                  <a:schemeClr val="tx2">
                    <a:lumMod val="40000"/>
                    <a:lumOff val="60000"/>
                  </a:schemeClr>
                </a:solidFill>
              </a:rPr>
              <a:t>Why might a TEE be indicated?</a:t>
            </a:r>
          </a:p>
          <a:p>
            <a:pPr algn="r"/>
            <a:r>
              <a:rPr lang="en-US" sz="1400" dirty="0">
                <a:solidFill>
                  <a:schemeClr val="tx2">
                    <a:lumMod val="40000"/>
                    <a:lumOff val="60000"/>
                  </a:schemeClr>
                </a:solidFill>
              </a:rPr>
              <a:t>Because TTE doesn’t visualize the  cardiac valves  well</a:t>
            </a:r>
          </a:p>
        </p:txBody>
      </p:sp>
    </p:spTree>
    <p:extLst>
      <p:ext uri="{BB962C8B-B14F-4D97-AF65-F5344CB8AC3E}">
        <p14:creationId xmlns:p14="http://schemas.microsoft.com/office/powerpoint/2010/main" val="87199744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bg1"/>
                </a:solidFill>
              </a:rPr>
              <a:t>Evidence of cardiac valvular </a:t>
            </a:r>
            <a:r>
              <a:rPr lang="en-US" sz="1400" dirty="0" err="1">
                <a:solidFill>
                  <a:schemeClr val="bg1"/>
                </a:solidFill>
              </a:rPr>
              <a:t>dz</a:t>
            </a:r>
            <a:endParaRPr lang="en-US" sz="1400" dirty="0">
              <a:solidFill>
                <a:schemeClr val="bg1"/>
              </a:solidFill>
            </a:endParaRPr>
          </a:p>
          <a:p>
            <a:pPr algn="r"/>
            <a:endParaRPr lang="en-US" sz="1400" dirty="0">
              <a:solidFill>
                <a:schemeClr val="bg1"/>
              </a:solidFill>
            </a:endParaRPr>
          </a:p>
          <a:p>
            <a:pPr algn="r"/>
            <a:r>
              <a:rPr lang="en-US" sz="1400" i="1" dirty="0">
                <a:solidFill>
                  <a:schemeClr val="bg1"/>
                </a:solidFill>
              </a:rPr>
              <a:t>This exam goal may necessitate a modification in echo technique. What mod?</a:t>
            </a:r>
          </a:p>
          <a:p>
            <a:pPr algn="r"/>
            <a:r>
              <a:rPr lang="en-US" sz="1400" dirty="0">
                <a:solidFill>
                  <a:schemeClr val="tx2">
                    <a:lumMod val="40000"/>
                    <a:lumOff val="60000"/>
                  </a:schemeClr>
                </a:solidFill>
              </a:rPr>
              <a:t>Employing a  transesophageal (TEE)  approach rather than the more commonly-employed  transthoracic (TTE)  approach</a:t>
            </a:r>
          </a:p>
          <a:p>
            <a:pPr algn="r"/>
            <a:endParaRPr lang="en-US" sz="1400" i="1" dirty="0">
              <a:solidFill>
                <a:schemeClr val="tx2">
                  <a:lumMod val="40000"/>
                  <a:lumOff val="60000"/>
                </a:schemeClr>
              </a:solidFill>
            </a:endParaRPr>
          </a:p>
          <a:p>
            <a:pPr algn="r"/>
            <a:r>
              <a:rPr lang="en-US" sz="1400" i="1" dirty="0">
                <a:solidFill>
                  <a:schemeClr val="tx2">
                    <a:lumMod val="40000"/>
                    <a:lumOff val="60000"/>
                  </a:schemeClr>
                </a:solidFill>
              </a:rPr>
              <a:t>Why might a TEE be indicated?</a:t>
            </a:r>
          </a:p>
          <a:p>
            <a:pPr algn="r"/>
            <a:r>
              <a:rPr lang="en-US" sz="1400" dirty="0">
                <a:solidFill>
                  <a:schemeClr val="tx2">
                    <a:lumMod val="40000"/>
                    <a:lumOff val="60000"/>
                  </a:schemeClr>
                </a:solidFill>
              </a:rPr>
              <a:t>Because TTE doesn’t visualize the  cardiac valves  well</a:t>
            </a:r>
          </a:p>
        </p:txBody>
      </p:sp>
    </p:spTree>
    <p:extLst>
      <p:ext uri="{BB962C8B-B14F-4D97-AF65-F5344CB8AC3E}">
        <p14:creationId xmlns:p14="http://schemas.microsoft.com/office/powerpoint/2010/main" val="408557676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bg1"/>
                </a:solidFill>
              </a:rPr>
              <a:t>Evidence of cardiac valvular </a:t>
            </a:r>
            <a:r>
              <a:rPr lang="en-US" sz="1400" dirty="0" err="1">
                <a:solidFill>
                  <a:schemeClr val="bg1"/>
                </a:solidFill>
              </a:rPr>
              <a:t>dz</a:t>
            </a:r>
            <a:endParaRPr lang="en-US" sz="1400" dirty="0">
              <a:solidFill>
                <a:schemeClr val="bg1"/>
              </a:solidFill>
            </a:endParaRPr>
          </a:p>
          <a:p>
            <a:pPr algn="r"/>
            <a:endParaRPr lang="en-US" sz="1400" dirty="0">
              <a:solidFill>
                <a:schemeClr val="bg1"/>
              </a:solidFill>
            </a:endParaRPr>
          </a:p>
          <a:p>
            <a:pPr algn="r"/>
            <a:r>
              <a:rPr lang="en-US" sz="1400" i="1" dirty="0">
                <a:solidFill>
                  <a:schemeClr val="bg1"/>
                </a:solidFill>
              </a:rPr>
              <a:t>This exam goal may necessitate a modification in echo technique. What mod?</a:t>
            </a:r>
          </a:p>
          <a:p>
            <a:pPr algn="r"/>
            <a:r>
              <a:rPr lang="en-US" sz="1400" dirty="0">
                <a:solidFill>
                  <a:schemeClr val="bg1"/>
                </a:solidFill>
              </a:rPr>
              <a:t>Employing a  transesophageal (TEE)  approach rather than the more commonly-employed  transthoracic (TTE)  approach</a:t>
            </a:r>
          </a:p>
          <a:p>
            <a:pPr algn="r"/>
            <a:endParaRPr lang="en-US" sz="1400" i="1" dirty="0">
              <a:solidFill>
                <a:schemeClr val="tx2">
                  <a:lumMod val="40000"/>
                  <a:lumOff val="60000"/>
                </a:schemeClr>
              </a:solidFill>
            </a:endParaRPr>
          </a:p>
          <a:p>
            <a:pPr algn="r"/>
            <a:r>
              <a:rPr lang="en-US" sz="1400" i="1" dirty="0">
                <a:solidFill>
                  <a:schemeClr val="tx2">
                    <a:lumMod val="40000"/>
                    <a:lumOff val="60000"/>
                  </a:schemeClr>
                </a:solidFill>
              </a:rPr>
              <a:t>Why might a TEE be indicated?</a:t>
            </a:r>
          </a:p>
          <a:p>
            <a:pPr algn="r"/>
            <a:r>
              <a:rPr lang="en-US" sz="1400" dirty="0">
                <a:solidFill>
                  <a:schemeClr val="tx2">
                    <a:lumMod val="40000"/>
                    <a:lumOff val="60000"/>
                  </a:schemeClr>
                </a:solidFill>
              </a:rPr>
              <a:t>Because TTE doesn’t visualize the  cardiac valves  well</a:t>
            </a:r>
          </a:p>
        </p:txBody>
      </p:sp>
      <p:sp>
        <p:nvSpPr>
          <p:cNvPr id="49" name="Rectangle 48">
            <a:extLst>
              <a:ext uri="{FF2B5EF4-FFF2-40B4-BE49-F238E27FC236}">
                <a16:creationId xmlns:a16="http://schemas.microsoft.com/office/drawing/2014/main" id="{B7396365-0470-AE9D-9C47-B9167CDB427F}"/>
              </a:ext>
            </a:extLst>
          </p:cNvPr>
          <p:cNvSpPr/>
          <p:nvPr/>
        </p:nvSpPr>
        <p:spPr>
          <a:xfrm>
            <a:off x="4878331" y="3832512"/>
            <a:ext cx="1849249" cy="257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8A7F37E-5BDA-EBB0-7C8E-CF3BCEA46886}"/>
              </a:ext>
            </a:extLst>
          </p:cNvPr>
          <p:cNvSpPr/>
          <p:nvPr/>
        </p:nvSpPr>
        <p:spPr>
          <a:xfrm>
            <a:off x="6365987" y="4091882"/>
            <a:ext cx="1590132" cy="254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09765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bg1"/>
                </a:solidFill>
              </a:rPr>
              <a:t>Evidence of cardiac valvular </a:t>
            </a:r>
            <a:r>
              <a:rPr lang="en-US" sz="1400" dirty="0" err="1">
                <a:solidFill>
                  <a:schemeClr val="bg1"/>
                </a:solidFill>
              </a:rPr>
              <a:t>dz</a:t>
            </a:r>
            <a:endParaRPr lang="en-US" sz="1400" dirty="0">
              <a:solidFill>
                <a:schemeClr val="bg1"/>
              </a:solidFill>
            </a:endParaRPr>
          </a:p>
          <a:p>
            <a:pPr algn="r"/>
            <a:endParaRPr lang="en-US" sz="1400" dirty="0">
              <a:solidFill>
                <a:schemeClr val="bg1"/>
              </a:solidFill>
            </a:endParaRPr>
          </a:p>
          <a:p>
            <a:pPr algn="r"/>
            <a:r>
              <a:rPr lang="en-US" sz="1400" i="1" dirty="0">
                <a:solidFill>
                  <a:schemeClr val="bg1"/>
                </a:solidFill>
              </a:rPr>
              <a:t>This exam goal may necessitate a modification in echo technique. What mod?</a:t>
            </a:r>
          </a:p>
          <a:p>
            <a:pPr algn="r"/>
            <a:r>
              <a:rPr lang="en-US" sz="1400" dirty="0">
                <a:solidFill>
                  <a:schemeClr val="bg1"/>
                </a:solidFill>
              </a:rPr>
              <a:t>Employing a  transesophageal (TEE)  approach rather than the more commonly-employed  transthoracic (TTE)  approach</a:t>
            </a:r>
          </a:p>
          <a:p>
            <a:pPr algn="r"/>
            <a:endParaRPr lang="en-US" sz="1400" i="1" dirty="0">
              <a:solidFill>
                <a:schemeClr val="tx2">
                  <a:lumMod val="40000"/>
                  <a:lumOff val="60000"/>
                </a:schemeClr>
              </a:solidFill>
            </a:endParaRPr>
          </a:p>
          <a:p>
            <a:pPr algn="r"/>
            <a:r>
              <a:rPr lang="en-US" sz="1400" i="1" dirty="0">
                <a:solidFill>
                  <a:schemeClr val="tx2">
                    <a:lumMod val="40000"/>
                    <a:lumOff val="60000"/>
                  </a:schemeClr>
                </a:solidFill>
              </a:rPr>
              <a:t>Why might a TEE be indicated?</a:t>
            </a:r>
          </a:p>
          <a:p>
            <a:pPr algn="r"/>
            <a:r>
              <a:rPr lang="en-US" sz="1400" dirty="0">
                <a:solidFill>
                  <a:schemeClr val="tx2">
                    <a:lumMod val="40000"/>
                    <a:lumOff val="60000"/>
                  </a:schemeClr>
                </a:solidFill>
              </a:rPr>
              <a:t>Because TTE doesn’t visualize the  cardiac valves  well</a:t>
            </a:r>
          </a:p>
        </p:txBody>
      </p:sp>
    </p:spTree>
    <p:extLst>
      <p:ext uri="{BB962C8B-B14F-4D97-AF65-F5344CB8AC3E}">
        <p14:creationId xmlns:p14="http://schemas.microsoft.com/office/powerpoint/2010/main" val="3800940652"/>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bg1"/>
                </a:solidFill>
              </a:rPr>
              <a:t>Evidence of cardiac valvular </a:t>
            </a:r>
            <a:r>
              <a:rPr lang="en-US" sz="1400" dirty="0" err="1">
                <a:solidFill>
                  <a:schemeClr val="bg1"/>
                </a:solidFill>
              </a:rPr>
              <a:t>dz</a:t>
            </a:r>
            <a:endParaRPr lang="en-US" sz="1400" dirty="0">
              <a:solidFill>
                <a:schemeClr val="bg1"/>
              </a:solidFill>
            </a:endParaRPr>
          </a:p>
          <a:p>
            <a:pPr algn="r"/>
            <a:endParaRPr lang="en-US" sz="1400" dirty="0">
              <a:solidFill>
                <a:schemeClr val="bg1"/>
              </a:solidFill>
            </a:endParaRPr>
          </a:p>
          <a:p>
            <a:pPr algn="r"/>
            <a:r>
              <a:rPr lang="en-US" sz="1400" i="1" dirty="0">
                <a:solidFill>
                  <a:schemeClr val="bg1"/>
                </a:solidFill>
              </a:rPr>
              <a:t>This exam goal may necessitate a modification in echo technique. What mod?</a:t>
            </a:r>
          </a:p>
          <a:p>
            <a:pPr algn="r"/>
            <a:r>
              <a:rPr lang="en-US" sz="1400" dirty="0">
                <a:solidFill>
                  <a:schemeClr val="bg1"/>
                </a:solidFill>
              </a:rPr>
              <a:t>Employing a  transesophageal (TEE)  approach rather than the more commonly-employed  transthoracic (TTE)  approach</a:t>
            </a:r>
          </a:p>
          <a:p>
            <a:pPr algn="r"/>
            <a:endParaRPr lang="en-US" sz="1400" i="1" dirty="0">
              <a:solidFill>
                <a:schemeClr val="bg1"/>
              </a:solidFill>
            </a:endParaRPr>
          </a:p>
          <a:p>
            <a:pPr algn="r"/>
            <a:r>
              <a:rPr lang="en-US" sz="1400" i="1" dirty="0">
                <a:solidFill>
                  <a:schemeClr val="bg1"/>
                </a:solidFill>
              </a:rPr>
              <a:t>Why might a TEE be indicated?</a:t>
            </a:r>
          </a:p>
          <a:p>
            <a:pPr algn="r"/>
            <a:r>
              <a:rPr lang="en-US" sz="1400" dirty="0">
                <a:solidFill>
                  <a:schemeClr val="tx2">
                    <a:lumMod val="40000"/>
                    <a:lumOff val="60000"/>
                  </a:schemeClr>
                </a:solidFill>
              </a:rPr>
              <a:t>Because TTE doesn’t visualize the  cardiac valves  well</a:t>
            </a:r>
          </a:p>
        </p:txBody>
      </p:sp>
    </p:spTree>
    <p:extLst>
      <p:ext uri="{BB962C8B-B14F-4D97-AF65-F5344CB8AC3E}">
        <p14:creationId xmlns:p14="http://schemas.microsoft.com/office/powerpoint/2010/main" val="222716383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bg1"/>
                </a:solidFill>
              </a:rPr>
              <a:t>Evidence of cardiac valvular </a:t>
            </a:r>
            <a:r>
              <a:rPr lang="en-US" sz="1400" dirty="0" err="1">
                <a:solidFill>
                  <a:schemeClr val="bg1"/>
                </a:solidFill>
              </a:rPr>
              <a:t>dz</a:t>
            </a:r>
            <a:endParaRPr lang="en-US" sz="1400" dirty="0">
              <a:solidFill>
                <a:schemeClr val="bg1"/>
              </a:solidFill>
            </a:endParaRPr>
          </a:p>
          <a:p>
            <a:pPr algn="r"/>
            <a:endParaRPr lang="en-US" sz="1400" dirty="0">
              <a:solidFill>
                <a:schemeClr val="bg1"/>
              </a:solidFill>
            </a:endParaRPr>
          </a:p>
          <a:p>
            <a:pPr algn="r"/>
            <a:r>
              <a:rPr lang="en-US" sz="1400" i="1" dirty="0">
                <a:solidFill>
                  <a:schemeClr val="bg1"/>
                </a:solidFill>
              </a:rPr>
              <a:t>This exam goal may necessitate a modification in echo technique. What mod?</a:t>
            </a:r>
          </a:p>
          <a:p>
            <a:pPr algn="r"/>
            <a:r>
              <a:rPr lang="en-US" sz="1400" dirty="0">
                <a:solidFill>
                  <a:schemeClr val="bg1"/>
                </a:solidFill>
              </a:rPr>
              <a:t>Employing a  transesophageal (TEE)  approach rather than the more commonly-employed  transthoracic (TTE)  approach</a:t>
            </a:r>
          </a:p>
          <a:p>
            <a:pPr algn="r"/>
            <a:endParaRPr lang="en-US" sz="1400" i="1" dirty="0">
              <a:solidFill>
                <a:schemeClr val="bg1"/>
              </a:solidFill>
            </a:endParaRPr>
          </a:p>
          <a:p>
            <a:pPr algn="r"/>
            <a:r>
              <a:rPr lang="en-US" sz="1400" i="1" dirty="0">
                <a:solidFill>
                  <a:schemeClr val="bg1"/>
                </a:solidFill>
              </a:rPr>
              <a:t>Why might a TEE be indicated?</a:t>
            </a:r>
          </a:p>
          <a:p>
            <a:pPr algn="r"/>
            <a:r>
              <a:rPr lang="en-US" sz="1400" dirty="0">
                <a:solidFill>
                  <a:schemeClr val="bg1"/>
                </a:solidFill>
              </a:rPr>
              <a:t>Because TTE doesn’t visualize the  cardiac valves  well</a:t>
            </a:r>
          </a:p>
        </p:txBody>
      </p:sp>
      <p:sp>
        <p:nvSpPr>
          <p:cNvPr id="51" name="Rectangle 50">
            <a:extLst>
              <a:ext uri="{FF2B5EF4-FFF2-40B4-BE49-F238E27FC236}">
                <a16:creationId xmlns:a16="http://schemas.microsoft.com/office/drawing/2014/main" id="{F3ACE31E-0C34-3B23-2DBF-23A167364F02}"/>
              </a:ext>
            </a:extLst>
          </p:cNvPr>
          <p:cNvSpPr/>
          <p:nvPr/>
        </p:nvSpPr>
        <p:spPr>
          <a:xfrm>
            <a:off x="7161900" y="4706832"/>
            <a:ext cx="1199622" cy="254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1482638455"/>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369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9" name="TextBox 8">
            <a:extLst>
              <a:ext uri="{FF2B5EF4-FFF2-40B4-BE49-F238E27FC236}">
                <a16:creationId xmlns:a16="http://schemas.microsoft.com/office/drawing/2014/main" id="{E4268675-2847-059D-EBA5-FC363B13AFBD}"/>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a:t>
            </a:r>
            <a:r>
              <a:rPr lang="en-US" sz="1600" b="1" dirty="0">
                <a:solidFill>
                  <a:srgbClr val="0000FF"/>
                </a:solidFill>
              </a:rPr>
              <a:t>Echocardiography</a:t>
            </a:r>
          </a:p>
          <a:p>
            <a:r>
              <a:rPr lang="en-US" sz="1600" dirty="0">
                <a:solidFill>
                  <a:schemeClr val="bg1">
                    <a:lumMod val="50000"/>
                  </a:schemeClr>
                </a:solidFill>
              </a:rPr>
              <a:t>--EKG</a:t>
            </a:r>
          </a:p>
          <a:p>
            <a:r>
              <a:rPr lang="en-US" sz="1600" dirty="0">
                <a:solidFill>
                  <a:schemeClr val="bg1">
                    <a:lumMod val="50000"/>
                  </a:schemeClr>
                </a:solidFill>
              </a:rPr>
              <a:t>--Holter  study</a:t>
            </a:r>
          </a:p>
        </p:txBody>
      </p:sp>
      <p:sp>
        <p:nvSpPr>
          <p:cNvPr id="31" name="TextBox 30">
            <a:extLst>
              <a:ext uri="{FF2B5EF4-FFF2-40B4-BE49-F238E27FC236}">
                <a16:creationId xmlns:a16="http://schemas.microsoft.com/office/drawing/2014/main" id="{12FB1087-68D0-7491-CEAA-46A515B462DF}"/>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15" name="Rectangle 14">
            <a:extLst>
              <a:ext uri="{FF2B5EF4-FFF2-40B4-BE49-F238E27FC236}">
                <a16:creationId xmlns:a16="http://schemas.microsoft.com/office/drawing/2014/main" id="{0C747DE5-4E2C-2269-E537-219107344BE5}"/>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13CE0-A489-F5E0-D9CD-EF0E506554ED}"/>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CC4C0-AD17-D7B3-0A2D-03709F873C2A}"/>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67FFC1C-6AD0-FBC9-09C6-DF235EEEB7CC}"/>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4" name="TextBox 43">
            <a:extLst>
              <a:ext uri="{FF2B5EF4-FFF2-40B4-BE49-F238E27FC236}">
                <a16:creationId xmlns:a16="http://schemas.microsoft.com/office/drawing/2014/main" id="{7594A112-085C-303C-F48E-C5069C45D3C4}"/>
              </a:ext>
            </a:extLst>
          </p:cNvPr>
          <p:cNvSpPr txBox="1"/>
          <p:nvPr/>
        </p:nvSpPr>
        <p:spPr>
          <a:xfrm>
            <a:off x="4114484" y="2036687"/>
            <a:ext cx="1925527" cy="738664"/>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p:txBody>
      </p:sp>
      <p:sp>
        <p:nvSpPr>
          <p:cNvPr id="48" name="TextBox 47">
            <a:extLst>
              <a:ext uri="{FF2B5EF4-FFF2-40B4-BE49-F238E27FC236}">
                <a16:creationId xmlns:a16="http://schemas.microsoft.com/office/drawing/2014/main" id="{C7C78786-A23D-C9E1-B02D-B5D3A75E14FB}"/>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a:t>
            </a:r>
            <a:r>
              <a:rPr lang="en-US" sz="1400" b="1" dirty="0">
                <a:solidFill>
                  <a:srgbClr val="0000FF"/>
                </a:solidFill>
              </a:rPr>
              <a:t>Echo</a:t>
            </a:r>
          </a:p>
        </p:txBody>
      </p:sp>
      <p:sp>
        <p:nvSpPr>
          <p:cNvPr id="41" name="Arrow: Left 40">
            <a:extLst>
              <a:ext uri="{FF2B5EF4-FFF2-40B4-BE49-F238E27FC236}">
                <a16:creationId xmlns:a16="http://schemas.microsoft.com/office/drawing/2014/main" id="{602EB310-7EF7-7FD2-9B99-DC237E6838FF}"/>
              </a:ext>
            </a:extLst>
          </p:cNvPr>
          <p:cNvSpPr/>
          <p:nvPr/>
        </p:nvSpPr>
        <p:spPr>
          <a:xfrm flipH="1">
            <a:off x="5942921" y="2246602"/>
            <a:ext cx="1010822" cy="40793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68EE846-B281-DC0D-3EC5-56DED63B45EB}"/>
              </a:ext>
            </a:extLst>
          </p:cNvPr>
          <p:cNvSpPr txBox="1"/>
          <p:nvPr/>
        </p:nvSpPr>
        <p:spPr>
          <a:xfrm>
            <a:off x="3300446" y="2736293"/>
            <a:ext cx="5550465" cy="2246769"/>
          </a:xfrm>
          <a:prstGeom prst="rect">
            <a:avLst/>
          </a:prstGeom>
          <a:solidFill>
            <a:schemeClr val="tx2">
              <a:lumMod val="40000"/>
              <a:lumOff val="60000"/>
            </a:schemeClr>
          </a:solidFill>
        </p:spPr>
        <p:txBody>
          <a:bodyPr wrap="square" rtlCol="0">
            <a:spAutoFit/>
          </a:bodyPr>
          <a:lstStyle/>
          <a:p>
            <a:pPr algn="r"/>
            <a:r>
              <a:rPr lang="en-US" sz="1400" i="1" dirty="0">
                <a:solidFill>
                  <a:schemeClr val="bg1"/>
                </a:solidFill>
              </a:rPr>
              <a:t>What are you looking for on echo in this regard?</a:t>
            </a:r>
          </a:p>
          <a:p>
            <a:pPr algn="r"/>
            <a:r>
              <a:rPr lang="en-US" sz="1400" dirty="0">
                <a:solidFill>
                  <a:schemeClr val="bg1"/>
                </a:solidFill>
              </a:rPr>
              <a:t>Evidence of cardiac valvular </a:t>
            </a:r>
            <a:r>
              <a:rPr lang="en-US" sz="1400" dirty="0" err="1">
                <a:solidFill>
                  <a:schemeClr val="bg1"/>
                </a:solidFill>
              </a:rPr>
              <a:t>dz</a:t>
            </a:r>
            <a:endParaRPr lang="en-US" sz="1400" dirty="0">
              <a:solidFill>
                <a:schemeClr val="bg1"/>
              </a:solidFill>
            </a:endParaRPr>
          </a:p>
          <a:p>
            <a:pPr algn="r"/>
            <a:endParaRPr lang="en-US" sz="1400" dirty="0">
              <a:solidFill>
                <a:schemeClr val="bg1"/>
              </a:solidFill>
            </a:endParaRPr>
          </a:p>
          <a:p>
            <a:pPr algn="r"/>
            <a:r>
              <a:rPr lang="en-US" sz="1400" i="1" dirty="0">
                <a:solidFill>
                  <a:schemeClr val="bg1"/>
                </a:solidFill>
              </a:rPr>
              <a:t>This exam goal may necessitate a modification in echo technique. What mod?</a:t>
            </a:r>
          </a:p>
          <a:p>
            <a:pPr algn="r"/>
            <a:r>
              <a:rPr lang="en-US" sz="1400" dirty="0">
                <a:solidFill>
                  <a:schemeClr val="bg1"/>
                </a:solidFill>
              </a:rPr>
              <a:t>Employing a  transesophageal (TEE)  approach rather than the more commonly-employed  transthoracic (TTE)  approach</a:t>
            </a:r>
          </a:p>
          <a:p>
            <a:pPr algn="r"/>
            <a:endParaRPr lang="en-US" sz="1400" i="1" dirty="0">
              <a:solidFill>
                <a:schemeClr val="bg1"/>
              </a:solidFill>
            </a:endParaRPr>
          </a:p>
          <a:p>
            <a:pPr algn="r"/>
            <a:r>
              <a:rPr lang="en-US" sz="1400" i="1" dirty="0">
                <a:solidFill>
                  <a:schemeClr val="bg1"/>
                </a:solidFill>
              </a:rPr>
              <a:t>Why might a TEE be indicated?</a:t>
            </a:r>
          </a:p>
          <a:p>
            <a:pPr algn="r"/>
            <a:r>
              <a:rPr lang="en-US" sz="1400" dirty="0">
                <a:solidFill>
                  <a:schemeClr val="bg1"/>
                </a:solidFill>
              </a:rPr>
              <a:t>Because TTE doesn’t visualize the  cardiac valves  well</a:t>
            </a:r>
          </a:p>
        </p:txBody>
      </p:sp>
    </p:spTree>
    <p:extLst>
      <p:ext uri="{BB962C8B-B14F-4D97-AF65-F5344CB8AC3E}">
        <p14:creationId xmlns:p14="http://schemas.microsoft.com/office/powerpoint/2010/main" val="2901680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7" name="Straight Connector 16">
            <a:extLst>
              <a:ext uri="{FF2B5EF4-FFF2-40B4-BE49-F238E27FC236}">
                <a16:creationId xmlns:a16="http://schemas.microsoft.com/office/drawing/2014/main" id="{32A35FF4-2FFD-D704-2F92-9C33D44B9C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F02A755-A77A-7942-1625-9E6E37042885}"/>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0159B3E-B991-CF59-1BF2-68191C3B3B3A}"/>
              </a:ext>
            </a:extLst>
          </p:cNvPr>
          <p:cNvSpPr txBox="1"/>
          <p:nvPr/>
        </p:nvSpPr>
        <p:spPr>
          <a:xfrm>
            <a:off x="2292624" y="1934192"/>
            <a:ext cx="1082348" cy="400110"/>
          </a:xfrm>
          <a:prstGeom prst="rect">
            <a:avLst/>
          </a:prstGeom>
          <a:solidFill>
            <a:schemeClr val="bg1"/>
          </a:solidFill>
        </p:spPr>
        <p:txBody>
          <a:bodyPr wrap="none" rtlCol="0">
            <a:spAutoFit/>
          </a:bodyPr>
          <a:lstStyle/>
          <a:p>
            <a:r>
              <a:rPr lang="en-US" sz="2000" i="1" dirty="0"/>
              <a:t>Ocular?</a:t>
            </a:r>
          </a:p>
        </p:txBody>
      </p:sp>
      <p:cxnSp>
        <p:nvCxnSpPr>
          <p:cNvPr id="23" name="Straight Connector 22">
            <a:extLst>
              <a:ext uri="{FF2B5EF4-FFF2-40B4-BE49-F238E27FC236}">
                <a16:creationId xmlns:a16="http://schemas.microsoft.com/office/drawing/2014/main" id="{6DA6DC0B-B15F-A4FC-F59F-FFE0F0CC839F}"/>
              </a:ext>
            </a:extLst>
          </p:cNvPr>
          <p:cNvCxnSpPr>
            <a:cxnSpLocks/>
          </p:cNvCxnSpPr>
          <p:nvPr/>
        </p:nvCxnSpPr>
        <p:spPr>
          <a:xfrm>
            <a:off x="2179608" y="3770889"/>
            <a:ext cx="212408"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132A899-9551-0CBC-47CA-B12607B4ACAB}"/>
              </a:ext>
            </a:extLst>
          </p:cNvPr>
          <p:cNvSpPr txBox="1"/>
          <p:nvPr/>
        </p:nvSpPr>
        <p:spPr>
          <a:xfrm>
            <a:off x="2296899" y="3566108"/>
            <a:ext cx="1316514" cy="400110"/>
          </a:xfrm>
          <a:prstGeom prst="rect">
            <a:avLst/>
          </a:prstGeom>
          <a:solidFill>
            <a:schemeClr val="bg1"/>
          </a:solidFill>
        </p:spPr>
        <p:txBody>
          <a:bodyPr wrap="none" rtlCol="0">
            <a:spAutoFit/>
          </a:bodyPr>
          <a:lstStyle/>
          <a:p>
            <a:r>
              <a:rPr lang="en-US" sz="2000" i="1" dirty="0"/>
              <a:t>Vascular?</a:t>
            </a:r>
          </a:p>
        </p:txBody>
      </p:sp>
      <p:cxnSp>
        <p:nvCxnSpPr>
          <p:cNvPr id="24" name="Straight Connector 23">
            <a:extLst>
              <a:ext uri="{FF2B5EF4-FFF2-40B4-BE49-F238E27FC236}">
                <a16:creationId xmlns:a16="http://schemas.microsoft.com/office/drawing/2014/main" id="{434272E3-9159-5A43-3329-C9DBC5E999C6}"/>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74BBC6E-C599-3EC2-746E-B3105DBEF606}"/>
              </a:ext>
            </a:extLst>
          </p:cNvPr>
          <p:cNvSpPr txBox="1"/>
          <p:nvPr/>
        </p:nvSpPr>
        <p:spPr>
          <a:xfrm>
            <a:off x="2292624" y="2731099"/>
            <a:ext cx="1082348" cy="400110"/>
          </a:xfrm>
          <a:prstGeom prst="rect">
            <a:avLst/>
          </a:prstGeom>
          <a:solidFill>
            <a:schemeClr val="bg1"/>
          </a:solidFill>
        </p:spPr>
        <p:txBody>
          <a:bodyPr wrap="none" rtlCol="0">
            <a:spAutoFit/>
          </a:bodyPr>
          <a:lstStyle/>
          <a:p>
            <a:r>
              <a:rPr lang="en-US" sz="2000" i="1" dirty="0"/>
              <a:t>Orbital?</a:t>
            </a:r>
          </a:p>
        </p:txBody>
      </p:sp>
      <p:sp>
        <p:nvSpPr>
          <p:cNvPr id="9" name="TextBox 8">
            <a:extLst>
              <a:ext uri="{FF2B5EF4-FFF2-40B4-BE49-F238E27FC236}">
                <a16:creationId xmlns:a16="http://schemas.microsoft.com/office/drawing/2014/main" id="{095FED39-1693-DC34-5CD5-2AD9F6D9F655}"/>
              </a:ext>
            </a:extLst>
          </p:cNvPr>
          <p:cNvSpPr txBox="1"/>
          <p:nvPr/>
        </p:nvSpPr>
        <p:spPr>
          <a:xfrm>
            <a:off x="3766365" y="2607988"/>
            <a:ext cx="4874049" cy="369332"/>
          </a:xfrm>
          <a:prstGeom prst="rect">
            <a:avLst/>
          </a:prstGeom>
          <a:noFill/>
        </p:spPr>
        <p:txBody>
          <a:bodyPr wrap="square" rtlCol="0">
            <a:spAutoFit/>
          </a:bodyPr>
          <a:lstStyle/>
          <a:p>
            <a:r>
              <a:rPr lang="en-US" i="1" dirty="0"/>
              <a:t>Which is most commonly implicated in TMVL?</a:t>
            </a:r>
          </a:p>
        </p:txBody>
      </p:sp>
    </p:spTree>
    <p:extLst>
      <p:ext uri="{BB962C8B-B14F-4D97-AF65-F5344CB8AC3E}">
        <p14:creationId xmlns:p14="http://schemas.microsoft.com/office/powerpoint/2010/main" val="118572147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95410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a:p>
            <a:endParaRPr lang="en-US" sz="1400" dirty="0">
              <a:solidFill>
                <a:srgbClr val="0000FF"/>
              </a:solidFill>
            </a:endParaRP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--Echocardiography</a:t>
            </a:r>
          </a:p>
          <a:p>
            <a:r>
              <a:rPr lang="en-US" sz="1600" dirty="0">
                <a:solidFill>
                  <a:srgbClr val="0000FF"/>
                </a:solidFill>
              </a:rPr>
              <a:t>--</a:t>
            </a:r>
            <a:r>
              <a:rPr lang="en-US" sz="1600" b="1" dirty="0">
                <a:solidFill>
                  <a:srgbClr val="0000FF"/>
                </a:solidFill>
              </a:rPr>
              <a:t>EKG?</a:t>
            </a:r>
          </a:p>
          <a:p>
            <a:r>
              <a:rPr lang="en-US" sz="1600"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Arrow: Left 8">
            <a:extLst>
              <a:ext uri="{FF2B5EF4-FFF2-40B4-BE49-F238E27FC236}">
                <a16:creationId xmlns:a16="http://schemas.microsoft.com/office/drawing/2014/main" id="{6046040E-8B1B-BFE7-C262-00CEEDEAE5CD}"/>
              </a:ext>
            </a:extLst>
          </p:cNvPr>
          <p:cNvSpPr/>
          <p:nvPr/>
        </p:nvSpPr>
        <p:spPr>
          <a:xfrm>
            <a:off x="2870044" y="5296900"/>
            <a:ext cx="1638393" cy="5952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Next</a:t>
            </a:r>
          </a:p>
        </p:txBody>
      </p:sp>
    </p:spTree>
    <p:extLst>
      <p:ext uri="{BB962C8B-B14F-4D97-AF65-F5344CB8AC3E}">
        <p14:creationId xmlns:p14="http://schemas.microsoft.com/office/powerpoint/2010/main" val="158892567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95410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a:p>
            <a:r>
              <a:rPr lang="en-US" sz="1400" dirty="0">
                <a:solidFill>
                  <a:srgbClr val="0000FF"/>
                </a:solidFill>
              </a:rPr>
              <a:t>--EKG</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--Echocardiography</a:t>
            </a:r>
          </a:p>
          <a:p>
            <a:r>
              <a:rPr lang="en-US" sz="1600" dirty="0">
                <a:solidFill>
                  <a:srgbClr val="0000FF"/>
                </a:solidFill>
              </a:rPr>
              <a:t>--</a:t>
            </a:r>
            <a:r>
              <a:rPr lang="en-US" sz="1600" b="1" dirty="0">
                <a:solidFill>
                  <a:srgbClr val="0000FF"/>
                </a:solidFill>
              </a:rPr>
              <a:t>EKG</a:t>
            </a:r>
            <a:endParaRPr lang="en-US" sz="1600" b="1" dirty="0">
              <a:solidFill>
                <a:schemeClr val="bg1">
                  <a:lumMod val="50000"/>
                </a:schemeClr>
              </a:solidFill>
            </a:endParaRPr>
          </a:p>
          <a:p>
            <a:r>
              <a:rPr lang="en-US" sz="1600"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415322291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954107"/>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a:p>
            <a:r>
              <a:rPr lang="en-US" sz="1400" dirty="0">
                <a:solidFill>
                  <a:srgbClr val="0000FF"/>
                </a:solidFill>
              </a:rPr>
              <a:t>--EKG</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--Echocardiography</a:t>
            </a:r>
          </a:p>
          <a:p>
            <a:r>
              <a:rPr lang="en-US" sz="1600" dirty="0">
                <a:solidFill>
                  <a:srgbClr val="0000FF"/>
                </a:solidFill>
              </a:rPr>
              <a:t>--EKG</a:t>
            </a:r>
          </a:p>
          <a:p>
            <a:r>
              <a:rPr lang="en-US" sz="1600" dirty="0">
                <a:solidFill>
                  <a:srgbClr val="0000FF"/>
                </a:solidFill>
              </a:rPr>
              <a:t>--</a:t>
            </a:r>
            <a:r>
              <a:rPr lang="en-US" sz="1600" b="1" dirty="0">
                <a:solidFill>
                  <a:srgbClr val="0000FF"/>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338459428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t>Platelet-fibrin  emboli</a:t>
            </a:r>
            <a:endParaRPr lang="en-US" sz="1600" i="1" dirty="0"/>
          </a:p>
          <a:p>
            <a:r>
              <a:rPr lang="en-US" sz="1600" dirty="0"/>
              <a:t>are suggestive of… thrombotic </a:t>
            </a:r>
            <a:r>
              <a:rPr lang="en-US" sz="1600" dirty="0" err="1"/>
              <a:t>dz</a:t>
            </a:r>
            <a:r>
              <a:rPr lang="en-US" sz="1600" dirty="0"/>
              <a:t> of…       the atria in </a:t>
            </a:r>
            <a:r>
              <a:rPr lang="en-US" sz="1600" dirty="0" err="1"/>
              <a:t>AFib</a:t>
            </a:r>
            <a:endParaRPr lang="en-US" dirty="0"/>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t>Cholesterol  emboli</a:t>
            </a:r>
          </a:p>
          <a:p>
            <a:r>
              <a:rPr lang="en-US" sz="1600" dirty="0"/>
              <a:t>are suggestive of… atheromatous </a:t>
            </a:r>
            <a:r>
              <a:rPr lang="en-US" sz="1600" dirty="0" err="1"/>
              <a:t>dz</a:t>
            </a:r>
            <a:r>
              <a:rPr lang="en-US" sz="1600" dirty="0"/>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t>Calcium  emboli</a:t>
            </a:r>
          </a:p>
          <a:p>
            <a:r>
              <a:rPr lang="en-US" sz="1600" dirty="0"/>
              <a:t>are suggestive of… calcific </a:t>
            </a:r>
            <a:r>
              <a:rPr lang="en-US" sz="1600" dirty="0" err="1"/>
              <a:t>dz</a:t>
            </a:r>
            <a:r>
              <a:rPr lang="en-US" sz="1600" dirty="0"/>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rgbClr val="0000FF"/>
                </a:solidFill>
              </a:rPr>
              <a:t>--Carotid auscultation</a:t>
            </a:r>
          </a:p>
          <a:p>
            <a:r>
              <a:rPr lang="en-US" sz="1400" dirty="0">
                <a:solidFill>
                  <a:srgbClr val="0000FF"/>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rgbClr val="0000FF"/>
                </a:solidFill>
              </a:rPr>
              <a:t>--Check the pt’s pulse</a:t>
            </a:r>
          </a:p>
          <a:p>
            <a:r>
              <a:rPr lang="en-US" sz="1400" dirty="0">
                <a:solidFill>
                  <a:srgbClr val="0000FF"/>
                </a:solidFill>
              </a:rPr>
              <a:t>--Cardiac auscultation</a:t>
            </a:r>
          </a:p>
          <a:p>
            <a:r>
              <a:rPr lang="en-US" sz="1400" dirty="0">
                <a:solidFill>
                  <a:srgbClr val="0000FF"/>
                </a:solidFill>
              </a:rPr>
              <a:t>--Echo</a:t>
            </a:r>
          </a:p>
          <a:p>
            <a:r>
              <a:rPr lang="en-US" sz="1400" dirty="0">
                <a:solidFill>
                  <a:srgbClr val="0000FF"/>
                </a:solidFill>
              </a:rPr>
              <a:t>--EKG</a:t>
            </a:r>
          </a:p>
          <a:p>
            <a:r>
              <a:rPr lang="en-US" sz="1400" dirty="0">
                <a:solidFill>
                  <a:srgbClr val="0000FF"/>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rgbClr val="0000FF"/>
                </a:solidFill>
              </a:rPr>
              <a:t>--Cardiac auscultation</a:t>
            </a:r>
          </a:p>
          <a:p>
            <a:r>
              <a:rPr lang="en-US" sz="1400" dirty="0">
                <a:solidFill>
                  <a:srgbClr val="0000FF"/>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rgbClr val="0000FF"/>
                </a:solidFill>
              </a:rPr>
              <a:t>Now, the workup. What tests/exam maneuvers should be performed? </a:t>
            </a:r>
            <a:r>
              <a:rPr lang="en-US" sz="1600" i="1" dirty="0"/>
              <a:t>For each, indicate the type(s) of emboli for which the test has direct bearing vis a vis making a diagnosis:</a:t>
            </a:r>
          </a:p>
          <a:p>
            <a:r>
              <a:rPr lang="en-US" sz="1600" dirty="0">
                <a:solidFill>
                  <a:srgbClr val="0000FF"/>
                </a:solidFill>
              </a:rPr>
              <a:t>--Check the pt’s  pulse</a:t>
            </a:r>
          </a:p>
          <a:p>
            <a:r>
              <a:rPr lang="en-US" sz="1600" dirty="0">
                <a:solidFill>
                  <a:srgbClr val="0000FF"/>
                </a:solidFill>
              </a:rPr>
              <a:t>--Carotid  auscultation</a:t>
            </a:r>
          </a:p>
          <a:p>
            <a:r>
              <a:rPr lang="en-US" sz="1600" dirty="0">
                <a:solidFill>
                  <a:srgbClr val="0000FF"/>
                </a:solidFill>
              </a:rPr>
              <a:t>--Cardiac  auscultation</a:t>
            </a:r>
          </a:p>
          <a:p>
            <a:r>
              <a:rPr lang="en-US" sz="1600" dirty="0">
                <a:solidFill>
                  <a:srgbClr val="0000FF"/>
                </a:solidFill>
              </a:rPr>
              <a:t>--Carotid  imaging</a:t>
            </a:r>
          </a:p>
          <a:p>
            <a:r>
              <a:rPr lang="en-US" sz="1600" dirty="0">
                <a:solidFill>
                  <a:srgbClr val="0000FF"/>
                </a:solidFill>
              </a:rPr>
              <a:t>--Echocardiography</a:t>
            </a:r>
          </a:p>
          <a:p>
            <a:r>
              <a:rPr lang="en-US" sz="1600" dirty="0">
                <a:solidFill>
                  <a:srgbClr val="0000FF"/>
                </a:solidFill>
              </a:rPr>
              <a:t>--EKG</a:t>
            </a:r>
          </a:p>
          <a:p>
            <a:r>
              <a:rPr lang="en-US" sz="1600" dirty="0">
                <a:solidFill>
                  <a:srgbClr val="0000FF"/>
                </a:solidFill>
              </a:rPr>
              <a:t>--</a:t>
            </a:r>
            <a:r>
              <a:rPr lang="en-US" sz="1600" b="1" dirty="0">
                <a:solidFill>
                  <a:srgbClr val="0000FF"/>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Tree>
    <p:extLst>
      <p:ext uri="{BB962C8B-B14F-4D97-AF65-F5344CB8AC3E}">
        <p14:creationId xmlns:p14="http://schemas.microsoft.com/office/powerpoint/2010/main" val="134354122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FED358"/>
                </a:solidFill>
              </a:rPr>
              <a:t>MRI</a:t>
            </a:r>
          </a:p>
          <a:p>
            <a:endParaRPr lang="en-US" sz="1600" i="1" dirty="0">
              <a:solidFill>
                <a:srgbClr val="FED358"/>
              </a:solidFill>
            </a:endParaRPr>
          </a:p>
          <a:p>
            <a:r>
              <a:rPr lang="en-US" sz="1600" i="1" dirty="0">
                <a:solidFill>
                  <a:srgbClr val="FED358"/>
                </a:solidFill>
              </a:rPr>
              <a:t>There’s a particular MRI sequence the </a:t>
            </a:r>
            <a:r>
              <a:rPr lang="en-US" sz="1600" dirty="0">
                <a:solidFill>
                  <a:srgbClr val="FED358"/>
                </a:solidFill>
              </a:rPr>
              <a:t>Neuro</a:t>
            </a:r>
            <a:r>
              <a:rPr lang="en-US" sz="1600" i="1" dirty="0">
                <a:solidFill>
                  <a:srgbClr val="FED358"/>
                </a:solidFill>
              </a:rPr>
              <a:t> book stresses must be obtained—what is it?</a:t>
            </a: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Tree>
    <p:extLst>
      <p:ext uri="{BB962C8B-B14F-4D97-AF65-F5344CB8AC3E}">
        <p14:creationId xmlns:p14="http://schemas.microsoft.com/office/powerpoint/2010/main" val="2988082537"/>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0000FF"/>
                </a:solidFill>
              </a:rPr>
              <a:t>MRI</a:t>
            </a:r>
            <a:endParaRPr lang="en-US" sz="1600" dirty="0">
              <a:solidFill>
                <a:srgbClr val="FED358"/>
              </a:solidFill>
            </a:endParaRPr>
          </a:p>
          <a:p>
            <a:endParaRPr lang="en-US" sz="1600" i="1" dirty="0">
              <a:solidFill>
                <a:srgbClr val="FED358"/>
              </a:solidFill>
            </a:endParaRPr>
          </a:p>
          <a:p>
            <a:r>
              <a:rPr lang="en-US" sz="1600" i="1" dirty="0">
                <a:solidFill>
                  <a:srgbClr val="FED358"/>
                </a:solidFill>
              </a:rPr>
              <a:t>There’s a particular MRI sequence the </a:t>
            </a:r>
            <a:r>
              <a:rPr lang="en-US" sz="1600" dirty="0">
                <a:solidFill>
                  <a:srgbClr val="FED358"/>
                </a:solidFill>
              </a:rPr>
              <a:t>Neuro</a:t>
            </a:r>
            <a:r>
              <a:rPr lang="en-US" sz="1600" i="1" dirty="0">
                <a:solidFill>
                  <a:srgbClr val="FED358"/>
                </a:solidFill>
              </a:rPr>
              <a:t> book stresses must be obtained—what is it?</a:t>
            </a: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Tree>
    <p:extLst>
      <p:ext uri="{BB962C8B-B14F-4D97-AF65-F5344CB8AC3E}">
        <p14:creationId xmlns:p14="http://schemas.microsoft.com/office/powerpoint/2010/main" val="67689259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chemeClr val="bg1">
                    <a:lumMod val="65000"/>
                  </a:schemeClr>
                </a:solidFill>
              </a:rPr>
              <a:t>And last but by no means least: No matter what the putative embolism type is, </a:t>
            </a:r>
            <a:r>
              <a:rPr lang="en-US" sz="1600" b="1" u="sng" dirty="0">
                <a:solidFill>
                  <a:srgbClr val="0000FF"/>
                </a:solidFill>
              </a:rPr>
              <a:t>all</a:t>
            </a:r>
            <a:r>
              <a:rPr lang="en-US" sz="1600" i="1" u="sng" dirty="0">
                <a:solidFill>
                  <a:srgbClr val="0000FF"/>
                </a:solidFill>
              </a:rPr>
              <a:t> pts with acute retinal ischemia</a:t>
            </a:r>
            <a:r>
              <a:rPr lang="en-US" sz="1600" i="1" dirty="0">
                <a:solidFill>
                  <a:srgbClr val="0000FF"/>
                </a:solidFill>
              </a:rPr>
              <a:t> </a:t>
            </a:r>
            <a:r>
              <a:rPr lang="en-US" sz="1600" i="1" dirty="0">
                <a:solidFill>
                  <a:schemeClr val="bg1">
                    <a:lumMod val="65000"/>
                  </a:schemeClr>
                </a:solidFill>
              </a:rPr>
              <a:t>need another imaging study. What is it?   (This is the ‘another important study’ alluded to earlier.)</a:t>
            </a:r>
          </a:p>
          <a:p>
            <a:r>
              <a:rPr lang="en-US" sz="1600" dirty="0">
                <a:solidFill>
                  <a:schemeClr val="bg1">
                    <a:lumMod val="65000"/>
                  </a:schemeClr>
                </a:solidFill>
              </a:rPr>
              <a:t>MRI</a:t>
            </a:r>
          </a:p>
          <a:p>
            <a:endParaRPr lang="en-US" sz="1600" i="1" dirty="0">
              <a:solidFill>
                <a:srgbClr val="FED358"/>
              </a:solidFill>
            </a:endParaRPr>
          </a:p>
          <a:p>
            <a:r>
              <a:rPr lang="en-US" sz="1600" i="1" dirty="0">
                <a:solidFill>
                  <a:srgbClr val="FED358"/>
                </a:solidFill>
              </a:rPr>
              <a:t>There’s a particular MRI sequence the </a:t>
            </a:r>
            <a:r>
              <a:rPr lang="en-US" sz="1600" dirty="0">
                <a:solidFill>
                  <a:srgbClr val="FED358"/>
                </a:solidFill>
              </a:rPr>
              <a:t>Neuro</a:t>
            </a:r>
            <a:r>
              <a:rPr lang="en-US" sz="1600" i="1" dirty="0">
                <a:solidFill>
                  <a:srgbClr val="FED358"/>
                </a:solidFill>
              </a:rPr>
              <a:t> book stresses must be obtained—what is it?</a:t>
            </a: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
        <p:nvSpPr>
          <p:cNvPr id="15" name="TextBox 14">
            <a:extLst>
              <a:ext uri="{FF2B5EF4-FFF2-40B4-BE49-F238E27FC236}">
                <a16:creationId xmlns:a16="http://schemas.microsoft.com/office/drawing/2014/main" id="{611376A6-C4EB-7EE5-E8FF-8C827E42A5D4}"/>
              </a:ext>
            </a:extLst>
          </p:cNvPr>
          <p:cNvSpPr txBox="1"/>
          <p:nvPr/>
        </p:nvSpPr>
        <p:spPr>
          <a:xfrm>
            <a:off x="542931" y="2401115"/>
            <a:ext cx="6189174" cy="954107"/>
          </a:xfrm>
          <a:prstGeom prst="rect">
            <a:avLst/>
          </a:prstGeom>
          <a:solidFill>
            <a:schemeClr val="accent3">
              <a:lumMod val="95000"/>
            </a:schemeClr>
          </a:solidFill>
        </p:spPr>
        <p:txBody>
          <a:bodyPr wrap="square" rtlCol="0">
            <a:spAutoFit/>
          </a:bodyPr>
          <a:lstStyle/>
          <a:p>
            <a:r>
              <a:rPr lang="en-US" sz="1400" i="1" dirty="0"/>
              <a:t>MRI-</a:t>
            </a:r>
            <a:r>
              <a:rPr lang="en-US" sz="1400" i="1" dirty="0" err="1"/>
              <a:t>ing</a:t>
            </a:r>
            <a:r>
              <a:rPr lang="en-US" sz="1400" i="1" dirty="0"/>
              <a:t> everyone with retinal ischemia seems like overkill. Why bother?  </a:t>
            </a:r>
            <a:r>
              <a:rPr lang="en-US" sz="1400" i="1" dirty="0">
                <a:solidFill>
                  <a:schemeClr val="accent3">
                    <a:lumMod val="95000"/>
                  </a:schemeClr>
                </a:solidFill>
              </a:rPr>
              <a:t>OK, but then why not just image those who present with S/S of TIA/CVA?</a:t>
            </a:r>
          </a:p>
          <a:p>
            <a:r>
              <a:rPr lang="en-US" sz="1400" dirty="0">
                <a:solidFill>
                  <a:schemeClr val="accent3">
                    <a:lumMod val="95000"/>
                  </a:schemeClr>
                </a:solidFill>
              </a:rPr>
              <a:t>Because as many as  25%  of retinal ischemia pts have infarctions on DWI, and these infarctions are often ‘silent” (</a:t>
            </a:r>
            <a:r>
              <a:rPr lang="en-US" sz="1400" dirty="0" err="1">
                <a:solidFill>
                  <a:schemeClr val="accent3">
                    <a:lumMod val="95000"/>
                  </a:schemeClr>
                </a:solidFill>
              </a:rPr>
              <a:t>ie</a:t>
            </a:r>
            <a:r>
              <a:rPr lang="en-US" sz="1400" dirty="0">
                <a:solidFill>
                  <a:schemeClr val="accent3">
                    <a:lumMod val="95000"/>
                  </a:schemeClr>
                </a:solidFill>
              </a:rPr>
              <a:t>, neurologically asymptomatic)</a:t>
            </a:r>
          </a:p>
        </p:txBody>
      </p:sp>
      <p:sp>
        <p:nvSpPr>
          <p:cNvPr id="31" name="Frame 30">
            <a:extLst>
              <a:ext uri="{FF2B5EF4-FFF2-40B4-BE49-F238E27FC236}">
                <a16:creationId xmlns:a16="http://schemas.microsoft.com/office/drawing/2014/main" id="{B53B3951-4E0B-4FA6-A73C-B56297254995}"/>
              </a:ext>
            </a:extLst>
          </p:cNvPr>
          <p:cNvSpPr/>
          <p:nvPr/>
        </p:nvSpPr>
        <p:spPr>
          <a:xfrm>
            <a:off x="876434" y="1762539"/>
            <a:ext cx="3261504" cy="47707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922810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chemeClr val="bg1">
                    <a:lumMod val="65000"/>
                  </a:schemeClr>
                </a:solidFill>
              </a:rPr>
              <a:t>And last but by no means least: No matter what the putative embolism type is, </a:t>
            </a:r>
            <a:r>
              <a:rPr lang="en-US" sz="1600" b="1" u="sng" dirty="0">
                <a:solidFill>
                  <a:srgbClr val="0000FF"/>
                </a:solidFill>
              </a:rPr>
              <a:t>all</a:t>
            </a:r>
            <a:r>
              <a:rPr lang="en-US" sz="1600" i="1" u="sng" dirty="0">
                <a:solidFill>
                  <a:srgbClr val="0000FF"/>
                </a:solidFill>
              </a:rPr>
              <a:t> pts with acute retinal ischemia</a:t>
            </a:r>
            <a:r>
              <a:rPr lang="en-US" sz="1600" i="1" dirty="0">
                <a:solidFill>
                  <a:srgbClr val="0000FF"/>
                </a:solidFill>
              </a:rPr>
              <a:t> </a:t>
            </a:r>
            <a:r>
              <a:rPr lang="en-US" sz="1600" i="1" dirty="0">
                <a:solidFill>
                  <a:schemeClr val="bg1">
                    <a:lumMod val="65000"/>
                  </a:schemeClr>
                </a:solidFill>
              </a:rPr>
              <a:t>need another imaging study. What is it?   (This is the ‘another important study’ alluded to earlier.)</a:t>
            </a:r>
          </a:p>
          <a:p>
            <a:r>
              <a:rPr lang="en-US" sz="1600" dirty="0">
                <a:solidFill>
                  <a:schemeClr val="bg1">
                    <a:lumMod val="65000"/>
                  </a:schemeClr>
                </a:solidFill>
              </a:rPr>
              <a:t>MRI</a:t>
            </a:r>
          </a:p>
          <a:p>
            <a:endParaRPr lang="en-US" sz="1600" i="1" dirty="0">
              <a:solidFill>
                <a:srgbClr val="FED358"/>
              </a:solidFill>
            </a:endParaRPr>
          </a:p>
          <a:p>
            <a:r>
              <a:rPr lang="en-US" sz="1600" i="1" dirty="0">
                <a:solidFill>
                  <a:srgbClr val="FED358"/>
                </a:solidFill>
              </a:rPr>
              <a:t>There’s a particular MRI sequence the </a:t>
            </a:r>
            <a:r>
              <a:rPr lang="en-US" sz="1600" dirty="0">
                <a:solidFill>
                  <a:srgbClr val="FED358"/>
                </a:solidFill>
              </a:rPr>
              <a:t>Neuro</a:t>
            </a:r>
            <a:r>
              <a:rPr lang="en-US" sz="1600" i="1" dirty="0">
                <a:solidFill>
                  <a:srgbClr val="FED358"/>
                </a:solidFill>
              </a:rPr>
              <a:t> book stresses must be obtained—what is it?</a:t>
            </a: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
        <p:nvSpPr>
          <p:cNvPr id="15" name="TextBox 14">
            <a:extLst>
              <a:ext uri="{FF2B5EF4-FFF2-40B4-BE49-F238E27FC236}">
                <a16:creationId xmlns:a16="http://schemas.microsoft.com/office/drawing/2014/main" id="{611376A6-C4EB-7EE5-E8FF-8C827E42A5D4}"/>
              </a:ext>
            </a:extLst>
          </p:cNvPr>
          <p:cNvSpPr txBox="1"/>
          <p:nvPr/>
        </p:nvSpPr>
        <p:spPr>
          <a:xfrm>
            <a:off x="542931" y="2401115"/>
            <a:ext cx="6189174" cy="954107"/>
          </a:xfrm>
          <a:prstGeom prst="rect">
            <a:avLst/>
          </a:prstGeom>
          <a:solidFill>
            <a:schemeClr val="accent3">
              <a:lumMod val="95000"/>
            </a:schemeClr>
          </a:solidFill>
        </p:spPr>
        <p:txBody>
          <a:bodyPr wrap="square" rtlCol="0">
            <a:spAutoFit/>
          </a:bodyPr>
          <a:lstStyle/>
          <a:p>
            <a:r>
              <a:rPr lang="en-US" sz="1400" i="1" dirty="0"/>
              <a:t>MRI-</a:t>
            </a:r>
            <a:r>
              <a:rPr lang="en-US" sz="1400" i="1" dirty="0" err="1"/>
              <a:t>ing</a:t>
            </a:r>
            <a:r>
              <a:rPr lang="en-US" sz="1400" i="1" dirty="0"/>
              <a:t> everyone with retinal ischemia seems like overkill. Why bother?  </a:t>
            </a:r>
            <a:r>
              <a:rPr lang="en-US" sz="1400" i="1" dirty="0">
                <a:solidFill>
                  <a:schemeClr val="accent3">
                    <a:lumMod val="95000"/>
                  </a:schemeClr>
                </a:solidFill>
              </a:rPr>
              <a:t>OK, but then why not just image those who present with S/S of TIA/CVA?</a:t>
            </a:r>
          </a:p>
          <a:p>
            <a:r>
              <a:rPr lang="en-US" sz="1400" dirty="0"/>
              <a:t>Because as many as  25%  of retinal ischemia pts have cerebral infarctions</a:t>
            </a:r>
            <a:r>
              <a:rPr lang="en-US" sz="1400" dirty="0">
                <a:solidFill>
                  <a:schemeClr val="accent3">
                    <a:lumMod val="95000"/>
                  </a:schemeClr>
                </a:solidFill>
              </a:rPr>
              <a:t>, and these infarctions are often ‘silent” (</a:t>
            </a:r>
            <a:r>
              <a:rPr lang="en-US" sz="1400" dirty="0" err="1">
                <a:solidFill>
                  <a:schemeClr val="accent3">
                    <a:lumMod val="95000"/>
                  </a:schemeClr>
                </a:solidFill>
              </a:rPr>
              <a:t>ie</a:t>
            </a:r>
            <a:r>
              <a:rPr lang="en-US" sz="1400" dirty="0">
                <a:solidFill>
                  <a:schemeClr val="accent3">
                    <a:lumMod val="95000"/>
                  </a:schemeClr>
                </a:solidFill>
              </a:rPr>
              <a:t>, neurologically asymptomatic)</a:t>
            </a:r>
          </a:p>
        </p:txBody>
      </p:sp>
      <p:sp>
        <p:nvSpPr>
          <p:cNvPr id="16" name="Rectangle 15">
            <a:extLst>
              <a:ext uri="{FF2B5EF4-FFF2-40B4-BE49-F238E27FC236}">
                <a16:creationId xmlns:a16="http://schemas.microsoft.com/office/drawing/2014/main" id="{E04EDA01-C2E0-987D-1A73-A7454776F79A}"/>
              </a:ext>
            </a:extLst>
          </p:cNvPr>
          <p:cNvSpPr/>
          <p:nvPr/>
        </p:nvSpPr>
        <p:spPr>
          <a:xfrm>
            <a:off x="2351852" y="2878168"/>
            <a:ext cx="410818"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31" name="Frame 30">
            <a:extLst>
              <a:ext uri="{FF2B5EF4-FFF2-40B4-BE49-F238E27FC236}">
                <a16:creationId xmlns:a16="http://schemas.microsoft.com/office/drawing/2014/main" id="{B53B3951-4E0B-4FA6-A73C-B56297254995}"/>
              </a:ext>
            </a:extLst>
          </p:cNvPr>
          <p:cNvSpPr/>
          <p:nvPr/>
        </p:nvSpPr>
        <p:spPr>
          <a:xfrm>
            <a:off x="876434" y="1762539"/>
            <a:ext cx="3261504" cy="47707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769931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chemeClr val="bg1">
                    <a:lumMod val="65000"/>
                  </a:schemeClr>
                </a:solidFill>
              </a:rPr>
              <a:t>And last but by no means least: No matter what the putative embolism type is, </a:t>
            </a:r>
            <a:r>
              <a:rPr lang="en-US" sz="1600" b="1" u="sng" dirty="0">
                <a:solidFill>
                  <a:srgbClr val="0000FF"/>
                </a:solidFill>
              </a:rPr>
              <a:t>all</a:t>
            </a:r>
            <a:r>
              <a:rPr lang="en-US" sz="1600" i="1" u="sng" dirty="0">
                <a:solidFill>
                  <a:srgbClr val="0000FF"/>
                </a:solidFill>
              </a:rPr>
              <a:t> pts with acute retinal ischemia</a:t>
            </a:r>
            <a:r>
              <a:rPr lang="en-US" sz="1600" i="1" dirty="0">
                <a:solidFill>
                  <a:srgbClr val="0000FF"/>
                </a:solidFill>
              </a:rPr>
              <a:t> </a:t>
            </a:r>
            <a:r>
              <a:rPr lang="en-US" sz="1600" i="1" dirty="0">
                <a:solidFill>
                  <a:schemeClr val="bg1">
                    <a:lumMod val="65000"/>
                  </a:schemeClr>
                </a:solidFill>
              </a:rPr>
              <a:t>need another imaging study. What is it?   (This is the ‘another important study’ alluded to earlier.)</a:t>
            </a:r>
          </a:p>
          <a:p>
            <a:r>
              <a:rPr lang="en-US" sz="1600" dirty="0">
                <a:solidFill>
                  <a:schemeClr val="bg1">
                    <a:lumMod val="65000"/>
                  </a:schemeClr>
                </a:solidFill>
              </a:rPr>
              <a:t>MRI</a:t>
            </a:r>
          </a:p>
          <a:p>
            <a:endParaRPr lang="en-US" sz="1600" i="1" dirty="0">
              <a:solidFill>
                <a:srgbClr val="FED358"/>
              </a:solidFill>
            </a:endParaRPr>
          </a:p>
          <a:p>
            <a:r>
              <a:rPr lang="en-US" sz="1600" i="1" dirty="0">
                <a:solidFill>
                  <a:srgbClr val="FED358"/>
                </a:solidFill>
              </a:rPr>
              <a:t>There’s a particular MRI sequence the </a:t>
            </a:r>
            <a:r>
              <a:rPr lang="en-US" sz="1600" dirty="0">
                <a:solidFill>
                  <a:srgbClr val="FED358"/>
                </a:solidFill>
              </a:rPr>
              <a:t>Neuro</a:t>
            </a:r>
            <a:r>
              <a:rPr lang="en-US" sz="1600" i="1" dirty="0">
                <a:solidFill>
                  <a:srgbClr val="FED358"/>
                </a:solidFill>
              </a:rPr>
              <a:t> book stresses must be obtained—what is it?</a:t>
            </a: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
        <p:nvSpPr>
          <p:cNvPr id="15" name="TextBox 14">
            <a:extLst>
              <a:ext uri="{FF2B5EF4-FFF2-40B4-BE49-F238E27FC236}">
                <a16:creationId xmlns:a16="http://schemas.microsoft.com/office/drawing/2014/main" id="{611376A6-C4EB-7EE5-E8FF-8C827E42A5D4}"/>
              </a:ext>
            </a:extLst>
          </p:cNvPr>
          <p:cNvSpPr txBox="1"/>
          <p:nvPr/>
        </p:nvSpPr>
        <p:spPr>
          <a:xfrm>
            <a:off x="542931" y="2401115"/>
            <a:ext cx="6189174" cy="954107"/>
          </a:xfrm>
          <a:prstGeom prst="rect">
            <a:avLst/>
          </a:prstGeom>
          <a:solidFill>
            <a:schemeClr val="accent3">
              <a:lumMod val="95000"/>
            </a:schemeClr>
          </a:solidFill>
        </p:spPr>
        <p:txBody>
          <a:bodyPr wrap="square" rtlCol="0">
            <a:spAutoFit/>
          </a:bodyPr>
          <a:lstStyle/>
          <a:p>
            <a:r>
              <a:rPr lang="en-US" sz="1400" i="1" dirty="0"/>
              <a:t>MRI-</a:t>
            </a:r>
            <a:r>
              <a:rPr lang="en-US" sz="1400" i="1" dirty="0" err="1"/>
              <a:t>ing</a:t>
            </a:r>
            <a:r>
              <a:rPr lang="en-US" sz="1400" i="1" dirty="0"/>
              <a:t> everyone with retinal ischemia seems like overkill. Why bother?  </a:t>
            </a:r>
            <a:r>
              <a:rPr lang="en-US" sz="1400" i="1" dirty="0">
                <a:solidFill>
                  <a:schemeClr val="accent3">
                    <a:lumMod val="95000"/>
                  </a:schemeClr>
                </a:solidFill>
              </a:rPr>
              <a:t>OK, but then why not just image those who present with S/S of TIA/CVA?</a:t>
            </a:r>
          </a:p>
          <a:p>
            <a:r>
              <a:rPr lang="en-US" sz="1400" dirty="0"/>
              <a:t>Because as many as  25%  of retinal ischemia pts have cerebral infarctions</a:t>
            </a:r>
            <a:r>
              <a:rPr lang="en-US" sz="1400" dirty="0">
                <a:solidFill>
                  <a:schemeClr val="accent3">
                    <a:lumMod val="95000"/>
                  </a:schemeClr>
                </a:solidFill>
              </a:rPr>
              <a:t>, and these infarctions are often ‘silent” (</a:t>
            </a:r>
            <a:r>
              <a:rPr lang="en-US" sz="1400" dirty="0" err="1">
                <a:solidFill>
                  <a:schemeClr val="accent3">
                    <a:lumMod val="95000"/>
                  </a:schemeClr>
                </a:solidFill>
              </a:rPr>
              <a:t>ie</a:t>
            </a:r>
            <a:r>
              <a:rPr lang="en-US" sz="1400" dirty="0">
                <a:solidFill>
                  <a:schemeClr val="accent3">
                    <a:lumMod val="95000"/>
                  </a:schemeClr>
                </a:solidFill>
              </a:rPr>
              <a:t>, neurologically asymptomatic)</a:t>
            </a:r>
          </a:p>
        </p:txBody>
      </p:sp>
      <p:sp>
        <p:nvSpPr>
          <p:cNvPr id="31" name="Frame 30">
            <a:extLst>
              <a:ext uri="{FF2B5EF4-FFF2-40B4-BE49-F238E27FC236}">
                <a16:creationId xmlns:a16="http://schemas.microsoft.com/office/drawing/2014/main" id="{B53B3951-4E0B-4FA6-A73C-B56297254995}"/>
              </a:ext>
            </a:extLst>
          </p:cNvPr>
          <p:cNvSpPr/>
          <p:nvPr/>
        </p:nvSpPr>
        <p:spPr>
          <a:xfrm>
            <a:off x="876434" y="1762539"/>
            <a:ext cx="3261504" cy="47707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533226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379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chemeClr val="bg1">
                    <a:lumMod val="65000"/>
                  </a:schemeClr>
                </a:solidFill>
              </a:rPr>
              <a:t>And last but by no means least: No matter what the putative embolism type is, </a:t>
            </a:r>
            <a:r>
              <a:rPr lang="en-US" sz="1600" b="1" u="sng" dirty="0">
                <a:solidFill>
                  <a:srgbClr val="0000FF"/>
                </a:solidFill>
              </a:rPr>
              <a:t>all</a:t>
            </a:r>
            <a:r>
              <a:rPr lang="en-US" sz="1600" i="1" u="sng" dirty="0">
                <a:solidFill>
                  <a:srgbClr val="0000FF"/>
                </a:solidFill>
              </a:rPr>
              <a:t> pts with acute retinal ischemia</a:t>
            </a:r>
            <a:r>
              <a:rPr lang="en-US" sz="1600" i="1" dirty="0">
                <a:solidFill>
                  <a:srgbClr val="0000FF"/>
                </a:solidFill>
              </a:rPr>
              <a:t> </a:t>
            </a:r>
            <a:r>
              <a:rPr lang="en-US" sz="1600" i="1" dirty="0">
                <a:solidFill>
                  <a:schemeClr val="bg1">
                    <a:lumMod val="65000"/>
                  </a:schemeClr>
                </a:solidFill>
              </a:rPr>
              <a:t>need another imaging study. What is it?   (This is the ‘another important study’ alluded to earlier.)</a:t>
            </a:r>
          </a:p>
          <a:p>
            <a:r>
              <a:rPr lang="en-US" sz="1600" dirty="0">
                <a:solidFill>
                  <a:schemeClr val="bg1">
                    <a:lumMod val="65000"/>
                  </a:schemeClr>
                </a:solidFill>
              </a:rPr>
              <a:t>MRI</a:t>
            </a:r>
          </a:p>
          <a:p>
            <a:endParaRPr lang="en-US" sz="1600" i="1" dirty="0">
              <a:solidFill>
                <a:srgbClr val="FED358"/>
              </a:solidFill>
            </a:endParaRPr>
          </a:p>
          <a:p>
            <a:r>
              <a:rPr lang="en-US" sz="1600" i="1" dirty="0">
                <a:solidFill>
                  <a:srgbClr val="FED358"/>
                </a:solidFill>
              </a:rPr>
              <a:t>There’s a particular MRI sequence the </a:t>
            </a:r>
            <a:r>
              <a:rPr lang="en-US" sz="1600" dirty="0">
                <a:solidFill>
                  <a:srgbClr val="FED358"/>
                </a:solidFill>
              </a:rPr>
              <a:t>Neuro</a:t>
            </a:r>
            <a:r>
              <a:rPr lang="en-US" sz="1600" i="1" dirty="0">
                <a:solidFill>
                  <a:srgbClr val="FED358"/>
                </a:solidFill>
              </a:rPr>
              <a:t> book stresses must be obtained—what is it?</a:t>
            </a: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
        <p:nvSpPr>
          <p:cNvPr id="15" name="TextBox 14">
            <a:extLst>
              <a:ext uri="{FF2B5EF4-FFF2-40B4-BE49-F238E27FC236}">
                <a16:creationId xmlns:a16="http://schemas.microsoft.com/office/drawing/2014/main" id="{611376A6-C4EB-7EE5-E8FF-8C827E42A5D4}"/>
              </a:ext>
            </a:extLst>
          </p:cNvPr>
          <p:cNvSpPr txBox="1"/>
          <p:nvPr/>
        </p:nvSpPr>
        <p:spPr>
          <a:xfrm>
            <a:off x="542931" y="2401115"/>
            <a:ext cx="6189174" cy="954107"/>
          </a:xfrm>
          <a:prstGeom prst="rect">
            <a:avLst/>
          </a:prstGeom>
          <a:solidFill>
            <a:schemeClr val="accent3">
              <a:lumMod val="95000"/>
            </a:schemeClr>
          </a:solidFill>
        </p:spPr>
        <p:txBody>
          <a:bodyPr wrap="square" rtlCol="0">
            <a:spAutoFit/>
          </a:bodyPr>
          <a:lstStyle/>
          <a:p>
            <a:r>
              <a:rPr lang="en-US" sz="1400" i="1" dirty="0"/>
              <a:t>MRI-</a:t>
            </a:r>
            <a:r>
              <a:rPr lang="en-US" sz="1400" i="1" dirty="0" err="1"/>
              <a:t>ing</a:t>
            </a:r>
            <a:r>
              <a:rPr lang="en-US" sz="1400" i="1" dirty="0"/>
              <a:t> everyone with retinal ischemia seems like overkill. Why bother?  </a:t>
            </a:r>
            <a:r>
              <a:rPr lang="en-US" sz="1400" i="1" dirty="0">
                <a:solidFill>
                  <a:srgbClr val="0000FF"/>
                </a:solidFill>
              </a:rPr>
              <a:t>OK, but then why not just image those who present with S/S of TIA/CVA?</a:t>
            </a:r>
          </a:p>
          <a:p>
            <a:r>
              <a:rPr lang="en-US" sz="1400" dirty="0"/>
              <a:t>Because as many as  25%  of retinal ischemia pts have cerebral infarctions</a:t>
            </a:r>
            <a:r>
              <a:rPr lang="en-US" sz="1400" dirty="0">
                <a:solidFill>
                  <a:schemeClr val="accent3">
                    <a:lumMod val="95000"/>
                  </a:schemeClr>
                </a:solidFill>
              </a:rPr>
              <a:t>, and these infarctions are often ‘silent” (</a:t>
            </a:r>
            <a:r>
              <a:rPr lang="en-US" sz="1400" dirty="0" err="1">
                <a:solidFill>
                  <a:schemeClr val="accent3">
                    <a:lumMod val="95000"/>
                  </a:schemeClr>
                </a:solidFill>
              </a:rPr>
              <a:t>ie</a:t>
            </a:r>
            <a:r>
              <a:rPr lang="en-US" sz="1400" dirty="0">
                <a:solidFill>
                  <a:schemeClr val="accent3">
                    <a:lumMod val="95000"/>
                  </a:schemeClr>
                </a:solidFill>
              </a:rPr>
              <a:t>, neurologically asymptomatic)</a:t>
            </a:r>
          </a:p>
        </p:txBody>
      </p:sp>
      <p:sp>
        <p:nvSpPr>
          <p:cNvPr id="31" name="Frame 30">
            <a:extLst>
              <a:ext uri="{FF2B5EF4-FFF2-40B4-BE49-F238E27FC236}">
                <a16:creationId xmlns:a16="http://schemas.microsoft.com/office/drawing/2014/main" id="{B53B3951-4E0B-4FA6-A73C-B56297254995}"/>
              </a:ext>
            </a:extLst>
          </p:cNvPr>
          <p:cNvSpPr/>
          <p:nvPr/>
        </p:nvSpPr>
        <p:spPr>
          <a:xfrm>
            <a:off x="876434" y="1762539"/>
            <a:ext cx="3261504" cy="47707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0253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7" name="Straight Connector 16">
            <a:extLst>
              <a:ext uri="{FF2B5EF4-FFF2-40B4-BE49-F238E27FC236}">
                <a16:creationId xmlns:a16="http://schemas.microsoft.com/office/drawing/2014/main" id="{32A35FF4-2FFD-D704-2F92-9C33D44B9C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F02A755-A77A-7942-1625-9E6E37042885}"/>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0159B3E-B991-CF59-1BF2-68191C3B3B3A}"/>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3" name="Straight Connector 22">
            <a:extLst>
              <a:ext uri="{FF2B5EF4-FFF2-40B4-BE49-F238E27FC236}">
                <a16:creationId xmlns:a16="http://schemas.microsoft.com/office/drawing/2014/main" id="{6DA6DC0B-B15F-A4FC-F59F-FFE0F0CC839F}"/>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132A899-9551-0CBC-47CA-B12607B4ACAB}"/>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4" name="Straight Connector 23">
            <a:extLst>
              <a:ext uri="{FF2B5EF4-FFF2-40B4-BE49-F238E27FC236}">
                <a16:creationId xmlns:a16="http://schemas.microsoft.com/office/drawing/2014/main" id="{434272E3-9159-5A43-3329-C9DBC5E999C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74BBC6E-C599-3EC2-746E-B3105DBEF60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9" name="TextBox 8">
            <a:extLst>
              <a:ext uri="{FF2B5EF4-FFF2-40B4-BE49-F238E27FC236}">
                <a16:creationId xmlns:a16="http://schemas.microsoft.com/office/drawing/2014/main" id="{095FED39-1693-DC34-5CD5-2AD9F6D9F655}"/>
              </a:ext>
            </a:extLst>
          </p:cNvPr>
          <p:cNvSpPr txBox="1"/>
          <p:nvPr/>
        </p:nvSpPr>
        <p:spPr>
          <a:xfrm>
            <a:off x="3766365" y="2607988"/>
            <a:ext cx="4874051" cy="646331"/>
          </a:xfrm>
          <a:prstGeom prst="rect">
            <a:avLst/>
          </a:prstGeom>
          <a:noFill/>
        </p:spPr>
        <p:txBody>
          <a:bodyPr wrap="square" rtlCol="0">
            <a:spAutoFit/>
          </a:bodyPr>
          <a:lstStyle/>
          <a:p>
            <a:r>
              <a:rPr lang="en-US" i="1" dirty="0"/>
              <a:t>Which is most commonly implicated in TMVL?</a:t>
            </a:r>
          </a:p>
          <a:p>
            <a:r>
              <a:rPr lang="en-US" dirty="0"/>
              <a:t>Ocular causes, by a mile</a:t>
            </a:r>
          </a:p>
        </p:txBody>
      </p:sp>
    </p:spTree>
    <p:extLst>
      <p:ext uri="{BB962C8B-B14F-4D97-AF65-F5344CB8AC3E}">
        <p14:creationId xmlns:p14="http://schemas.microsoft.com/office/powerpoint/2010/main" val="662210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chemeClr val="bg1">
                    <a:lumMod val="65000"/>
                  </a:schemeClr>
                </a:solidFill>
              </a:rPr>
              <a:t>And last but by no means least: No matter what the putative embolism type is, </a:t>
            </a:r>
            <a:r>
              <a:rPr lang="en-US" sz="1600" b="1" u="sng" dirty="0">
                <a:solidFill>
                  <a:srgbClr val="0000FF"/>
                </a:solidFill>
              </a:rPr>
              <a:t>all</a:t>
            </a:r>
            <a:r>
              <a:rPr lang="en-US" sz="1600" i="1" u="sng" dirty="0">
                <a:solidFill>
                  <a:srgbClr val="0000FF"/>
                </a:solidFill>
              </a:rPr>
              <a:t> pts with acute retinal ischemia</a:t>
            </a:r>
            <a:r>
              <a:rPr lang="en-US" sz="1600" i="1" dirty="0">
                <a:solidFill>
                  <a:srgbClr val="0000FF"/>
                </a:solidFill>
              </a:rPr>
              <a:t> </a:t>
            </a:r>
            <a:r>
              <a:rPr lang="en-US" sz="1600" i="1" dirty="0">
                <a:solidFill>
                  <a:schemeClr val="bg1">
                    <a:lumMod val="65000"/>
                  </a:schemeClr>
                </a:solidFill>
              </a:rPr>
              <a:t>need another imaging study. What is it?   (This is the ‘another important study’ alluded to earlier.)</a:t>
            </a:r>
          </a:p>
          <a:p>
            <a:r>
              <a:rPr lang="en-US" sz="1600" dirty="0">
                <a:solidFill>
                  <a:schemeClr val="bg1">
                    <a:lumMod val="65000"/>
                  </a:schemeClr>
                </a:solidFill>
              </a:rPr>
              <a:t>MRI</a:t>
            </a:r>
          </a:p>
          <a:p>
            <a:endParaRPr lang="en-US" sz="1600" i="1" dirty="0">
              <a:solidFill>
                <a:srgbClr val="FED358"/>
              </a:solidFill>
            </a:endParaRPr>
          </a:p>
          <a:p>
            <a:r>
              <a:rPr lang="en-US" sz="1600" i="1" dirty="0">
                <a:solidFill>
                  <a:srgbClr val="FED358"/>
                </a:solidFill>
              </a:rPr>
              <a:t>There’s a particular MRI sequence the </a:t>
            </a:r>
            <a:r>
              <a:rPr lang="en-US" sz="1600" dirty="0">
                <a:solidFill>
                  <a:srgbClr val="FED358"/>
                </a:solidFill>
              </a:rPr>
              <a:t>Neuro</a:t>
            </a:r>
            <a:r>
              <a:rPr lang="en-US" sz="1600" i="1" dirty="0">
                <a:solidFill>
                  <a:srgbClr val="FED358"/>
                </a:solidFill>
              </a:rPr>
              <a:t> book stresses must be obtained—what is it?</a:t>
            </a: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
        <p:nvSpPr>
          <p:cNvPr id="15" name="TextBox 14">
            <a:extLst>
              <a:ext uri="{FF2B5EF4-FFF2-40B4-BE49-F238E27FC236}">
                <a16:creationId xmlns:a16="http://schemas.microsoft.com/office/drawing/2014/main" id="{611376A6-C4EB-7EE5-E8FF-8C827E42A5D4}"/>
              </a:ext>
            </a:extLst>
          </p:cNvPr>
          <p:cNvSpPr txBox="1"/>
          <p:nvPr/>
        </p:nvSpPr>
        <p:spPr>
          <a:xfrm>
            <a:off x="542931" y="2401115"/>
            <a:ext cx="6189174" cy="954107"/>
          </a:xfrm>
          <a:prstGeom prst="rect">
            <a:avLst/>
          </a:prstGeom>
          <a:solidFill>
            <a:schemeClr val="accent3">
              <a:lumMod val="95000"/>
            </a:schemeClr>
          </a:solidFill>
        </p:spPr>
        <p:txBody>
          <a:bodyPr wrap="square" rtlCol="0">
            <a:spAutoFit/>
          </a:bodyPr>
          <a:lstStyle/>
          <a:p>
            <a:r>
              <a:rPr lang="en-US" sz="1400" i="1" dirty="0"/>
              <a:t>MRI-</a:t>
            </a:r>
            <a:r>
              <a:rPr lang="en-US" sz="1400" i="1" dirty="0" err="1"/>
              <a:t>ing</a:t>
            </a:r>
            <a:r>
              <a:rPr lang="en-US" sz="1400" i="1" dirty="0"/>
              <a:t> everyone with retinal ischemia seems like overkill. Why bother?  </a:t>
            </a:r>
            <a:r>
              <a:rPr lang="en-US" sz="1400" i="1" dirty="0">
                <a:solidFill>
                  <a:srgbClr val="0000FF"/>
                </a:solidFill>
              </a:rPr>
              <a:t>OK, but then why not just image those who present with S/S of TIA/CVA?</a:t>
            </a:r>
          </a:p>
          <a:p>
            <a:r>
              <a:rPr lang="en-US" sz="1400" dirty="0"/>
              <a:t>Because as many as  25%  of retinal ischemia pts have cerebral infarctions. </a:t>
            </a:r>
            <a:r>
              <a:rPr lang="en-US" sz="1400" dirty="0">
                <a:solidFill>
                  <a:srgbClr val="0000FF"/>
                </a:solidFill>
              </a:rPr>
              <a:t>These infarctions are often ‘silent” (</a:t>
            </a:r>
            <a:r>
              <a:rPr lang="en-US" sz="1400" dirty="0" err="1">
                <a:solidFill>
                  <a:srgbClr val="0000FF"/>
                </a:solidFill>
              </a:rPr>
              <a:t>ie</a:t>
            </a:r>
            <a:r>
              <a:rPr lang="en-US" sz="1400" dirty="0">
                <a:solidFill>
                  <a:srgbClr val="0000FF"/>
                </a:solidFill>
              </a:rPr>
              <a:t>, neurologically asymptomatic).</a:t>
            </a:r>
          </a:p>
        </p:txBody>
      </p:sp>
      <p:sp>
        <p:nvSpPr>
          <p:cNvPr id="31" name="Frame 30">
            <a:extLst>
              <a:ext uri="{FF2B5EF4-FFF2-40B4-BE49-F238E27FC236}">
                <a16:creationId xmlns:a16="http://schemas.microsoft.com/office/drawing/2014/main" id="{B53B3951-4E0B-4FA6-A73C-B56297254995}"/>
              </a:ext>
            </a:extLst>
          </p:cNvPr>
          <p:cNvSpPr/>
          <p:nvPr/>
        </p:nvSpPr>
        <p:spPr>
          <a:xfrm>
            <a:off x="876434" y="1762539"/>
            <a:ext cx="3261504" cy="47707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6700063"/>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0000FF"/>
                </a:solidFill>
              </a:rPr>
              <a:t>MRI</a:t>
            </a:r>
          </a:p>
          <a:p>
            <a:endParaRPr lang="en-US" sz="1600" i="1" dirty="0">
              <a:solidFill>
                <a:srgbClr val="0000FF"/>
              </a:solidFill>
            </a:endParaRPr>
          </a:p>
          <a:p>
            <a:r>
              <a:rPr lang="en-US" sz="1600" i="1" dirty="0">
                <a:solidFill>
                  <a:srgbClr val="0000FF"/>
                </a:solidFill>
              </a:rPr>
              <a:t>There’s a particular MRI sequence the </a:t>
            </a:r>
            <a:r>
              <a:rPr lang="en-US" sz="1600" dirty="0">
                <a:solidFill>
                  <a:srgbClr val="0000FF"/>
                </a:solidFill>
              </a:rPr>
              <a:t>Neuro</a:t>
            </a:r>
            <a:r>
              <a:rPr lang="en-US" sz="1600" i="1" dirty="0">
                <a:solidFill>
                  <a:srgbClr val="0000FF"/>
                </a:solidFill>
              </a:rPr>
              <a:t> book stresses must be obtained—what is it?</a:t>
            </a:r>
            <a:endParaRPr lang="en-US" sz="1600" i="1" dirty="0">
              <a:solidFill>
                <a:srgbClr val="FED358"/>
              </a:solidFill>
            </a:endParaRPr>
          </a:p>
          <a:p>
            <a:r>
              <a:rPr lang="en-US" sz="1600" dirty="0">
                <a:solidFill>
                  <a:srgbClr val="FED358"/>
                </a:solidFill>
              </a:rPr>
              <a:t>Diffusion-weighted imaging (DWI)</a:t>
            </a: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Tree>
    <p:extLst>
      <p:ext uri="{BB962C8B-B14F-4D97-AF65-F5344CB8AC3E}">
        <p14:creationId xmlns:p14="http://schemas.microsoft.com/office/powerpoint/2010/main" val="2762439276"/>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0000FF"/>
                </a:solidFill>
              </a:rPr>
              <a:t>MRI</a:t>
            </a:r>
          </a:p>
          <a:p>
            <a:endParaRPr lang="en-US" sz="1600" i="1" dirty="0">
              <a:solidFill>
                <a:srgbClr val="0000FF"/>
              </a:solidFill>
            </a:endParaRPr>
          </a:p>
          <a:p>
            <a:r>
              <a:rPr lang="en-US" sz="1600" i="1" dirty="0">
                <a:solidFill>
                  <a:srgbClr val="0000FF"/>
                </a:solidFill>
              </a:rPr>
              <a:t>There’s a particular MRI sequence the </a:t>
            </a:r>
            <a:r>
              <a:rPr lang="en-US" sz="1600" dirty="0">
                <a:solidFill>
                  <a:srgbClr val="0000FF"/>
                </a:solidFill>
              </a:rPr>
              <a:t>Neuro</a:t>
            </a:r>
            <a:r>
              <a:rPr lang="en-US" sz="1600" i="1" dirty="0">
                <a:solidFill>
                  <a:srgbClr val="0000FF"/>
                </a:solidFill>
              </a:rPr>
              <a:t> book stresses must be obtained—what is it?</a:t>
            </a:r>
          </a:p>
          <a:p>
            <a:r>
              <a:rPr lang="en-US" sz="1600" dirty="0">
                <a:solidFill>
                  <a:srgbClr val="0000FF"/>
                </a:solidFill>
              </a:rPr>
              <a:t>Diffusion-weighted imaging (DWI)</a:t>
            </a:r>
            <a:endParaRPr lang="en-US" sz="1600" dirty="0">
              <a:solidFill>
                <a:srgbClr val="FED358"/>
              </a:solidFill>
            </a:endParaRPr>
          </a:p>
          <a:p>
            <a:endParaRPr lang="en-US" sz="1600" i="1" dirty="0">
              <a:solidFill>
                <a:srgbClr val="FED358"/>
              </a:solidFill>
            </a:endParaRPr>
          </a:p>
          <a:p>
            <a:r>
              <a:rPr lang="en-US" sz="1600" i="1" dirty="0">
                <a:solidFill>
                  <a:srgbClr val="FED358"/>
                </a:solidFill>
              </a:rPr>
              <a:t>Why this particular study?</a:t>
            </a: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Tree>
    <p:extLst>
      <p:ext uri="{BB962C8B-B14F-4D97-AF65-F5344CB8AC3E}">
        <p14:creationId xmlns:p14="http://schemas.microsoft.com/office/powerpoint/2010/main" val="205946383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0000FF"/>
                </a:solidFill>
              </a:rPr>
              <a:t>MRI</a:t>
            </a:r>
          </a:p>
          <a:p>
            <a:endParaRPr lang="en-US" sz="1600" i="1" dirty="0">
              <a:solidFill>
                <a:srgbClr val="0000FF"/>
              </a:solidFill>
            </a:endParaRPr>
          </a:p>
          <a:p>
            <a:r>
              <a:rPr lang="en-US" sz="1600" i="1" dirty="0">
                <a:solidFill>
                  <a:srgbClr val="0000FF"/>
                </a:solidFill>
              </a:rPr>
              <a:t>There’s a particular MRI sequence the </a:t>
            </a:r>
            <a:r>
              <a:rPr lang="en-US" sz="1600" dirty="0">
                <a:solidFill>
                  <a:srgbClr val="0000FF"/>
                </a:solidFill>
              </a:rPr>
              <a:t>Neuro</a:t>
            </a:r>
            <a:r>
              <a:rPr lang="en-US" sz="1600" i="1" dirty="0">
                <a:solidFill>
                  <a:srgbClr val="0000FF"/>
                </a:solidFill>
              </a:rPr>
              <a:t> book stresses must be obtained—what is it?</a:t>
            </a:r>
          </a:p>
          <a:p>
            <a:r>
              <a:rPr lang="en-US" sz="1600" dirty="0">
                <a:solidFill>
                  <a:srgbClr val="0000FF"/>
                </a:solidFill>
              </a:rPr>
              <a:t>Diffusion-weighted imaging (DWI)</a:t>
            </a:r>
          </a:p>
          <a:p>
            <a:endParaRPr lang="en-US" sz="1600" i="1" dirty="0">
              <a:solidFill>
                <a:srgbClr val="0000FF"/>
              </a:solidFill>
            </a:endParaRPr>
          </a:p>
          <a:p>
            <a:r>
              <a:rPr lang="en-US" sz="1600" i="1" dirty="0">
                <a:solidFill>
                  <a:srgbClr val="0000FF"/>
                </a:solidFill>
              </a:rPr>
              <a:t>Why this particular study?</a:t>
            </a:r>
            <a:endParaRPr lang="en-US" sz="1600" i="1" dirty="0">
              <a:solidFill>
                <a:srgbClr val="FED358"/>
              </a:solidFill>
            </a:endParaRPr>
          </a:p>
          <a:p>
            <a:r>
              <a:rPr lang="en-US" sz="1600" dirty="0">
                <a:solidFill>
                  <a:srgbClr val="FED358"/>
                </a:solidFill>
              </a:rPr>
              <a:t>It is especially good for revealing brain infarctions</a:t>
            </a: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Tree>
    <p:extLst>
      <p:ext uri="{BB962C8B-B14F-4D97-AF65-F5344CB8AC3E}">
        <p14:creationId xmlns:p14="http://schemas.microsoft.com/office/powerpoint/2010/main" val="313997307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0000FF"/>
                </a:solidFill>
              </a:rPr>
              <a:t>MRI</a:t>
            </a:r>
          </a:p>
          <a:p>
            <a:endParaRPr lang="en-US" sz="1600" i="1" dirty="0">
              <a:solidFill>
                <a:srgbClr val="0000FF"/>
              </a:solidFill>
            </a:endParaRPr>
          </a:p>
          <a:p>
            <a:r>
              <a:rPr lang="en-US" sz="1600" i="1" dirty="0">
                <a:solidFill>
                  <a:srgbClr val="0000FF"/>
                </a:solidFill>
              </a:rPr>
              <a:t>There’s a particular MRI sequence the </a:t>
            </a:r>
            <a:r>
              <a:rPr lang="en-US" sz="1600" dirty="0">
                <a:solidFill>
                  <a:srgbClr val="0000FF"/>
                </a:solidFill>
              </a:rPr>
              <a:t>Neuro</a:t>
            </a:r>
            <a:r>
              <a:rPr lang="en-US" sz="1600" i="1" dirty="0">
                <a:solidFill>
                  <a:srgbClr val="0000FF"/>
                </a:solidFill>
              </a:rPr>
              <a:t> book stresses must be obtained—what is it?</a:t>
            </a:r>
          </a:p>
          <a:p>
            <a:r>
              <a:rPr lang="en-US" sz="1600" dirty="0">
                <a:solidFill>
                  <a:srgbClr val="0000FF"/>
                </a:solidFill>
              </a:rPr>
              <a:t>Diffusion-weighted imaging (DWI)</a:t>
            </a:r>
          </a:p>
          <a:p>
            <a:endParaRPr lang="en-US" sz="1600" i="1" dirty="0">
              <a:solidFill>
                <a:srgbClr val="0000FF"/>
              </a:solidFill>
            </a:endParaRPr>
          </a:p>
          <a:p>
            <a:r>
              <a:rPr lang="en-US" sz="1600" i="1" dirty="0">
                <a:solidFill>
                  <a:srgbClr val="0000FF"/>
                </a:solidFill>
              </a:rPr>
              <a:t>Why this particular study?</a:t>
            </a:r>
          </a:p>
          <a:p>
            <a:r>
              <a:rPr lang="en-US" sz="1600" dirty="0">
                <a:solidFill>
                  <a:srgbClr val="0000FF"/>
                </a:solidFill>
              </a:rPr>
              <a:t>It is especially good for revealing brain infarctions</a:t>
            </a:r>
            <a:endParaRPr lang="en-US" sz="1600" dirty="0">
              <a:solidFill>
                <a:srgbClr val="FED358"/>
              </a:solidFill>
            </a:endParaRPr>
          </a:p>
          <a:p>
            <a:endParaRPr lang="en-US" sz="1600" i="1" dirty="0">
              <a:solidFill>
                <a:srgbClr val="FED358"/>
              </a:solidFill>
            </a:endParaRPr>
          </a:p>
          <a:p>
            <a:r>
              <a:rPr lang="en-US" sz="1600" i="1" dirty="0">
                <a:solidFill>
                  <a:srgbClr val="FED358"/>
                </a:solidFill>
              </a:rPr>
              <a:t>If DWI reveals acute infarction, what should be done?</a:t>
            </a:r>
          </a:p>
          <a:p>
            <a:r>
              <a:rPr lang="en-US" sz="1600" dirty="0">
                <a:solidFill>
                  <a:srgbClr val="FED358"/>
                </a:solidFill>
              </a:rPr>
              <a:t>The pt should be admitted to the Stroke service</a:t>
            </a:r>
          </a:p>
        </p:txBody>
      </p:sp>
    </p:spTree>
    <p:extLst>
      <p:ext uri="{BB962C8B-B14F-4D97-AF65-F5344CB8AC3E}">
        <p14:creationId xmlns:p14="http://schemas.microsoft.com/office/powerpoint/2010/main" val="155853450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0000FF"/>
                </a:solidFill>
              </a:rPr>
              <a:t>MRI</a:t>
            </a:r>
          </a:p>
          <a:p>
            <a:endParaRPr lang="en-US" sz="1600" i="1" dirty="0">
              <a:solidFill>
                <a:srgbClr val="0000FF"/>
              </a:solidFill>
            </a:endParaRPr>
          </a:p>
          <a:p>
            <a:r>
              <a:rPr lang="en-US" sz="1600" i="1" dirty="0">
                <a:solidFill>
                  <a:srgbClr val="0000FF"/>
                </a:solidFill>
              </a:rPr>
              <a:t>There’s a particular MRI sequence the </a:t>
            </a:r>
            <a:r>
              <a:rPr lang="en-US" sz="1600" dirty="0">
                <a:solidFill>
                  <a:srgbClr val="0000FF"/>
                </a:solidFill>
              </a:rPr>
              <a:t>Neuro</a:t>
            </a:r>
            <a:r>
              <a:rPr lang="en-US" sz="1600" i="1" dirty="0">
                <a:solidFill>
                  <a:srgbClr val="0000FF"/>
                </a:solidFill>
              </a:rPr>
              <a:t> book stresses must be obtained—what is it?</a:t>
            </a:r>
          </a:p>
          <a:p>
            <a:r>
              <a:rPr lang="en-US" sz="1600" dirty="0">
                <a:solidFill>
                  <a:srgbClr val="0000FF"/>
                </a:solidFill>
              </a:rPr>
              <a:t>Diffusion-weighted imaging (DWI)</a:t>
            </a:r>
          </a:p>
          <a:p>
            <a:endParaRPr lang="en-US" sz="1600" i="1" dirty="0">
              <a:solidFill>
                <a:srgbClr val="0000FF"/>
              </a:solidFill>
            </a:endParaRPr>
          </a:p>
          <a:p>
            <a:r>
              <a:rPr lang="en-US" sz="1600" i="1" dirty="0">
                <a:solidFill>
                  <a:srgbClr val="0000FF"/>
                </a:solidFill>
              </a:rPr>
              <a:t>Why this particular study?</a:t>
            </a:r>
          </a:p>
          <a:p>
            <a:r>
              <a:rPr lang="en-US" sz="1600" dirty="0">
                <a:solidFill>
                  <a:srgbClr val="0000FF"/>
                </a:solidFill>
              </a:rPr>
              <a:t>It is especially good for revealing brain infarctions</a:t>
            </a:r>
          </a:p>
          <a:p>
            <a:endParaRPr lang="en-US" sz="1600" i="1" dirty="0">
              <a:solidFill>
                <a:srgbClr val="0000FF"/>
              </a:solidFill>
            </a:endParaRPr>
          </a:p>
          <a:p>
            <a:r>
              <a:rPr lang="en-US" sz="1600" i="1" dirty="0">
                <a:solidFill>
                  <a:srgbClr val="0000FF"/>
                </a:solidFill>
              </a:rPr>
              <a:t>If DWI reveals acute infarction, what should be done?</a:t>
            </a:r>
            <a:endParaRPr lang="en-US" sz="1600" i="1" dirty="0">
              <a:solidFill>
                <a:srgbClr val="FED358"/>
              </a:solidFill>
            </a:endParaRPr>
          </a:p>
          <a:p>
            <a:r>
              <a:rPr lang="en-US" sz="1600" dirty="0">
                <a:solidFill>
                  <a:srgbClr val="FED358"/>
                </a:solidFill>
              </a:rPr>
              <a:t>The pt should be admitted to the Stroke service</a:t>
            </a:r>
          </a:p>
        </p:txBody>
      </p:sp>
    </p:spTree>
    <p:extLst>
      <p:ext uri="{BB962C8B-B14F-4D97-AF65-F5344CB8AC3E}">
        <p14:creationId xmlns:p14="http://schemas.microsoft.com/office/powerpoint/2010/main" val="1721054602"/>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rgbClr val="0000FF"/>
                </a:solidFill>
              </a:rPr>
              <a:t>And last but by no means least: No matter what the putative embolism type is, </a:t>
            </a:r>
            <a:r>
              <a:rPr lang="en-US" sz="1600" b="1" dirty="0">
                <a:solidFill>
                  <a:srgbClr val="0000FF"/>
                </a:solidFill>
              </a:rPr>
              <a:t>all</a:t>
            </a:r>
            <a:r>
              <a:rPr lang="en-US" sz="1600" i="1" dirty="0">
                <a:solidFill>
                  <a:srgbClr val="0000FF"/>
                </a:solidFill>
              </a:rPr>
              <a:t> pts with acute retinal ischemia need another imaging study. What is it?   (This is the ‘another important study’ alluded to earlier.)</a:t>
            </a:r>
          </a:p>
          <a:p>
            <a:r>
              <a:rPr lang="en-US" sz="1600" dirty="0">
                <a:solidFill>
                  <a:srgbClr val="0000FF"/>
                </a:solidFill>
              </a:rPr>
              <a:t>MRI</a:t>
            </a:r>
          </a:p>
          <a:p>
            <a:endParaRPr lang="en-US" sz="1600" i="1" dirty="0">
              <a:solidFill>
                <a:srgbClr val="0000FF"/>
              </a:solidFill>
            </a:endParaRPr>
          </a:p>
          <a:p>
            <a:r>
              <a:rPr lang="en-US" sz="1600" i="1" dirty="0">
                <a:solidFill>
                  <a:srgbClr val="0000FF"/>
                </a:solidFill>
              </a:rPr>
              <a:t>There’s a particular MRI sequence the </a:t>
            </a:r>
            <a:r>
              <a:rPr lang="en-US" sz="1600" dirty="0">
                <a:solidFill>
                  <a:srgbClr val="0000FF"/>
                </a:solidFill>
              </a:rPr>
              <a:t>Neuro</a:t>
            </a:r>
            <a:r>
              <a:rPr lang="en-US" sz="1600" i="1" dirty="0">
                <a:solidFill>
                  <a:srgbClr val="0000FF"/>
                </a:solidFill>
              </a:rPr>
              <a:t> book stresses must be obtained—what is it?</a:t>
            </a:r>
          </a:p>
          <a:p>
            <a:r>
              <a:rPr lang="en-US" sz="1600" dirty="0">
                <a:solidFill>
                  <a:srgbClr val="0000FF"/>
                </a:solidFill>
              </a:rPr>
              <a:t>Diffusion-weighted imaging (DWI)</a:t>
            </a:r>
          </a:p>
          <a:p>
            <a:endParaRPr lang="en-US" sz="1600" i="1" dirty="0">
              <a:solidFill>
                <a:srgbClr val="0000FF"/>
              </a:solidFill>
            </a:endParaRPr>
          </a:p>
          <a:p>
            <a:r>
              <a:rPr lang="en-US" sz="1600" i="1" dirty="0">
                <a:solidFill>
                  <a:srgbClr val="0000FF"/>
                </a:solidFill>
              </a:rPr>
              <a:t>Why this particular study?</a:t>
            </a:r>
          </a:p>
          <a:p>
            <a:r>
              <a:rPr lang="en-US" sz="1600" dirty="0">
                <a:solidFill>
                  <a:srgbClr val="0000FF"/>
                </a:solidFill>
              </a:rPr>
              <a:t>It is especially good for revealing brain infarctions</a:t>
            </a:r>
          </a:p>
          <a:p>
            <a:endParaRPr lang="en-US" sz="1600" i="1" dirty="0">
              <a:solidFill>
                <a:srgbClr val="0000FF"/>
              </a:solidFill>
            </a:endParaRPr>
          </a:p>
          <a:p>
            <a:r>
              <a:rPr lang="en-US" sz="1600" i="1" dirty="0">
                <a:solidFill>
                  <a:srgbClr val="0000FF"/>
                </a:solidFill>
              </a:rPr>
              <a:t>If DWI reveals acute infarction, what should be done?</a:t>
            </a:r>
          </a:p>
          <a:p>
            <a:r>
              <a:rPr lang="en-US" sz="1600" dirty="0">
                <a:solidFill>
                  <a:srgbClr val="0000FF"/>
                </a:solidFill>
              </a:rPr>
              <a:t>The pt should be admitted to the Stroke service</a:t>
            </a:r>
          </a:p>
        </p:txBody>
      </p:sp>
    </p:spTree>
    <p:extLst>
      <p:ext uri="{BB962C8B-B14F-4D97-AF65-F5344CB8AC3E}">
        <p14:creationId xmlns:p14="http://schemas.microsoft.com/office/powerpoint/2010/main" val="368276970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chemeClr val="bg1">
                    <a:lumMod val="65000"/>
                  </a:schemeClr>
                </a:solidFill>
              </a:rPr>
              <a:t>And last but by no means least: No matter what the putative embolism type is, </a:t>
            </a:r>
            <a:r>
              <a:rPr lang="en-US" sz="1600" b="1" dirty="0">
                <a:solidFill>
                  <a:schemeClr val="bg1">
                    <a:lumMod val="65000"/>
                  </a:schemeClr>
                </a:solidFill>
              </a:rPr>
              <a:t>all</a:t>
            </a:r>
            <a:r>
              <a:rPr lang="en-US" sz="1600" i="1" dirty="0">
                <a:solidFill>
                  <a:schemeClr val="bg1">
                    <a:lumMod val="65000"/>
                  </a:schemeClr>
                </a:solidFill>
              </a:rPr>
              <a:t> pts with acute retinal ischemia need another imaging study. What is it?   (This is the ‘another important study’ alluded to earlier.)</a:t>
            </a:r>
          </a:p>
          <a:p>
            <a:r>
              <a:rPr lang="en-US" sz="1600" dirty="0">
                <a:solidFill>
                  <a:schemeClr val="bg1">
                    <a:lumMod val="65000"/>
                  </a:schemeClr>
                </a:solidFill>
              </a:rPr>
              <a:t>MRI</a:t>
            </a:r>
          </a:p>
          <a:p>
            <a:endParaRPr lang="en-US" sz="1600" i="1" dirty="0">
              <a:solidFill>
                <a:schemeClr val="bg1">
                  <a:lumMod val="65000"/>
                </a:schemeClr>
              </a:solidFill>
            </a:endParaRPr>
          </a:p>
          <a:p>
            <a:r>
              <a:rPr lang="en-US" sz="1600" i="1" dirty="0">
                <a:solidFill>
                  <a:schemeClr val="bg1">
                    <a:lumMod val="65000"/>
                  </a:schemeClr>
                </a:solidFill>
              </a:rPr>
              <a:t>There’s a particular MRI sequence the </a:t>
            </a:r>
            <a:r>
              <a:rPr lang="en-US" sz="1600" dirty="0">
                <a:solidFill>
                  <a:schemeClr val="bg1">
                    <a:lumMod val="65000"/>
                  </a:schemeClr>
                </a:solidFill>
              </a:rPr>
              <a:t>Neuro</a:t>
            </a:r>
            <a:r>
              <a:rPr lang="en-US" sz="1600" i="1" dirty="0">
                <a:solidFill>
                  <a:schemeClr val="bg1">
                    <a:lumMod val="65000"/>
                  </a:schemeClr>
                </a:solidFill>
              </a:rPr>
              <a:t> book stresses must be obtained—what is it?</a:t>
            </a:r>
          </a:p>
          <a:p>
            <a:r>
              <a:rPr lang="en-US" sz="1600" dirty="0">
                <a:solidFill>
                  <a:schemeClr val="bg1">
                    <a:lumMod val="65000"/>
                  </a:schemeClr>
                </a:solidFill>
              </a:rPr>
              <a:t>Diffusion-weighted imaging (DWI)</a:t>
            </a:r>
          </a:p>
          <a:p>
            <a:endParaRPr lang="en-US" sz="1600" i="1" dirty="0">
              <a:solidFill>
                <a:schemeClr val="bg1">
                  <a:lumMod val="65000"/>
                </a:schemeClr>
              </a:solidFill>
            </a:endParaRPr>
          </a:p>
          <a:p>
            <a:r>
              <a:rPr lang="en-US" sz="1600" i="1" dirty="0">
                <a:solidFill>
                  <a:schemeClr val="bg1">
                    <a:lumMod val="65000"/>
                  </a:schemeClr>
                </a:solidFill>
              </a:rPr>
              <a:t>Why this particular study?</a:t>
            </a:r>
          </a:p>
          <a:p>
            <a:r>
              <a:rPr lang="en-US" sz="1600" dirty="0">
                <a:solidFill>
                  <a:schemeClr val="bg1">
                    <a:lumMod val="65000"/>
                  </a:schemeClr>
                </a:solidFill>
              </a:rPr>
              <a:t>It is especially good for revealing brain infarctions</a:t>
            </a:r>
          </a:p>
          <a:p>
            <a:endParaRPr lang="en-US" sz="1600" i="1" dirty="0">
              <a:solidFill>
                <a:srgbClr val="0000FF"/>
              </a:solidFill>
            </a:endParaRPr>
          </a:p>
          <a:p>
            <a:r>
              <a:rPr lang="en-US" sz="1600" i="1" dirty="0">
                <a:solidFill>
                  <a:srgbClr val="0000FF"/>
                </a:solidFill>
              </a:rPr>
              <a:t>If DWI reveals acute infarction, what should be done?</a:t>
            </a:r>
          </a:p>
          <a:p>
            <a:r>
              <a:rPr lang="en-US" sz="1600" dirty="0">
                <a:solidFill>
                  <a:srgbClr val="FED358"/>
                </a:solidFill>
              </a:rPr>
              <a:t>The pt should be admitted to the Stroke service</a:t>
            </a:r>
          </a:p>
        </p:txBody>
      </p:sp>
      <p:sp>
        <p:nvSpPr>
          <p:cNvPr id="15" name="TextBox 14">
            <a:extLst>
              <a:ext uri="{FF2B5EF4-FFF2-40B4-BE49-F238E27FC236}">
                <a16:creationId xmlns:a16="http://schemas.microsoft.com/office/drawing/2014/main" id="{0DA6DDBA-BF50-78B4-FA72-4AE60DEDF683}"/>
              </a:ext>
            </a:extLst>
          </p:cNvPr>
          <p:cNvSpPr txBox="1"/>
          <p:nvPr/>
        </p:nvSpPr>
        <p:spPr>
          <a:xfrm>
            <a:off x="2212906" y="4297674"/>
            <a:ext cx="1252266" cy="338554"/>
          </a:xfrm>
          <a:prstGeom prst="rect">
            <a:avLst/>
          </a:prstGeom>
          <a:noFill/>
        </p:spPr>
        <p:txBody>
          <a:bodyPr wrap="none" rtlCol="0">
            <a:spAutoFit/>
          </a:bodyPr>
          <a:lstStyle/>
          <a:p>
            <a:r>
              <a:rPr lang="en-US" sz="1600" dirty="0">
                <a:latin typeface="Segoe Script" panose="030B0504020000000003" pitchFamily="66" charset="0"/>
              </a:rPr>
              <a:t>but silent</a:t>
            </a:r>
          </a:p>
        </p:txBody>
      </p:sp>
      <p:sp>
        <p:nvSpPr>
          <p:cNvPr id="16" name="TextBox 15">
            <a:extLst>
              <a:ext uri="{FF2B5EF4-FFF2-40B4-BE49-F238E27FC236}">
                <a16:creationId xmlns:a16="http://schemas.microsoft.com/office/drawing/2014/main" id="{97AF26F9-0917-C743-FF5B-32F6ADB50310}"/>
              </a:ext>
            </a:extLst>
          </p:cNvPr>
          <p:cNvSpPr txBox="1"/>
          <p:nvPr/>
        </p:nvSpPr>
        <p:spPr>
          <a:xfrm>
            <a:off x="2735960" y="4594057"/>
            <a:ext cx="293670" cy="369332"/>
          </a:xfrm>
          <a:prstGeom prst="rect">
            <a:avLst/>
          </a:prstGeom>
          <a:noFill/>
        </p:spPr>
        <p:txBody>
          <a:bodyPr wrap="none" rtlCol="0">
            <a:spAutoFit/>
          </a:bodyPr>
          <a:lstStyle/>
          <a:p>
            <a:r>
              <a:rPr lang="en-US" dirty="0"/>
              <a:t>^</a:t>
            </a:r>
          </a:p>
        </p:txBody>
      </p:sp>
      <p:sp>
        <p:nvSpPr>
          <p:cNvPr id="31" name="TextBox 30">
            <a:extLst>
              <a:ext uri="{FF2B5EF4-FFF2-40B4-BE49-F238E27FC236}">
                <a16:creationId xmlns:a16="http://schemas.microsoft.com/office/drawing/2014/main" id="{69DD7EFF-D0A8-FC44-BFA0-DBA658A9FE69}"/>
              </a:ext>
            </a:extLst>
          </p:cNvPr>
          <p:cNvSpPr txBox="1"/>
          <p:nvPr/>
        </p:nvSpPr>
        <p:spPr>
          <a:xfrm>
            <a:off x="697006" y="5102838"/>
            <a:ext cx="5179623" cy="523220"/>
          </a:xfrm>
          <a:prstGeom prst="rect">
            <a:avLst/>
          </a:prstGeom>
          <a:solidFill>
            <a:schemeClr val="accent1">
              <a:lumMod val="20000"/>
              <a:lumOff val="80000"/>
            </a:schemeClr>
          </a:solidFill>
        </p:spPr>
        <p:txBody>
          <a:bodyPr wrap="none" rtlCol="0">
            <a:spAutoFit/>
          </a:bodyPr>
          <a:lstStyle/>
          <a:p>
            <a:r>
              <a:rPr lang="en-US" sz="1400" i="1" dirty="0"/>
              <a:t>What should be done if the DWI-revealed acute infarct is silent?</a:t>
            </a:r>
          </a:p>
          <a:p>
            <a:r>
              <a:rPr lang="en-US" sz="1400" dirty="0">
                <a:solidFill>
                  <a:schemeClr val="accent1">
                    <a:lumMod val="20000"/>
                    <a:lumOff val="80000"/>
                  </a:schemeClr>
                </a:solidFill>
              </a:rPr>
              <a:t>Makes no difference—the pt should still be admitted</a:t>
            </a:r>
          </a:p>
        </p:txBody>
      </p:sp>
    </p:spTree>
    <p:extLst>
      <p:ext uri="{BB962C8B-B14F-4D97-AF65-F5344CB8AC3E}">
        <p14:creationId xmlns:p14="http://schemas.microsoft.com/office/powerpoint/2010/main" val="168319658"/>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388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55A0DFD7-B873-602A-EB96-F9B62DF79AB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15C35F-C59E-3293-2E7A-BF88A61DB0CA}"/>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B20C778-4044-9B6F-D44C-4DFEA667FC8C}"/>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2" name="Straight Connector 21">
            <a:extLst>
              <a:ext uri="{FF2B5EF4-FFF2-40B4-BE49-F238E27FC236}">
                <a16:creationId xmlns:a16="http://schemas.microsoft.com/office/drawing/2014/main" id="{9179F617-E808-F1B7-DF87-D41FA2F9861F}"/>
              </a:ext>
            </a:extLst>
          </p:cNvPr>
          <p:cNvCxnSpPr>
            <a:cxnSpLocks/>
          </p:cNvCxnSpPr>
          <p:nvPr/>
        </p:nvCxnSpPr>
        <p:spPr>
          <a:xfrm>
            <a:off x="2179608" y="37708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7CFFBE8-858D-BF9A-5EC0-96A901148E00}"/>
              </a:ext>
            </a:extLst>
          </p:cNvPr>
          <p:cNvSpPr txBox="1"/>
          <p:nvPr/>
        </p:nvSpPr>
        <p:spPr>
          <a:xfrm>
            <a:off x="2296899" y="3566108"/>
            <a:ext cx="1239698" cy="400110"/>
          </a:xfrm>
          <a:prstGeom prst="rect">
            <a:avLst/>
          </a:prstGeom>
          <a:solidFill>
            <a:schemeClr val="bg1"/>
          </a:solidFill>
        </p:spPr>
        <p:txBody>
          <a:bodyPr wrap="none" rtlCol="0">
            <a:spAutoFit/>
          </a:bodyPr>
          <a:lstStyle/>
          <a:p>
            <a:r>
              <a:rPr lang="en-US" sz="2000" b="1" dirty="0"/>
              <a:t>Vascular</a:t>
            </a:r>
          </a:p>
        </p:txBody>
      </p:sp>
      <p:cxnSp>
        <p:nvCxnSpPr>
          <p:cNvPr id="26" name="Straight Connector 25">
            <a:extLst>
              <a:ext uri="{FF2B5EF4-FFF2-40B4-BE49-F238E27FC236}">
                <a16:creationId xmlns:a16="http://schemas.microsoft.com/office/drawing/2014/main" id="{CF537A9A-4EBE-8947-CDDE-8BE74259D116}"/>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F2BAFB6-33B2-A028-1F24-62D81FB4314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5" name="TextBox 4">
            <a:extLst>
              <a:ext uri="{FF2B5EF4-FFF2-40B4-BE49-F238E27FC236}">
                <a16:creationId xmlns:a16="http://schemas.microsoft.com/office/drawing/2014/main" id="{4C8081B6-F534-E24E-3F21-FC9BE45790EC}"/>
              </a:ext>
            </a:extLst>
          </p:cNvPr>
          <p:cNvSpPr txBox="1"/>
          <p:nvPr/>
        </p:nvSpPr>
        <p:spPr>
          <a:xfrm>
            <a:off x="2432850" y="2644071"/>
            <a:ext cx="5253413" cy="923330"/>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What is the ultimate cause of TMVL related to the vasculature? (Looking for a single word here.)</a:t>
            </a:r>
          </a:p>
          <a:p>
            <a:r>
              <a:rPr lang="en-US" dirty="0">
                <a:solidFill>
                  <a:schemeClr val="bg1">
                    <a:lumMod val="75000"/>
                  </a:schemeClr>
                </a:solidFill>
              </a:rPr>
              <a:t>Hypoperfusion of…the </a:t>
            </a:r>
            <a:r>
              <a:rPr lang="en-US" b="1" dirty="0">
                <a:solidFill>
                  <a:schemeClr val="bg1">
                    <a:lumMod val="75000"/>
                  </a:schemeClr>
                </a:solidFill>
              </a:rPr>
              <a:t>retina and/or optic nerve</a:t>
            </a:r>
          </a:p>
        </p:txBody>
      </p:sp>
      <p:cxnSp>
        <p:nvCxnSpPr>
          <p:cNvPr id="8" name="Straight Connector 7">
            <a:extLst>
              <a:ext uri="{FF2B5EF4-FFF2-40B4-BE49-F238E27FC236}">
                <a16:creationId xmlns:a16="http://schemas.microsoft.com/office/drawing/2014/main" id="{BFE59212-CB84-A307-ADB2-5217D1550AE1}"/>
              </a:ext>
            </a:extLst>
          </p:cNvPr>
          <p:cNvCxnSpPr/>
          <p:nvPr/>
        </p:nvCxnSpPr>
        <p:spPr>
          <a:xfrm>
            <a:off x="5696752" y="3513100"/>
            <a:ext cx="0" cy="88662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141ABA-3FBD-32C5-5BA8-C34C926C7993}"/>
              </a:ext>
            </a:extLst>
          </p:cNvPr>
          <p:cNvCxnSpPr>
            <a:cxnSpLocks/>
          </p:cNvCxnSpPr>
          <p:nvPr/>
        </p:nvCxnSpPr>
        <p:spPr>
          <a:xfrm>
            <a:off x="6365987" y="3526351"/>
            <a:ext cx="0" cy="38685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413E4C-7BC7-2BC8-EBCE-3BE2C7A03E7F}"/>
              </a:ext>
            </a:extLst>
          </p:cNvPr>
          <p:cNvCxnSpPr>
            <a:cxnSpLocks/>
          </p:cNvCxnSpPr>
          <p:nvPr/>
        </p:nvCxnSpPr>
        <p:spPr>
          <a:xfrm>
            <a:off x="6365987" y="391321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D52F9EC-B6F2-3347-AE90-619CB3A7ED99}"/>
              </a:ext>
            </a:extLst>
          </p:cNvPr>
          <p:cNvSpPr txBox="1"/>
          <p:nvPr/>
        </p:nvSpPr>
        <p:spPr>
          <a:xfrm>
            <a:off x="6495240" y="3752911"/>
            <a:ext cx="628698" cy="338554"/>
          </a:xfrm>
          <a:prstGeom prst="rect">
            <a:avLst/>
          </a:prstGeom>
          <a:solidFill>
            <a:schemeClr val="bg1"/>
          </a:solidFill>
        </p:spPr>
        <p:txBody>
          <a:bodyPr wrap="none" rtlCol="0">
            <a:spAutoFit/>
          </a:bodyPr>
          <a:lstStyle/>
          <a:p>
            <a:r>
              <a:rPr lang="en-US" sz="1600" dirty="0">
                <a:solidFill>
                  <a:schemeClr val="bg1">
                    <a:lumMod val="75000"/>
                  </a:schemeClr>
                </a:solidFill>
              </a:rPr>
              <a:t>GCA</a:t>
            </a:r>
          </a:p>
        </p:txBody>
      </p:sp>
      <p:cxnSp>
        <p:nvCxnSpPr>
          <p:cNvPr id="24" name="Straight Connector 23">
            <a:extLst>
              <a:ext uri="{FF2B5EF4-FFF2-40B4-BE49-F238E27FC236}">
                <a16:creationId xmlns:a16="http://schemas.microsoft.com/office/drawing/2014/main" id="{C95BD51D-BC88-1E1C-5963-39A900F4BE8C}"/>
              </a:ext>
            </a:extLst>
          </p:cNvPr>
          <p:cNvCxnSpPr>
            <a:cxnSpLocks/>
          </p:cNvCxnSpPr>
          <p:nvPr/>
        </p:nvCxnSpPr>
        <p:spPr>
          <a:xfrm>
            <a:off x="5696752" y="439972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50928C8-2B94-3764-55E6-14F7A5AAD5B1}"/>
              </a:ext>
            </a:extLst>
          </p:cNvPr>
          <p:cNvSpPr txBox="1"/>
          <p:nvPr/>
        </p:nvSpPr>
        <p:spPr>
          <a:xfrm>
            <a:off x="5869404" y="4229534"/>
            <a:ext cx="2779415" cy="769441"/>
          </a:xfrm>
          <a:prstGeom prst="rect">
            <a:avLst/>
          </a:prstGeom>
          <a:solidFill>
            <a:schemeClr val="bg1"/>
          </a:solidFill>
        </p:spPr>
        <p:txBody>
          <a:bodyPr wrap="none" rtlCol="0">
            <a:spAutoFit/>
          </a:bodyPr>
          <a:lstStyle/>
          <a:p>
            <a:r>
              <a:rPr lang="en-US" sz="1600" dirty="0">
                <a:solidFill>
                  <a:schemeClr val="bg1">
                    <a:lumMod val="75000"/>
                  </a:schemeClr>
                </a:solidFill>
              </a:rPr>
              <a:t>Diffuse ocular hypoperfusion</a:t>
            </a:r>
            <a:endParaRPr lang="en-US" sz="1400" dirty="0">
              <a:solidFill>
                <a:schemeClr val="bg1">
                  <a:lumMod val="75000"/>
                </a:schemeClr>
              </a:solidFill>
            </a:endParaRPr>
          </a:p>
          <a:p>
            <a:r>
              <a:rPr lang="en-US" sz="1400" dirty="0">
                <a:solidFill>
                  <a:schemeClr val="bg1">
                    <a:lumMod val="75000"/>
                  </a:schemeClr>
                </a:solidFill>
              </a:rPr>
              <a:t>--OIS</a:t>
            </a:r>
          </a:p>
          <a:p>
            <a:r>
              <a:rPr lang="en-US" sz="1400" dirty="0">
                <a:solidFill>
                  <a:schemeClr val="bg1">
                    <a:lumMod val="75000"/>
                  </a:schemeClr>
                </a:solidFill>
              </a:rPr>
              <a:t>--Stenosis of the great vessels</a:t>
            </a:r>
          </a:p>
        </p:txBody>
      </p:sp>
      <p:cxnSp>
        <p:nvCxnSpPr>
          <p:cNvPr id="28" name="Straight Connector 27">
            <a:extLst>
              <a:ext uri="{FF2B5EF4-FFF2-40B4-BE49-F238E27FC236}">
                <a16:creationId xmlns:a16="http://schemas.microsoft.com/office/drawing/2014/main" id="{761A2E85-0282-80FD-F003-FD85BBBC4C25}"/>
              </a:ext>
            </a:extLst>
          </p:cNvPr>
          <p:cNvCxnSpPr>
            <a:cxnSpLocks/>
          </p:cNvCxnSpPr>
          <p:nvPr/>
        </p:nvCxnSpPr>
        <p:spPr>
          <a:xfrm>
            <a:off x="4958514" y="3522906"/>
            <a:ext cx="0" cy="254363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A027E53-498A-58B4-5F39-DAE0FC561603}"/>
              </a:ext>
            </a:extLst>
          </p:cNvPr>
          <p:cNvCxnSpPr>
            <a:cxnSpLocks/>
          </p:cNvCxnSpPr>
          <p:nvPr/>
        </p:nvCxnSpPr>
        <p:spPr>
          <a:xfrm>
            <a:off x="4958514" y="5403444"/>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AE73B63-23D2-D759-E351-69B9B1316F05}"/>
              </a:ext>
            </a:extLst>
          </p:cNvPr>
          <p:cNvCxnSpPr>
            <a:cxnSpLocks/>
          </p:cNvCxnSpPr>
          <p:nvPr/>
        </p:nvCxnSpPr>
        <p:spPr>
          <a:xfrm>
            <a:off x="4958514" y="5727990"/>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2082BA0-FB1A-B709-06D4-97F8F0B7FBBE}"/>
              </a:ext>
            </a:extLst>
          </p:cNvPr>
          <p:cNvSpPr txBox="1"/>
          <p:nvPr/>
        </p:nvSpPr>
        <p:spPr>
          <a:xfrm>
            <a:off x="5122255" y="5558713"/>
            <a:ext cx="3698448" cy="338554"/>
          </a:xfrm>
          <a:prstGeom prst="rect">
            <a:avLst/>
          </a:prstGeom>
          <a:solidFill>
            <a:schemeClr val="bg1"/>
          </a:solidFill>
        </p:spPr>
        <p:txBody>
          <a:bodyPr wrap="none" rtlCol="0">
            <a:spAutoFit/>
          </a:bodyPr>
          <a:lstStyle/>
          <a:p>
            <a:r>
              <a:rPr lang="en-US" sz="1600" dirty="0">
                <a:solidFill>
                  <a:schemeClr val="bg1">
                    <a:lumMod val="75000"/>
                  </a:schemeClr>
                </a:solidFill>
              </a:rPr>
              <a:t>Occlusion in the retinal venous system</a:t>
            </a:r>
          </a:p>
        </p:txBody>
      </p:sp>
      <p:cxnSp>
        <p:nvCxnSpPr>
          <p:cNvPr id="34" name="Straight Connector 33">
            <a:extLst>
              <a:ext uri="{FF2B5EF4-FFF2-40B4-BE49-F238E27FC236}">
                <a16:creationId xmlns:a16="http://schemas.microsoft.com/office/drawing/2014/main" id="{D059F235-71AD-4ED9-F1F2-02E7793CA5C3}"/>
              </a:ext>
            </a:extLst>
          </p:cNvPr>
          <p:cNvCxnSpPr>
            <a:cxnSpLocks/>
          </p:cNvCxnSpPr>
          <p:nvPr/>
        </p:nvCxnSpPr>
        <p:spPr>
          <a:xfrm>
            <a:off x="4958514" y="6066543"/>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877E6F7-6CEA-A117-AD39-4A57E8E73A7D}"/>
              </a:ext>
            </a:extLst>
          </p:cNvPr>
          <p:cNvSpPr txBox="1"/>
          <p:nvPr/>
        </p:nvSpPr>
        <p:spPr>
          <a:xfrm>
            <a:off x="5122255" y="5897266"/>
            <a:ext cx="2301399" cy="338554"/>
          </a:xfrm>
          <a:prstGeom prst="rect">
            <a:avLst/>
          </a:prstGeom>
          <a:solidFill>
            <a:schemeClr val="bg1"/>
          </a:solidFill>
        </p:spPr>
        <p:txBody>
          <a:bodyPr wrap="none" rtlCol="0">
            <a:spAutoFit/>
          </a:bodyPr>
          <a:lstStyle/>
          <a:p>
            <a:r>
              <a:rPr lang="en-US" sz="1600" dirty="0">
                <a:solidFill>
                  <a:schemeClr val="bg1">
                    <a:lumMod val="75000"/>
                  </a:schemeClr>
                </a:solidFill>
              </a:rPr>
              <a:t>Vasospasm of the CRA</a:t>
            </a:r>
          </a:p>
        </p:txBody>
      </p:sp>
      <p:sp>
        <p:nvSpPr>
          <p:cNvPr id="6" name="TextBox 5">
            <a:extLst>
              <a:ext uri="{FF2B5EF4-FFF2-40B4-BE49-F238E27FC236}">
                <a16:creationId xmlns:a16="http://schemas.microsoft.com/office/drawing/2014/main" id="{F4D9AC44-94DB-3BB2-0A2C-5CBC0FE4D8C0}"/>
              </a:ext>
            </a:extLst>
          </p:cNvPr>
          <p:cNvSpPr txBox="1"/>
          <p:nvPr/>
        </p:nvSpPr>
        <p:spPr>
          <a:xfrm>
            <a:off x="820440" y="747378"/>
            <a:ext cx="7528428" cy="4524315"/>
          </a:xfrm>
          <a:prstGeom prst="rect">
            <a:avLst/>
          </a:prstGeom>
          <a:solidFill>
            <a:schemeClr val="accent6">
              <a:lumMod val="20000"/>
              <a:lumOff val="80000"/>
            </a:schemeClr>
          </a:solidFill>
        </p:spPr>
        <p:txBody>
          <a:bodyPr wrap="square" rtlCol="0">
            <a:spAutoFit/>
          </a:bodyPr>
          <a:lstStyle/>
          <a:p>
            <a:r>
              <a:rPr lang="en-US" sz="1600" i="1" dirty="0">
                <a:solidFill>
                  <a:schemeClr val="bg1">
                    <a:lumMod val="75000"/>
                  </a:schemeClr>
                </a:solidFill>
              </a:rPr>
              <a:t>In a pt with TMVL, what should push you to suspect an embolic cause?</a:t>
            </a:r>
          </a:p>
          <a:p>
            <a:r>
              <a:rPr lang="en-US" sz="1600" dirty="0">
                <a:solidFill>
                  <a:schemeClr val="bg1">
                    <a:lumMod val="75000"/>
                  </a:schemeClr>
                </a:solidFill>
              </a:rPr>
              <a:t>Finding that you’ve ruled out ocular and orbital causes, as well as having concluded that the likelihood of  GCA  is low</a:t>
            </a:r>
          </a:p>
          <a:p>
            <a:endParaRPr lang="en-US" sz="1600" i="1" dirty="0">
              <a:solidFill>
                <a:schemeClr val="bg1">
                  <a:lumMod val="75000"/>
                </a:schemeClr>
              </a:solidFill>
            </a:endParaRPr>
          </a:p>
          <a:p>
            <a:r>
              <a:rPr lang="en-US" sz="1600" i="1" dirty="0">
                <a:solidFill>
                  <a:schemeClr val="bg1">
                    <a:lumMod val="75000"/>
                  </a:schemeClr>
                </a:solidFill>
              </a:rPr>
              <a:t>OK, so I’ve concluded the acute case of TMVL sitting in front of me is likely embolic in origin. What now?</a:t>
            </a:r>
          </a:p>
          <a:p>
            <a:r>
              <a:rPr lang="en-US" sz="1600" dirty="0">
                <a:solidFill>
                  <a:schemeClr val="bg1">
                    <a:lumMod val="75000"/>
                  </a:schemeClr>
                </a:solidFill>
              </a:rPr>
              <a:t>Well, they need a workup</a:t>
            </a:r>
          </a:p>
          <a:p>
            <a:endParaRPr lang="en-US" sz="1600" i="1" dirty="0">
              <a:solidFill>
                <a:schemeClr val="bg1">
                  <a:lumMod val="75000"/>
                </a:schemeClr>
              </a:solidFill>
            </a:endParaRPr>
          </a:p>
          <a:p>
            <a:r>
              <a:rPr lang="en-US" sz="1600" i="1" dirty="0">
                <a:solidFill>
                  <a:schemeClr val="bg1">
                    <a:lumMod val="75000"/>
                  </a:schemeClr>
                </a:solidFill>
              </a:rPr>
              <a:t>In a nutshell, what is the goal of the workup?</a:t>
            </a:r>
          </a:p>
          <a:p>
            <a:r>
              <a:rPr lang="en-US" sz="1600" dirty="0">
                <a:solidFill>
                  <a:schemeClr val="bg1">
                    <a:lumMod val="75000"/>
                  </a:schemeClr>
                </a:solidFill>
              </a:rPr>
              <a:t>To </a:t>
            </a:r>
            <a:r>
              <a:rPr lang="en-US" sz="1600" b="1" dirty="0"/>
              <a:t>identify the  embolic source</a:t>
            </a:r>
            <a:endParaRPr lang="en-US" sz="1600" b="1"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Who should do the workup?</a:t>
            </a:r>
          </a:p>
          <a:p>
            <a:r>
              <a:rPr lang="en-US" sz="1600" dirty="0">
                <a:solidFill>
                  <a:schemeClr val="bg1">
                    <a:lumMod val="75000"/>
                  </a:schemeClr>
                </a:solidFill>
              </a:rPr>
              <a:t>Ideally an ER-affiliated Stroke Center; otherwise, the ER</a:t>
            </a:r>
          </a:p>
          <a:p>
            <a:endParaRPr lang="en-US" sz="1600" dirty="0">
              <a:solidFill>
                <a:schemeClr val="bg1">
                  <a:lumMod val="75000"/>
                </a:schemeClr>
              </a:solidFill>
            </a:endParaRPr>
          </a:p>
          <a:p>
            <a:r>
              <a:rPr lang="en-US" sz="1600" i="1" dirty="0">
                <a:solidFill>
                  <a:schemeClr val="bg1">
                    <a:lumMod val="75000"/>
                  </a:schemeClr>
                </a:solidFill>
              </a:rPr>
              <a:t>Who should </a:t>
            </a:r>
            <a:r>
              <a:rPr lang="en-US" sz="1600" b="1" i="1" dirty="0">
                <a:solidFill>
                  <a:schemeClr val="bg1">
                    <a:lumMod val="75000"/>
                  </a:schemeClr>
                </a:solidFill>
              </a:rPr>
              <a:t>not</a:t>
            </a:r>
            <a:r>
              <a:rPr lang="en-US" sz="1600" i="1" dirty="0">
                <a:solidFill>
                  <a:schemeClr val="bg1">
                    <a:lumMod val="75000"/>
                  </a:schemeClr>
                </a:solidFill>
              </a:rPr>
              <a:t> do the workup?</a:t>
            </a:r>
          </a:p>
          <a:p>
            <a:r>
              <a:rPr lang="en-US" sz="1600" dirty="0">
                <a:solidFill>
                  <a:schemeClr val="bg1">
                    <a:lumMod val="75000"/>
                  </a:schemeClr>
                </a:solidFill>
              </a:rPr>
              <a:t>You, and/or the pt’s PCP via an </a:t>
            </a:r>
            <a:r>
              <a:rPr lang="en-US" sz="1600" dirty="0" err="1">
                <a:solidFill>
                  <a:schemeClr val="bg1">
                    <a:lumMod val="75000"/>
                  </a:schemeClr>
                </a:solidFill>
              </a:rPr>
              <a:t>outpt</a:t>
            </a:r>
            <a:r>
              <a:rPr lang="en-US" sz="1600" dirty="0">
                <a:solidFill>
                  <a:schemeClr val="bg1">
                    <a:lumMod val="75000"/>
                  </a:schemeClr>
                </a:solidFill>
              </a:rPr>
              <a:t> referral. Remember, a retinal TIA </a:t>
            </a:r>
            <a:r>
              <a:rPr lang="en-US" sz="1600" i="1" dirty="0">
                <a:solidFill>
                  <a:schemeClr val="bg1">
                    <a:lumMod val="75000"/>
                  </a:schemeClr>
                </a:solidFill>
              </a:rPr>
              <a:t>is</a:t>
            </a:r>
            <a:r>
              <a:rPr lang="en-US" sz="1600" dirty="0">
                <a:solidFill>
                  <a:schemeClr val="bg1">
                    <a:lumMod val="75000"/>
                  </a:schemeClr>
                </a:solidFill>
              </a:rPr>
              <a:t> a TIA.   If a pt reported a recent two-minute spell of aphasia, would you refer them to their PCP for evaluation? (Please tell me you said no.) </a:t>
            </a:r>
            <a:r>
              <a:rPr lang="en-US" sz="1600" u="sng" dirty="0">
                <a:solidFill>
                  <a:schemeClr val="bg1">
                    <a:lumMod val="75000"/>
                  </a:schemeClr>
                </a:solidFill>
              </a:rPr>
              <a:t>A retinal TIA is no different</a:t>
            </a:r>
            <a:r>
              <a:rPr lang="en-US" sz="1600" dirty="0">
                <a:solidFill>
                  <a:schemeClr val="bg1">
                    <a:lumMod val="75000"/>
                  </a:schemeClr>
                </a:solidFill>
              </a:rPr>
              <a:t>.</a:t>
            </a:r>
          </a:p>
        </p:txBody>
      </p:sp>
      <p:sp>
        <p:nvSpPr>
          <p:cNvPr id="21" name="Frame 20">
            <a:extLst>
              <a:ext uri="{FF2B5EF4-FFF2-40B4-BE49-F238E27FC236}">
                <a16:creationId xmlns:a16="http://schemas.microsoft.com/office/drawing/2014/main" id="{BDE2F548-EA56-07B0-61FF-044DDE03A0B8}"/>
              </a:ext>
            </a:extLst>
          </p:cNvPr>
          <p:cNvSpPr/>
          <p:nvPr/>
        </p:nvSpPr>
        <p:spPr>
          <a:xfrm>
            <a:off x="1020417" y="2888974"/>
            <a:ext cx="3008244" cy="490329"/>
          </a:xfrm>
          <a:prstGeom prst="frame">
            <a:avLst>
              <a:gd name="adj1" fmla="val 19127"/>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A115C63-263C-971F-29C9-40869056BDD6}"/>
              </a:ext>
            </a:extLst>
          </p:cNvPr>
          <p:cNvSpPr txBox="1"/>
          <p:nvPr/>
        </p:nvSpPr>
        <p:spPr>
          <a:xfrm>
            <a:off x="362288" y="3548579"/>
            <a:ext cx="4596226" cy="954107"/>
          </a:xfrm>
          <a:prstGeom prst="rect">
            <a:avLst/>
          </a:prstGeom>
          <a:solidFill>
            <a:srgbClr val="53D2FF"/>
          </a:solidFill>
        </p:spPr>
        <p:txBody>
          <a:bodyPr wrap="square" rtlCol="0">
            <a:spAutoFit/>
          </a:bodyPr>
          <a:lstStyle/>
          <a:p>
            <a:r>
              <a:rPr lang="en-US" sz="1400" i="1" dirty="0">
                <a:solidFill>
                  <a:schemeClr val="bg1">
                    <a:lumMod val="50000"/>
                  </a:schemeClr>
                </a:solidFill>
              </a:rPr>
              <a:t>How does one go about identifying the embolic source?</a:t>
            </a:r>
          </a:p>
          <a:p>
            <a:r>
              <a:rPr lang="en-US" sz="1400" dirty="0">
                <a:solidFill>
                  <a:schemeClr val="bg1">
                    <a:lumMod val="50000"/>
                  </a:schemeClr>
                </a:solidFill>
              </a:rPr>
              <a:t>Well, recall that each embolus type is suggestive of a particular sort of pathology, which in turn is suggestive of particular locales at which the path might be found…</a:t>
            </a:r>
          </a:p>
        </p:txBody>
      </p:sp>
      <p:sp>
        <p:nvSpPr>
          <p:cNvPr id="46" name="Rectangle 45">
            <a:extLst>
              <a:ext uri="{FF2B5EF4-FFF2-40B4-BE49-F238E27FC236}">
                <a16:creationId xmlns:a16="http://schemas.microsoft.com/office/drawing/2014/main" id="{D7484881-FADE-D01C-4C2D-C14F0B49ABEA}"/>
              </a:ext>
            </a:extLst>
          </p:cNvPr>
          <p:cNvSpPr/>
          <p:nvPr/>
        </p:nvSpPr>
        <p:spPr>
          <a:xfrm>
            <a:off x="4111434" y="834194"/>
            <a:ext cx="2383805" cy="24379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782DA9-1DCE-168D-3702-9A0369DDADD7}"/>
              </a:ext>
            </a:extLst>
          </p:cNvPr>
          <p:cNvSpPr txBox="1"/>
          <p:nvPr/>
        </p:nvSpPr>
        <p:spPr>
          <a:xfrm>
            <a:off x="4111434" y="834194"/>
            <a:ext cx="2357039" cy="1107996"/>
          </a:xfrm>
          <a:prstGeom prst="rect">
            <a:avLst/>
          </a:prstGeom>
          <a:solidFill>
            <a:schemeClr val="bg2">
              <a:lumMod val="40000"/>
              <a:lumOff val="60000"/>
            </a:schemeClr>
          </a:solidFill>
        </p:spPr>
        <p:txBody>
          <a:bodyPr wrap="square" rtlCol="0">
            <a:spAutoFit/>
          </a:bodyPr>
          <a:lstStyle/>
          <a:p>
            <a:r>
              <a:rPr lang="en-US" i="1" dirty="0">
                <a:solidFill>
                  <a:schemeClr val="bg1">
                    <a:lumMod val="65000"/>
                  </a:schemeClr>
                </a:solidFill>
              </a:rPr>
              <a:t>Platelet-fibrin  emboli</a:t>
            </a:r>
            <a:endParaRPr lang="en-US" sz="1600" i="1" dirty="0">
              <a:solidFill>
                <a:schemeClr val="bg1">
                  <a:lumMod val="65000"/>
                </a:schemeClr>
              </a:solidFill>
            </a:endParaRPr>
          </a:p>
          <a:p>
            <a:r>
              <a:rPr lang="en-US" sz="1600" dirty="0">
                <a:solidFill>
                  <a:schemeClr val="bg1">
                    <a:lumMod val="65000"/>
                  </a:schemeClr>
                </a:solidFill>
              </a:rPr>
              <a:t>are suggestive of… thrombotic </a:t>
            </a:r>
            <a:r>
              <a:rPr lang="en-US" sz="1600" dirty="0" err="1">
                <a:solidFill>
                  <a:schemeClr val="bg1">
                    <a:lumMod val="65000"/>
                  </a:schemeClr>
                </a:solidFill>
              </a:rPr>
              <a:t>dz</a:t>
            </a:r>
            <a:r>
              <a:rPr lang="en-US" sz="1600" dirty="0">
                <a:solidFill>
                  <a:schemeClr val="bg1">
                    <a:lumMod val="65000"/>
                  </a:schemeClr>
                </a:solidFill>
              </a:rPr>
              <a:t> of…       the atria in </a:t>
            </a:r>
            <a:r>
              <a:rPr lang="en-US" sz="1600" dirty="0" err="1">
                <a:solidFill>
                  <a:schemeClr val="bg1">
                    <a:lumMod val="65000"/>
                  </a:schemeClr>
                </a:solidFill>
              </a:rPr>
              <a:t>AFib</a:t>
            </a:r>
            <a:endParaRPr lang="en-US" dirty="0">
              <a:solidFill>
                <a:schemeClr val="bg1">
                  <a:lumMod val="65000"/>
                </a:schemeClr>
              </a:solidFill>
            </a:endParaRPr>
          </a:p>
        </p:txBody>
      </p:sp>
      <p:sp>
        <p:nvSpPr>
          <p:cNvPr id="45" name="Rectangle 44">
            <a:extLst>
              <a:ext uri="{FF2B5EF4-FFF2-40B4-BE49-F238E27FC236}">
                <a16:creationId xmlns:a16="http://schemas.microsoft.com/office/drawing/2014/main" id="{842ED55E-EB71-8CFA-0FED-F12FF3B6D83A}"/>
              </a:ext>
            </a:extLst>
          </p:cNvPr>
          <p:cNvSpPr/>
          <p:nvPr/>
        </p:nvSpPr>
        <p:spPr>
          <a:xfrm>
            <a:off x="1401365" y="834194"/>
            <a:ext cx="2209806" cy="18047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0DA2620-711F-4DA6-91CF-A5AAE4E255EE}"/>
              </a:ext>
            </a:extLst>
          </p:cNvPr>
          <p:cNvSpPr txBox="1"/>
          <p:nvPr/>
        </p:nvSpPr>
        <p:spPr>
          <a:xfrm>
            <a:off x="1401365" y="847194"/>
            <a:ext cx="2154299" cy="1107996"/>
          </a:xfrm>
          <a:prstGeom prst="rect">
            <a:avLst/>
          </a:prstGeom>
          <a:solidFill>
            <a:schemeClr val="accent1">
              <a:lumMod val="40000"/>
              <a:lumOff val="60000"/>
            </a:schemeClr>
          </a:solidFill>
        </p:spPr>
        <p:txBody>
          <a:bodyPr wrap="square" rtlCol="0">
            <a:spAutoFit/>
          </a:bodyPr>
          <a:lstStyle/>
          <a:p>
            <a:r>
              <a:rPr lang="en-US" i="1" dirty="0">
                <a:solidFill>
                  <a:schemeClr val="bg1">
                    <a:lumMod val="75000"/>
                  </a:schemeClr>
                </a:solidFill>
              </a:rPr>
              <a:t>Cholesterol  emboli</a:t>
            </a:r>
          </a:p>
          <a:p>
            <a:r>
              <a:rPr lang="en-US" sz="1600" dirty="0">
                <a:solidFill>
                  <a:schemeClr val="bg1">
                    <a:lumMod val="75000"/>
                  </a:schemeClr>
                </a:solidFill>
              </a:rPr>
              <a:t>are suggestive of… atheromatous </a:t>
            </a:r>
            <a:r>
              <a:rPr lang="en-US" sz="1600" dirty="0" err="1">
                <a:solidFill>
                  <a:schemeClr val="bg1">
                    <a:lumMod val="75000"/>
                  </a:schemeClr>
                </a:solidFill>
              </a:rPr>
              <a:t>dz</a:t>
            </a:r>
            <a:r>
              <a:rPr lang="en-US" sz="1600" dirty="0">
                <a:solidFill>
                  <a:schemeClr val="bg1">
                    <a:lumMod val="75000"/>
                  </a:schemeClr>
                </a:solidFill>
              </a:rPr>
              <a:t> of… the carotids</a:t>
            </a:r>
          </a:p>
        </p:txBody>
      </p:sp>
      <p:sp>
        <p:nvSpPr>
          <p:cNvPr id="47" name="Rectangle 46">
            <a:extLst>
              <a:ext uri="{FF2B5EF4-FFF2-40B4-BE49-F238E27FC236}">
                <a16:creationId xmlns:a16="http://schemas.microsoft.com/office/drawing/2014/main" id="{0688E72E-66DB-B59D-A674-2F5D980AA907}"/>
              </a:ext>
            </a:extLst>
          </p:cNvPr>
          <p:cNvSpPr/>
          <p:nvPr/>
        </p:nvSpPr>
        <p:spPr>
          <a:xfrm>
            <a:off x="6903560" y="832641"/>
            <a:ext cx="1945571" cy="17509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2BB035-CB03-3215-8545-B8C55FEBBF0B}"/>
              </a:ext>
            </a:extLst>
          </p:cNvPr>
          <p:cNvSpPr txBox="1"/>
          <p:nvPr/>
        </p:nvSpPr>
        <p:spPr>
          <a:xfrm>
            <a:off x="6903560" y="834194"/>
            <a:ext cx="1945571" cy="1107996"/>
          </a:xfrm>
          <a:prstGeom prst="rect">
            <a:avLst/>
          </a:prstGeom>
          <a:solidFill>
            <a:schemeClr val="accent5">
              <a:lumMod val="75000"/>
            </a:schemeClr>
          </a:solidFill>
        </p:spPr>
        <p:txBody>
          <a:bodyPr wrap="square" rtlCol="0">
            <a:spAutoFit/>
          </a:bodyPr>
          <a:lstStyle/>
          <a:p>
            <a:r>
              <a:rPr lang="en-US" i="1" dirty="0">
                <a:solidFill>
                  <a:schemeClr val="bg1">
                    <a:lumMod val="50000"/>
                  </a:schemeClr>
                </a:solidFill>
              </a:rPr>
              <a:t>Calcium  emboli</a:t>
            </a:r>
          </a:p>
          <a:p>
            <a:r>
              <a:rPr lang="en-US" sz="1600" dirty="0">
                <a:solidFill>
                  <a:schemeClr val="bg1">
                    <a:lumMod val="50000"/>
                  </a:schemeClr>
                </a:solidFill>
              </a:rPr>
              <a:t>are suggestive of… calcific </a:t>
            </a:r>
            <a:r>
              <a:rPr lang="en-US" sz="1600" dirty="0" err="1">
                <a:solidFill>
                  <a:schemeClr val="bg1">
                    <a:lumMod val="50000"/>
                  </a:schemeClr>
                </a:solidFill>
              </a:rPr>
              <a:t>dz</a:t>
            </a:r>
            <a:r>
              <a:rPr lang="en-US" sz="1600" dirty="0">
                <a:solidFill>
                  <a:schemeClr val="bg1">
                    <a:lumMod val="50000"/>
                  </a:schemeClr>
                </a:solidFill>
              </a:rPr>
              <a:t> of…            the heart valves</a:t>
            </a:r>
          </a:p>
        </p:txBody>
      </p:sp>
      <p:sp>
        <p:nvSpPr>
          <p:cNvPr id="39" name="TextBox 38">
            <a:extLst>
              <a:ext uri="{FF2B5EF4-FFF2-40B4-BE49-F238E27FC236}">
                <a16:creationId xmlns:a16="http://schemas.microsoft.com/office/drawing/2014/main" id="{2B6C22A3-941E-D6F5-9869-44B74CF370C6}"/>
              </a:ext>
            </a:extLst>
          </p:cNvPr>
          <p:cNvSpPr txBox="1"/>
          <p:nvPr/>
        </p:nvSpPr>
        <p:spPr>
          <a:xfrm>
            <a:off x="1401365" y="2055035"/>
            <a:ext cx="1885453" cy="523220"/>
          </a:xfrm>
          <a:prstGeom prst="rect">
            <a:avLst/>
          </a:prstGeom>
          <a:solidFill>
            <a:schemeClr val="accent1">
              <a:lumMod val="40000"/>
              <a:lumOff val="60000"/>
            </a:schemeClr>
          </a:solidFill>
        </p:spPr>
        <p:txBody>
          <a:bodyPr wrap="none" rtlCol="0">
            <a:spAutoFit/>
          </a:bodyPr>
          <a:lstStyle/>
          <a:p>
            <a:r>
              <a:rPr lang="en-US" sz="1400" dirty="0">
                <a:solidFill>
                  <a:schemeClr val="bg1">
                    <a:lumMod val="75000"/>
                  </a:schemeClr>
                </a:solidFill>
              </a:rPr>
              <a:t>--Carotid auscultation</a:t>
            </a:r>
          </a:p>
          <a:p>
            <a:r>
              <a:rPr lang="en-US" sz="1400" dirty="0">
                <a:solidFill>
                  <a:schemeClr val="bg1">
                    <a:lumMod val="75000"/>
                  </a:schemeClr>
                </a:solidFill>
              </a:rPr>
              <a:t>--Carotid imaging</a:t>
            </a:r>
          </a:p>
        </p:txBody>
      </p:sp>
      <p:sp>
        <p:nvSpPr>
          <p:cNvPr id="40" name="TextBox 39">
            <a:extLst>
              <a:ext uri="{FF2B5EF4-FFF2-40B4-BE49-F238E27FC236}">
                <a16:creationId xmlns:a16="http://schemas.microsoft.com/office/drawing/2014/main" id="{C59FEFDF-71FA-6EC0-E90C-F3E5BE7B877D}"/>
              </a:ext>
            </a:extLst>
          </p:cNvPr>
          <p:cNvSpPr txBox="1"/>
          <p:nvPr/>
        </p:nvSpPr>
        <p:spPr>
          <a:xfrm>
            <a:off x="4114484" y="2036687"/>
            <a:ext cx="1925527" cy="1169551"/>
          </a:xfrm>
          <a:prstGeom prst="rect">
            <a:avLst/>
          </a:prstGeom>
          <a:solidFill>
            <a:schemeClr val="bg2">
              <a:lumMod val="40000"/>
              <a:lumOff val="60000"/>
            </a:schemeClr>
          </a:solidFill>
        </p:spPr>
        <p:txBody>
          <a:bodyPr wrap="none" rtlCol="0">
            <a:spAutoFit/>
          </a:bodyPr>
          <a:lstStyle/>
          <a:p>
            <a:r>
              <a:rPr lang="en-US" sz="1400" dirty="0">
                <a:solidFill>
                  <a:schemeClr val="bg1">
                    <a:lumMod val="65000"/>
                  </a:schemeClr>
                </a:solidFill>
              </a:rPr>
              <a:t>--Check the pt’s pulse</a:t>
            </a:r>
          </a:p>
          <a:p>
            <a:r>
              <a:rPr lang="en-US" sz="1400" dirty="0">
                <a:solidFill>
                  <a:schemeClr val="bg1">
                    <a:lumMod val="65000"/>
                  </a:schemeClr>
                </a:solidFill>
              </a:rPr>
              <a:t>--Cardiac auscultation</a:t>
            </a:r>
          </a:p>
          <a:p>
            <a:r>
              <a:rPr lang="en-US" sz="1400" dirty="0">
                <a:solidFill>
                  <a:schemeClr val="bg1">
                    <a:lumMod val="65000"/>
                  </a:schemeClr>
                </a:solidFill>
              </a:rPr>
              <a:t>--Echo</a:t>
            </a:r>
          </a:p>
          <a:p>
            <a:r>
              <a:rPr lang="en-US" sz="1400" dirty="0">
                <a:solidFill>
                  <a:schemeClr val="bg1">
                    <a:lumMod val="65000"/>
                  </a:schemeClr>
                </a:solidFill>
              </a:rPr>
              <a:t>--EKG</a:t>
            </a:r>
          </a:p>
          <a:p>
            <a:r>
              <a:rPr lang="en-US" sz="1400" dirty="0">
                <a:solidFill>
                  <a:schemeClr val="bg1">
                    <a:lumMod val="65000"/>
                  </a:schemeClr>
                </a:solidFill>
              </a:rPr>
              <a:t>--Holter study</a:t>
            </a:r>
          </a:p>
        </p:txBody>
      </p:sp>
      <p:sp>
        <p:nvSpPr>
          <p:cNvPr id="41" name="TextBox 40">
            <a:extLst>
              <a:ext uri="{FF2B5EF4-FFF2-40B4-BE49-F238E27FC236}">
                <a16:creationId xmlns:a16="http://schemas.microsoft.com/office/drawing/2014/main" id="{B182F229-DD8B-9B49-67C9-4A96E2E3F85C}"/>
              </a:ext>
            </a:extLst>
          </p:cNvPr>
          <p:cNvSpPr txBox="1"/>
          <p:nvPr/>
        </p:nvSpPr>
        <p:spPr>
          <a:xfrm>
            <a:off x="6905712" y="2055316"/>
            <a:ext cx="1925527" cy="523220"/>
          </a:xfrm>
          <a:prstGeom prst="rect">
            <a:avLst/>
          </a:prstGeom>
          <a:solidFill>
            <a:schemeClr val="accent5">
              <a:lumMod val="75000"/>
            </a:schemeClr>
          </a:solidFill>
        </p:spPr>
        <p:txBody>
          <a:bodyPr wrap="none" rtlCol="0">
            <a:spAutoFit/>
          </a:bodyPr>
          <a:lstStyle/>
          <a:p>
            <a:r>
              <a:rPr lang="en-US" sz="1400" dirty="0">
                <a:solidFill>
                  <a:schemeClr val="bg1">
                    <a:lumMod val="50000"/>
                  </a:schemeClr>
                </a:solidFill>
              </a:rPr>
              <a:t>--Cardiac auscultation</a:t>
            </a:r>
          </a:p>
          <a:p>
            <a:r>
              <a:rPr lang="en-US" sz="1400" dirty="0">
                <a:solidFill>
                  <a:schemeClr val="bg1">
                    <a:lumMod val="50000"/>
                  </a:schemeClr>
                </a:solidFill>
              </a:rPr>
              <a:t>--Echo</a:t>
            </a:r>
          </a:p>
        </p:txBody>
      </p:sp>
      <p:sp>
        <p:nvSpPr>
          <p:cNvPr id="48" name="Rectangle 47">
            <a:extLst>
              <a:ext uri="{FF2B5EF4-FFF2-40B4-BE49-F238E27FC236}">
                <a16:creationId xmlns:a16="http://schemas.microsoft.com/office/drawing/2014/main" id="{D9B43797-1411-A8CF-BC92-4864A9D1FA3A}"/>
              </a:ext>
            </a:extLst>
          </p:cNvPr>
          <p:cNvSpPr/>
          <p:nvPr/>
        </p:nvSpPr>
        <p:spPr>
          <a:xfrm>
            <a:off x="1696497" y="1957044"/>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F7EEF23-0838-8C95-7481-1DD6F0F6A1D3}"/>
              </a:ext>
            </a:extLst>
          </p:cNvPr>
          <p:cNvSpPr/>
          <p:nvPr/>
        </p:nvSpPr>
        <p:spPr>
          <a:xfrm>
            <a:off x="4490300" y="1950181"/>
            <a:ext cx="1564034" cy="801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C705A8-4094-C551-7EAD-C9EDC983127C}"/>
              </a:ext>
            </a:extLst>
          </p:cNvPr>
          <p:cNvSpPr/>
          <p:nvPr/>
        </p:nvSpPr>
        <p:spPr>
          <a:xfrm>
            <a:off x="7084182" y="1965975"/>
            <a:ext cx="1564034" cy="80121"/>
          </a:xfrm>
          <a:prstGeom prst="rect">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0CCC30-33B1-0CD4-D10A-F97A8D05C00A}"/>
              </a:ext>
            </a:extLst>
          </p:cNvPr>
          <p:cNvSpPr txBox="1"/>
          <p:nvPr/>
        </p:nvSpPr>
        <p:spPr>
          <a:xfrm>
            <a:off x="1169809" y="3474947"/>
            <a:ext cx="6455698" cy="2554545"/>
          </a:xfrm>
          <a:prstGeom prst="rect">
            <a:avLst/>
          </a:prstGeom>
          <a:solidFill>
            <a:srgbClr val="D5D37F"/>
          </a:solidFill>
        </p:spPr>
        <p:txBody>
          <a:bodyPr wrap="square" rtlCol="0">
            <a:spAutoFit/>
          </a:bodyPr>
          <a:lstStyle/>
          <a:p>
            <a:r>
              <a:rPr lang="en-US" sz="1600" i="1" dirty="0">
                <a:solidFill>
                  <a:schemeClr val="bg1">
                    <a:lumMod val="50000"/>
                  </a:schemeClr>
                </a:solidFill>
              </a:rPr>
              <a:t>Now, the workup. What tests/exam maneuvers should be performed? For each, indicate the type(s) of emboli for which the test has direct bearing vis a vis making a diagnosis:</a:t>
            </a:r>
          </a:p>
          <a:p>
            <a:r>
              <a:rPr lang="en-US" sz="1600" dirty="0">
                <a:solidFill>
                  <a:schemeClr val="bg1">
                    <a:lumMod val="50000"/>
                  </a:schemeClr>
                </a:solidFill>
              </a:rPr>
              <a:t>--Check the pt’s  pulse</a:t>
            </a:r>
          </a:p>
          <a:p>
            <a:r>
              <a:rPr lang="en-US" sz="1600" dirty="0">
                <a:solidFill>
                  <a:schemeClr val="bg1">
                    <a:lumMod val="50000"/>
                  </a:schemeClr>
                </a:solidFill>
              </a:rPr>
              <a:t>--Carotid  auscultation</a:t>
            </a:r>
          </a:p>
          <a:p>
            <a:r>
              <a:rPr lang="en-US" sz="1600" dirty="0">
                <a:solidFill>
                  <a:schemeClr val="bg1">
                    <a:lumMod val="50000"/>
                  </a:schemeClr>
                </a:solidFill>
              </a:rPr>
              <a:t>--Cardiac  auscultation</a:t>
            </a:r>
          </a:p>
          <a:p>
            <a:r>
              <a:rPr lang="en-US" sz="1600" dirty="0">
                <a:solidFill>
                  <a:schemeClr val="bg1">
                    <a:lumMod val="50000"/>
                  </a:schemeClr>
                </a:solidFill>
              </a:rPr>
              <a:t>--Carotid  imaging</a:t>
            </a:r>
          </a:p>
          <a:p>
            <a:r>
              <a:rPr lang="en-US" sz="1600" dirty="0">
                <a:solidFill>
                  <a:schemeClr val="bg1">
                    <a:lumMod val="50000"/>
                  </a:schemeClr>
                </a:solidFill>
              </a:rPr>
              <a:t>--Echocardiography</a:t>
            </a:r>
          </a:p>
          <a:p>
            <a:r>
              <a:rPr lang="en-US" sz="1600" dirty="0">
                <a:solidFill>
                  <a:schemeClr val="bg1">
                    <a:lumMod val="50000"/>
                  </a:schemeClr>
                </a:solidFill>
              </a:rPr>
              <a:t>--EKG</a:t>
            </a:r>
          </a:p>
          <a:p>
            <a:r>
              <a:rPr lang="en-US" sz="1600" dirty="0">
                <a:solidFill>
                  <a:schemeClr val="bg1">
                    <a:lumMod val="50000"/>
                  </a:schemeClr>
                </a:solidFill>
              </a:rPr>
              <a:t>--</a:t>
            </a:r>
            <a:r>
              <a:rPr lang="en-US" sz="1600" b="1" dirty="0">
                <a:solidFill>
                  <a:schemeClr val="bg1">
                    <a:lumMod val="50000"/>
                  </a:schemeClr>
                </a:solidFill>
              </a:rPr>
              <a:t>Holter  study</a:t>
            </a:r>
          </a:p>
        </p:txBody>
      </p:sp>
      <p:sp>
        <p:nvSpPr>
          <p:cNvPr id="43" name="TextBox 42">
            <a:extLst>
              <a:ext uri="{FF2B5EF4-FFF2-40B4-BE49-F238E27FC236}">
                <a16:creationId xmlns:a16="http://schemas.microsoft.com/office/drawing/2014/main" id="{D49C68A5-99E4-28DB-7A4A-9C2FB25B860B}"/>
              </a:ext>
            </a:extLst>
          </p:cNvPr>
          <p:cNvSpPr txBox="1"/>
          <p:nvPr/>
        </p:nvSpPr>
        <p:spPr>
          <a:xfrm>
            <a:off x="5122255" y="5234167"/>
            <a:ext cx="3567002" cy="338554"/>
          </a:xfrm>
          <a:prstGeom prst="rect">
            <a:avLst/>
          </a:prstGeom>
          <a:noFill/>
        </p:spPr>
        <p:txBody>
          <a:bodyPr wrap="none" rtlCol="0">
            <a:spAutoFit/>
          </a:bodyPr>
          <a:lstStyle/>
          <a:p>
            <a:r>
              <a:rPr lang="en-US" sz="1600" b="1" dirty="0"/>
              <a:t>Embolization of retinal arterial tree</a:t>
            </a:r>
          </a:p>
        </p:txBody>
      </p:sp>
      <p:sp>
        <p:nvSpPr>
          <p:cNvPr id="9" name="TextBox 8">
            <a:extLst>
              <a:ext uri="{FF2B5EF4-FFF2-40B4-BE49-F238E27FC236}">
                <a16:creationId xmlns:a16="http://schemas.microsoft.com/office/drawing/2014/main" id="{2A736ECD-7FDF-86C5-0348-B2F1D1DEC922}"/>
              </a:ext>
            </a:extLst>
          </p:cNvPr>
          <p:cNvSpPr txBox="1"/>
          <p:nvPr/>
        </p:nvSpPr>
        <p:spPr>
          <a:xfrm>
            <a:off x="928845" y="1570866"/>
            <a:ext cx="7394715" cy="3539430"/>
          </a:xfrm>
          <a:prstGeom prst="rect">
            <a:avLst/>
          </a:prstGeom>
          <a:solidFill>
            <a:srgbClr val="FED358"/>
          </a:solidFill>
        </p:spPr>
        <p:txBody>
          <a:bodyPr wrap="square" rtlCol="0">
            <a:spAutoFit/>
          </a:bodyPr>
          <a:lstStyle/>
          <a:p>
            <a:r>
              <a:rPr lang="en-US" sz="1600" i="1" dirty="0">
                <a:solidFill>
                  <a:schemeClr val="bg1">
                    <a:lumMod val="65000"/>
                  </a:schemeClr>
                </a:solidFill>
              </a:rPr>
              <a:t>And last but by no means least: No matter what the putative embolism type is, </a:t>
            </a:r>
            <a:r>
              <a:rPr lang="en-US" sz="1600" b="1" dirty="0">
                <a:solidFill>
                  <a:schemeClr val="bg1">
                    <a:lumMod val="65000"/>
                  </a:schemeClr>
                </a:solidFill>
              </a:rPr>
              <a:t>all</a:t>
            </a:r>
            <a:r>
              <a:rPr lang="en-US" sz="1600" i="1" dirty="0">
                <a:solidFill>
                  <a:schemeClr val="bg1">
                    <a:lumMod val="65000"/>
                  </a:schemeClr>
                </a:solidFill>
              </a:rPr>
              <a:t> pts with acute retinal ischemia need another imaging study. What is it?   (This is the ‘another important study’ alluded to earlier.)</a:t>
            </a:r>
          </a:p>
          <a:p>
            <a:r>
              <a:rPr lang="en-US" sz="1600" dirty="0">
                <a:solidFill>
                  <a:schemeClr val="bg1">
                    <a:lumMod val="65000"/>
                  </a:schemeClr>
                </a:solidFill>
              </a:rPr>
              <a:t>MRI</a:t>
            </a:r>
          </a:p>
          <a:p>
            <a:endParaRPr lang="en-US" sz="1600" i="1" dirty="0">
              <a:solidFill>
                <a:schemeClr val="bg1">
                  <a:lumMod val="65000"/>
                </a:schemeClr>
              </a:solidFill>
            </a:endParaRPr>
          </a:p>
          <a:p>
            <a:r>
              <a:rPr lang="en-US" sz="1600" i="1" dirty="0">
                <a:solidFill>
                  <a:schemeClr val="bg1">
                    <a:lumMod val="65000"/>
                  </a:schemeClr>
                </a:solidFill>
              </a:rPr>
              <a:t>There’s a particular MRI sequence the </a:t>
            </a:r>
            <a:r>
              <a:rPr lang="en-US" sz="1600" dirty="0">
                <a:solidFill>
                  <a:schemeClr val="bg1">
                    <a:lumMod val="65000"/>
                  </a:schemeClr>
                </a:solidFill>
              </a:rPr>
              <a:t>Neuro</a:t>
            </a:r>
            <a:r>
              <a:rPr lang="en-US" sz="1600" i="1" dirty="0">
                <a:solidFill>
                  <a:schemeClr val="bg1">
                    <a:lumMod val="65000"/>
                  </a:schemeClr>
                </a:solidFill>
              </a:rPr>
              <a:t> book stresses must be obtained—what is it?</a:t>
            </a:r>
          </a:p>
          <a:p>
            <a:r>
              <a:rPr lang="en-US" sz="1600" dirty="0">
                <a:solidFill>
                  <a:schemeClr val="bg1">
                    <a:lumMod val="65000"/>
                  </a:schemeClr>
                </a:solidFill>
              </a:rPr>
              <a:t>Diffusion-weighted imaging (DWI)</a:t>
            </a:r>
          </a:p>
          <a:p>
            <a:endParaRPr lang="en-US" sz="1600" i="1" dirty="0">
              <a:solidFill>
                <a:schemeClr val="bg1">
                  <a:lumMod val="65000"/>
                </a:schemeClr>
              </a:solidFill>
            </a:endParaRPr>
          </a:p>
          <a:p>
            <a:r>
              <a:rPr lang="en-US" sz="1600" i="1" dirty="0">
                <a:solidFill>
                  <a:schemeClr val="bg1">
                    <a:lumMod val="65000"/>
                  </a:schemeClr>
                </a:solidFill>
              </a:rPr>
              <a:t>Why this particular study?</a:t>
            </a:r>
          </a:p>
          <a:p>
            <a:r>
              <a:rPr lang="en-US" sz="1600" dirty="0">
                <a:solidFill>
                  <a:schemeClr val="bg1">
                    <a:lumMod val="65000"/>
                  </a:schemeClr>
                </a:solidFill>
              </a:rPr>
              <a:t>It is especially good for revealing brain infarctions</a:t>
            </a:r>
          </a:p>
          <a:p>
            <a:endParaRPr lang="en-US" sz="1600" i="1" dirty="0">
              <a:solidFill>
                <a:srgbClr val="0000FF"/>
              </a:solidFill>
            </a:endParaRPr>
          </a:p>
          <a:p>
            <a:r>
              <a:rPr lang="en-US" sz="1600" i="1" dirty="0">
                <a:solidFill>
                  <a:srgbClr val="0000FF"/>
                </a:solidFill>
              </a:rPr>
              <a:t>If DWI reveals acute infarction, what should be done?</a:t>
            </a:r>
          </a:p>
          <a:p>
            <a:r>
              <a:rPr lang="en-US" sz="1600" dirty="0">
                <a:solidFill>
                  <a:srgbClr val="0000FF"/>
                </a:solidFill>
              </a:rPr>
              <a:t>The pt should be admitted to the Stroke service</a:t>
            </a:r>
          </a:p>
        </p:txBody>
      </p:sp>
      <p:sp>
        <p:nvSpPr>
          <p:cNvPr id="15" name="TextBox 14">
            <a:extLst>
              <a:ext uri="{FF2B5EF4-FFF2-40B4-BE49-F238E27FC236}">
                <a16:creationId xmlns:a16="http://schemas.microsoft.com/office/drawing/2014/main" id="{0DA6DDBA-BF50-78B4-FA72-4AE60DEDF683}"/>
              </a:ext>
            </a:extLst>
          </p:cNvPr>
          <p:cNvSpPr txBox="1"/>
          <p:nvPr/>
        </p:nvSpPr>
        <p:spPr>
          <a:xfrm>
            <a:off x="2212906" y="4297674"/>
            <a:ext cx="1252266" cy="338554"/>
          </a:xfrm>
          <a:prstGeom prst="rect">
            <a:avLst/>
          </a:prstGeom>
          <a:noFill/>
        </p:spPr>
        <p:txBody>
          <a:bodyPr wrap="none" rtlCol="0">
            <a:spAutoFit/>
          </a:bodyPr>
          <a:lstStyle/>
          <a:p>
            <a:r>
              <a:rPr lang="en-US" sz="1600" dirty="0">
                <a:latin typeface="Segoe Script" panose="030B0504020000000003" pitchFamily="66" charset="0"/>
              </a:rPr>
              <a:t>but silent</a:t>
            </a:r>
          </a:p>
        </p:txBody>
      </p:sp>
      <p:sp>
        <p:nvSpPr>
          <p:cNvPr id="16" name="TextBox 15">
            <a:extLst>
              <a:ext uri="{FF2B5EF4-FFF2-40B4-BE49-F238E27FC236}">
                <a16:creationId xmlns:a16="http://schemas.microsoft.com/office/drawing/2014/main" id="{97AF26F9-0917-C743-FF5B-32F6ADB50310}"/>
              </a:ext>
            </a:extLst>
          </p:cNvPr>
          <p:cNvSpPr txBox="1"/>
          <p:nvPr/>
        </p:nvSpPr>
        <p:spPr>
          <a:xfrm>
            <a:off x="2735960" y="4594057"/>
            <a:ext cx="293670" cy="369332"/>
          </a:xfrm>
          <a:prstGeom prst="rect">
            <a:avLst/>
          </a:prstGeom>
          <a:noFill/>
        </p:spPr>
        <p:txBody>
          <a:bodyPr wrap="none" rtlCol="0">
            <a:spAutoFit/>
          </a:bodyPr>
          <a:lstStyle/>
          <a:p>
            <a:r>
              <a:rPr lang="en-US" dirty="0"/>
              <a:t>^</a:t>
            </a:r>
          </a:p>
        </p:txBody>
      </p:sp>
      <p:sp>
        <p:nvSpPr>
          <p:cNvPr id="31" name="TextBox 30">
            <a:extLst>
              <a:ext uri="{FF2B5EF4-FFF2-40B4-BE49-F238E27FC236}">
                <a16:creationId xmlns:a16="http://schemas.microsoft.com/office/drawing/2014/main" id="{AD02D898-448C-CE5E-6982-8D0CBEE01653}"/>
              </a:ext>
            </a:extLst>
          </p:cNvPr>
          <p:cNvSpPr txBox="1"/>
          <p:nvPr/>
        </p:nvSpPr>
        <p:spPr>
          <a:xfrm>
            <a:off x="697006" y="5102838"/>
            <a:ext cx="5179623" cy="523220"/>
          </a:xfrm>
          <a:prstGeom prst="rect">
            <a:avLst/>
          </a:prstGeom>
          <a:solidFill>
            <a:schemeClr val="accent1">
              <a:lumMod val="20000"/>
              <a:lumOff val="80000"/>
            </a:schemeClr>
          </a:solidFill>
        </p:spPr>
        <p:txBody>
          <a:bodyPr wrap="none" rtlCol="0">
            <a:spAutoFit/>
          </a:bodyPr>
          <a:lstStyle/>
          <a:p>
            <a:r>
              <a:rPr lang="en-US" sz="1400" i="1" dirty="0"/>
              <a:t>What should be done if the DWI-revealed acute infarct is silent?</a:t>
            </a:r>
          </a:p>
          <a:p>
            <a:r>
              <a:rPr lang="en-US" sz="1400" dirty="0"/>
              <a:t>Makes no difference—the pt should still be admitted</a:t>
            </a:r>
          </a:p>
        </p:txBody>
      </p:sp>
    </p:spTree>
    <p:extLst>
      <p:ext uri="{BB962C8B-B14F-4D97-AF65-F5344CB8AC3E}">
        <p14:creationId xmlns:p14="http://schemas.microsoft.com/office/powerpoint/2010/main" val="251601516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FDAC1-A8BA-4371-B2A6-BFA403CD7381}"/>
              </a:ext>
            </a:extLst>
          </p:cNvPr>
          <p:cNvSpPr>
            <a:spLocks noGrp="1"/>
          </p:cNvSpPr>
          <p:nvPr>
            <p:ph type="sldNum" sz="quarter" idx="12"/>
          </p:nvPr>
        </p:nvSpPr>
        <p:spPr/>
        <p:txBody>
          <a:bodyPr/>
          <a:lstStyle/>
          <a:p>
            <a:pPr>
              <a:defRPr/>
            </a:pPr>
            <a:fld id="{AE3D5967-D305-4D5A-99BA-BCEC8EFAB816}" type="slidenum">
              <a:rPr lang="en-US" altLang="en-US" smtClean="0"/>
              <a:pPr>
                <a:defRPr/>
              </a:pPr>
              <a:t>389</a:t>
            </a:fld>
            <a:endParaRPr lang="en-US" altLang="en-US"/>
          </a:p>
        </p:txBody>
      </p:sp>
      <p:pic>
        <p:nvPicPr>
          <p:cNvPr id="11" name="Picture 10">
            <a:extLst>
              <a:ext uri="{FF2B5EF4-FFF2-40B4-BE49-F238E27FC236}">
                <a16:creationId xmlns:a16="http://schemas.microsoft.com/office/drawing/2014/main" id="{D1D0541C-0C45-4DA8-9E13-3BC56C0E4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32" y="1096394"/>
            <a:ext cx="3815136" cy="4665211"/>
          </a:xfrm>
          <a:prstGeom prst="rect">
            <a:avLst/>
          </a:prstGeom>
        </p:spPr>
      </p:pic>
      <p:sp>
        <p:nvSpPr>
          <p:cNvPr id="12" name="TextBox 11">
            <a:extLst>
              <a:ext uri="{FF2B5EF4-FFF2-40B4-BE49-F238E27FC236}">
                <a16:creationId xmlns:a16="http://schemas.microsoft.com/office/drawing/2014/main" id="{3637C5FA-BFEA-4CF1-82CD-8BB186C8FDE6}"/>
              </a:ext>
            </a:extLst>
          </p:cNvPr>
          <p:cNvSpPr txBox="1"/>
          <p:nvPr/>
        </p:nvSpPr>
        <p:spPr>
          <a:xfrm>
            <a:off x="1400299" y="6019800"/>
            <a:ext cx="6343403" cy="400110"/>
          </a:xfrm>
          <a:prstGeom prst="rect">
            <a:avLst/>
          </a:prstGeom>
          <a:noFill/>
        </p:spPr>
        <p:txBody>
          <a:bodyPr wrap="none" rtlCol="0">
            <a:spAutoFit/>
          </a:bodyPr>
          <a:lstStyle/>
          <a:p>
            <a:pPr algn="ctr"/>
            <a:r>
              <a:rPr lang="en-US" sz="2000" dirty="0">
                <a:latin typeface="Segoe Print" panose="02000600000000000000" pitchFamily="2" charset="0"/>
              </a:rPr>
              <a:t>(This is a good point in the set to take a break)</a:t>
            </a:r>
          </a:p>
        </p:txBody>
      </p:sp>
    </p:spTree>
    <p:extLst>
      <p:ext uri="{BB962C8B-B14F-4D97-AF65-F5344CB8AC3E}">
        <p14:creationId xmlns:p14="http://schemas.microsoft.com/office/powerpoint/2010/main" val="2799978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17FD7F9-610C-4498-7FDA-36867FAA4B5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76C7474-482C-870D-BE82-296F3D30F67C}"/>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B005CB3-89C9-70D3-27FB-E06E0B865700}"/>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6" name="Straight Connector 15">
            <a:extLst>
              <a:ext uri="{FF2B5EF4-FFF2-40B4-BE49-F238E27FC236}">
                <a16:creationId xmlns:a16="http://schemas.microsoft.com/office/drawing/2014/main" id="{46265424-A9A8-1C5E-4988-31C3D028C3DF}"/>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068A4A7-781F-7705-BC5D-42D00E0CE54C}"/>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0" name="Straight Connector 19">
            <a:extLst>
              <a:ext uri="{FF2B5EF4-FFF2-40B4-BE49-F238E27FC236}">
                <a16:creationId xmlns:a16="http://schemas.microsoft.com/office/drawing/2014/main" id="{82318410-EE18-6AB9-A44F-0BE71AD2AD99}"/>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4EF52A90-EC3E-59B6-4946-BF30DB913B74}"/>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9" name="TextBox 8">
            <a:extLst>
              <a:ext uri="{FF2B5EF4-FFF2-40B4-BE49-F238E27FC236}">
                <a16:creationId xmlns:a16="http://schemas.microsoft.com/office/drawing/2014/main" id="{F129ABC9-634B-FC65-27AF-D5EBB7A0B429}"/>
              </a:ext>
            </a:extLst>
          </p:cNvPr>
          <p:cNvSpPr txBox="1"/>
          <p:nvPr/>
        </p:nvSpPr>
        <p:spPr>
          <a:xfrm>
            <a:off x="3401425" y="1719185"/>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19" name="TextBox 18">
            <a:extLst>
              <a:ext uri="{FF2B5EF4-FFF2-40B4-BE49-F238E27FC236}">
                <a16:creationId xmlns:a16="http://schemas.microsoft.com/office/drawing/2014/main" id="{07BD1F5A-B47E-3241-93A4-472FF0CF12F4}"/>
              </a:ext>
            </a:extLst>
          </p:cNvPr>
          <p:cNvSpPr txBox="1"/>
          <p:nvPr/>
        </p:nvSpPr>
        <p:spPr>
          <a:xfrm>
            <a:off x="3401426" y="1719185"/>
            <a:ext cx="3068728" cy="1569660"/>
          </a:xfrm>
          <a:prstGeom prst="rect">
            <a:avLst/>
          </a:prstGeom>
          <a:solidFill>
            <a:schemeClr val="accent1">
              <a:lumMod val="40000"/>
              <a:lumOff val="60000"/>
            </a:schemeClr>
          </a:solidFill>
        </p:spPr>
        <p:txBody>
          <a:bodyPr wrap="square" rtlCol="0">
            <a:spAutoFit/>
          </a:bodyPr>
          <a:lstStyle/>
          <a:p>
            <a:r>
              <a:rPr lang="en-US" sz="1600" dirty="0"/>
              <a:t>--</a:t>
            </a:r>
            <a:r>
              <a:rPr lang="en-US" sz="1600" b="1" i="1" dirty="0"/>
              <a:t>?</a:t>
            </a:r>
          </a:p>
          <a:p>
            <a:r>
              <a:rPr lang="en-US" sz="1600" dirty="0"/>
              <a:t>--</a:t>
            </a:r>
            <a:r>
              <a:rPr lang="en-US" sz="1600" b="1" i="1" dirty="0"/>
              <a:t>?</a:t>
            </a:r>
          </a:p>
          <a:p>
            <a:r>
              <a:rPr lang="en-US" sz="1600" dirty="0"/>
              <a:t>--</a:t>
            </a:r>
            <a:r>
              <a:rPr lang="en-US" sz="1600" b="1" i="1" dirty="0"/>
              <a:t>?</a:t>
            </a:r>
          </a:p>
          <a:p>
            <a:r>
              <a:rPr lang="en-US" sz="1600" dirty="0"/>
              <a:t>--</a:t>
            </a:r>
            <a:r>
              <a:rPr lang="en-US" sz="1600" b="1" i="1" dirty="0"/>
              <a:t>?</a:t>
            </a:r>
          </a:p>
          <a:p>
            <a:r>
              <a:rPr lang="en-US" sz="1600" dirty="0"/>
              <a:t>--</a:t>
            </a:r>
            <a:r>
              <a:rPr lang="en-US" sz="1600" b="1" i="1" dirty="0"/>
              <a:t>?</a:t>
            </a:r>
          </a:p>
          <a:p>
            <a:r>
              <a:rPr lang="en-US" sz="1600" dirty="0"/>
              <a:t>--</a:t>
            </a:r>
            <a:r>
              <a:rPr lang="en-US" sz="1600" b="1" i="1" dirty="0"/>
              <a:t>?</a:t>
            </a:r>
          </a:p>
        </p:txBody>
      </p:sp>
      <p:sp>
        <p:nvSpPr>
          <p:cNvPr id="5" name="TextBox 4">
            <a:extLst>
              <a:ext uri="{FF2B5EF4-FFF2-40B4-BE49-F238E27FC236}">
                <a16:creationId xmlns:a16="http://schemas.microsoft.com/office/drawing/2014/main" id="{1E81CB14-4FDF-ACDE-F506-5A02668FDD40}"/>
              </a:ext>
            </a:extLst>
          </p:cNvPr>
          <p:cNvSpPr txBox="1"/>
          <p:nvPr/>
        </p:nvSpPr>
        <p:spPr>
          <a:xfrm>
            <a:off x="4416069" y="2212345"/>
            <a:ext cx="4320207" cy="584775"/>
          </a:xfrm>
          <a:prstGeom prst="rect">
            <a:avLst/>
          </a:prstGeom>
          <a:noFill/>
        </p:spPr>
        <p:txBody>
          <a:bodyPr wrap="square" rtlCol="0">
            <a:spAutoFit/>
          </a:bodyPr>
          <a:lstStyle/>
          <a:p>
            <a:r>
              <a:rPr lang="en-US" sz="1600" dirty="0"/>
              <a:t>Six specific ocular etiologies are addressed—we will pick them up one or a few at a time</a:t>
            </a:r>
          </a:p>
        </p:txBody>
      </p:sp>
    </p:spTree>
    <p:extLst>
      <p:ext uri="{BB962C8B-B14F-4D97-AF65-F5344CB8AC3E}">
        <p14:creationId xmlns:p14="http://schemas.microsoft.com/office/powerpoint/2010/main" val="1064079834"/>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341760" cy="400110"/>
          </a:xfrm>
          <a:prstGeom prst="rect">
            <a:avLst/>
          </a:prstGeom>
          <a:solidFill>
            <a:schemeClr val="bg1"/>
          </a:solidFill>
        </p:spPr>
        <p:txBody>
          <a:bodyPr wrap="none" rtlCol="0">
            <a:spAutoFit/>
          </a:bodyPr>
          <a:lstStyle/>
          <a:p>
            <a:r>
              <a:rPr lang="en-US" sz="2000" b="1" i="1" dirty="0"/>
              <a:t>?</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400110"/>
          </a:xfrm>
          <a:prstGeom prst="rect">
            <a:avLst/>
          </a:prstGeom>
          <a:solidFill>
            <a:schemeClr val="bg1"/>
          </a:solidFill>
        </p:spPr>
        <p:txBody>
          <a:bodyPr wrap="square" rtlCol="0">
            <a:spAutoFit/>
          </a:bodyPr>
          <a:lstStyle/>
          <a:p>
            <a:r>
              <a:rPr lang="en-US" sz="2000" b="1" i="1" dirty="0"/>
              <a:t>?</a:t>
            </a:r>
            <a:endParaRPr lang="en-US" sz="2400" dirty="0"/>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400110"/>
          </a:xfrm>
          <a:prstGeom prst="rect">
            <a:avLst/>
          </a:prstGeom>
          <a:solidFill>
            <a:schemeClr val="bg1"/>
          </a:solidFill>
        </p:spPr>
        <p:txBody>
          <a:bodyPr wrap="square" rtlCol="0">
            <a:spAutoFit/>
          </a:bodyPr>
          <a:lstStyle/>
          <a:p>
            <a:r>
              <a:rPr lang="en-US" sz="2000" b="1" i="1" dirty="0"/>
              <a:t>?</a:t>
            </a:r>
            <a:endParaRPr lang="en-US" sz="2400" dirty="0"/>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t>The </a:t>
            </a:r>
            <a:r>
              <a:rPr lang="en-US" dirty="0"/>
              <a:t>Neuro</a:t>
            </a:r>
            <a:r>
              <a:rPr lang="en-US" i="1" dirty="0"/>
              <a:t> book discusses three causes of binocular TVL. What are they?</a:t>
            </a:r>
          </a:p>
        </p:txBody>
      </p:sp>
    </p:spTree>
    <p:extLst>
      <p:ext uri="{BB962C8B-B14F-4D97-AF65-F5344CB8AC3E}">
        <p14:creationId xmlns:p14="http://schemas.microsoft.com/office/powerpoint/2010/main" val="134808025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t>Occipital structural abnormality</a:t>
            </a:r>
            <a:endParaRPr lang="en-US" sz="2400" dirty="0"/>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t>Posterior circulation abnormality</a:t>
            </a:r>
            <a:endParaRPr lang="en-US" sz="2400" dirty="0"/>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t>The </a:t>
            </a:r>
            <a:r>
              <a:rPr lang="en-US" dirty="0"/>
              <a:t>Neuro</a:t>
            </a:r>
            <a:r>
              <a:rPr lang="en-US" i="1" dirty="0"/>
              <a:t> book discusses three causes of binocular TVL. What are they?</a:t>
            </a:r>
          </a:p>
        </p:txBody>
      </p:sp>
    </p:spTree>
    <p:extLst>
      <p:ext uri="{BB962C8B-B14F-4D97-AF65-F5344CB8AC3E}">
        <p14:creationId xmlns:p14="http://schemas.microsoft.com/office/powerpoint/2010/main" val="169059860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solidFill>
                  <a:schemeClr val="bg1">
                    <a:lumMod val="75000"/>
                  </a:schemeClr>
                </a:solidFill>
              </a:rPr>
              <a:t>The </a:t>
            </a:r>
            <a:r>
              <a:rPr lang="en-US" dirty="0">
                <a:solidFill>
                  <a:schemeClr val="bg1">
                    <a:lumMod val="75000"/>
                  </a:schemeClr>
                </a:solidFill>
              </a:rPr>
              <a:t>Neuro</a:t>
            </a:r>
            <a:r>
              <a:rPr lang="en-US" i="1" dirty="0">
                <a:solidFill>
                  <a:schemeClr val="bg1">
                    <a:lumMod val="75000"/>
                  </a:schemeClr>
                </a:solidFill>
              </a:rPr>
              <a:t> book discusses three causes of binocular TVL. What are they?</a:t>
            </a:r>
          </a:p>
        </p:txBody>
      </p:sp>
      <p:cxnSp>
        <p:nvCxnSpPr>
          <p:cNvPr id="5" name="Straight Connector 4">
            <a:extLst>
              <a:ext uri="{FF2B5EF4-FFF2-40B4-BE49-F238E27FC236}">
                <a16:creationId xmlns:a16="http://schemas.microsoft.com/office/drawing/2014/main" id="{F328E51D-6DC5-3889-6524-0DF4DD70C82E}"/>
              </a:ext>
            </a:extLst>
          </p:cNvPr>
          <p:cNvCxnSpPr/>
          <p:nvPr/>
        </p:nvCxnSpPr>
        <p:spPr>
          <a:xfrm>
            <a:off x="6337297" y="2625083"/>
            <a:ext cx="0" cy="203228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9B2F642-56F2-6CF3-3A2A-D22EB33501D5}"/>
              </a:ext>
            </a:extLst>
          </p:cNvPr>
          <p:cNvCxnSpPr>
            <a:cxnSpLocks/>
          </p:cNvCxnSpPr>
          <p:nvPr/>
        </p:nvCxnSpPr>
        <p:spPr>
          <a:xfrm>
            <a:off x="6337301" y="4665407"/>
            <a:ext cx="212408"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A3D2B6F-C87E-3D5F-A230-8799FEA0DD2C}"/>
              </a:ext>
            </a:extLst>
          </p:cNvPr>
          <p:cNvSpPr txBox="1"/>
          <p:nvPr/>
        </p:nvSpPr>
        <p:spPr>
          <a:xfrm>
            <a:off x="1038642" y="4045363"/>
            <a:ext cx="5116593" cy="307777"/>
          </a:xfrm>
          <a:prstGeom prst="rect">
            <a:avLst/>
          </a:prstGeom>
          <a:noFill/>
        </p:spPr>
        <p:txBody>
          <a:bodyPr wrap="none" rtlCol="0">
            <a:spAutoFit/>
          </a:bodyPr>
          <a:lstStyle/>
          <a:p>
            <a:r>
              <a:rPr lang="en-US" sz="1400" i="1" dirty="0"/>
              <a:t>Actually, the book does touch upon a fourth cause—what is it?</a:t>
            </a:r>
          </a:p>
        </p:txBody>
      </p:sp>
      <p:sp>
        <p:nvSpPr>
          <p:cNvPr id="13" name="TextBox 12">
            <a:extLst>
              <a:ext uri="{FF2B5EF4-FFF2-40B4-BE49-F238E27FC236}">
                <a16:creationId xmlns:a16="http://schemas.microsoft.com/office/drawing/2014/main" id="{2234261D-7FB4-B4F4-B28E-4F2503042507}"/>
              </a:ext>
            </a:extLst>
          </p:cNvPr>
          <p:cNvSpPr txBox="1"/>
          <p:nvPr/>
        </p:nvSpPr>
        <p:spPr>
          <a:xfrm>
            <a:off x="6496663" y="4502185"/>
            <a:ext cx="309700" cy="384721"/>
          </a:xfrm>
          <a:prstGeom prst="rect">
            <a:avLst/>
          </a:prstGeom>
          <a:solidFill>
            <a:schemeClr val="bg1"/>
          </a:solidFill>
        </p:spPr>
        <p:txBody>
          <a:bodyPr wrap="none" rtlCol="0">
            <a:spAutoFit/>
          </a:bodyPr>
          <a:lstStyle/>
          <a:p>
            <a:r>
              <a:rPr lang="en-US" sz="1900" b="1" dirty="0">
                <a:latin typeface="Segoe Script" panose="030B0504020000000003" pitchFamily="66" charset="0"/>
              </a:rPr>
              <a:t>?</a:t>
            </a:r>
          </a:p>
        </p:txBody>
      </p:sp>
    </p:spTree>
    <p:extLst>
      <p:ext uri="{BB962C8B-B14F-4D97-AF65-F5344CB8AC3E}">
        <p14:creationId xmlns:p14="http://schemas.microsoft.com/office/powerpoint/2010/main" val="281036441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solidFill>
                  <a:schemeClr val="bg1">
                    <a:lumMod val="75000"/>
                  </a:schemeClr>
                </a:solidFill>
              </a:rPr>
              <a:t>The </a:t>
            </a:r>
            <a:r>
              <a:rPr lang="en-US" dirty="0">
                <a:solidFill>
                  <a:schemeClr val="bg1">
                    <a:lumMod val="75000"/>
                  </a:schemeClr>
                </a:solidFill>
              </a:rPr>
              <a:t>Neuro</a:t>
            </a:r>
            <a:r>
              <a:rPr lang="en-US" i="1" dirty="0">
                <a:solidFill>
                  <a:schemeClr val="bg1">
                    <a:lumMod val="75000"/>
                  </a:schemeClr>
                </a:solidFill>
              </a:rPr>
              <a:t> book discusses three causes of binocular TVL. What are they?</a:t>
            </a:r>
          </a:p>
        </p:txBody>
      </p:sp>
      <p:cxnSp>
        <p:nvCxnSpPr>
          <p:cNvPr id="5" name="Straight Connector 4">
            <a:extLst>
              <a:ext uri="{FF2B5EF4-FFF2-40B4-BE49-F238E27FC236}">
                <a16:creationId xmlns:a16="http://schemas.microsoft.com/office/drawing/2014/main" id="{F328E51D-6DC5-3889-6524-0DF4DD70C82E}"/>
              </a:ext>
            </a:extLst>
          </p:cNvPr>
          <p:cNvCxnSpPr/>
          <p:nvPr/>
        </p:nvCxnSpPr>
        <p:spPr>
          <a:xfrm>
            <a:off x="6337297" y="2625083"/>
            <a:ext cx="0" cy="203228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9B2F642-56F2-6CF3-3A2A-D22EB33501D5}"/>
              </a:ext>
            </a:extLst>
          </p:cNvPr>
          <p:cNvCxnSpPr>
            <a:cxnSpLocks/>
          </p:cNvCxnSpPr>
          <p:nvPr/>
        </p:nvCxnSpPr>
        <p:spPr>
          <a:xfrm>
            <a:off x="6337301" y="4665407"/>
            <a:ext cx="212408"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A3D2B6F-C87E-3D5F-A230-8799FEA0DD2C}"/>
              </a:ext>
            </a:extLst>
          </p:cNvPr>
          <p:cNvSpPr txBox="1"/>
          <p:nvPr/>
        </p:nvSpPr>
        <p:spPr>
          <a:xfrm>
            <a:off x="1038642" y="4045363"/>
            <a:ext cx="5116593" cy="523220"/>
          </a:xfrm>
          <a:prstGeom prst="rect">
            <a:avLst/>
          </a:prstGeom>
          <a:noFill/>
        </p:spPr>
        <p:txBody>
          <a:bodyPr wrap="none" rtlCol="0">
            <a:spAutoFit/>
          </a:bodyPr>
          <a:lstStyle/>
          <a:p>
            <a:r>
              <a:rPr lang="en-US" sz="1400" i="1" dirty="0"/>
              <a:t>Actually, the book does touch upon a fourth cause—what is it?</a:t>
            </a:r>
          </a:p>
          <a:p>
            <a:r>
              <a:rPr lang="en-US" sz="1400" dirty="0"/>
              <a:t>Occipital seizures</a:t>
            </a:r>
          </a:p>
        </p:txBody>
      </p:sp>
      <p:sp>
        <p:nvSpPr>
          <p:cNvPr id="13" name="TextBox 12">
            <a:extLst>
              <a:ext uri="{FF2B5EF4-FFF2-40B4-BE49-F238E27FC236}">
                <a16:creationId xmlns:a16="http://schemas.microsoft.com/office/drawing/2014/main" id="{2234261D-7FB4-B4F4-B28E-4F2503042507}"/>
              </a:ext>
            </a:extLst>
          </p:cNvPr>
          <p:cNvSpPr txBox="1"/>
          <p:nvPr/>
        </p:nvSpPr>
        <p:spPr>
          <a:xfrm>
            <a:off x="6496663" y="4502185"/>
            <a:ext cx="2515432" cy="384721"/>
          </a:xfrm>
          <a:prstGeom prst="rect">
            <a:avLst/>
          </a:prstGeom>
          <a:solidFill>
            <a:schemeClr val="bg1"/>
          </a:solidFill>
        </p:spPr>
        <p:txBody>
          <a:bodyPr wrap="none" rtlCol="0">
            <a:spAutoFit/>
          </a:bodyPr>
          <a:lstStyle/>
          <a:p>
            <a:r>
              <a:rPr lang="en-US" sz="1900" dirty="0">
                <a:latin typeface="Segoe Script" panose="030B0504020000000003" pitchFamily="66" charset="0"/>
              </a:rPr>
              <a:t>Occipital seizures</a:t>
            </a:r>
          </a:p>
        </p:txBody>
      </p:sp>
    </p:spTree>
    <p:extLst>
      <p:ext uri="{BB962C8B-B14F-4D97-AF65-F5344CB8AC3E}">
        <p14:creationId xmlns:p14="http://schemas.microsoft.com/office/powerpoint/2010/main" val="318027873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solidFill>
                  <a:schemeClr val="bg1">
                    <a:lumMod val="75000"/>
                  </a:schemeClr>
                </a:solidFill>
              </a:rPr>
              <a:t>The </a:t>
            </a:r>
            <a:r>
              <a:rPr lang="en-US" dirty="0">
                <a:solidFill>
                  <a:schemeClr val="bg1">
                    <a:lumMod val="75000"/>
                  </a:schemeClr>
                </a:solidFill>
              </a:rPr>
              <a:t>Neuro</a:t>
            </a:r>
            <a:r>
              <a:rPr lang="en-US" i="1" dirty="0">
                <a:solidFill>
                  <a:schemeClr val="bg1">
                    <a:lumMod val="75000"/>
                  </a:schemeClr>
                </a:solidFill>
              </a:rPr>
              <a:t> book discusses three causes of binocular TVL. What are they?</a:t>
            </a:r>
          </a:p>
        </p:txBody>
      </p:sp>
      <p:cxnSp>
        <p:nvCxnSpPr>
          <p:cNvPr id="5" name="Straight Connector 4">
            <a:extLst>
              <a:ext uri="{FF2B5EF4-FFF2-40B4-BE49-F238E27FC236}">
                <a16:creationId xmlns:a16="http://schemas.microsoft.com/office/drawing/2014/main" id="{F328E51D-6DC5-3889-6524-0DF4DD70C82E}"/>
              </a:ext>
            </a:extLst>
          </p:cNvPr>
          <p:cNvCxnSpPr/>
          <p:nvPr/>
        </p:nvCxnSpPr>
        <p:spPr>
          <a:xfrm>
            <a:off x="6337297" y="2625083"/>
            <a:ext cx="0" cy="203228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9B2F642-56F2-6CF3-3A2A-D22EB33501D5}"/>
              </a:ext>
            </a:extLst>
          </p:cNvPr>
          <p:cNvCxnSpPr>
            <a:cxnSpLocks/>
          </p:cNvCxnSpPr>
          <p:nvPr/>
        </p:nvCxnSpPr>
        <p:spPr>
          <a:xfrm>
            <a:off x="6337301" y="4665407"/>
            <a:ext cx="212408"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A3D2B6F-C87E-3D5F-A230-8799FEA0DD2C}"/>
              </a:ext>
            </a:extLst>
          </p:cNvPr>
          <p:cNvSpPr txBox="1"/>
          <p:nvPr/>
        </p:nvSpPr>
        <p:spPr>
          <a:xfrm>
            <a:off x="1038642" y="4045363"/>
            <a:ext cx="5116593" cy="954107"/>
          </a:xfrm>
          <a:prstGeom prst="rect">
            <a:avLst/>
          </a:prstGeom>
          <a:noFill/>
        </p:spPr>
        <p:txBody>
          <a:bodyPr wrap="none" rtlCol="0">
            <a:spAutoFit/>
          </a:bodyPr>
          <a:lstStyle/>
          <a:p>
            <a:r>
              <a:rPr lang="en-US" sz="1400" i="1" dirty="0"/>
              <a:t>Actually, the book does touch upon a fourth cause—what is it?</a:t>
            </a:r>
          </a:p>
          <a:p>
            <a:r>
              <a:rPr lang="en-US" sz="1400" dirty="0"/>
              <a:t>Occipital seizures</a:t>
            </a:r>
          </a:p>
          <a:p>
            <a:endParaRPr lang="en-US" sz="1400" i="1" dirty="0"/>
          </a:p>
          <a:p>
            <a:r>
              <a:rPr lang="en-US" sz="1400" i="1" dirty="0"/>
              <a:t>Are occipital seizures a common cause of binocular TVL?</a:t>
            </a:r>
            <a:endParaRPr lang="en-US" sz="1400" dirty="0"/>
          </a:p>
        </p:txBody>
      </p:sp>
      <p:sp>
        <p:nvSpPr>
          <p:cNvPr id="13" name="TextBox 12">
            <a:extLst>
              <a:ext uri="{FF2B5EF4-FFF2-40B4-BE49-F238E27FC236}">
                <a16:creationId xmlns:a16="http://schemas.microsoft.com/office/drawing/2014/main" id="{2234261D-7FB4-B4F4-B28E-4F2503042507}"/>
              </a:ext>
            </a:extLst>
          </p:cNvPr>
          <p:cNvSpPr txBox="1"/>
          <p:nvPr/>
        </p:nvSpPr>
        <p:spPr>
          <a:xfrm>
            <a:off x="6496663" y="4502185"/>
            <a:ext cx="2515432" cy="384721"/>
          </a:xfrm>
          <a:prstGeom prst="rect">
            <a:avLst/>
          </a:prstGeom>
          <a:solidFill>
            <a:schemeClr val="bg1"/>
          </a:solidFill>
        </p:spPr>
        <p:txBody>
          <a:bodyPr wrap="none" rtlCol="0">
            <a:spAutoFit/>
          </a:bodyPr>
          <a:lstStyle/>
          <a:p>
            <a:r>
              <a:rPr lang="en-US" sz="1900" dirty="0">
                <a:latin typeface="Segoe Script" panose="030B0504020000000003" pitchFamily="66" charset="0"/>
              </a:rPr>
              <a:t>Occipital seizures</a:t>
            </a:r>
          </a:p>
        </p:txBody>
      </p:sp>
    </p:spTree>
    <p:extLst>
      <p:ext uri="{BB962C8B-B14F-4D97-AF65-F5344CB8AC3E}">
        <p14:creationId xmlns:p14="http://schemas.microsoft.com/office/powerpoint/2010/main" val="181862980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solidFill>
                  <a:schemeClr val="bg1">
                    <a:lumMod val="75000"/>
                  </a:schemeClr>
                </a:solidFill>
              </a:rPr>
              <a:t>The </a:t>
            </a:r>
            <a:r>
              <a:rPr lang="en-US" dirty="0">
                <a:solidFill>
                  <a:schemeClr val="bg1">
                    <a:lumMod val="75000"/>
                  </a:schemeClr>
                </a:solidFill>
              </a:rPr>
              <a:t>Neuro</a:t>
            </a:r>
            <a:r>
              <a:rPr lang="en-US" i="1" dirty="0">
                <a:solidFill>
                  <a:schemeClr val="bg1">
                    <a:lumMod val="75000"/>
                  </a:schemeClr>
                </a:solidFill>
              </a:rPr>
              <a:t> book discusses three causes of binocular TVL. What are they?</a:t>
            </a:r>
          </a:p>
        </p:txBody>
      </p:sp>
      <p:cxnSp>
        <p:nvCxnSpPr>
          <p:cNvPr id="5" name="Straight Connector 4">
            <a:extLst>
              <a:ext uri="{FF2B5EF4-FFF2-40B4-BE49-F238E27FC236}">
                <a16:creationId xmlns:a16="http://schemas.microsoft.com/office/drawing/2014/main" id="{F328E51D-6DC5-3889-6524-0DF4DD70C82E}"/>
              </a:ext>
            </a:extLst>
          </p:cNvPr>
          <p:cNvCxnSpPr/>
          <p:nvPr/>
        </p:nvCxnSpPr>
        <p:spPr>
          <a:xfrm>
            <a:off x="6337297" y="2625083"/>
            <a:ext cx="0" cy="203228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9B2F642-56F2-6CF3-3A2A-D22EB33501D5}"/>
              </a:ext>
            </a:extLst>
          </p:cNvPr>
          <p:cNvCxnSpPr>
            <a:cxnSpLocks/>
          </p:cNvCxnSpPr>
          <p:nvPr/>
        </p:nvCxnSpPr>
        <p:spPr>
          <a:xfrm>
            <a:off x="6337301" y="4665407"/>
            <a:ext cx="212408"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A3D2B6F-C87E-3D5F-A230-8799FEA0DD2C}"/>
              </a:ext>
            </a:extLst>
          </p:cNvPr>
          <p:cNvSpPr txBox="1"/>
          <p:nvPr/>
        </p:nvSpPr>
        <p:spPr>
          <a:xfrm>
            <a:off x="1038642" y="4045363"/>
            <a:ext cx="5116593" cy="1169551"/>
          </a:xfrm>
          <a:prstGeom prst="rect">
            <a:avLst/>
          </a:prstGeom>
          <a:noFill/>
        </p:spPr>
        <p:txBody>
          <a:bodyPr wrap="none" rtlCol="0">
            <a:spAutoFit/>
          </a:bodyPr>
          <a:lstStyle/>
          <a:p>
            <a:r>
              <a:rPr lang="en-US" sz="1400" i="1" dirty="0"/>
              <a:t>Actually, the book does touch upon a fourth cause—what is it?</a:t>
            </a:r>
          </a:p>
          <a:p>
            <a:r>
              <a:rPr lang="en-US" sz="1400" dirty="0"/>
              <a:t>Occipital seizures</a:t>
            </a:r>
          </a:p>
          <a:p>
            <a:endParaRPr lang="en-US" sz="1400" i="1" dirty="0"/>
          </a:p>
          <a:p>
            <a:r>
              <a:rPr lang="en-US" sz="1400" i="1" dirty="0"/>
              <a:t>Are occipital seizures a common cause of binocular TVL?</a:t>
            </a:r>
          </a:p>
          <a:p>
            <a:r>
              <a:rPr lang="en-US" sz="1400" dirty="0"/>
              <a:t>No—they are “very uncommon” to quote the </a:t>
            </a:r>
            <a:r>
              <a:rPr lang="en-US" sz="1400" i="1" dirty="0"/>
              <a:t>Neuro</a:t>
            </a:r>
            <a:r>
              <a:rPr lang="en-US" sz="1400" dirty="0"/>
              <a:t> book</a:t>
            </a:r>
          </a:p>
        </p:txBody>
      </p:sp>
      <p:sp>
        <p:nvSpPr>
          <p:cNvPr id="13" name="TextBox 12">
            <a:extLst>
              <a:ext uri="{FF2B5EF4-FFF2-40B4-BE49-F238E27FC236}">
                <a16:creationId xmlns:a16="http://schemas.microsoft.com/office/drawing/2014/main" id="{2234261D-7FB4-B4F4-B28E-4F2503042507}"/>
              </a:ext>
            </a:extLst>
          </p:cNvPr>
          <p:cNvSpPr txBox="1"/>
          <p:nvPr/>
        </p:nvSpPr>
        <p:spPr>
          <a:xfrm>
            <a:off x="6496663" y="4502185"/>
            <a:ext cx="2515432" cy="384721"/>
          </a:xfrm>
          <a:prstGeom prst="rect">
            <a:avLst/>
          </a:prstGeom>
          <a:solidFill>
            <a:schemeClr val="bg1"/>
          </a:solidFill>
        </p:spPr>
        <p:txBody>
          <a:bodyPr wrap="none" rtlCol="0">
            <a:spAutoFit/>
          </a:bodyPr>
          <a:lstStyle/>
          <a:p>
            <a:r>
              <a:rPr lang="en-US" sz="1900" dirty="0">
                <a:latin typeface="Segoe Script" panose="030B0504020000000003" pitchFamily="66" charset="0"/>
              </a:rPr>
              <a:t>Occipital seizures</a:t>
            </a:r>
          </a:p>
        </p:txBody>
      </p:sp>
    </p:spTree>
    <p:extLst>
      <p:ext uri="{BB962C8B-B14F-4D97-AF65-F5344CB8AC3E}">
        <p14:creationId xmlns:p14="http://schemas.microsoft.com/office/powerpoint/2010/main" val="2225419522"/>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solidFill>
                  <a:schemeClr val="bg1">
                    <a:lumMod val="75000"/>
                  </a:schemeClr>
                </a:solidFill>
              </a:rPr>
              <a:t>The </a:t>
            </a:r>
            <a:r>
              <a:rPr lang="en-US" dirty="0">
                <a:solidFill>
                  <a:schemeClr val="bg1">
                    <a:lumMod val="75000"/>
                  </a:schemeClr>
                </a:solidFill>
              </a:rPr>
              <a:t>Neuro</a:t>
            </a:r>
            <a:r>
              <a:rPr lang="en-US" i="1" dirty="0">
                <a:solidFill>
                  <a:schemeClr val="bg1">
                    <a:lumMod val="75000"/>
                  </a:schemeClr>
                </a:solidFill>
              </a:rPr>
              <a:t> book discusses three causes of binocular TVL. What are they?</a:t>
            </a:r>
          </a:p>
        </p:txBody>
      </p:sp>
      <p:cxnSp>
        <p:nvCxnSpPr>
          <p:cNvPr id="5" name="Straight Connector 4">
            <a:extLst>
              <a:ext uri="{FF2B5EF4-FFF2-40B4-BE49-F238E27FC236}">
                <a16:creationId xmlns:a16="http://schemas.microsoft.com/office/drawing/2014/main" id="{F328E51D-6DC5-3889-6524-0DF4DD70C82E}"/>
              </a:ext>
            </a:extLst>
          </p:cNvPr>
          <p:cNvCxnSpPr/>
          <p:nvPr/>
        </p:nvCxnSpPr>
        <p:spPr>
          <a:xfrm>
            <a:off x="6337297" y="2625083"/>
            <a:ext cx="0" cy="203228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9B2F642-56F2-6CF3-3A2A-D22EB33501D5}"/>
              </a:ext>
            </a:extLst>
          </p:cNvPr>
          <p:cNvCxnSpPr>
            <a:cxnSpLocks/>
          </p:cNvCxnSpPr>
          <p:nvPr/>
        </p:nvCxnSpPr>
        <p:spPr>
          <a:xfrm>
            <a:off x="6337301" y="4665407"/>
            <a:ext cx="212408"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A3D2B6F-C87E-3D5F-A230-8799FEA0DD2C}"/>
              </a:ext>
            </a:extLst>
          </p:cNvPr>
          <p:cNvSpPr txBox="1"/>
          <p:nvPr/>
        </p:nvSpPr>
        <p:spPr>
          <a:xfrm>
            <a:off x="1038642" y="4045363"/>
            <a:ext cx="5116593" cy="1600438"/>
          </a:xfrm>
          <a:prstGeom prst="rect">
            <a:avLst/>
          </a:prstGeom>
          <a:noFill/>
        </p:spPr>
        <p:txBody>
          <a:bodyPr wrap="none" rtlCol="0">
            <a:spAutoFit/>
          </a:bodyPr>
          <a:lstStyle/>
          <a:p>
            <a:r>
              <a:rPr lang="en-US" sz="1400" i="1" dirty="0"/>
              <a:t>Actually, the book does touch upon a fourth cause—what is it?</a:t>
            </a:r>
          </a:p>
          <a:p>
            <a:r>
              <a:rPr lang="en-US" sz="1400" dirty="0"/>
              <a:t>Occipital seizures</a:t>
            </a:r>
          </a:p>
          <a:p>
            <a:endParaRPr lang="en-US" sz="1400" i="1" dirty="0"/>
          </a:p>
          <a:p>
            <a:r>
              <a:rPr lang="en-US" sz="1400" i="1" dirty="0"/>
              <a:t>Are occipital seizures a common cause of binocular TVL?</a:t>
            </a:r>
          </a:p>
          <a:p>
            <a:r>
              <a:rPr lang="en-US" sz="1400" dirty="0"/>
              <a:t>No—they are “very uncommon” to quote the </a:t>
            </a:r>
            <a:r>
              <a:rPr lang="en-US" sz="1400" i="1" dirty="0"/>
              <a:t>Neuro</a:t>
            </a:r>
            <a:r>
              <a:rPr lang="en-US" sz="1400" dirty="0"/>
              <a:t> book</a:t>
            </a:r>
          </a:p>
          <a:p>
            <a:endParaRPr lang="en-US" sz="1400" i="1" dirty="0"/>
          </a:p>
          <a:p>
            <a:r>
              <a:rPr lang="en-US" sz="1400" i="1" dirty="0"/>
              <a:t>How long does seizure-induced TVL last?</a:t>
            </a:r>
            <a:endParaRPr lang="en-US" sz="1400" dirty="0"/>
          </a:p>
        </p:txBody>
      </p:sp>
      <p:sp>
        <p:nvSpPr>
          <p:cNvPr id="13" name="TextBox 12">
            <a:extLst>
              <a:ext uri="{FF2B5EF4-FFF2-40B4-BE49-F238E27FC236}">
                <a16:creationId xmlns:a16="http://schemas.microsoft.com/office/drawing/2014/main" id="{2234261D-7FB4-B4F4-B28E-4F2503042507}"/>
              </a:ext>
            </a:extLst>
          </p:cNvPr>
          <p:cNvSpPr txBox="1"/>
          <p:nvPr/>
        </p:nvSpPr>
        <p:spPr>
          <a:xfrm>
            <a:off x="6496663" y="4502185"/>
            <a:ext cx="2515432" cy="384721"/>
          </a:xfrm>
          <a:prstGeom prst="rect">
            <a:avLst/>
          </a:prstGeom>
          <a:solidFill>
            <a:schemeClr val="bg1"/>
          </a:solidFill>
        </p:spPr>
        <p:txBody>
          <a:bodyPr wrap="none" rtlCol="0">
            <a:spAutoFit/>
          </a:bodyPr>
          <a:lstStyle/>
          <a:p>
            <a:r>
              <a:rPr lang="en-US" sz="1900" dirty="0">
                <a:latin typeface="Segoe Script" panose="030B0504020000000003" pitchFamily="66" charset="0"/>
              </a:rPr>
              <a:t>Occipital seizures</a:t>
            </a:r>
          </a:p>
        </p:txBody>
      </p:sp>
    </p:spTree>
    <p:extLst>
      <p:ext uri="{BB962C8B-B14F-4D97-AF65-F5344CB8AC3E}">
        <p14:creationId xmlns:p14="http://schemas.microsoft.com/office/powerpoint/2010/main" val="3187992358"/>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solidFill>
                  <a:schemeClr val="bg1">
                    <a:lumMod val="75000"/>
                  </a:schemeClr>
                </a:solidFill>
              </a:rPr>
              <a:t>The </a:t>
            </a:r>
            <a:r>
              <a:rPr lang="en-US" dirty="0">
                <a:solidFill>
                  <a:schemeClr val="bg1">
                    <a:lumMod val="75000"/>
                  </a:schemeClr>
                </a:solidFill>
              </a:rPr>
              <a:t>Neuro</a:t>
            </a:r>
            <a:r>
              <a:rPr lang="en-US" i="1" dirty="0">
                <a:solidFill>
                  <a:schemeClr val="bg1">
                    <a:lumMod val="75000"/>
                  </a:schemeClr>
                </a:solidFill>
              </a:rPr>
              <a:t> book discusses three causes of binocular TVL. What are they?</a:t>
            </a:r>
          </a:p>
        </p:txBody>
      </p:sp>
      <p:cxnSp>
        <p:nvCxnSpPr>
          <p:cNvPr id="5" name="Straight Connector 4">
            <a:extLst>
              <a:ext uri="{FF2B5EF4-FFF2-40B4-BE49-F238E27FC236}">
                <a16:creationId xmlns:a16="http://schemas.microsoft.com/office/drawing/2014/main" id="{F328E51D-6DC5-3889-6524-0DF4DD70C82E}"/>
              </a:ext>
            </a:extLst>
          </p:cNvPr>
          <p:cNvCxnSpPr/>
          <p:nvPr/>
        </p:nvCxnSpPr>
        <p:spPr>
          <a:xfrm>
            <a:off x="6337297" y="2625083"/>
            <a:ext cx="0" cy="203228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9B2F642-56F2-6CF3-3A2A-D22EB33501D5}"/>
              </a:ext>
            </a:extLst>
          </p:cNvPr>
          <p:cNvCxnSpPr>
            <a:cxnSpLocks/>
          </p:cNvCxnSpPr>
          <p:nvPr/>
        </p:nvCxnSpPr>
        <p:spPr>
          <a:xfrm>
            <a:off x="6337301" y="4665407"/>
            <a:ext cx="212408"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A3D2B6F-C87E-3D5F-A230-8799FEA0DD2C}"/>
              </a:ext>
            </a:extLst>
          </p:cNvPr>
          <p:cNvSpPr txBox="1"/>
          <p:nvPr/>
        </p:nvSpPr>
        <p:spPr>
          <a:xfrm>
            <a:off x="1038642" y="4045363"/>
            <a:ext cx="5116593" cy="1815882"/>
          </a:xfrm>
          <a:prstGeom prst="rect">
            <a:avLst/>
          </a:prstGeom>
          <a:noFill/>
        </p:spPr>
        <p:txBody>
          <a:bodyPr wrap="none" rtlCol="0">
            <a:spAutoFit/>
          </a:bodyPr>
          <a:lstStyle/>
          <a:p>
            <a:r>
              <a:rPr lang="en-US" sz="1400" i="1" dirty="0"/>
              <a:t>Actually, the book does touch upon a fourth cause—what is it?</a:t>
            </a:r>
          </a:p>
          <a:p>
            <a:r>
              <a:rPr lang="en-US" sz="1400" dirty="0"/>
              <a:t>Occipital seizures</a:t>
            </a:r>
          </a:p>
          <a:p>
            <a:endParaRPr lang="en-US" sz="1400" i="1" dirty="0"/>
          </a:p>
          <a:p>
            <a:r>
              <a:rPr lang="en-US" sz="1400" i="1" dirty="0"/>
              <a:t>Are occipital seizures a common cause of binocular TVL?</a:t>
            </a:r>
          </a:p>
          <a:p>
            <a:r>
              <a:rPr lang="en-US" sz="1400" dirty="0"/>
              <a:t>No—they are “very uncommon” to quote the </a:t>
            </a:r>
            <a:r>
              <a:rPr lang="en-US" sz="1400" i="1" dirty="0"/>
              <a:t>Neuro</a:t>
            </a:r>
            <a:r>
              <a:rPr lang="en-US" sz="1400" dirty="0"/>
              <a:t> book</a:t>
            </a:r>
          </a:p>
          <a:p>
            <a:endParaRPr lang="en-US" sz="1400" i="1" dirty="0"/>
          </a:p>
          <a:p>
            <a:r>
              <a:rPr lang="en-US" sz="1400" i="1" dirty="0"/>
              <a:t>How long does seizure-induced TVL last?</a:t>
            </a:r>
          </a:p>
          <a:p>
            <a:r>
              <a:rPr lang="en-US" sz="1400" dirty="0"/>
              <a:t>Seconds , usually (an important diagnostic consideration) </a:t>
            </a:r>
          </a:p>
        </p:txBody>
      </p:sp>
      <p:sp>
        <p:nvSpPr>
          <p:cNvPr id="9" name="Rectangle 8">
            <a:extLst>
              <a:ext uri="{FF2B5EF4-FFF2-40B4-BE49-F238E27FC236}">
                <a16:creationId xmlns:a16="http://schemas.microsoft.com/office/drawing/2014/main" id="{24EA1E58-E908-AA18-8F06-81381F5E261C}"/>
              </a:ext>
            </a:extLst>
          </p:cNvPr>
          <p:cNvSpPr/>
          <p:nvPr/>
        </p:nvSpPr>
        <p:spPr>
          <a:xfrm>
            <a:off x="1081331" y="5621024"/>
            <a:ext cx="758712" cy="43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Seconds?</a:t>
            </a:r>
          </a:p>
          <a:p>
            <a:pPr algn="ctr">
              <a:lnSpc>
                <a:spcPts val="700"/>
              </a:lnSpc>
            </a:pPr>
            <a:r>
              <a:rPr lang="en-US" sz="800" dirty="0">
                <a:solidFill>
                  <a:schemeClr val="tx1"/>
                </a:solidFill>
              </a:rPr>
              <a:t>Minutes?</a:t>
            </a:r>
          </a:p>
          <a:p>
            <a:pPr algn="ctr">
              <a:lnSpc>
                <a:spcPts val="700"/>
              </a:lnSpc>
            </a:pPr>
            <a:r>
              <a:rPr lang="en-US" sz="800" dirty="0">
                <a:solidFill>
                  <a:schemeClr val="tx1"/>
                </a:solidFill>
              </a:rPr>
              <a:t>Hours? Days?</a:t>
            </a:r>
          </a:p>
        </p:txBody>
      </p:sp>
      <p:sp>
        <p:nvSpPr>
          <p:cNvPr id="13" name="TextBox 12">
            <a:extLst>
              <a:ext uri="{FF2B5EF4-FFF2-40B4-BE49-F238E27FC236}">
                <a16:creationId xmlns:a16="http://schemas.microsoft.com/office/drawing/2014/main" id="{2234261D-7FB4-B4F4-B28E-4F2503042507}"/>
              </a:ext>
            </a:extLst>
          </p:cNvPr>
          <p:cNvSpPr txBox="1"/>
          <p:nvPr/>
        </p:nvSpPr>
        <p:spPr>
          <a:xfrm>
            <a:off x="6496663" y="4502185"/>
            <a:ext cx="2515432" cy="384721"/>
          </a:xfrm>
          <a:prstGeom prst="rect">
            <a:avLst/>
          </a:prstGeom>
          <a:solidFill>
            <a:schemeClr val="bg1"/>
          </a:solidFill>
        </p:spPr>
        <p:txBody>
          <a:bodyPr wrap="none" rtlCol="0">
            <a:spAutoFit/>
          </a:bodyPr>
          <a:lstStyle/>
          <a:p>
            <a:r>
              <a:rPr lang="en-US" sz="1900" dirty="0">
                <a:latin typeface="Segoe Script" panose="030B0504020000000003" pitchFamily="66" charset="0"/>
              </a:rPr>
              <a:t>Occipital seizures</a:t>
            </a:r>
          </a:p>
        </p:txBody>
      </p:sp>
    </p:spTree>
    <p:extLst>
      <p:ext uri="{BB962C8B-B14F-4D97-AF65-F5344CB8AC3E}">
        <p14:creationId xmlns:p14="http://schemas.microsoft.com/office/powerpoint/2010/main" val="1292315049"/>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1946601" y="2559827"/>
            <a:ext cx="4267529" cy="646331"/>
          </a:xfrm>
          <a:prstGeom prst="rect">
            <a:avLst/>
          </a:prstGeom>
          <a:noFill/>
        </p:spPr>
        <p:txBody>
          <a:bodyPr wrap="square" rtlCol="0">
            <a:spAutoFit/>
          </a:bodyPr>
          <a:lstStyle/>
          <a:p>
            <a:r>
              <a:rPr lang="en-US" i="1" dirty="0">
                <a:solidFill>
                  <a:schemeClr val="bg1">
                    <a:lumMod val="75000"/>
                  </a:schemeClr>
                </a:solidFill>
              </a:rPr>
              <a:t>The </a:t>
            </a:r>
            <a:r>
              <a:rPr lang="en-US" dirty="0">
                <a:solidFill>
                  <a:schemeClr val="bg1">
                    <a:lumMod val="75000"/>
                  </a:schemeClr>
                </a:solidFill>
              </a:rPr>
              <a:t>Neuro</a:t>
            </a:r>
            <a:r>
              <a:rPr lang="en-US" i="1" dirty="0">
                <a:solidFill>
                  <a:schemeClr val="bg1">
                    <a:lumMod val="75000"/>
                  </a:schemeClr>
                </a:solidFill>
              </a:rPr>
              <a:t> book discusses three causes of binocular TVL. What are they?</a:t>
            </a:r>
          </a:p>
        </p:txBody>
      </p:sp>
      <p:cxnSp>
        <p:nvCxnSpPr>
          <p:cNvPr id="5" name="Straight Connector 4">
            <a:extLst>
              <a:ext uri="{FF2B5EF4-FFF2-40B4-BE49-F238E27FC236}">
                <a16:creationId xmlns:a16="http://schemas.microsoft.com/office/drawing/2014/main" id="{F328E51D-6DC5-3889-6524-0DF4DD70C82E}"/>
              </a:ext>
            </a:extLst>
          </p:cNvPr>
          <p:cNvCxnSpPr/>
          <p:nvPr/>
        </p:nvCxnSpPr>
        <p:spPr>
          <a:xfrm>
            <a:off x="6337297" y="2625083"/>
            <a:ext cx="0" cy="203228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9B2F642-56F2-6CF3-3A2A-D22EB33501D5}"/>
              </a:ext>
            </a:extLst>
          </p:cNvPr>
          <p:cNvCxnSpPr>
            <a:cxnSpLocks/>
          </p:cNvCxnSpPr>
          <p:nvPr/>
        </p:nvCxnSpPr>
        <p:spPr>
          <a:xfrm>
            <a:off x="6337301" y="4665407"/>
            <a:ext cx="212408"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A3D2B6F-C87E-3D5F-A230-8799FEA0DD2C}"/>
              </a:ext>
            </a:extLst>
          </p:cNvPr>
          <p:cNvSpPr txBox="1"/>
          <p:nvPr/>
        </p:nvSpPr>
        <p:spPr>
          <a:xfrm>
            <a:off x="1038642" y="4045363"/>
            <a:ext cx="5116593" cy="1815882"/>
          </a:xfrm>
          <a:prstGeom prst="rect">
            <a:avLst/>
          </a:prstGeom>
          <a:noFill/>
        </p:spPr>
        <p:txBody>
          <a:bodyPr wrap="none" rtlCol="0">
            <a:spAutoFit/>
          </a:bodyPr>
          <a:lstStyle/>
          <a:p>
            <a:r>
              <a:rPr lang="en-US" sz="1400" i="1" dirty="0"/>
              <a:t>Actually, the book does touch upon a fourth cause—what is it?</a:t>
            </a:r>
          </a:p>
          <a:p>
            <a:r>
              <a:rPr lang="en-US" sz="1400" dirty="0"/>
              <a:t>Occipital seizures</a:t>
            </a:r>
          </a:p>
          <a:p>
            <a:endParaRPr lang="en-US" sz="1400" i="1" dirty="0"/>
          </a:p>
          <a:p>
            <a:r>
              <a:rPr lang="en-US" sz="1400" i="1" dirty="0"/>
              <a:t>Are occipital seizures a common cause of binocular TVL?</a:t>
            </a:r>
          </a:p>
          <a:p>
            <a:r>
              <a:rPr lang="en-US" sz="1400" dirty="0"/>
              <a:t>No—they are “very uncommon” to quote the </a:t>
            </a:r>
            <a:r>
              <a:rPr lang="en-US" sz="1400" i="1" dirty="0"/>
              <a:t>Neuro</a:t>
            </a:r>
            <a:r>
              <a:rPr lang="en-US" sz="1400" dirty="0"/>
              <a:t> book</a:t>
            </a:r>
          </a:p>
          <a:p>
            <a:endParaRPr lang="en-US" sz="1400" i="1" dirty="0"/>
          </a:p>
          <a:p>
            <a:r>
              <a:rPr lang="en-US" sz="1400" i="1" dirty="0"/>
              <a:t>How long does seizure-induced TVL last?</a:t>
            </a:r>
          </a:p>
          <a:p>
            <a:r>
              <a:rPr lang="en-US" sz="1400" dirty="0"/>
              <a:t>Seconds , usually (an important diagnostic consideration)</a:t>
            </a:r>
          </a:p>
        </p:txBody>
      </p:sp>
      <p:sp>
        <p:nvSpPr>
          <p:cNvPr id="13" name="TextBox 12">
            <a:extLst>
              <a:ext uri="{FF2B5EF4-FFF2-40B4-BE49-F238E27FC236}">
                <a16:creationId xmlns:a16="http://schemas.microsoft.com/office/drawing/2014/main" id="{2234261D-7FB4-B4F4-B28E-4F2503042507}"/>
              </a:ext>
            </a:extLst>
          </p:cNvPr>
          <p:cNvSpPr txBox="1"/>
          <p:nvPr/>
        </p:nvSpPr>
        <p:spPr>
          <a:xfrm>
            <a:off x="6496663" y="4502185"/>
            <a:ext cx="2515432" cy="384721"/>
          </a:xfrm>
          <a:prstGeom prst="rect">
            <a:avLst/>
          </a:prstGeom>
          <a:solidFill>
            <a:schemeClr val="bg1"/>
          </a:solidFill>
        </p:spPr>
        <p:txBody>
          <a:bodyPr wrap="none" rtlCol="0">
            <a:spAutoFit/>
          </a:bodyPr>
          <a:lstStyle/>
          <a:p>
            <a:r>
              <a:rPr lang="en-US" sz="1900" dirty="0">
                <a:latin typeface="Segoe Script" panose="030B0504020000000003" pitchFamily="66" charset="0"/>
              </a:rPr>
              <a:t>Occipital seizures</a:t>
            </a:r>
          </a:p>
        </p:txBody>
      </p:sp>
    </p:spTree>
    <p:extLst>
      <p:ext uri="{BB962C8B-B14F-4D97-AF65-F5344CB8AC3E}">
        <p14:creationId xmlns:p14="http://schemas.microsoft.com/office/powerpoint/2010/main" val="77460815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399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311578" cy="400110"/>
          </a:xfrm>
          <a:prstGeom prst="rect">
            <a:avLst/>
          </a:prstGeom>
          <a:solidFill>
            <a:schemeClr val="bg1"/>
          </a:solidFill>
        </p:spPr>
        <p:txBody>
          <a:bodyPr wrap="none" rtlCol="0">
            <a:spAutoFit/>
          </a:bodyPr>
          <a:lstStyle/>
          <a:p>
            <a:r>
              <a:rPr lang="en-US" sz="2000" i="1" dirty="0"/>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i="1" dirty="0"/>
              <a:t>Occipital structural abnormality?</a:t>
            </a:r>
            <a:endParaRPr lang="en-US" sz="2400" i="1" dirty="0"/>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i="1" dirty="0"/>
              <a:t>Posterior circulation abnormality?</a:t>
            </a:r>
            <a:endParaRPr lang="en-US" sz="2400" i="1" dirty="0"/>
          </a:p>
        </p:txBody>
      </p:sp>
      <p:sp>
        <p:nvSpPr>
          <p:cNvPr id="31" name="TextBox 30">
            <a:extLst>
              <a:ext uri="{FF2B5EF4-FFF2-40B4-BE49-F238E27FC236}">
                <a16:creationId xmlns:a16="http://schemas.microsoft.com/office/drawing/2014/main" id="{0F570B8D-693B-0D24-9033-3DBD83628BCE}"/>
              </a:ext>
            </a:extLst>
          </p:cNvPr>
          <p:cNvSpPr txBox="1"/>
          <p:nvPr/>
        </p:nvSpPr>
        <p:spPr>
          <a:xfrm>
            <a:off x="2431040" y="2681503"/>
            <a:ext cx="3647152" cy="369332"/>
          </a:xfrm>
          <a:prstGeom prst="rect">
            <a:avLst/>
          </a:prstGeom>
          <a:noFill/>
        </p:spPr>
        <p:txBody>
          <a:bodyPr wrap="none" rtlCol="0">
            <a:spAutoFit/>
          </a:bodyPr>
          <a:lstStyle/>
          <a:p>
            <a:r>
              <a:rPr lang="en-US" i="1" dirty="0">
                <a:solidFill>
                  <a:srgbClr val="0000FF"/>
                </a:solidFill>
              </a:rPr>
              <a:t>Of these, which is most common?</a:t>
            </a:r>
          </a:p>
        </p:txBody>
      </p:sp>
    </p:spTree>
    <p:extLst>
      <p:ext uri="{BB962C8B-B14F-4D97-AF65-F5344CB8AC3E}">
        <p14:creationId xmlns:p14="http://schemas.microsoft.com/office/powerpoint/2010/main" val="274561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a:t>
            </a:r>
            <a:r>
              <a:rPr lang="en-US" sz="1600" dirty="0"/>
              <a:t> visual loss</a:t>
            </a:r>
          </a:p>
        </p:txBody>
      </p:sp>
      <p:sp>
        <p:nvSpPr>
          <p:cNvPr id="7" name="TextBox 6">
            <a:extLst>
              <a:ext uri="{FF2B5EF4-FFF2-40B4-BE49-F238E27FC236}">
                <a16:creationId xmlns:a16="http://schemas.microsoft.com/office/drawing/2014/main" id="{FF8E9DDA-BA6F-87F0-B994-1EF137A401C3}"/>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8" name="TextBox 7">
            <a:extLst>
              <a:ext uri="{FF2B5EF4-FFF2-40B4-BE49-F238E27FC236}">
                <a16:creationId xmlns:a16="http://schemas.microsoft.com/office/drawing/2014/main" id="{658388B7-AFAD-5E95-183F-645F0CF8D11B}"/>
              </a:ext>
            </a:extLst>
          </p:cNvPr>
          <p:cNvSpPr txBox="1"/>
          <p:nvPr/>
        </p:nvSpPr>
        <p:spPr>
          <a:xfrm>
            <a:off x="331308" y="1662281"/>
            <a:ext cx="3127459" cy="307777"/>
          </a:xfrm>
          <a:prstGeom prst="rect">
            <a:avLst/>
          </a:prstGeom>
          <a:noFill/>
        </p:spPr>
        <p:txBody>
          <a:bodyPr wrap="none" rtlCol="0">
            <a:spAutoFit/>
          </a:bodyPr>
          <a:lstStyle/>
          <a:p>
            <a:r>
              <a:rPr lang="en-US" sz="1400" i="1" dirty="0"/>
              <a:t>How is the ‘transient’ in TVL defined?</a:t>
            </a:r>
          </a:p>
        </p:txBody>
      </p:sp>
    </p:spTree>
    <p:extLst>
      <p:ext uri="{BB962C8B-B14F-4D97-AF65-F5344CB8AC3E}">
        <p14:creationId xmlns:p14="http://schemas.microsoft.com/office/powerpoint/2010/main" val="3768999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07231E7-C133-C4F6-8243-8C5F782BEA69}"/>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2656EEA-4C91-7ABF-3325-33A70CB7C0A8}"/>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E691303-3E3E-DE3D-52DE-3156316C51BE}"/>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1B0E0339-646E-84A9-0981-18ED653414F5}"/>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BC2DA6F-FA6C-CB2B-D658-E0B8A659998C}"/>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1FD51A9C-EAD7-FEAC-8FD8-57D9814FB643}"/>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CC2C575-8DB3-D7FC-185C-6387BA1E7821}"/>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3" name="TextBox 12">
            <a:extLst>
              <a:ext uri="{FF2B5EF4-FFF2-40B4-BE49-F238E27FC236}">
                <a16:creationId xmlns:a16="http://schemas.microsoft.com/office/drawing/2014/main" id="{B81B14E9-D076-A36C-6AF5-172DC6B4E04D}"/>
              </a:ext>
            </a:extLst>
          </p:cNvPr>
          <p:cNvSpPr txBox="1"/>
          <p:nvPr/>
        </p:nvSpPr>
        <p:spPr>
          <a:xfrm>
            <a:off x="3401424" y="1719185"/>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01425" y="1719185"/>
            <a:ext cx="3068728" cy="1569660"/>
          </a:xfrm>
          <a:prstGeom prst="rect">
            <a:avLst/>
          </a:prstGeom>
          <a:solidFill>
            <a:schemeClr val="accent1">
              <a:lumMod val="40000"/>
              <a:lumOff val="60000"/>
            </a:schemeClr>
          </a:solidFill>
        </p:spPr>
        <p:txBody>
          <a:bodyPr wrap="square" rtlCol="0">
            <a:spAutoFit/>
          </a:bodyPr>
          <a:lstStyle/>
          <a:p>
            <a:r>
              <a:rPr lang="en-US" sz="1600" dirty="0"/>
              <a:t>--</a:t>
            </a:r>
            <a:r>
              <a:rPr lang="en-US" sz="1600" b="1" dirty="0"/>
              <a:t>Dry eyes</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5" name="TextBox 14">
            <a:extLst>
              <a:ext uri="{FF2B5EF4-FFF2-40B4-BE49-F238E27FC236}">
                <a16:creationId xmlns:a16="http://schemas.microsoft.com/office/drawing/2014/main" id="{B555912A-1757-9A56-139A-0B95FCD3B851}"/>
              </a:ext>
            </a:extLst>
          </p:cNvPr>
          <p:cNvSpPr txBox="1"/>
          <p:nvPr/>
        </p:nvSpPr>
        <p:spPr>
          <a:xfrm>
            <a:off x="4463469" y="1745396"/>
            <a:ext cx="4388983" cy="523220"/>
          </a:xfrm>
          <a:prstGeom prst="rect">
            <a:avLst/>
          </a:prstGeom>
          <a:noFill/>
        </p:spPr>
        <p:txBody>
          <a:bodyPr wrap="square" rtlCol="0">
            <a:spAutoFit/>
          </a:bodyPr>
          <a:lstStyle/>
          <a:p>
            <a:r>
              <a:rPr lang="en-US" sz="1400" dirty="0"/>
              <a:t>(We already touched on this. Note that it’s the reason Ocular causes of TVML are most common.)</a:t>
            </a:r>
          </a:p>
        </p:txBody>
      </p:sp>
    </p:spTree>
    <p:extLst>
      <p:ext uri="{BB962C8B-B14F-4D97-AF65-F5344CB8AC3E}">
        <p14:creationId xmlns:p14="http://schemas.microsoft.com/office/powerpoint/2010/main" val="3019399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solidFill>
            <a:schemeClr val="bg1"/>
          </a:solidFill>
        </p:spPr>
        <p:txBody>
          <a:bodyPr wrap="none" rtlCol="0">
            <a:spAutoFit/>
          </a:bodyPr>
          <a:lstStyle/>
          <a:p>
            <a:r>
              <a:rPr lang="en-US" sz="2000" b="1" dirty="0">
                <a:solidFill>
                  <a:srgbClr val="0000FF"/>
                </a:solidFill>
              </a:rPr>
              <a:t>Migraine</a:t>
            </a:r>
          </a:p>
        </p:txBody>
      </p: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31" name="TextBox 30">
            <a:extLst>
              <a:ext uri="{FF2B5EF4-FFF2-40B4-BE49-F238E27FC236}">
                <a16:creationId xmlns:a16="http://schemas.microsoft.com/office/drawing/2014/main" id="{0F570B8D-693B-0D24-9033-3DBD83628BCE}"/>
              </a:ext>
            </a:extLst>
          </p:cNvPr>
          <p:cNvSpPr txBox="1"/>
          <p:nvPr/>
        </p:nvSpPr>
        <p:spPr>
          <a:xfrm>
            <a:off x="2431040" y="2681503"/>
            <a:ext cx="3647152" cy="369332"/>
          </a:xfrm>
          <a:prstGeom prst="rect">
            <a:avLst/>
          </a:prstGeom>
          <a:noFill/>
        </p:spPr>
        <p:txBody>
          <a:bodyPr wrap="none" rtlCol="0">
            <a:spAutoFit/>
          </a:bodyPr>
          <a:lstStyle/>
          <a:p>
            <a:r>
              <a:rPr lang="en-US" i="1" dirty="0">
                <a:solidFill>
                  <a:srgbClr val="0000FF"/>
                </a:solidFill>
              </a:rPr>
              <a:t>Of these, which is most common?</a:t>
            </a:r>
          </a:p>
        </p:txBody>
      </p:sp>
    </p:spTree>
    <p:extLst>
      <p:ext uri="{BB962C8B-B14F-4D97-AF65-F5344CB8AC3E}">
        <p14:creationId xmlns:p14="http://schemas.microsoft.com/office/powerpoint/2010/main" val="46174791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solidFill>
                  <a:schemeClr val="accent5"/>
                </a:solidFill>
              </a:rPr>
              <a:t>‘Aura’</a:t>
            </a:r>
          </a:p>
          <a:p>
            <a:endParaRPr lang="en-US" sz="1400" dirty="0">
              <a:solidFill>
                <a:schemeClr val="accent5"/>
              </a:solidFill>
            </a:endParaRPr>
          </a:p>
          <a:p>
            <a:r>
              <a:rPr lang="en-US" sz="1400" i="1" dirty="0">
                <a:solidFill>
                  <a:schemeClr val="accent5"/>
                </a:solidFill>
              </a:rPr>
              <a:t>Does migraine aura precede, or follow the migraine HA itself?</a:t>
            </a:r>
          </a:p>
          <a:p>
            <a:r>
              <a:rPr lang="en-US" sz="1400" dirty="0">
                <a:solidFill>
                  <a:schemeClr val="accent5"/>
                </a:solidFill>
              </a:rPr>
              <a:t>Precede</a:t>
            </a:r>
          </a:p>
          <a:p>
            <a:endParaRPr lang="en-US" sz="1400" dirty="0">
              <a:solidFill>
                <a:schemeClr val="accent5"/>
              </a:solidFill>
            </a:endParaRPr>
          </a:p>
          <a:p>
            <a:r>
              <a:rPr lang="en-US" sz="1400" i="1" dirty="0">
                <a:solidFill>
                  <a:schemeClr val="accent5"/>
                </a:solidFill>
              </a:rPr>
              <a:t>What is the classic presentation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does it present?</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3586870262"/>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Does migraine aura precede, or follow the migraine HA itself?</a:t>
            </a:r>
          </a:p>
          <a:p>
            <a:r>
              <a:rPr lang="en-US" sz="1400" dirty="0">
                <a:solidFill>
                  <a:schemeClr val="accent5"/>
                </a:solidFill>
              </a:rPr>
              <a:t>Precede</a:t>
            </a:r>
          </a:p>
          <a:p>
            <a:endParaRPr lang="en-US" sz="1400" dirty="0">
              <a:solidFill>
                <a:schemeClr val="accent5"/>
              </a:solidFill>
            </a:endParaRPr>
          </a:p>
          <a:p>
            <a:r>
              <a:rPr lang="en-US" sz="1400" i="1" dirty="0">
                <a:solidFill>
                  <a:schemeClr val="accent5"/>
                </a:solidFill>
              </a:rPr>
              <a:t>What is the classic presentation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does it present?</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16813337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solidFill>
                  <a:schemeClr val="accent5"/>
                </a:solidFill>
              </a:rPr>
              <a:t>Precede</a:t>
            </a:r>
          </a:p>
          <a:p>
            <a:endParaRPr lang="en-US" sz="1400" dirty="0">
              <a:solidFill>
                <a:schemeClr val="accent5"/>
              </a:solidFill>
            </a:endParaRPr>
          </a:p>
          <a:p>
            <a:r>
              <a:rPr lang="en-US" sz="1400" i="1" dirty="0">
                <a:solidFill>
                  <a:schemeClr val="accent5"/>
                </a:solidFill>
              </a:rPr>
              <a:t>What is the classic presentation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does it present?</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70322635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What is the classic presentation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does it present?</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2836641354"/>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What is the classic presentation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does it present?</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D759B5EE-1F7A-7070-4A87-E471E3CE9A18}"/>
              </a:ext>
            </a:extLst>
          </p:cNvPr>
          <p:cNvSpPr txBox="1"/>
          <p:nvPr/>
        </p:nvSpPr>
        <p:spPr>
          <a:xfrm>
            <a:off x="1711028" y="2963637"/>
            <a:ext cx="4745912" cy="738664"/>
          </a:xfrm>
          <a:prstGeom prst="rect">
            <a:avLst/>
          </a:prstGeom>
          <a:solidFill>
            <a:schemeClr val="accent1">
              <a:lumMod val="20000"/>
              <a:lumOff val="80000"/>
            </a:schemeClr>
          </a:solidFill>
        </p:spPr>
        <p:txBody>
          <a:bodyPr wrap="square" rtlCol="0">
            <a:spAutoFit/>
          </a:bodyPr>
          <a:lstStyle/>
          <a:p>
            <a:r>
              <a:rPr lang="en-US" sz="1400" i="1" dirty="0"/>
              <a:t>Is aura </a:t>
            </a:r>
            <a:r>
              <a:rPr lang="en-US" sz="1400" b="1" dirty="0"/>
              <a:t>always</a:t>
            </a:r>
            <a:r>
              <a:rPr lang="en-US" sz="1400" i="1" dirty="0"/>
              <a:t> followed by a HA?</a:t>
            </a:r>
            <a:endParaRPr lang="en-US" sz="1400" i="1" dirty="0">
              <a:solidFill>
                <a:schemeClr val="accent1">
                  <a:lumMod val="20000"/>
                  <a:lumOff val="80000"/>
                </a:schemeClr>
              </a:solidFill>
            </a:endParaRPr>
          </a:p>
          <a:p>
            <a:r>
              <a:rPr lang="en-US" sz="1400" dirty="0">
                <a:solidFill>
                  <a:schemeClr val="accent1">
                    <a:lumMod val="20000"/>
                    <a:lumOff val="80000"/>
                  </a:schemeClr>
                </a:solidFill>
              </a:rPr>
              <a:t>No, some pts have what are called  </a:t>
            </a:r>
            <a:r>
              <a:rPr lang="en-US" sz="1400" i="1" dirty="0">
                <a:solidFill>
                  <a:schemeClr val="accent1">
                    <a:lumMod val="20000"/>
                    <a:lumOff val="80000"/>
                  </a:schemeClr>
                </a:solidFill>
              </a:rPr>
              <a:t>acephalgic</a:t>
            </a:r>
            <a:r>
              <a:rPr lang="en-US" sz="1400" dirty="0">
                <a:solidFill>
                  <a:schemeClr val="accent1">
                    <a:lumMod val="20000"/>
                    <a:lumOff val="80000"/>
                  </a:schemeClr>
                </a:solidFill>
              </a:rPr>
              <a:t>  </a:t>
            </a:r>
            <a:r>
              <a:rPr lang="en-US" sz="1400" i="1" dirty="0">
                <a:solidFill>
                  <a:schemeClr val="accent1">
                    <a:lumMod val="20000"/>
                    <a:lumOff val="80000"/>
                  </a:schemeClr>
                </a:solidFill>
              </a:rPr>
              <a:t>migraines </a:t>
            </a:r>
            <a:r>
              <a:rPr lang="en-US" sz="1400" dirty="0">
                <a:solidFill>
                  <a:schemeClr val="accent1">
                    <a:lumMod val="20000"/>
                    <a:lumOff val="80000"/>
                  </a:schemeClr>
                </a:solidFill>
              </a:rPr>
              <a:t>in which they get an aura but no subsequent HA</a:t>
            </a:r>
            <a:endParaRPr lang="en-US" sz="1400" i="1" dirty="0">
              <a:solidFill>
                <a:schemeClr val="accent1">
                  <a:lumMod val="20000"/>
                  <a:lumOff val="80000"/>
                </a:schemeClr>
              </a:solidFill>
            </a:endParaRPr>
          </a:p>
        </p:txBody>
      </p:sp>
    </p:spTree>
    <p:extLst>
      <p:ext uri="{BB962C8B-B14F-4D97-AF65-F5344CB8AC3E}">
        <p14:creationId xmlns:p14="http://schemas.microsoft.com/office/powerpoint/2010/main" val="318581048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What is the classic presentation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does it present?</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D759B5EE-1F7A-7070-4A87-E471E3CE9A18}"/>
              </a:ext>
            </a:extLst>
          </p:cNvPr>
          <p:cNvSpPr txBox="1"/>
          <p:nvPr/>
        </p:nvSpPr>
        <p:spPr>
          <a:xfrm>
            <a:off x="1711028" y="2963637"/>
            <a:ext cx="4745912" cy="738664"/>
          </a:xfrm>
          <a:prstGeom prst="rect">
            <a:avLst/>
          </a:prstGeom>
          <a:solidFill>
            <a:schemeClr val="accent1">
              <a:lumMod val="20000"/>
              <a:lumOff val="80000"/>
            </a:schemeClr>
          </a:solidFill>
        </p:spPr>
        <p:txBody>
          <a:bodyPr wrap="square" rtlCol="0">
            <a:spAutoFit/>
          </a:bodyPr>
          <a:lstStyle/>
          <a:p>
            <a:r>
              <a:rPr lang="en-US" sz="1400" i="1" dirty="0"/>
              <a:t>Is aura </a:t>
            </a:r>
            <a:r>
              <a:rPr lang="en-US" sz="1400" b="1" dirty="0"/>
              <a:t>always</a:t>
            </a:r>
            <a:r>
              <a:rPr lang="en-US" sz="1400" i="1" dirty="0"/>
              <a:t> followed by a HA?</a:t>
            </a:r>
          </a:p>
          <a:p>
            <a:r>
              <a:rPr lang="en-US" sz="1400" dirty="0"/>
              <a:t>No, some pts have what are called  </a:t>
            </a:r>
            <a:r>
              <a:rPr lang="en-US" sz="1400" i="1" dirty="0"/>
              <a:t>acephalgic</a:t>
            </a:r>
            <a:r>
              <a:rPr lang="en-US" sz="1400" dirty="0"/>
              <a:t>  </a:t>
            </a:r>
            <a:r>
              <a:rPr lang="en-US" sz="1400" i="1" dirty="0"/>
              <a:t>migraines </a:t>
            </a:r>
            <a:r>
              <a:rPr lang="en-US" sz="1400" dirty="0"/>
              <a:t>in which they get an aura but no subsequent HA</a:t>
            </a:r>
            <a:endParaRPr lang="en-US" sz="1400" i="1" dirty="0"/>
          </a:p>
        </p:txBody>
      </p:sp>
      <p:sp>
        <p:nvSpPr>
          <p:cNvPr id="16" name="Rectangle 15">
            <a:extLst>
              <a:ext uri="{FF2B5EF4-FFF2-40B4-BE49-F238E27FC236}">
                <a16:creationId xmlns:a16="http://schemas.microsoft.com/office/drawing/2014/main" id="{FB3461F3-B1A2-DC4A-6DA8-6429A5411F4A}"/>
              </a:ext>
            </a:extLst>
          </p:cNvPr>
          <p:cNvSpPr/>
          <p:nvPr/>
        </p:nvSpPr>
        <p:spPr>
          <a:xfrm>
            <a:off x="4591879" y="3223794"/>
            <a:ext cx="868881" cy="205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weird word</a:t>
            </a:r>
          </a:p>
        </p:txBody>
      </p:sp>
    </p:spTree>
    <p:extLst>
      <p:ext uri="{BB962C8B-B14F-4D97-AF65-F5344CB8AC3E}">
        <p14:creationId xmlns:p14="http://schemas.microsoft.com/office/powerpoint/2010/main" val="119387396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What is the classic presentation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does it present?</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D759B5EE-1F7A-7070-4A87-E471E3CE9A18}"/>
              </a:ext>
            </a:extLst>
          </p:cNvPr>
          <p:cNvSpPr txBox="1"/>
          <p:nvPr/>
        </p:nvSpPr>
        <p:spPr>
          <a:xfrm>
            <a:off x="1711028" y="2963637"/>
            <a:ext cx="4745912" cy="738664"/>
          </a:xfrm>
          <a:prstGeom prst="rect">
            <a:avLst/>
          </a:prstGeom>
          <a:solidFill>
            <a:schemeClr val="accent1">
              <a:lumMod val="20000"/>
              <a:lumOff val="80000"/>
            </a:schemeClr>
          </a:solidFill>
        </p:spPr>
        <p:txBody>
          <a:bodyPr wrap="square" rtlCol="0">
            <a:spAutoFit/>
          </a:bodyPr>
          <a:lstStyle/>
          <a:p>
            <a:r>
              <a:rPr lang="en-US" sz="1400" i="1" dirty="0"/>
              <a:t>Is aura </a:t>
            </a:r>
            <a:r>
              <a:rPr lang="en-US" sz="1400" b="1" dirty="0"/>
              <a:t>always</a:t>
            </a:r>
            <a:r>
              <a:rPr lang="en-US" sz="1400" i="1" dirty="0"/>
              <a:t> followed by a HA?</a:t>
            </a:r>
          </a:p>
          <a:p>
            <a:r>
              <a:rPr lang="en-US" sz="1400" dirty="0"/>
              <a:t>No, some pts have what are called  </a:t>
            </a:r>
            <a:r>
              <a:rPr lang="en-US" sz="1400" i="1" dirty="0"/>
              <a:t>acephalgic</a:t>
            </a:r>
            <a:r>
              <a:rPr lang="en-US" sz="1400" dirty="0"/>
              <a:t>  </a:t>
            </a:r>
            <a:r>
              <a:rPr lang="en-US" sz="1400" i="1" dirty="0"/>
              <a:t>migraines </a:t>
            </a:r>
            <a:r>
              <a:rPr lang="en-US" sz="1400" dirty="0"/>
              <a:t>in which they get an aura but no subsequent HA</a:t>
            </a:r>
            <a:endParaRPr lang="en-US" sz="1400" i="1" dirty="0"/>
          </a:p>
        </p:txBody>
      </p:sp>
    </p:spTree>
    <p:extLst>
      <p:ext uri="{BB962C8B-B14F-4D97-AF65-F5344CB8AC3E}">
        <p14:creationId xmlns:p14="http://schemas.microsoft.com/office/powerpoint/2010/main" val="637969187"/>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1CB340-DFDB-AD0D-C172-7219D59F93E7}"/>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solidFill>
                  <a:schemeClr val="accent5"/>
                </a:solidFill>
              </a:rPr>
              <a:t>Homonymous hemianopia</a:t>
            </a: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152926310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1CB340-DFDB-AD0D-C172-7219D59F93E7}"/>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409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3959166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B779681-AB89-D3D4-1C49-83C67346BEB0}"/>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9ED315-0E8E-B755-C7D7-BC5F6089139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D47D377-0DB3-EB7D-363F-DE88FB55B002}"/>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0" name="Straight Connector 19">
            <a:extLst>
              <a:ext uri="{FF2B5EF4-FFF2-40B4-BE49-F238E27FC236}">
                <a16:creationId xmlns:a16="http://schemas.microsoft.com/office/drawing/2014/main" id="{E949E80B-607A-5734-9FC0-875849F1D0D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F71BF5F-F94A-6D32-6FED-5CD20F97C7B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5" name="Straight Connector 24">
            <a:extLst>
              <a:ext uri="{FF2B5EF4-FFF2-40B4-BE49-F238E27FC236}">
                <a16:creationId xmlns:a16="http://schemas.microsoft.com/office/drawing/2014/main" id="{4C3A332A-8C62-1527-1196-D49FBB1ECE31}"/>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1C9F677-69EA-A9D9-AB47-1ACA23B01E38}"/>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5" name="TextBox 14">
            <a:extLst>
              <a:ext uri="{FF2B5EF4-FFF2-40B4-BE49-F238E27FC236}">
                <a16:creationId xmlns:a16="http://schemas.microsoft.com/office/drawing/2014/main" id="{913D2987-E705-FA2C-50B5-AA09EE4E9AF1}"/>
              </a:ext>
            </a:extLst>
          </p:cNvPr>
          <p:cNvSpPr txBox="1"/>
          <p:nvPr/>
        </p:nvSpPr>
        <p:spPr>
          <a:xfrm>
            <a:off x="3385074"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385075" y="1740839"/>
            <a:ext cx="3068728"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a:t>
            </a:r>
            <a:r>
              <a:rPr lang="en-US" sz="1600" b="1" i="1" dirty="0"/>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1F0522D1-E73B-6DEA-2111-58F95D169CD9}"/>
              </a:ext>
            </a:extLst>
          </p:cNvPr>
          <p:cNvSpPr txBox="1"/>
          <p:nvPr/>
        </p:nvSpPr>
        <p:spPr>
          <a:xfrm>
            <a:off x="3385073" y="2522377"/>
            <a:ext cx="4881964" cy="1600438"/>
          </a:xfrm>
          <a:prstGeom prst="rect">
            <a:avLst/>
          </a:prstGeom>
          <a:solidFill>
            <a:schemeClr val="accent5"/>
          </a:solidFill>
        </p:spPr>
        <p:txBody>
          <a:bodyPr wrap="square" rtlCol="0">
            <a:spAutoFit/>
          </a:bodyPr>
          <a:lstStyle/>
          <a:p>
            <a:r>
              <a:rPr lang="en-US" sz="1400" dirty="0"/>
              <a:t>The odds of this one go up considerably if your pt has an AC IOL or </a:t>
            </a:r>
            <a:r>
              <a:rPr lang="en-US" sz="1400" dirty="0" err="1"/>
              <a:t>malpositioned</a:t>
            </a:r>
            <a:r>
              <a:rPr lang="en-US" sz="1400" dirty="0"/>
              <a:t> PC IOL in the affected eye:</a:t>
            </a:r>
          </a:p>
          <a:p>
            <a:endParaRPr lang="en-US" sz="1400" dirty="0">
              <a:solidFill>
                <a:schemeClr val="accent5"/>
              </a:solidFill>
            </a:endParaRPr>
          </a:p>
          <a:p>
            <a:endParaRPr lang="en-US" sz="1400" i="1" dirty="0">
              <a:solidFill>
                <a:schemeClr val="accent5"/>
              </a:solidFill>
            </a:endParaRPr>
          </a:p>
          <a:p>
            <a:r>
              <a:rPr lang="en-US" sz="1400" i="1" dirty="0">
                <a:solidFill>
                  <a:schemeClr val="accent5"/>
                </a:solidFill>
              </a:rPr>
              <a:t>If your recurrent-hyphema-with-TMVL has an AC IOL in that eye, what diagnosis tops the DDx?</a:t>
            </a:r>
          </a:p>
          <a:p>
            <a:r>
              <a:rPr lang="en-US" sz="1400" dirty="0">
                <a:solidFill>
                  <a:schemeClr val="accent5"/>
                </a:solidFill>
              </a:rPr>
              <a:t>Uveitis-glaucoma-hyphema (UGH) syndrome </a:t>
            </a:r>
          </a:p>
        </p:txBody>
      </p:sp>
    </p:spTree>
    <p:extLst>
      <p:ext uri="{BB962C8B-B14F-4D97-AF65-F5344CB8AC3E}">
        <p14:creationId xmlns:p14="http://schemas.microsoft.com/office/powerpoint/2010/main" val="3736496873"/>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1CB340-DFDB-AD0D-C172-7219D59F93E7}"/>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b="1" dirty="0"/>
              <a:t>Homonymous hemianopia</a:t>
            </a:r>
            <a:endParaRPr lang="en-US" sz="1400" b="1" dirty="0">
              <a:solidFill>
                <a:schemeClr val="accent5"/>
              </a:solidFill>
            </a:endParaRP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7" name="TextBox 16">
            <a:extLst>
              <a:ext uri="{FF2B5EF4-FFF2-40B4-BE49-F238E27FC236}">
                <a16:creationId xmlns:a16="http://schemas.microsoft.com/office/drawing/2014/main" id="{0DDFAFD1-C8F2-D4CB-2609-CDED07EE470D}"/>
              </a:ext>
            </a:extLst>
          </p:cNvPr>
          <p:cNvSpPr txBox="1"/>
          <p:nvPr/>
        </p:nvSpPr>
        <p:spPr>
          <a:xfrm>
            <a:off x="234669" y="3598613"/>
            <a:ext cx="5956827" cy="2031325"/>
          </a:xfrm>
          <a:prstGeom prst="rect">
            <a:avLst/>
          </a:prstGeom>
          <a:solidFill>
            <a:srgbClr val="FF99FF"/>
          </a:solidFill>
        </p:spPr>
        <p:txBody>
          <a:bodyPr wrap="square" rtlCol="0">
            <a:spAutoFit/>
          </a:bodyPr>
          <a:lstStyle/>
          <a:p>
            <a:r>
              <a:rPr lang="en-US" sz="1400" i="1" dirty="0"/>
              <a:t>Migraine is a recurrent condition. Is the same hemifield always involved?</a:t>
            </a:r>
          </a:p>
          <a:p>
            <a:r>
              <a:rPr lang="en-US" sz="1400" dirty="0">
                <a:solidFill>
                  <a:srgbClr val="FF99FF"/>
                </a:solidFill>
              </a:rPr>
              <a:t>No—in fact, if only one hemifield is involved over and over again, the migraine dx should be questioned</a:t>
            </a:r>
          </a:p>
          <a:p>
            <a:endParaRPr lang="en-US" sz="1400" dirty="0">
              <a:solidFill>
                <a:srgbClr val="FF99FF"/>
              </a:solidFill>
            </a:endParaRPr>
          </a:p>
          <a:p>
            <a:r>
              <a:rPr lang="en-US" sz="1400" i="1" dirty="0">
                <a:solidFill>
                  <a:srgbClr val="FF99FF"/>
                </a:solidFill>
              </a:rPr>
              <a:t>In such cases, what sort of condition rises to the top of the DDx?</a:t>
            </a:r>
          </a:p>
          <a:p>
            <a:r>
              <a:rPr lang="en-US" sz="1400" dirty="0">
                <a:solidFill>
                  <a:srgbClr val="FF99FF"/>
                </a:solidFill>
              </a:rPr>
              <a:t>Occipital structural abnormalities, </a:t>
            </a:r>
            <a:r>
              <a:rPr lang="en-US" sz="1400" dirty="0" err="1">
                <a:solidFill>
                  <a:srgbClr val="FF99FF"/>
                </a:solidFill>
              </a:rPr>
              <a:t>eg</a:t>
            </a:r>
            <a:r>
              <a:rPr lang="en-US" sz="1400" dirty="0">
                <a:solidFill>
                  <a:srgbClr val="FF99FF"/>
                </a:solidFill>
              </a:rPr>
              <a:t>, AVM; tumor</a:t>
            </a:r>
          </a:p>
          <a:p>
            <a:endParaRPr lang="en-US" sz="1400" dirty="0">
              <a:solidFill>
                <a:srgbClr val="FF99FF"/>
              </a:solidFill>
            </a:endParaRPr>
          </a:p>
          <a:p>
            <a:r>
              <a:rPr lang="en-US" sz="1400" i="1" dirty="0">
                <a:solidFill>
                  <a:srgbClr val="FF99FF"/>
                </a:solidFill>
              </a:rPr>
              <a:t>Are these associated with HA?</a:t>
            </a:r>
          </a:p>
          <a:p>
            <a:r>
              <a:rPr lang="en-US" sz="1400" dirty="0">
                <a:solidFill>
                  <a:srgbClr val="FF99FF"/>
                </a:solidFill>
              </a:rPr>
              <a:t>Yes</a:t>
            </a:r>
          </a:p>
        </p:txBody>
      </p:sp>
    </p:spTree>
    <p:extLst>
      <p:ext uri="{BB962C8B-B14F-4D97-AF65-F5344CB8AC3E}">
        <p14:creationId xmlns:p14="http://schemas.microsoft.com/office/powerpoint/2010/main" val="258817166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1CB340-DFDB-AD0D-C172-7219D59F93E7}"/>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b="1" dirty="0"/>
              <a:t>Homonymous hemianopia</a:t>
            </a:r>
            <a:endParaRPr lang="en-US" sz="1400" b="1" dirty="0">
              <a:solidFill>
                <a:schemeClr val="accent5"/>
              </a:solidFill>
            </a:endParaRP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7" name="TextBox 16">
            <a:extLst>
              <a:ext uri="{FF2B5EF4-FFF2-40B4-BE49-F238E27FC236}">
                <a16:creationId xmlns:a16="http://schemas.microsoft.com/office/drawing/2014/main" id="{0DDFAFD1-C8F2-D4CB-2609-CDED07EE470D}"/>
              </a:ext>
            </a:extLst>
          </p:cNvPr>
          <p:cNvSpPr txBox="1"/>
          <p:nvPr/>
        </p:nvSpPr>
        <p:spPr>
          <a:xfrm>
            <a:off x="234669" y="3598613"/>
            <a:ext cx="5956827" cy="2031325"/>
          </a:xfrm>
          <a:prstGeom prst="rect">
            <a:avLst/>
          </a:prstGeom>
          <a:solidFill>
            <a:srgbClr val="FF99FF"/>
          </a:solidFill>
        </p:spPr>
        <p:txBody>
          <a:bodyPr wrap="square" rtlCol="0">
            <a:spAutoFit/>
          </a:bodyPr>
          <a:lstStyle/>
          <a:p>
            <a:r>
              <a:rPr lang="en-US" sz="1400" i="1" dirty="0"/>
              <a:t>Migraine is a recurrent condition. Is the same hemifield always involved?</a:t>
            </a:r>
          </a:p>
          <a:p>
            <a:r>
              <a:rPr lang="en-US" sz="1400" dirty="0"/>
              <a:t>No—in fact, if only one hemifield is involved over and over again, the migraine dx should be questioned</a:t>
            </a:r>
          </a:p>
          <a:p>
            <a:endParaRPr lang="en-US" sz="1400" dirty="0">
              <a:solidFill>
                <a:srgbClr val="FF99FF"/>
              </a:solidFill>
            </a:endParaRPr>
          </a:p>
          <a:p>
            <a:r>
              <a:rPr lang="en-US" sz="1400" i="1" dirty="0">
                <a:solidFill>
                  <a:srgbClr val="FF99FF"/>
                </a:solidFill>
              </a:rPr>
              <a:t>In such cases, what sort of condition rises to the top of the DDx?</a:t>
            </a:r>
          </a:p>
          <a:p>
            <a:r>
              <a:rPr lang="en-US" sz="1400" dirty="0">
                <a:solidFill>
                  <a:srgbClr val="FF99FF"/>
                </a:solidFill>
              </a:rPr>
              <a:t>Occipital structural abnormalities, </a:t>
            </a:r>
            <a:r>
              <a:rPr lang="en-US" sz="1400" dirty="0" err="1">
                <a:solidFill>
                  <a:srgbClr val="FF99FF"/>
                </a:solidFill>
              </a:rPr>
              <a:t>eg</a:t>
            </a:r>
            <a:r>
              <a:rPr lang="en-US" sz="1400" dirty="0">
                <a:solidFill>
                  <a:srgbClr val="FF99FF"/>
                </a:solidFill>
              </a:rPr>
              <a:t>, AVM; tumor</a:t>
            </a:r>
          </a:p>
          <a:p>
            <a:endParaRPr lang="en-US" sz="1400" dirty="0">
              <a:solidFill>
                <a:srgbClr val="FF99FF"/>
              </a:solidFill>
            </a:endParaRPr>
          </a:p>
          <a:p>
            <a:r>
              <a:rPr lang="en-US" sz="1400" i="1" dirty="0">
                <a:solidFill>
                  <a:srgbClr val="FF99FF"/>
                </a:solidFill>
              </a:rPr>
              <a:t>Are these associated with HA?</a:t>
            </a:r>
          </a:p>
          <a:p>
            <a:r>
              <a:rPr lang="en-US" sz="1400" dirty="0">
                <a:solidFill>
                  <a:srgbClr val="FF99FF"/>
                </a:solidFill>
              </a:rPr>
              <a:t>Yes</a:t>
            </a:r>
          </a:p>
        </p:txBody>
      </p:sp>
    </p:spTree>
    <p:extLst>
      <p:ext uri="{BB962C8B-B14F-4D97-AF65-F5344CB8AC3E}">
        <p14:creationId xmlns:p14="http://schemas.microsoft.com/office/powerpoint/2010/main" val="393490867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1CB340-DFDB-AD0D-C172-7219D59F93E7}"/>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b="1" dirty="0"/>
              <a:t>Homonymous hemianopia</a:t>
            </a:r>
            <a:endParaRPr lang="en-US" sz="1400" b="1" dirty="0">
              <a:solidFill>
                <a:schemeClr val="accent5"/>
              </a:solidFill>
            </a:endParaRP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7" name="TextBox 16">
            <a:extLst>
              <a:ext uri="{FF2B5EF4-FFF2-40B4-BE49-F238E27FC236}">
                <a16:creationId xmlns:a16="http://schemas.microsoft.com/office/drawing/2014/main" id="{0DDFAFD1-C8F2-D4CB-2609-CDED07EE470D}"/>
              </a:ext>
            </a:extLst>
          </p:cNvPr>
          <p:cNvSpPr txBox="1"/>
          <p:nvPr/>
        </p:nvSpPr>
        <p:spPr>
          <a:xfrm>
            <a:off x="234669" y="3598613"/>
            <a:ext cx="5956827" cy="2031325"/>
          </a:xfrm>
          <a:prstGeom prst="rect">
            <a:avLst/>
          </a:prstGeom>
          <a:solidFill>
            <a:srgbClr val="FF99FF"/>
          </a:solidFill>
        </p:spPr>
        <p:txBody>
          <a:bodyPr wrap="square" rtlCol="0">
            <a:spAutoFit/>
          </a:bodyPr>
          <a:lstStyle/>
          <a:p>
            <a:r>
              <a:rPr lang="en-US" sz="1400" i="1" dirty="0"/>
              <a:t>Migraine is a recurrent condition. Is the same hemifield always involved?</a:t>
            </a:r>
          </a:p>
          <a:p>
            <a:r>
              <a:rPr lang="en-US" sz="1400" dirty="0"/>
              <a:t>No—in fact, if only one hemifield is involved over and over again, the migraine dx should be questioned</a:t>
            </a:r>
          </a:p>
          <a:p>
            <a:endParaRPr lang="en-US" sz="1400" dirty="0"/>
          </a:p>
          <a:p>
            <a:r>
              <a:rPr lang="en-US" sz="1400" i="1" dirty="0"/>
              <a:t>In such cases, what sort of condition rises to the top of the DDx?</a:t>
            </a:r>
            <a:endParaRPr lang="en-US" sz="1400" i="1" dirty="0">
              <a:solidFill>
                <a:srgbClr val="FF99FF"/>
              </a:solidFill>
            </a:endParaRPr>
          </a:p>
          <a:p>
            <a:r>
              <a:rPr lang="en-US" sz="1400" dirty="0">
                <a:solidFill>
                  <a:srgbClr val="FF99FF"/>
                </a:solidFill>
              </a:rPr>
              <a:t>Occipital structural abnormalities, </a:t>
            </a:r>
            <a:r>
              <a:rPr lang="en-US" sz="1400" dirty="0" err="1">
                <a:solidFill>
                  <a:srgbClr val="FF99FF"/>
                </a:solidFill>
              </a:rPr>
              <a:t>eg</a:t>
            </a:r>
            <a:r>
              <a:rPr lang="en-US" sz="1400" dirty="0">
                <a:solidFill>
                  <a:srgbClr val="FF99FF"/>
                </a:solidFill>
              </a:rPr>
              <a:t>, AVM; tumor</a:t>
            </a:r>
          </a:p>
          <a:p>
            <a:endParaRPr lang="en-US" sz="1400" dirty="0">
              <a:solidFill>
                <a:srgbClr val="FF99FF"/>
              </a:solidFill>
            </a:endParaRPr>
          </a:p>
          <a:p>
            <a:r>
              <a:rPr lang="en-US" sz="1400" i="1" dirty="0">
                <a:solidFill>
                  <a:srgbClr val="FF99FF"/>
                </a:solidFill>
              </a:rPr>
              <a:t>Are these associated with HA?</a:t>
            </a:r>
          </a:p>
          <a:p>
            <a:r>
              <a:rPr lang="en-US" sz="1400" dirty="0">
                <a:solidFill>
                  <a:srgbClr val="FF99FF"/>
                </a:solidFill>
              </a:rPr>
              <a:t>Yes</a:t>
            </a:r>
          </a:p>
        </p:txBody>
      </p:sp>
    </p:spTree>
    <p:extLst>
      <p:ext uri="{BB962C8B-B14F-4D97-AF65-F5344CB8AC3E}">
        <p14:creationId xmlns:p14="http://schemas.microsoft.com/office/powerpoint/2010/main" val="244169339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b="1" dirty="0"/>
              <a:t>Homonymous hemianopia</a:t>
            </a:r>
            <a:endParaRPr lang="en-US" sz="1400" b="1" dirty="0">
              <a:solidFill>
                <a:schemeClr val="accent5"/>
              </a:solidFill>
            </a:endParaRP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25" name="TextBox 24">
            <a:extLst>
              <a:ext uri="{FF2B5EF4-FFF2-40B4-BE49-F238E27FC236}">
                <a16:creationId xmlns:a16="http://schemas.microsoft.com/office/drawing/2014/main" id="{5B4B4940-A50E-0355-C4AC-A7D410AE3D96}"/>
              </a:ext>
            </a:extLst>
          </p:cNvPr>
          <p:cNvSpPr txBox="1"/>
          <p:nvPr/>
        </p:nvSpPr>
        <p:spPr>
          <a:xfrm>
            <a:off x="6461216" y="3552856"/>
            <a:ext cx="2563513" cy="707886"/>
          </a:xfrm>
          <a:prstGeom prst="rect">
            <a:avLst/>
          </a:prstGeom>
          <a:noFill/>
        </p:spPr>
        <p:txBody>
          <a:bodyPr wrap="square" rtlCol="0">
            <a:spAutoFit/>
          </a:bodyPr>
          <a:lstStyle/>
          <a:p>
            <a:r>
              <a:rPr lang="en-US" sz="2000" b="1" dirty="0"/>
              <a:t>Occipital structural abnormality</a:t>
            </a:r>
            <a:endParaRPr lang="en-US" sz="2400" b="1" dirty="0"/>
          </a:p>
        </p:txBody>
      </p:sp>
      <p:sp>
        <p:nvSpPr>
          <p:cNvPr id="6" name="TextBox 5">
            <a:extLst>
              <a:ext uri="{FF2B5EF4-FFF2-40B4-BE49-F238E27FC236}">
                <a16:creationId xmlns:a16="http://schemas.microsoft.com/office/drawing/2014/main" id="{6BF3C0FC-737C-D5DD-8275-FB45C385784D}"/>
              </a:ext>
            </a:extLst>
          </p:cNvPr>
          <p:cNvSpPr txBox="1"/>
          <p:nvPr/>
        </p:nvSpPr>
        <p:spPr>
          <a:xfrm>
            <a:off x="234669" y="3598613"/>
            <a:ext cx="5956827" cy="2031325"/>
          </a:xfrm>
          <a:prstGeom prst="rect">
            <a:avLst/>
          </a:prstGeom>
          <a:solidFill>
            <a:srgbClr val="FF99FF"/>
          </a:solidFill>
        </p:spPr>
        <p:txBody>
          <a:bodyPr wrap="square" rtlCol="0">
            <a:spAutoFit/>
          </a:bodyPr>
          <a:lstStyle/>
          <a:p>
            <a:r>
              <a:rPr lang="en-US" sz="1400" i="1" dirty="0"/>
              <a:t>Migraine is a recurrent condition. Is the same hemifield always involved?</a:t>
            </a:r>
          </a:p>
          <a:p>
            <a:r>
              <a:rPr lang="en-US" sz="1400" dirty="0"/>
              <a:t>No—in fact, if only one hemifield is involved over and over again, the migraine dx should be questioned</a:t>
            </a:r>
          </a:p>
          <a:p>
            <a:endParaRPr lang="en-US" sz="1400" dirty="0"/>
          </a:p>
          <a:p>
            <a:r>
              <a:rPr lang="en-US" sz="1400" i="1" dirty="0"/>
              <a:t>In such cases, what sort of condition rises to the top of the DDx?</a:t>
            </a:r>
          </a:p>
          <a:p>
            <a:r>
              <a:rPr lang="en-US" sz="1400" dirty="0"/>
              <a:t>Occipital structural abnormalities, </a:t>
            </a:r>
            <a:r>
              <a:rPr lang="en-US" sz="1400" dirty="0" err="1"/>
              <a:t>eg</a:t>
            </a:r>
            <a:r>
              <a:rPr lang="en-US" sz="1400" dirty="0"/>
              <a:t>, AVM; tumor</a:t>
            </a:r>
            <a:endParaRPr lang="en-US" sz="1400" dirty="0">
              <a:solidFill>
                <a:srgbClr val="FF99FF"/>
              </a:solidFill>
            </a:endParaRPr>
          </a:p>
          <a:p>
            <a:endParaRPr lang="en-US" sz="1400" dirty="0">
              <a:solidFill>
                <a:srgbClr val="FF99FF"/>
              </a:solidFill>
            </a:endParaRPr>
          </a:p>
          <a:p>
            <a:r>
              <a:rPr lang="en-US" sz="1400" i="1" dirty="0">
                <a:solidFill>
                  <a:srgbClr val="FF99FF"/>
                </a:solidFill>
              </a:rPr>
              <a:t>Are these associated with HA?</a:t>
            </a:r>
          </a:p>
          <a:p>
            <a:r>
              <a:rPr lang="en-US" sz="1400" dirty="0">
                <a:solidFill>
                  <a:srgbClr val="FF99FF"/>
                </a:solidFill>
              </a:rPr>
              <a:t>Yes</a:t>
            </a:r>
          </a:p>
        </p:txBody>
      </p:sp>
    </p:spTree>
    <p:extLst>
      <p:ext uri="{BB962C8B-B14F-4D97-AF65-F5344CB8AC3E}">
        <p14:creationId xmlns:p14="http://schemas.microsoft.com/office/powerpoint/2010/main" val="2837311634"/>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b="1" dirty="0"/>
              <a:t>Homonymous hemianopia</a:t>
            </a:r>
            <a:endParaRPr lang="en-US" sz="1400" b="1" dirty="0">
              <a:solidFill>
                <a:schemeClr val="accent5"/>
              </a:solidFill>
            </a:endParaRP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25" name="TextBox 24">
            <a:extLst>
              <a:ext uri="{FF2B5EF4-FFF2-40B4-BE49-F238E27FC236}">
                <a16:creationId xmlns:a16="http://schemas.microsoft.com/office/drawing/2014/main" id="{5B4B4940-A50E-0355-C4AC-A7D410AE3D96}"/>
              </a:ext>
            </a:extLst>
          </p:cNvPr>
          <p:cNvSpPr txBox="1"/>
          <p:nvPr/>
        </p:nvSpPr>
        <p:spPr>
          <a:xfrm>
            <a:off x="6461216" y="3552856"/>
            <a:ext cx="2563513" cy="707886"/>
          </a:xfrm>
          <a:prstGeom prst="rect">
            <a:avLst/>
          </a:prstGeom>
          <a:noFill/>
        </p:spPr>
        <p:txBody>
          <a:bodyPr wrap="square" rtlCol="0">
            <a:spAutoFit/>
          </a:bodyPr>
          <a:lstStyle/>
          <a:p>
            <a:r>
              <a:rPr lang="en-US" sz="2000" b="1" dirty="0"/>
              <a:t>Occipital structural abnormality</a:t>
            </a:r>
            <a:endParaRPr lang="en-US" sz="2400" b="1" dirty="0"/>
          </a:p>
        </p:txBody>
      </p:sp>
      <p:sp>
        <p:nvSpPr>
          <p:cNvPr id="6" name="TextBox 5">
            <a:extLst>
              <a:ext uri="{FF2B5EF4-FFF2-40B4-BE49-F238E27FC236}">
                <a16:creationId xmlns:a16="http://schemas.microsoft.com/office/drawing/2014/main" id="{6BF3C0FC-737C-D5DD-8275-FB45C385784D}"/>
              </a:ext>
            </a:extLst>
          </p:cNvPr>
          <p:cNvSpPr txBox="1"/>
          <p:nvPr/>
        </p:nvSpPr>
        <p:spPr>
          <a:xfrm>
            <a:off x="234669" y="3598613"/>
            <a:ext cx="5956827" cy="2031325"/>
          </a:xfrm>
          <a:prstGeom prst="rect">
            <a:avLst/>
          </a:prstGeom>
          <a:solidFill>
            <a:srgbClr val="FF99FF"/>
          </a:solidFill>
        </p:spPr>
        <p:txBody>
          <a:bodyPr wrap="square" rtlCol="0">
            <a:spAutoFit/>
          </a:bodyPr>
          <a:lstStyle/>
          <a:p>
            <a:r>
              <a:rPr lang="en-US" sz="1400" i="1" dirty="0"/>
              <a:t>Migraine is a recurrent condition. Is the same hemifield always involved?</a:t>
            </a:r>
          </a:p>
          <a:p>
            <a:r>
              <a:rPr lang="en-US" sz="1400" dirty="0"/>
              <a:t>No—in fact, if only one hemifield is involved over and over again, the migraine dx should be questioned</a:t>
            </a:r>
          </a:p>
          <a:p>
            <a:endParaRPr lang="en-US" sz="1400" dirty="0"/>
          </a:p>
          <a:p>
            <a:r>
              <a:rPr lang="en-US" sz="1400" i="1" dirty="0"/>
              <a:t>In such cases, what sort of condition rises to the top of the DDx?</a:t>
            </a:r>
          </a:p>
          <a:p>
            <a:r>
              <a:rPr lang="en-US" sz="1400" dirty="0"/>
              <a:t>Occipital structural abnormalities, </a:t>
            </a:r>
            <a:r>
              <a:rPr lang="en-US" sz="1400" dirty="0" err="1"/>
              <a:t>eg</a:t>
            </a:r>
            <a:r>
              <a:rPr lang="en-US" sz="1400" dirty="0"/>
              <a:t>, AVM; tumor</a:t>
            </a:r>
          </a:p>
          <a:p>
            <a:endParaRPr lang="en-US" sz="1400" dirty="0"/>
          </a:p>
          <a:p>
            <a:r>
              <a:rPr lang="en-US" sz="1400" i="1" dirty="0"/>
              <a:t>Are these associated with HA?</a:t>
            </a:r>
            <a:endParaRPr lang="en-US" sz="1400" i="1" dirty="0">
              <a:solidFill>
                <a:srgbClr val="FF99FF"/>
              </a:solidFill>
            </a:endParaRPr>
          </a:p>
          <a:p>
            <a:r>
              <a:rPr lang="en-US" sz="1400" dirty="0">
                <a:solidFill>
                  <a:srgbClr val="FF99FF"/>
                </a:solidFill>
              </a:rPr>
              <a:t>Yes</a:t>
            </a:r>
          </a:p>
        </p:txBody>
      </p:sp>
    </p:spTree>
    <p:extLst>
      <p:ext uri="{BB962C8B-B14F-4D97-AF65-F5344CB8AC3E}">
        <p14:creationId xmlns:p14="http://schemas.microsoft.com/office/powerpoint/2010/main" val="91596962"/>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b="1" dirty="0"/>
              <a:t>Homonymous hemianopia</a:t>
            </a:r>
            <a:endParaRPr lang="en-US" sz="1400" b="1" dirty="0">
              <a:solidFill>
                <a:schemeClr val="accent5"/>
              </a:solidFill>
            </a:endParaRPr>
          </a:p>
          <a:p>
            <a:endParaRPr lang="en-US" sz="1400" i="1" dirty="0">
              <a:solidFill>
                <a:schemeClr val="accent5"/>
              </a:solidFill>
            </a:endParaRPr>
          </a:p>
          <a:p>
            <a:r>
              <a:rPr lang="en-US" sz="1400" i="1" dirty="0">
                <a:solidFill>
                  <a:schemeClr val="accent5"/>
                </a:solidFill>
              </a:rPr>
              <a:t>How do migraine-related vision changes present and proceed?</a:t>
            </a: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25" name="TextBox 24">
            <a:extLst>
              <a:ext uri="{FF2B5EF4-FFF2-40B4-BE49-F238E27FC236}">
                <a16:creationId xmlns:a16="http://schemas.microsoft.com/office/drawing/2014/main" id="{5B4B4940-A50E-0355-C4AC-A7D410AE3D96}"/>
              </a:ext>
            </a:extLst>
          </p:cNvPr>
          <p:cNvSpPr txBox="1"/>
          <p:nvPr/>
        </p:nvSpPr>
        <p:spPr>
          <a:xfrm>
            <a:off x="6461216" y="3552856"/>
            <a:ext cx="2563513" cy="707886"/>
          </a:xfrm>
          <a:prstGeom prst="rect">
            <a:avLst/>
          </a:prstGeom>
          <a:noFill/>
        </p:spPr>
        <p:txBody>
          <a:bodyPr wrap="square" rtlCol="0">
            <a:spAutoFit/>
          </a:bodyPr>
          <a:lstStyle/>
          <a:p>
            <a:r>
              <a:rPr lang="en-US" sz="2000" b="1" dirty="0"/>
              <a:t>Occipital structural abnormality</a:t>
            </a:r>
            <a:endParaRPr lang="en-US" sz="2400" b="1" dirty="0"/>
          </a:p>
        </p:txBody>
      </p:sp>
      <p:sp>
        <p:nvSpPr>
          <p:cNvPr id="6" name="TextBox 5">
            <a:extLst>
              <a:ext uri="{FF2B5EF4-FFF2-40B4-BE49-F238E27FC236}">
                <a16:creationId xmlns:a16="http://schemas.microsoft.com/office/drawing/2014/main" id="{6BF3C0FC-737C-D5DD-8275-FB45C385784D}"/>
              </a:ext>
            </a:extLst>
          </p:cNvPr>
          <p:cNvSpPr txBox="1"/>
          <p:nvPr/>
        </p:nvSpPr>
        <p:spPr>
          <a:xfrm>
            <a:off x="234669" y="3598613"/>
            <a:ext cx="5956827" cy="2031325"/>
          </a:xfrm>
          <a:prstGeom prst="rect">
            <a:avLst/>
          </a:prstGeom>
          <a:solidFill>
            <a:srgbClr val="FF99FF"/>
          </a:solidFill>
        </p:spPr>
        <p:txBody>
          <a:bodyPr wrap="square" rtlCol="0">
            <a:spAutoFit/>
          </a:bodyPr>
          <a:lstStyle/>
          <a:p>
            <a:r>
              <a:rPr lang="en-US" sz="1400" i="1" dirty="0"/>
              <a:t>Migraine is a recurrent condition. Is the same hemifield always involved?</a:t>
            </a:r>
          </a:p>
          <a:p>
            <a:r>
              <a:rPr lang="en-US" sz="1400" dirty="0"/>
              <a:t>No—in fact, if only one hemifield is involved over and over again, the migraine dx should be questioned</a:t>
            </a:r>
          </a:p>
          <a:p>
            <a:endParaRPr lang="en-US" sz="1400" dirty="0"/>
          </a:p>
          <a:p>
            <a:r>
              <a:rPr lang="en-US" sz="1400" i="1" dirty="0"/>
              <a:t>In such cases, what sort of condition rises to the top of the DDx?</a:t>
            </a:r>
          </a:p>
          <a:p>
            <a:r>
              <a:rPr lang="en-US" sz="1400" dirty="0"/>
              <a:t>Occipital structural abnormalities, </a:t>
            </a:r>
            <a:r>
              <a:rPr lang="en-US" sz="1400" dirty="0" err="1"/>
              <a:t>eg</a:t>
            </a:r>
            <a:r>
              <a:rPr lang="en-US" sz="1400" dirty="0"/>
              <a:t>, AVM; tumor</a:t>
            </a:r>
          </a:p>
          <a:p>
            <a:endParaRPr lang="en-US" sz="1400" dirty="0"/>
          </a:p>
          <a:p>
            <a:r>
              <a:rPr lang="en-US" sz="1400" i="1" dirty="0"/>
              <a:t>Are these associated with HA?</a:t>
            </a:r>
          </a:p>
          <a:p>
            <a:r>
              <a:rPr lang="en-US" sz="1400" dirty="0"/>
              <a:t>Yes</a:t>
            </a:r>
          </a:p>
        </p:txBody>
      </p:sp>
    </p:spTree>
    <p:extLst>
      <p:ext uri="{BB962C8B-B14F-4D97-AF65-F5344CB8AC3E}">
        <p14:creationId xmlns:p14="http://schemas.microsoft.com/office/powerpoint/2010/main" val="18837141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p>
          <a:p>
            <a:r>
              <a:rPr lang="en-US" sz="1400" i="1" dirty="0"/>
              <a:t>How do migraine-related vision changes present and proceed?</a:t>
            </a:r>
            <a:endParaRPr lang="en-US" sz="1400" i="1" dirty="0">
              <a:solidFill>
                <a:schemeClr val="accent5"/>
              </a:solidFill>
            </a:endParaRPr>
          </a:p>
          <a:p>
            <a:r>
              <a:rPr lang="en-US" sz="1400" dirty="0">
                <a:solidFill>
                  <a:schemeClr val="accent5"/>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3852547921"/>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p>
          <a:p>
            <a:r>
              <a:rPr lang="en-US" sz="1400" i="1" dirty="0"/>
              <a:t>How do migraine-related vision changes present and proceed?</a:t>
            </a:r>
          </a:p>
          <a:p>
            <a:r>
              <a:rPr lang="en-US" sz="1400" dirty="0"/>
              <a:t>It starts as a  small  scotoma surrounded by  scintillations </a:t>
            </a:r>
            <a:r>
              <a:rPr lang="en-US" sz="1400" dirty="0">
                <a:solidFill>
                  <a:schemeClr val="accent5"/>
                </a:solidFill>
              </a:rPr>
              <a:t>.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Rectangle 14">
            <a:extLst>
              <a:ext uri="{FF2B5EF4-FFF2-40B4-BE49-F238E27FC236}">
                <a16:creationId xmlns:a16="http://schemas.microsoft.com/office/drawing/2014/main" id="{68CCFDA7-FFBB-3160-4CFE-6BD7B779A703}"/>
              </a:ext>
            </a:extLst>
          </p:cNvPr>
          <p:cNvSpPr/>
          <p:nvPr/>
        </p:nvSpPr>
        <p:spPr>
          <a:xfrm>
            <a:off x="1292089" y="3890018"/>
            <a:ext cx="541234" cy="22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small </a:t>
            </a:r>
            <a:r>
              <a:rPr lang="en-US" sz="800" i="1" dirty="0">
                <a:solidFill>
                  <a:schemeClr val="tx1"/>
                </a:solidFill>
              </a:rPr>
              <a:t>v</a:t>
            </a:r>
            <a:r>
              <a:rPr lang="en-US" sz="800" dirty="0">
                <a:solidFill>
                  <a:schemeClr val="tx1"/>
                </a:solidFill>
              </a:rPr>
              <a:t> large</a:t>
            </a:r>
          </a:p>
        </p:txBody>
      </p:sp>
      <p:sp>
        <p:nvSpPr>
          <p:cNvPr id="16" name="Rectangle 15">
            <a:extLst>
              <a:ext uri="{FF2B5EF4-FFF2-40B4-BE49-F238E27FC236}">
                <a16:creationId xmlns:a16="http://schemas.microsoft.com/office/drawing/2014/main" id="{132208F9-EFD7-576E-6AD0-75BB8888F0B3}"/>
              </a:ext>
            </a:extLst>
          </p:cNvPr>
          <p:cNvSpPr/>
          <p:nvPr/>
        </p:nvSpPr>
        <p:spPr>
          <a:xfrm>
            <a:off x="3790322" y="3906988"/>
            <a:ext cx="1017261" cy="22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buzzword</a:t>
            </a:r>
          </a:p>
        </p:txBody>
      </p:sp>
    </p:spTree>
    <p:extLst>
      <p:ext uri="{BB962C8B-B14F-4D97-AF65-F5344CB8AC3E}">
        <p14:creationId xmlns:p14="http://schemas.microsoft.com/office/powerpoint/2010/main" val="417932091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p>
          <a:p>
            <a:r>
              <a:rPr lang="en-US" sz="1400" i="1" dirty="0"/>
              <a:t>How do migraine-related vision changes present and proceed?</a:t>
            </a:r>
          </a:p>
          <a:p>
            <a:r>
              <a:rPr lang="en-US" sz="1400" dirty="0"/>
              <a:t>It starts as a  small  scotoma surrounded by  scintillations </a:t>
            </a:r>
            <a:r>
              <a:rPr lang="en-US" sz="1400" dirty="0">
                <a:solidFill>
                  <a:schemeClr val="accent5"/>
                </a:solidFill>
              </a:rPr>
              <a:t>.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4070813282"/>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419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a:t>
            </a:r>
            <a:r>
              <a:rPr lang="en-US" sz="1400" b="1" dirty="0"/>
              <a:t>scintillations</a:t>
            </a:r>
            <a:r>
              <a:rPr lang="en-US" sz="1400" dirty="0"/>
              <a:t> </a:t>
            </a:r>
            <a:r>
              <a:rPr lang="en-US" sz="1400" dirty="0">
                <a:solidFill>
                  <a:schemeClr val="accent5"/>
                </a:solidFill>
              </a:rPr>
              <a:t>.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6" name="TextBox 5">
            <a:extLst>
              <a:ext uri="{FF2B5EF4-FFF2-40B4-BE49-F238E27FC236}">
                <a16:creationId xmlns:a16="http://schemas.microsoft.com/office/drawing/2014/main" id="{AE1AFCC7-612F-2C51-E7F7-6C75EC676493}"/>
              </a:ext>
            </a:extLst>
          </p:cNvPr>
          <p:cNvSpPr txBox="1"/>
          <p:nvPr/>
        </p:nvSpPr>
        <p:spPr>
          <a:xfrm>
            <a:off x="2697934" y="4166536"/>
            <a:ext cx="4808686"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term is often used to describe the geometric quality of these scintillations?</a:t>
            </a:r>
            <a:endParaRPr lang="en-US" sz="1400" i="1" dirty="0">
              <a:solidFill>
                <a:schemeClr val="accent1">
                  <a:lumMod val="40000"/>
                  <a:lumOff val="60000"/>
                </a:schemeClr>
              </a:solidFill>
            </a:endParaRPr>
          </a:p>
          <a:p>
            <a:r>
              <a:rPr lang="en-US" sz="1400" dirty="0">
                <a:solidFill>
                  <a:schemeClr val="accent1">
                    <a:lumMod val="40000"/>
                    <a:lumOff val="60000"/>
                  </a:schemeClr>
                </a:solidFill>
              </a:rPr>
              <a:t>‘Fortification spectrum’</a:t>
            </a:r>
          </a:p>
        </p:txBody>
      </p:sp>
      <p:pic>
        <p:nvPicPr>
          <p:cNvPr id="8" name="Picture 2">
            <a:extLst>
              <a:ext uri="{FF2B5EF4-FFF2-40B4-BE49-F238E27FC236}">
                <a16:creationId xmlns:a16="http://schemas.microsoft.com/office/drawing/2014/main" id="{4D00C888-C8D6-1467-7A56-00BA1612F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47" y="4588371"/>
            <a:ext cx="28575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60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B779681-AB89-D3D4-1C49-83C67346BEB0}"/>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9ED315-0E8E-B755-C7D7-BC5F6089139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D47D377-0DB3-EB7D-363F-DE88FB55B002}"/>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0" name="Straight Connector 19">
            <a:extLst>
              <a:ext uri="{FF2B5EF4-FFF2-40B4-BE49-F238E27FC236}">
                <a16:creationId xmlns:a16="http://schemas.microsoft.com/office/drawing/2014/main" id="{E949E80B-607A-5734-9FC0-875849F1D0D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F71BF5F-F94A-6D32-6FED-5CD20F97C7B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5" name="Straight Connector 24">
            <a:extLst>
              <a:ext uri="{FF2B5EF4-FFF2-40B4-BE49-F238E27FC236}">
                <a16:creationId xmlns:a16="http://schemas.microsoft.com/office/drawing/2014/main" id="{4C3A332A-8C62-1527-1196-D49FBB1ECE31}"/>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1C9F677-69EA-A9D9-AB47-1ACA23B01E38}"/>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5" name="TextBox 14">
            <a:extLst>
              <a:ext uri="{FF2B5EF4-FFF2-40B4-BE49-F238E27FC236}">
                <a16:creationId xmlns:a16="http://schemas.microsoft.com/office/drawing/2014/main" id="{913D2987-E705-FA2C-50B5-AA09EE4E9AF1}"/>
              </a:ext>
            </a:extLst>
          </p:cNvPr>
          <p:cNvSpPr txBox="1"/>
          <p:nvPr/>
        </p:nvSpPr>
        <p:spPr>
          <a:xfrm>
            <a:off x="3385074"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385075" y="1740839"/>
            <a:ext cx="3068728"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a:t>
            </a:r>
            <a:r>
              <a:rPr lang="en-US" sz="1600" b="1" dirty="0"/>
              <a:t>Recurrent hyphema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1F0522D1-E73B-6DEA-2111-58F95D169CD9}"/>
              </a:ext>
            </a:extLst>
          </p:cNvPr>
          <p:cNvSpPr txBox="1"/>
          <p:nvPr/>
        </p:nvSpPr>
        <p:spPr>
          <a:xfrm>
            <a:off x="3385073" y="2522377"/>
            <a:ext cx="4881964" cy="1600438"/>
          </a:xfrm>
          <a:prstGeom prst="rect">
            <a:avLst/>
          </a:prstGeom>
          <a:solidFill>
            <a:schemeClr val="accent5"/>
          </a:solidFill>
        </p:spPr>
        <p:txBody>
          <a:bodyPr wrap="square" rtlCol="0">
            <a:spAutoFit/>
          </a:bodyPr>
          <a:lstStyle/>
          <a:p>
            <a:r>
              <a:rPr lang="en-US" sz="1400" dirty="0"/>
              <a:t>The odds of this one go up considerably if your pt has an AC IOL or </a:t>
            </a:r>
            <a:r>
              <a:rPr lang="en-US" sz="1400" dirty="0" err="1"/>
              <a:t>malpositioned</a:t>
            </a:r>
            <a:r>
              <a:rPr lang="en-US" sz="1400" dirty="0"/>
              <a:t> PC IOL in the affected eye:</a:t>
            </a:r>
          </a:p>
          <a:p>
            <a:endParaRPr lang="en-US" sz="1400" dirty="0">
              <a:solidFill>
                <a:schemeClr val="accent5"/>
              </a:solidFill>
            </a:endParaRPr>
          </a:p>
          <a:p>
            <a:endParaRPr lang="en-US" sz="1400" i="1" dirty="0">
              <a:solidFill>
                <a:schemeClr val="accent5"/>
              </a:solidFill>
            </a:endParaRPr>
          </a:p>
          <a:p>
            <a:r>
              <a:rPr lang="en-US" sz="1400" i="1" dirty="0">
                <a:solidFill>
                  <a:schemeClr val="accent5"/>
                </a:solidFill>
              </a:rPr>
              <a:t>If your recurrent-hyphema-with-TMVL has an AC IOL in that eye, what diagnosis tops the DDx?</a:t>
            </a:r>
          </a:p>
          <a:p>
            <a:r>
              <a:rPr lang="en-US" sz="1400" dirty="0">
                <a:solidFill>
                  <a:schemeClr val="accent5"/>
                </a:solidFill>
              </a:rPr>
              <a:t>Uveitis-glaucoma-hyphema (UGH) syndrome </a:t>
            </a:r>
          </a:p>
        </p:txBody>
      </p:sp>
    </p:spTree>
    <p:extLst>
      <p:ext uri="{BB962C8B-B14F-4D97-AF65-F5344CB8AC3E}">
        <p14:creationId xmlns:p14="http://schemas.microsoft.com/office/powerpoint/2010/main" val="2048164647"/>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a:t>
            </a:r>
            <a:r>
              <a:rPr lang="en-US" sz="1400" b="1" dirty="0"/>
              <a:t>scintillations</a:t>
            </a:r>
            <a:r>
              <a:rPr lang="en-US" sz="1400" dirty="0"/>
              <a:t> </a:t>
            </a:r>
            <a:r>
              <a:rPr lang="en-US" sz="1400" dirty="0">
                <a:solidFill>
                  <a:schemeClr val="accent5"/>
                </a:solidFill>
              </a:rPr>
              <a:t>.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6" name="TextBox 5">
            <a:extLst>
              <a:ext uri="{FF2B5EF4-FFF2-40B4-BE49-F238E27FC236}">
                <a16:creationId xmlns:a16="http://schemas.microsoft.com/office/drawing/2014/main" id="{AE1AFCC7-612F-2C51-E7F7-6C75EC676493}"/>
              </a:ext>
            </a:extLst>
          </p:cNvPr>
          <p:cNvSpPr txBox="1"/>
          <p:nvPr/>
        </p:nvSpPr>
        <p:spPr>
          <a:xfrm>
            <a:off x="2697934" y="4166536"/>
            <a:ext cx="4808686"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term is often used to describe the geometric quality of these scintillations?</a:t>
            </a:r>
          </a:p>
          <a:p>
            <a:r>
              <a:rPr lang="en-US" sz="1400" dirty="0">
                <a:solidFill>
                  <a:srgbClr val="0000FF"/>
                </a:solidFill>
              </a:rPr>
              <a:t>‘Fortification spectrum’</a:t>
            </a:r>
          </a:p>
        </p:txBody>
      </p:sp>
      <p:pic>
        <p:nvPicPr>
          <p:cNvPr id="2050" name="Picture 2">
            <a:extLst>
              <a:ext uri="{FF2B5EF4-FFF2-40B4-BE49-F238E27FC236}">
                <a16:creationId xmlns:a16="http://schemas.microsoft.com/office/drawing/2014/main" id="{9C9DBE22-8D76-0603-E36B-B6EA38C1C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47" y="4588371"/>
            <a:ext cx="28575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7627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a:t>
            </a:r>
            <a:r>
              <a:rPr lang="en-US" sz="1400" b="1" dirty="0">
                <a:solidFill>
                  <a:schemeClr val="bg1">
                    <a:lumMod val="65000"/>
                  </a:schemeClr>
                </a:solidFill>
              </a:rPr>
              <a:t>scintillations</a:t>
            </a:r>
            <a:r>
              <a:rPr lang="en-US" sz="1400" dirty="0"/>
              <a:t> </a:t>
            </a:r>
            <a:r>
              <a:rPr lang="en-US" sz="1400" dirty="0">
                <a:solidFill>
                  <a:schemeClr val="accent5"/>
                </a:solidFill>
              </a:rPr>
              <a:t>.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6" name="TextBox 5">
            <a:extLst>
              <a:ext uri="{FF2B5EF4-FFF2-40B4-BE49-F238E27FC236}">
                <a16:creationId xmlns:a16="http://schemas.microsoft.com/office/drawing/2014/main" id="{AE1AFCC7-612F-2C51-E7F7-6C75EC676493}"/>
              </a:ext>
            </a:extLst>
          </p:cNvPr>
          <p:cNvSpPr txBox="1"/>
          <p:nvPr/>
        </p:nvSpPr>
        <p:spPr>
          <a:xfrm>
            <a:off x="2697934" y="4166536"/>
            <a:ext cx="4808686"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term is often used to describe the geometric quality of these scintillations?</a:t>
            </a:r>
          </a:p>
          <a:p>
            <a:r>
              <a:rPr lang="en-US" sz="1400" b="1" dirty="0">
                <a:solidFill>
                  <a:srgbClr val="0000FF"/>
                </a:solidFill>
              </a:rPr>
              <a:t>‘Fortification spectrum’</a:t>
            </a:r>
          </a:p>
        </p:txBody>
      </p:sp>
      <p:pic>
        <p:nvPicPr>
          <p:cNvPr id="2050" name="Picture 2">
            <a:extLst>
              <a:ext uri="{FF2B5EF4-FFF2-40B4-BE49-F238E27FC236}">
                <a16:creationId xmlns:a16="http://schemas.microsoft.com/office/drawing/2014/main" id="{9C9DBE22-8D76-0603-E36B-B6EA38C1C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47" y="4588371"/>
            <a:ext cx="2857500" cy="1952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258946C-40CE-18A1-5E43-E5ABC2B68647}"/>
              </a:ext>
            </a:extLst>
          </p:cNvPr>
          <p:cNvSpPr txBox="1"/>
          <p:nvPr/>
        </p:nvSpPr>
        <p:spPr>
          <a:xfrm>
            <a:off x="325818" y="5122130"/>
            <a:ext cx="7440229" cy="1477328"/>
          </a:xfrm>
          <a:prstGeom prst="rect">
            <a:avLst/>
          </a:prstGeom>
          <a:solidFill>
            <a:srgbClr val="53D2FF"/>
          </a:solidFill>
          <a:ln>
            <a:solidFill>
              <a:schemeClr val="tx1"/>
            </a:solidFill>
          </a:ln>
        </p:spPr>
        <p:txBody>
          <a:bodyPr wrap="square" rtlCol="0">
            <a:spAutoFit/>
          </a:bodyPr>
          <a:lstStyle/>
          <a:p>
            <a:r>
              <a:rPr lang="en-US" dirty="0">
                <a:solidFill>
                  <a:srgbClr val="0000FF"/>
                </a:solidFill>
              </a:rPr>
              <a:t>Note: Fortification spectra are closely associated with migraines (as they should be). However, </a:t>
            </a:r>
            <a:r>
              <a:rPr lang="en-US" b="1" dirty="0">
                <a:solidFill>
                  <a:srgbClr val="0000FF"/>
                </a:solidFill>
              </a:rPr>
              <a:t>any</a:t>
            </a:r>
            <a:r>
              <a:rPr lang="en-US" dirty="0">
                <a:solidFill>
                  <a:srgbClr val="0000FF"/>
                </a:solidFill>
              </a:rPr>
              <a:t> occipital-based cause of TVL can present with fortification spectra. </a:t>
            </a:r>
            <a:r>
              <a:rPr lang="en-US" dirty="0">
                <a:solidFill>
                  <a:srgbClr val="53D2FF"/>
                </a:solidFill>
              </a:rPr>
              <a:t>So when you hear </a:t>
            </a:r>
            <a:r>
              <a:rPr lang="en-US" i="1" dirty="0">
                <a:solidFill>
                  <a:srgbClr val="53D2FF"/>
                </a:solidFill>
              </a:rPr>
              <a:t>fortification spectra, </a:t>
            </a:r>
            <a:r>
              <a:rPr lang="en-US" dirty="0">
                <a:solidFill>
                  <a:srgbClr val="53D2FF"/>
                </a:solidFill>
              </a:rPr>
              <a:t>you </a:t>
            </a:r>
            <a:r>
              <a:rPr lang="en-US" dirty="0" err="1">
                <a:solidFill>
                  <a:srgbClr val="53D2FF"/>
                </a:solidFill>
              </a:rPr>
              <a:t>mos</a:t>
            </a:r>
            <a:r>
              <a:rPr lang="en-US" dirty="0">
                <a:solidFill>
                  <a:srgbClr val="53D2FF"/>
                </a:solidFill>
              </a:rPr>
              <a:t> def should think migraine first—but keep occipital circulatory and structural issues in the back of your mind.</a:t>
            </a:r>
          </a:p>
        </p:txBody>
      </p:sp>
      <p:sp>
        <p:nvSpPr>
          <p:cNvPr id="9" name="Frame 8">
            <a:extLst>
              <a:ext uri="{FF2B5EF4-FFF2-40B4-BE49-F238E27FC236}">
                <a16:creationId xmlns:a16="http://schemas.microsoft.com/office/drawing/2014/main" id="{A59D94D2-7939-B9B5-19A2-B750E3D7A5C5}"/>
              </a:ext>
            </a:extLst>
          </p:cNvPr>
          <p:cNvSpPr/>
          <p:nvPr/>
        </p:nvSpPr>
        <p:spPr>
          <a:xfrm>
            <a:off x="2597426" y="4505740"/>
            <a:ext cx="2357948" cy="477078"/>
          </a:xfrm>
          <a:prstGeom prst="frame">
            <a:avLst>
              <a:gd name="adj1" fmla="val 20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780408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form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a:t>
            </a:r>
            <a:r>
              <a:rPr lang="en-US" sz="1400" b="1" dirty="0">
                <a:solidFill>
                  <a:schemeClr val="bg1">
                    <a:lumMod val="65000"/>
                  </a:schemeClr>
                </a:solidFill>
              </a:rPr>
              <a:t>scintillations</a:t>
            </a:r>
            <a:r>
              <a:rPr lang="en-US" sz="1400" dirty="0"/>
              <a:t> </a:t>
            </a:r>
            <a:r>
              <a:rPr lang="en-US" sz="1400" dirty="0">
                <a:solidFill>
                  <a:schemeClr val="accent5"/>
                </a:solidFill>
              </a:rPr>
              <a:t>.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6" name="TextBox 5">
            <a:extLst>
              <a:ext uri="{FF2B5EF4-FFF2-40B4-BE49-F238E27FC236}">
                <a16:creationId xmlns:a16="http://schemas.microsoft.com/office/drawing/2014/main" id="{AE1AFCC7-612F-2C51-E7F7-6C75EC676493}"/>
              </a:ext>
            </a:extLst>
          </p:cNvPr>
          <p:cNvSpPr txBox="1"/>
          <p:nvPr/>
        </p:nvSpPr>
        <p:spPr>
          <a:xfrm>
            <a:off x="2697934" y="4166536"/>
            <a:ext cx="4808686"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term is often used to describe the geometric quality of these scintillations?</a:t>
            </a:r>
          </a:p>
          <a:p>
            <a:r>
              <a:rPr lang="en-US" sz="1400" b="1" dirty="0">
                <a:solidFill>
                  <a:srgbClr val="0000FF"/>
                </a:solidFill>
              </a:rPr>
              <a:t>‘Fortification spectrum’</a:t>
            </a:r>
          </a:p>
        </p:txBody>
      </p:sp>
      <p:pic>
        <p:nvPicPr>
          <p:cNvPr id="2050" name="Picture 2">
            <a:extLst>
              <a:ext uri="{FF2B5EF4-FFF2-40B4-BE49-F238E27FC236}">
                <a16:creationId xmlns:a16="http://schemas.microsoft.com/office/drawing/2014/main" id="{9C9DBE22-8D76-0603-E36B-B6EA38C1C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47" y="4588371"/>
            <a:ext cx="2857500" cy="1952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258946C-40CE-18A1-5E43-E5ABC2B68647}"/>
              </a:ext>
            </a:extLst>
          </p:cNvPr>
          <p:cNvSpPr txBox="1"/>
          <p:nvPr/>
        </p:nvSpPr>
        <p:spPr>
          <a:xfrm>
            <a:off x="325818" y="5122130"/>
            <a:ext cx="7440229" cy="1477328"/>
          </a:xfrm>
          <a:prstGeom prst="rect">
            <a:avLst/>
          </a:prstGeom>
          <a:solidFill>
            <a:srgbClr val="53D2FF"/>
          </a:solidFill>
          <a:ln>
            <a:solidFill>
              <a:schemeClr val="tx1"/>
            </a:solidFill>
          </a:ln>
        </p:spPr>
        <p:txBody>
          <a:bodyPr wrap="square" rtlCol="0">
            <a:spAutoFit/>
          </a:bodyPr>
          <a:lstStyle/>
          <a:p>
            <a:r>
              <a:rPr lang="en-US" dirty="0">
                <a:solidFill>
                  <a:srgbClr val="0000FF"/>
                </a:solidFill>
              </a:rPr>
              <a:t>Note: Fortification spectra are closely associated with migraines (as they should be). However, </a:t>
            </a:r>
            <a:r>
              <a:rPr lang="en-US" b="1" dirty="0">
                <a:solidFill>
                  <a:srgbClr val="0000FF"/>
                </a:solidFill>
              </a:rPr>
              <a:t>any</a:t>
            </a:r>
            <a:r>
              <a:rPr lang="en-US" dirty="0">
                <a:solidFill>
                  <a:srgbClr val="0000FF"/>
                </a:solidFill>
              </a:rPr>
              <a:t> occipital-based cause of TVL can present with fortification spectra. </a:t>
            </a:r>
            <a:r>
              <a:rPr lang="en-US" dirty="0"/>
              <a:t>So when you hear </a:t>
            </a:r>
            <a:r>
              <a:rPr lang="en-US" i="1" dirty="0"/>
              <a:t>fortification spectra, </a:t>
            </a:r>
            <a:r>
              <a:rPr lang="en-US" dirty="0"/>
              <a:t>you </a:t>
            </a:r>
            <a:r>
              <a:rPr lang="en-US" dirty="0" err="1"/>
              <a:t>mos</a:t>
            </a:r>
            <a:r>
              <a:rPr lang="en-US" dirty="0"/>
              <a:t> def should think migraine first—but keep occipital circulatory and structural issues in the back of your mind.</a:t>
            </a:r>
          </a:p>
        </p:txBody>
      </p:sp>
      <p:sp>
        <p:nvSpPr>
          <p:cNvPr id="9" name="Frame 8">
            <a:extLst>
              <a:ext uri="{FF2B5EF4-FFF2-40B4-BE49-F238E27FC236}">
                <a16:creationId xmlns:a16="http://schemas.microsoft.com/office/drawing/2014/main" id="{A59D94D2-7939-B9B5-19A2-B750E3D7A5C5}"/>
              </a:ext>
            </a:extLst>
          </p:cNvPr>
          <p:cNvSpPr/>
          <p:nvPr/>
        </p:nvSpPr>
        <p:spPr>
          <a:xfrm>
            <a:off x="2597426" y="4505740"/>
            <a:ext cx="2357948" cy="477078"/>
          </a:xfrm>
          <a:prstGeom prst="frame">
            <a:avLst>
              <a:gd name="adj1" fmla="val 20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550124" cy="707886"/>
          </a:xfrm>
          <a:prstGeom prst="rect">
            <a:avLst/>
          </a:prstGeom>
          <a:noFill/>
        </p:spPr>
        <p:txBody>
          <a:bodyPr wrap="square" rtlCol="0">
            <a:spAutoFit/>
          </a:bodyPr>
          <a:lstStyle/>
          <a:p>
            <a:r>
              <a:rPr lang="en-US" sz="2000" b="1" dirty="0"/>
              <a:t>Occipital structural abnormality</a:t>
            </a:r>
            <a:endParaRPr lang="en-US" sz="2400" b="1" dirty="0"/>
          </a:p>
        </p:txBody>
      </p:sp>
      <p:sp>
        <p:nvSpPr>
          <p:cNvPr id="27" name="TextBox 26">
            <a:extLst>
              <a:ext uri="{FF2B5EF4-FFF2-40B4-BE49-F238E27FC236}">
                <a16:creationId xmlns:a16="http://schemas.microsoft.com/office/drawing/2014/main" id="{4B98E9D4-75BD-937C-5C12-7F6887D65991}"/>
              </a:ext>
            </a:extLst>
          </p:cNvPr>
          <p:cNvSpPr txBox="1"/>
          <p:nvPr/>
        </p:nvSpPr>
        <p:spPr>
          <a:xfrm>
            <a:off x="6456941" y="2625083"/>
            <a:ext cx="2687057" cy="707886"/>
          </a:xfrm>
          <a:prstGeom prst="rect">
            <a:avLst/>
          </a:prstGeom>
          <a:noFill/>
        </p:spPr>
        <p:txBody>
          <a:bodyPr wrap="square" rtlCol="0">
            <a:spAutoFit/>
          </a:bodyPr>
          <a:lstStyle/>
          <a:p>
            <a:r>
              <a:rPr lang="en-US" sz="2000" b="1" dirty="0"/>
              <a:t>Posterior circulation abnormality</a:t>
            </a:r>
            <a:endParaRPr lang="en-US" sz="2400" b="1" dirty="0"/>
          </a:p>
        </p:txBody>
      </p:sp>
    </p:spTree>
    <p:extLst>
      <p:ext uri="{BB962C8B-B14F-4D97-AF65-F5344CB8AC3E}">
        <p14:creationId xmlns:p14="http://schemas.microsoft.com/office/powerpoint/2010/main" val="111804492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p>
          <a:p>
            <a:r>
              <a:rPr lang="en-US" sz="1400" i="1" dirty="0"/>
              <a:t>How do migraine-related vision changes present and proceed?</a:t>
            </a:r>
          </a:p>
          <a:p>
            <a:r>
              <a:rPr lang="en-US" sz="1400" dirty="0"/>
              <a:t>It starts as a  small  scotoma surrounded by  scintillations . </a:t>
            </a:r>
            <a:r>
              <a:rPr lang="en-US" sz="1400" dirty="0">
                <a:solidFill>
                  <a:srgbClr val="0000FF"/>
                </a:solidFill>
              </a:rPr>
              <a:t>Over a period of a few  minutes  it  enlarges , and then begins to slowly fade. </a:t>
            </a:r>
            <a:r>
              <a:rPr lang="en-US" sz="1400" dirty="0">
                <a:solidFill>
                  <a:schemeClr val="accent5"/>
                </a:solidFill>
              </a:rPr>
              <a:t>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7" name="Rectangle 16">
            <a:extLst>
              <a:ext uri="{FF2B5EF4-FFF2-40B4-BE49-F238E27FC236}">
                <a16:creationId xmlns:a16="http://schemas.microsoft.com/office/drawing/2014/main" id="{3E277C24-C234-1312-5D99-2FB47C2FB48E}"/>
              </a:ext>
            </a:extLst>
          </p:cNvPr>
          <p:cNvSpPr/>
          <p:nvPr/>
        </p:nvSpPr>
        <p:spPr>
          <a:xfrm>
            <a:off x="212035" y="4094922"/>
            <a:ext cx="704259" cy="24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unit of time</a:t>
            </a:r>
          </a:p>
        </p:txBody>
      </p:sp>
      <p:sp>
        <p:nvSpPr>
          <p:cNvPr id="21" name="Rectangle 20">
            <a:extLst>
              <a:ext uri="{FF2B5EF4-FFF2-40B4-BE49-F238E27FC236}">
                <a16:creationId xmlns:a16="http://schemas.microsoft.com/office/drawing/2014/main" id="{7D21A4E6-7DFB-478D-E0A0-097AAB67E853}"/>
              </a:ext>
            </a:extLst>
          </p:cNvPr>
          <p:cNvSpPr/>
          <p:nvPr/>
        </p:nvSpPr>
        <p:spPr>
          <a:xfrm>
            <a:off x="1197907" y="4108174"/>
            <a:ext cx="704259" cy="23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enlarges </a:t>
            </a:r>
            <a:r>
              <a:rPr lang="en-US" sz="800" i="1" dirty="0">
                <a:solidFill>
                  <a:schemeClr val="tx1"/>
                </a:solidFill>
              </a:rPr>
              <a:t>v</a:t>
            </a:r>
            <a:r>
              <a:rPr lang="en-US" sz="800" dirty="0">
                <a:solidFill>
                  <a:schemeClr val="tx1"/>
                </a:solidFill>
              </a:rPr>
              <a:t> shrinks</a:t>
            </a:r>
          </a:p>
        </p:txBody>
      </p:sp>
      <p:sp>
        <p:nvSpPr>
          <p:cNvPr id="6" name="Arrow: Left 5">
            <a:extLst>
              <a:ext uri="{FF2B5EF4-FFF2-40B4-BE49-F238E27FC236}">
                <a16:creationId xmlns:a16="http://schemas.microsoft.com/office/drawing/2014/main" id="{951DFB45-E3DD-844C-D741-F6495A6574EE}"/>
              </a:ext>
            </a:extLst>
          </p:cNvPr>
          <p:cNvSpPr/>
          <p:nvPr/>
        </p:nvSpPr>
        <p:spPr>
          <a:xfrm>
            <a:off x="6870094" y="3711927"/>
            <a:ext cx="1865062" cy="783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Next question</a:t>
            </a:r>
          </a:p>
        </p:txBody>
      </p:sp>
    </p:spTree>
    <p:extLst>
      <p:ext uri="{BB962C8B-B14F-4D97-AF65-F5344CB8AC3E}">
        <p14:creationId xmlns:p14="http://schemas.microsoft.com/office/powerpoint/2010/main" val="187781597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p>
          <a:p>
            <a:r>
              <a:rPr lang="en-US" sz="1400" i="1" dirty="0"/>
              <a:t>How do migraine-related vision changes present and proceed?</a:t>
            </a:r>
          </a:p>
          <a:p>
            <a:r>
              <a:rPr lang="en-US" sz="1400" dirty="0"/>
              <a:t>It starts as a  small  scotoma surrounded by  scintillations . </a:t>
            </a:r>
            <a:r>
              <a:rPr lang="en-US" sz="1400" dirty="0">
                <a:solidFill>
                  <a:srgbClr val="0000FF"/>
                </a:solidFill>
              </a:rPr>
              <a:t>Over a period of a few  minutes  it  enlarges , and then begins to slowly fade. </a:t>
            </a:r>
            <a:r>
              <a:rPr lang="en-US" sz="1400" dirty="0">
                <a:solidFill>
                  <a:schemeClr val="accent5"/>
                </a:solidFill>
              </a:rPr>
              <a:t>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2551619702"/>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p>
          <a:p>
            <a:r>
              <a:rPr lang="en-US" sz="1400" i="1" dirty="0"/>
              <a:t>How do migraine-related vision changes present and proceed?</a:t>
            </a:r>
          </a:p>
          <a:p>
            <a:r>
              <a:rPr lang="en-US" sz="1400" dirty="0"/>
              <a:t>It starts as a  small  scotoma surrounded by  scintillations . </a:t>
            </a:r>
            <a:r>
              <a:rPr lang="en-US" sz="1400" dirty="0">
                <a:solidFill>
                  <a:srgbClr val="0000FF"/>
                </a:solidFill>
              </a:rPr>
              <a:t>Over a period of a few  minutes  it  enlarges , and then begins to slowly fade. </a:t>
            </a:r>
            <a:r>
              <a:rPr lang="en-US" sz="1400" dirty="0"/>
              <a:t>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23" name="Rectangle 22">
            <a:extLst>
              <a:ext uri="{FF2B5EF4-FFF2-40B4-BE49-F238E27FC236}">
                <a16:creationId xmlns:a16="http://schemas.microsoft.com/office/drawing/2014/main" id="{5B710BDC-E144-53CE-DBA6-1D1FB698AB50}"/>
              </a:ext>
            </a:extLst>
          </p:cNvPr>
          <p:cNvSpPr/>
          <p:nvPr/>
        </p:nvSpPr>
        <p:spPr>
          <a:xfrm>
            <a:off x="1686223" y="4322589"/>
            <a:ext cx="894757" cy="237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amount of time</a:t>
            </a:r>
          </a:p>
        </p:txBody>
      </p:sp>
    </p:spTree>
    <p:extLst>
      <p:ext uri="{BB962C8B-B14F-4D97-AF65-F5344CB8AC3E}">
        <p14:creationId xmlns:p14="http://schemas.microsoft.com/office/powerpoint/2010/main" val="299130430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3" y="1706723"/>
            <a:ext cx="6732105" cy="2893100"/>
          </a:xfrm>
          <a:prstGeom prst="rect">
            <a:avLst/>
          </a:prstGeom>
          <a:solidFill>
            <a:schemeClr val="accent5"/>
          </a:solidFill>
        </p:spPr>
        <p:txBody>
          <a:bodyPr wrap="square" rtlCol="0">
            <a:spAutoFit/>
          </a:bodyPr>
          <a:lstStyle/>
          <a:p>
            <a:r>
              <a:rPr lang="en-US" sz="1400" i="1" dirty="0"/>
              <a:t>What buzzword is the general term for vision changes associated with migraine?</a:t>
            </a:r>
          </a:p>
          <a:p>
            <a:r>
              <a:rPr lang="en-US" sz="1400" dirty="0"/>
              <a:t>‘Aura’</a:t>
            </a:r>
          </a:p>
          <a:p>
            <a:endParaRPr lang="en-US" sz="1400" dirty="0"/>
          </a:p>
          <a:p>
            <a:r>
              <a:rPr lang="en-US" sz="1400" i="1" dirty="0"/>
              <a:t>Does migraine aura precede, or follow the migraine HA itself?</a:t>
            </a:r>
          </a:p>
          <a:p>
            <a:r>
              <a:rPr lang="en-US" sz="1400" dirty="0"/>
              <a:t>Precede</a:t>
            </a:r>
          </a:p>
          <a:p>
            <a:endParaRPr lang="en-US" sz="1400" dirty="0"/>
          </a:p>
          <a:p>
            <a:r>
              <a:rPr lang="en-US" sz="1400" i="1" dirty="0"/>
              <a:t>What is the classic form of bilateral vision loss 2ndry to migraine?</a:t>
            </a:r>
          </a:p>
          <a:p>
            <a:r>
              <a:rPr lang="en-US" sz="1400" dirty="0"/>
              <a:t>Homonymous hemianopia</a:t>
            </a:r>
          </a:p>
          <a:p>
            <a:endParaRPr lang="en-US" sz="1400" i="1" dirty="0"/>
          </a:p>
          <a:p>
            <a:r>
              <a:rPr lang="en-US" sz="1400" i="1" dirty="0"/>
              <a:t>How do migraine-related vision changes present and proceed?</a:t>
            </a:r>
          </a:p>
          <a:p>
            <a:r>
              <a:rPr lang="en-US" sz="1400" dirty="0"/>
              <a:t>It starts as a  small  scotoma surrounded by  scintillations . </a:t>
            </a:r>
            <a:r>
              <a:rPr lang="en-US" sz="1400" dirty="0">
                <a:solidFill>
                  <a:srgbClr val="0000FF"/>
                </a:solidFill>
              </a:rPr>
              <a:t>Over a period of a few  minutes  it  enlarges , and then begins to slowly fade. </a:t>
            </a:r>
            <a:r>
              <a:rPr lang="en-US" sz="1400" dirty="0"/>
              <a:t>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Tree>
    <p:extLst>
      <p:ext uri="{BB962C8B-B14F-4D97-AF65-F5344CB8AC3E}">
        <p14:creationId xmlns:p14="http://schemas.microsoft.com/office/powerpoint/2010/main" val="951243207"/>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4D0D6-A0BE-014F-6666-70A5C0E7FE86}"/>
              </a:ext>
            </a:extLst>
          </p:cNvPr>
          <p:cNvSpPr>
            <a:spLocks noGrp="1"/>
          </p:cNvSpPr>
          <p:nvPr>
            <p:ph type="sldNum" sz="quarter" idx="12"/>
          </p:nvPr>
        </p:nvSpPr>
        <p:spPr/>
        <p:txBody>
          <a:bodyPr/>
          <a:lstStyle/>
          <a:p>
            <a:pPr>
              <a:defRPr/>
            </a:pPr>
            <a:fld id="{1A8997A2-1327-4628-8FE4-A42B3FF012EF}" type="slidenum">
              <a:rPr lang="en-US" altLang="en-US" smtClean="0"/>
              <a:pPr>
                <a:defRPr/>
              </a:pPr>
              <a:t>427</a:t>
            </a:fld>
            <a:endParaRPr lang="en-US" altLang="en-US"/>
          </a:p>
        </p:txBody>
      </p:sp>
      <p:pic>
        <p:nvPicPr>
          <p:cNvPr id="1026" name="Picture 2">
            <a:extLst>
              <a:ext uri="{FF2B5EF4-FFF2-40B4-BE49-F238E27FC236}">
                <a16:creationId xmlns:a16="http://schemas.microsoft.com/office/drawing/2014/main" id="{7DAF9065-974E-4C7E-84EF-8DB885B37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87" y="1171527"/>
            <a:ext cx="7701170" cy="45149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2B908D-6606-91FB-6383-5FD9B6A40B7A}"/>
              </a:ext>
            </a:extLst>
          </p:cNvPr>
          <p:cNvSpPr txBox="1"/>
          <p:nvPr/>
        </p:nvSpPr>
        <p:spPr>
          <a:xfrm>
            <a:off x="1186069" y="5817705"/>
            <a:ext cx="6771861" cy="738664"/>
          </a:xfrm>
          <a:prstGeom prst="rect">
            <a:avLst/>
          </a:prstGeom>
          <a:noFill/>
        </p:spPr>
        <p:txBody>
          <a:bodyPr wrap="square" rtlCol="0">
            <a:spAutoFit/>
          </a:bodyPr>
          <a:lstStyle/>
          <a:p>
            <a:r>
              <a:rPr lang="en-US" sz="1400" i="0" dirty="0">
                <a:effectLst/>
              </a:rPr>
              <a:t>Visual aura of migraine. A, The aura commonly begins with a small scotoma near fixation that gradually expands into the peripheral vision (B–C) and then breaks up (D). The times shown represent minutes from the onset of the visual aura.</a:t>
            </a:r>
          </a:p>
        </p:txBody>
      </p:sp>
      <p:sp>
        <p:nvSpPr>
          <p:cNvPr id="4" name="TextBox 3">
            <a:extLst>
              <a:ext uri="{FF2B5EF4-FFF2-40B4-BE49-F238E27FC236}">
                <a16:creationId xmlns:a16="http://schemas.microsoft.com/office/drawing/2014/main" id="{B5A36793-46EC-E772-9553-81B13D1ABBAB}"/>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Tree>
    <p:extLst>
      <p:ext uri="{BB962C8B-B14F-4D97-AF65-F5344CB8AC3E}">
        <p14:creationId xmlns:p14="http://schemas.microsoft.com/office/powerpoint/2010/main" val="3095447532"/>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presentation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F915CAF3-3F70-0D6B-E310-8249CFF143F3}"/>
              </a:ext>
            </a:extLst>
          </p:cNvPr>
          <p:cNvSpPr txBox="1"/>
          <p:nvPr/>
        </p:nvSpPr>
        <p:spPr>
          <a:xfrm>
            <a:off x="1333726" y="2688429"/>
            <a:ext cx="6364185" cy="2677656"/>
          </a:xfrm>
          <a:prstGeom prst="rect">
            <a:avLst/>
          </a:prstGeom>
          <a:solidFill>
            <a:srgbClr val="66FFFF"/>
          </a:solidFill>
        </p:spPr>
        <p:txBody>
          <a:bodyPr wrap="square" rtlCol="0">
            <a:spAutoFit/>
          </a:bodyPr>
          <a:lstStyle/>
          <a:p>
            <a:r>
              <a:rPr lang="en-US" sz="1400" i="1" dirty="0"/>
              <a:t>While we’re on this subject: What is a </a:t>
            </a:r>
            <a:r>
              <a:rPr lang="en-US" sz="1400" dirty="0"/>
              <a:t>retinal migraine</a:t>
            </a:r>
            <a:r>
              <a:rPr lang="en-US" sz="1400" i="1" dirty="0"/>
              <a:t>?</a:t>
            </a:r>
            <a:endParaRPr lang="en-US" sz="1400" i="1" dirty="0">
              <a:solidFill>
                <a:srgbClr val="66FFFF"/>
              </a:solidFill>
            </a:endParaRPr>
          </a:p>
          <a:p>
            <a:r>
              <a:rPr lang="en-US" sz="1400" dirty="0">
                <a:solidFill>
                  <a:srgbClr val="66FFFF"/>
                </a:solidFill>
              </a:rPr>
              <a:t>It is the same as a garden-variety migraine-with-aura, with one huge difference—the aura is confined to one  </a:t>
            </a:r>
            <a:r>
              <a:rPr lang="en-US" sz="1400" b="1" dirty="0">
                <a:solidFill>
                  <a:srgbClr val="66FFFF"/>
                </a:solidFill>
              </a:rPr>
              <a:t>eye </a:t>
            </a:r>
            <a:r>
              <a:rPr lang="en-US" sz="1400" dirty="0">
                <a:solidFill>
                  <a:srgbClr val="66FFFF"/>
                </a:solidFill>
              </a:rPr>
              <a:t> as opposed to one  </a:t>
            </a:r>
            <a:r>
              <a:rPr lang="en-US" sz="1400" b="1" dirty="0">
                <a:solidFill>
                  <a:srgbClr val="66FFFF"/>
                </a:solidFill>
              </a:rPr>
              <a:t>hemifield</a:t>
            </a:r>
            <a:endParaRPr lang="en-US" sz="1400" dirty="0">
              <a:solidFill>
                <a:srgbClr val="66FFFF"/>
              </a:solidFill>
            </a:endParaRPr>
          </a:p>
          <a:p>
            <a:endParaRPr lang="en-US" sz="1400" dirty="0">
              <a:solidFill>
                <a:srgbClr val="66FFFF"/>
              </a:solidFill>
            </a:endParaRPr>
          </a:p>
          <a:p>
            <a:r>
              <a:rPr lang="en-US" sz="1400" i="1" dirty="0">
                <a:solidFill>
                  <a:srgbClr val="66FFFF"/>
                </a:solidFill>
              </a:rPr>
              <a:t>Seems like we see retinal migraine pts a lot in clinic. Why is it so common?</a:t>
            </a:r>
          </a:p>
          <a:p>
            <a:r>
              <a:rPr lang="en-US" sz="1400" dirty="0">
                <a:solidFill>
                  <a:srgbClr val="66FFFF"/>
                </a:solidFill>
              </a:rPr>
              <a:t>Here’s the thing—it’s </a:t>
            </a:r>
            <a:r>
              <a:rPr lang="en-US" sz="1400" b="1" dirty="0">
                <a:solidFill>
                  <a:srgbClr val="66FFFF"/>
                </a:solidFill>
              </a:rPr>
              <a:t>not</a:t>
            </a:r>
            <a:r>
              <a:rPr lang="en-US" sz="1400" dirty="0">
                <a:solidFill>
                  <a:srgbClr val="66FFFF"/>
                </a:solidFill>
              </a:rPr>
              <a:t> common; in fact, it is considered to be very rare. Despite this, in clinical practice </a:t>
            </a:r>
            <a:r>
              <a:rPr lang="en-US" sz="1400" i="1" dirty="0">
                <a:solidFill>
                  <a:srgbClr val="66FFFF"/>
                </a:solidFill>
              </a:rPr>
              <a:t>retinal migraine </a:t>
            </a:r>
            <a:r>
              <a:rPr lang="en-US" sz="1400" dirty="0">
                <a:solidFill>
                  <a:srgbClr val="66FFFF"/>
                </a:solidFill>
              </a:rPr>
              <a:t>is often used as a wastebasket diagnosis for unexplained TMVL. Don’t do this!</a:t>
            </a:r>
          </a:p>
          <a:p>
            <a:endParaRPr lang="en-US" sz="1400" dirty="0">
              <a:solidFill>
                <a:srgbClr val="66FFFF"/>
              </a:solidFill>
            </a:endParaRPr>
          </a:p>
          <a:p>
            <a:r>
              <a:rPr lang="en-US" sz="1400" i="1" dirty="0">
                <a:solidFill>
                  <a:srgbClr val="66FFFF"/>
                </a:solidFill>
              </a:rPr>
              <a:t>OK, if it’s not a retinal migraine, what is it?</a:t>
            </a:r>
          </a:p>
          <a:p>
            <a:r>
              <a:rPr lang="en-US" sz="1400" dirty="0">
                <a:solidFill>
                  <a:srgbClr val="66FFFF"/>
                </a:solidFill>
              </a:rPr>
              <a:t>Most likely, it’s migraine-with-aura for which the pt has (mis)identified their bilateral hemifield loss as monocular (as we mentioned they are wont to do)</a:t>
            </a:r>
          </a:p>
        </p:txBody>
      </p:sp>
    </p:spTree>
    <p:extLst>
      <p:ext uri="{BB962C8B-B14F-4D97-AF65-F5344CB8AC3E}">
        <p14:creationId xmlns:p14="http://schemas.microsoft.com/office/powerpoint/2010/main" val="21374780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429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presentation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F915CAF3-3F70-0D6B-E310-8249CFF143F3}"/>
              </a:ext>
            </a:extLst>
          </p:cNvPr>
          <p:cNvSpPr txBox="1"/>
          <p:nvPr/>
        </p:nvSpPr>
        <p:spPr>
          <a:xfrm>
            <a:off x="1333726" y="2688429"/>
            <a:ext cx="6364185" cy="2677656"/>
          </a:xfrm>
          <a:prstGeom prst="rect">
            <a:avLst/>
          </a:prstGeom>
          <a:solidFill>
            <a:srgbClr val="66FFFF"/>
          </a:solidFill>
        </p:spPr>
        <p:txBody>
          <a:bodyPr wrap="square" rtlCol="0">
            <a:spAutoFit/>
          </a:bodyPr>
          <a:lstStyle/>
          <a:p>
            <a:r>
              <a:rPr lang="en-US" sz="1400" i="1" dirty="0"/>
              <a:t>While we’re on this subject: What is a </a:t>
            </a:r>
            <a:r>
              <a:rPr lang="en-US" sz="1400" dirty="0"/>
              <a:t>retinal migraine</a:t>
            </a:r>
            <a:r>
              <a:rPr lang="en-US" sz="1400" i="1" dirty="0"/>
              <a:t>?</a:t>
            </a:r>
          </a:p>
          <a:p>
            <a:r>
              <a:rPr lang="en-US" sz="1400" dirty="0"/>
              <a:t>It is the same as a garden-variety migraine-with-aura, with one huge difference—the aura is confined to one  </a:t>
            </a:r>
            <a:r>
              <a:rPr lang="en-US" sz="1400" b="1" dirty="0"/>
              <a:t>eye </a:t>
            </a:r>
            <a:r>
              <a:rPr lang="en-US" sz="1400" dirty="0"/>
              <a:t> as opposed to one  </a:t>
            </a:r>
            <a:r>
              <a:rPr lang="en-US" sz="1400" b="1" dirty="0"/>
              <a:t>hemifield</a:t>
            </a:r>
            <a:endParaRPr lang="en-US" sz="1400" dirty="0"/>
          </a:p>
          <a:p>
            <a:endParaRPr lang="en-US" sz="1400" dirty="0">
              <a:solidFill>
                <a:srgbClr val="66FFFF"/>
              </a:solidFill>
            </a:endParaRPr>
          </a:p>
          <a:p>
            <a:r>
              <a:rPr lang="en-US" sz="1400" i="1" dirty="0">
                <a:solidFill>
                  <a:srgbClr val="66FFFF"/>
                </a:solidFill>
              </a:rPr>
              <a:t>Seems like we see retinal migraine pts a lot in clinic. Why is it so common?</a:t>
            </a:r>
          </a:p>
          <a:p>
            <a:r>
              <a:rPr lang="en-US" sz="1400" dirty="0">
                <a:solidFill>
                  <a:srgbClr val="66FFFF"/>
                </a:solidFill>
              </a:rPr>
              <a:t>Here’s the thing—it’s </a:t>
            </a:r>
            <a:r>
              <a:rPr lang="en-US" sz="1400" b="1" dirty="0">
                <a:solidFill>
                  <a:srgbClr val="66FFFF"/>
                </a:solidFill>
              </a:rPr>
              <a:t>not</a:t>
            </a:r>
            <a:r>
              <a:rPr lang="en-US" sz="1400" dirty="0">
                <a:solidFill>
                  <a:srgbClr val="66FFFF"/>
                </a:solidFill>
              </a:rPr>
              <a:t> common; in fact, it is considered to be very rare. Despite this, in clinical practice </a:t>
            </a:r>
            <a:r>
              <a:rPr lang="en-US" sz="1400" i="1" dirty="0">
                <a:solidFill>
                  <a:srgbClr val="66FFFF"/>
                </a:solidFill>
              </a:rPr>
              <a:t>retinal migraine </a:t>
            </a:r>
            <a:r>
              <a:rPr lang="en-US" sz="1400" dirty="0">
                <a:solidFill>
                  <a:srgbClr val="66FFFF"/>
                </a:solidFill>
              </a:rPr>
              <a:t>is often used as a wastebasket diagnosis for unexplained TMVL. Don’t do this!</a:t>
            </a:r>
          </a:p>
          <a:p>
            <a:endParaRPr lang="en-US" sz="1400" dirty="0">
              <a:solidFill>
                <a:srgbClr val="66FFFF"/>
              </a:solidFill>
            </a:endParaRPr>
          </a:p>
          <a:p>
            <a:r>
              <a:rPr lang="en-US" sz="1400" i="1" dirty="0">
                <a:solidFill>
                  <a:srgbClr val="66FFFF"/>
                </a:solidFill>
              </a:rPr>
              <a:t>OK, if it’s not a retinal migraine, what is it?</a:t>
            </a:r>
          </a:p>
          <a:p>
            <a:r>
              <a:rPr lang="en-US" sz="1400" dirty="0">
                <a:solidFill>
                  <a:srgbClr val="66FFFF"/>
                </a:solidFill>
              </a:rPr>
              <a:t>Most likely, it’s migraine-with-aura for which the pt has (mis)identified their bilateral hemifield loss as monocular (as we mentioned they are wont to do)</a:t>
            </a:r>
          </a:p>
        </p:txBody>
      </p:sp>
      <p:sp>
        <p:nvSpPr>
          <p:cNvPr id="16" name="Rectangle 15">
            <a:extLst>
              <a:ext uri="{FF2B5EF4-FFF2-40B4-BE49-F238E27FC236}">
                <a16:creationId xmlns:a16="http://schemas.microsoft.com/office/drawing/2014/main" id="{981538B6-414A-2AB9-9DCD-218A22357322}"/>
              </a:ext>
            </a:extLst>
          </p:cNvPr>
          <p:cNvSpPr/>
          <p:nvPr/>
        </p:nvSpPr>
        <p:spPr>
          <a:xfrm>
            <a:off x="4515818" y="3172539"/>
            <a:ext cx="358116" cy="18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A831A3-1D3C-A1CB-CED2-802C360B0EEE}"/>
              </a:ext>
            </a:extLst>
          </p:cNvPr>
          <p:cNvSpPr/>
          <p:nvPr/>
        </p:nvSpPr>
        <p:spPr>
          <a:xfrm>
            <a:off x="6464196" y="3172539"/>
            <a:ext cx="874642" cy="18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392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B779681-AB89-D3D4-1C49-83C67346BEB0}"/>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9ED315-0E8E-B755-C7D7-BC5F6089139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D47D377-0DB3-EB7D-363F-DE88FB55B002}"/>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0" name="Straight Connector 19">
            <a:extLst>
              <a:ext uri="{FF2B5EF4-FFF2-40B4-BE49-F238E27FC236}">
                <a16:creationId xmlns:a16="http://schemas.microsoft.com/office/drawing/2014/main" id="{E949E80B-607A-5734-9FC0-875849F1D0D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F71BF5F-F94A-6D32-6FED-5CD20F97C7B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5" name="Straight Connector 24">
            <a:extLst>
              <a:ext uri="{FF2B5EF4-FFF2-40B4-BE49-F238E27FC236}">
                <a16:creationId xmlns:a16="http://schemas.microsoft.com/office/drawing/2014/main" id="{4C3A332A-8C62-1527-1196-D49FBB1ECE31}"/>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1C9F677-69EA-A9D9-AB47-1ACA23B01E38}"/>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5" name="TextBox 14">
            <a:extLst>
              <a:ext uri="{FF2B5EF4-FFF2-40B4-BE49-F238E27FC236}">
                <a16:creationId xmlns:a16="http://schemas.microsoft.com/office/drawing/2014/main" id="{913D2987-E705-FA2C-50B5-AA09EE4E9AF1}"/>
              </a:ext>
            </a:extLst>
          </p:cNvPr>
          <p:cNvSpPr txBox="1"/>
          <p:nvPr/>
        </p:nvSpPr>
        <p:spPr>
          <a:xfrm>
            <a:off x="3385074"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385075" y="1740839"/>
            <a:ext cx="3068728"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a:t>
            </a:r>
            <a:r>
              <a:rPr lang="en-US" sz="1600" b="1" dirty="0"/>
              <a:t>Recurrent hyphema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1F0522D1-E73B-6DEA-2111-58F95D169CD9}"/>
              </a:ext>
            </a:extLst>
          </p:cNvPr>
          <p:cNvSpPr txBox="1"/>
          <p:nvPr/>
        </p:nvSpPr>
        <p:spPr>
          <a:xfrm>
            <a:off x="3385073" y="2522377"/>
            <a:ext cx="4881964" cy="1600438"/>
          </a:xfrm>
          <a:prstGeom prst="rect">
            <a:avLst/>
          </a:prstGeom>
          <a:solidFill>
            <a:schemeClr val="accent5"/>
          </a:solidFill>
        </p:spPr>
        <p:txBody>
          <a:bodyPr wrap="square" rtlCol="0">
            <a:spAutoFit/>
          </a:bodyPr>
          <a:lstStyle/>
          <a:p>
            <a:r>
              <a:rPr lang="en-US" sz="1400" dirty="0"/>
              <a:t>The odds of this one go up considerably if your pt has an AC IOL or </a:t>
            </a:r>
            <a:r>
              <a:rPr lang="en-US" sz="1400" dirty="0" err="1"/>
              <a:t>malpositioned</a:t>
            </a:r>
            <a:r>
              <a:rPr lang="en-US" sz="1400" dirty="0"/>
              <a:t> PC IOL in the affected eye:</a:t>
            </a:r>
          </a:p>
          <a:p>
            <a:endParaRPr lang="en-US" sz="1400" i="1" dirty="0"/>
          </a:p>
          <a:p>
            <a:r>
              <a:rPr lang="en-US" sz="1400" i="1" dirty="0"/>
              <a:t>If your recurrent-hyphema-with-TMVL has an AC IOL in that eye, what diagnosis tops the DDx?</a:t>
            </a:r>
          </a:p>
          <a:p>
            <a:endParaRPr lang="en-US" sz="1400" i="1" dirty="0">
              <a:solidFill>
                <a:schemeClr val="accent5"/>
              </a:solidFill>
            </a:endParaRPr>
          </a:p>
          <a:p>
            <a:r>
              <a:rPr lang="en-US" sz="1400" dirty="0">
                <a:solidFill>
                  <a:schemeClr val="accent5"/>
                </a:solidFill>
              </a:rPr>
              <a:t>Uveitis-glaucoma-hyphema (UGH) syndrome </a:t>
            </a:r>
          </a:p>
        </p:txBody>
      </p:sp>
    </p:spTree>
    <p:extLst>
      <p:ext uri="{BB962C8B-B14F-4D97-AF65-F5344CB8AC3E}">
        <p14:creationId xmlns:p14="http://schemas.microsoft.com/office/powerpoint/2010/main" val="2486961423"/>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presentation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F915CAF3-3F70-0D6B-E310-8249CFF143F3}"/>
              </a:ext>
            </a:extLst>
          </p:cNvPr>
          <p:cNvSpPr txBox="1"/>
          <p:nvPr/>
        </p:nvSpPr>
        <p:spPr>
          <a:xfrm>
            <a:off x="1333726" y="2688429"/>
            <a:ext cx="6364185" cy="2677656"/>
          </a:xfrm>
          <a:prstGeom prst="rect">
            <a:avLst/>
          </a:prstGeom>
          <a:solidFill>
            <a:srgbClr val="66FFFF"/>
          </a:solidFill>
        </p:spPr>
        <p:txBody>
          <a:bodyPr wrap="square" rtlCol="0">
            <a:spAutoFit/>
          </a:bodyPr>
          <a:lstStyle/>
          <a:p>
            <a:r>
              <a:rPr lang="en-US" sz="1400" i="1" dirty="0"/>
              <a:t>While we’re on this subject: What is a </a:t>
            </a:r>
            <a:r>
              <a:rPr lang="en-US" sz="1400" dirty="0"/>
              <a:t>retinal migraine</a:t>
            </a:r>
            <a:r>
              <a:rPr lang="en-US" sz="1400" i="1" dirty="0"/>
              <a:t>?</a:t>
            </a:r>
          </a:p>
          <a:p>
            <a:r>
              <a:rPr lang="en-US" sz="1400" dirty="0"/>
              <a:t>It is the same as a garden-variety migraine-with-aura, with one huge difference—the aura is confined to one  </a:t>
            </a:r>
            <a:r>
              <a:rPr lang="en-US" sz="1400" b="1" dirty="0"/>
              <a:t>eye </a:t>
            </a:r>
            <a:r>
              <a:rPr lang="en-US" sz="1400" dirty="0"/>
              <a:t> as opposed to one  </a:t>
            </a:r>
            <a:r>
              <a:rPr lang="en-US" sz="1400" b="1" dirty="0"/>
              <a:t>hemifield</a:t>
            </a:r>
            <a:endParaRPr lang="en-US" sz="1400" dirty="0"/>
          </a:p>
          <a:p>
            <a:endParaRPr lang="en-US" sz="1400" dirty="0">
              <a:solidFill>
                <a:srgbClr val="66FFFF"/>
              </a:solidFill>
            </a:endParaRPr>
          </a:p>
          <a:p>
            <a:r>
              <a:rPr lang="en-US" sz="1400" i="1" dirty="0">
                <a:solidFill>
                  <a:srgbClr val="66FFFF"/>
                </a:solidFill>
              </a:rPr>
              <a:t>Seems like we see retinal migraine pts a lot in clinic. Why is it so common?</a:t>
            </a:r>
          </a:p>
          <a:p>
            <a:r>
              <a:rPr lang="en-US" sz="1400" dirty="0">
                <a:solidFill>
                  <a:srgbClr val="66FFFF"/>
                </a:solidFill>
              </a:rPr>
              <a:t>Here’s the thing—it’s </a:t>
            </a:r>
            <a:r>
              <a:rPr lang="en-US" sz="1400" b="1" dirty="0">
                <a:solidFill>
                  <a:srgbClr val="66FFFF"/>
                </a:solidFill>
              </a:rPr>
              <a:t>not</a:t>
            </a:r>
            <a:r>
              <a:rPr lang="en-US" sz="1400" dirty="0">
                <a:solidFill>
                  <a:srgbClr val="66FFFF"/>
                </a:solidFill>
              </a:rPr>
              <a:t> common; in fact, it is considered to be very rare. Despite this, in clinical practice </a:t>
            </a:r>
            <a:r>
              <a:rPr lang="en-US" sz="1400" i="1" dirty="0">
                <a:solidFill>
                  <a:srgbClr val="66FFFF"/>
                </a:solidFill>
              </a:rPr>
              <a:t>retinal migraine </a:t>
            </a:r>
            <a:r>
              <a:rPr lang="en-US" sz="1400" dirty="0">
                <a:solidFill>
                  <a:srgbClr val="66FFFF"/>
                </a:solidFill>
              </a:rPr>
              <a:t>is often used as a wastebasket diagnosis for unexplained TMVL. Don’t do this!</a:t>
            </a:r>
          </a:p>
          <a:p>
            <a:endParaRPr lang="en-US" sz="1400" dirty="0">
              <a:solidFill>
                <a:srgbClr val="66FFFF"/>
              </a:solidFill>
            </a:endParaRPr>
          </a:p>
          <a:p>
            <a:r>
              <a:rPr lang="en-US" sz="1400" i="1" dirty="0">
                <a:solidFill>
                  <a:srgbClr val="66FFFF"/>
                </a:solidFill>
              </a:rPr>
              <a:t>OK, if it’s not a retinal migraine, what is it?</a:t>
            </a:r>
          </a:p>
          <a:p>
            <a:r>
              <a:rPr lang="en-US" sz="1400" dirty="0">
                <a:solidFill>
                  <a:srgbClr val="66FFFF"/>
                </a:solidFill>
              </a:rPr>
              <a:t>Most likely, it’s migraine-with-aura for which the pt has (mis)identified their bilateral hemifield loss as monocular (as we mentioned they are wont to do)</a:t>
            </a:r>
          </a:p>
        </p:txBody>
      </p:sp>
    </p:spTree>
    <p:extLst>
      <p:ext uri="{BB962C8B-B14F-4D97-AF65-F5344CB8AC3E}">
        <p14:creationId xmlns:p14="http://schemas.microsoft.com/office/powerpoint/2010/main" val="3218581659"/>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presentation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F915CAF3-3F70-0D6B-E310-8249CFF143F3}"/>
              </a:ext>
            </a:extLst>
          </p:cNvPr>
          <p:cNvSpPr txBox="1"/>
          <p:nvPr/>
        </p:nvSpPr>
        <p:spPr>
          <a:xfrm>
            <a:off x="1333726" y="2688429"/>
            <a:ext cx="6364185" cy="2677656"/>
          </a:xfrm>
          <a:prstGeom prst="rect">
            <a:avLst/>
          </a:prstGeom>
          <a:solidFill>
            <a:srgbClr val="66FFFF"/>
          </a:solidFill>
        </p:spPr>
        <p:txBody>
          <a:bodyPr wrap="square" rtlCol="0">
            <a:spAutoFit/>
          </a:bodyPr>
          <a:lstStyle/>
          <a:p>
            <a:r>
              <a:rPr lang="en-US" sz="1400" i="1" dirty="0"/>
              <a:t>While we’re on this subject: What is a </a:t>
            </a:r>
            <a:r>
              <a:rPr lang="en-US" sz="1400" dirty="0"/>
              <a:t>retinal migraine</a:t>
            </a:r>
            <a:r>
              <a:rPr lang="en-US" sz="1400" i="1" dirty="0"/>
              <a:t>?</a:t>
            </a:r>
          </a:p>
          <a:p>
            <a:r>
              <a:rPr lang="en-US" sz="1400" dirty="0"/>
              <a:t>It is the same as a garden-variety migraine-with-aura, with one huge difference—the aura is confined to one  </a:t>
            </a:r>
            <a:r>
              <a:rPr lang="en-US" sz="1400" b="1" dirty="0"/>
              <a:t>eye </a:t>
            </a:r>
            <a:r>
              <a:rPr lang="en-US" sz="1400" dirty="0"/>
              <a:t> as opposed to one  </a:t>
            </a:r>
            <a:r>
              <a:rPr lang="en-US" sz="1400" b="1" dirty="0"/>
              <a:t>hemifield</a:t>
            </a:r>
            <a:endParaRPr lang="en-US" sz="1400" dirty="0"/>
          </a:p>
          <a:p>
            <a:endParaRPr lang="en-US" sz="1400" dirty="0"/>
          </a:p>
          <a:p>
            <a:r>
              <a:rPr lang="en-US" sz="1400" i="1" dirty="0"/>
              <a:t>Seems like we see retinal migraine pts a lot in clinic. Why is it so common?</a:t>
            </a:r>
            <a:endParaRPr lang="en-US" sz="1400" i="1" dirty="0">
              <a:solidFill>
                <a:srgbClr val="66FFFF"/>
              </a:solidFill>
            </a:endParaRPr>
          </a:p>
          <a:p>
            <a:r>
              <a:rPr lang="en-US" sz="1400" dirty="0">
                <a:solidFill>
                  <a:srgbClr val="66FFFF"/>
                </a:solidFill>
              </a:rPr>
              <a:t>Here’s the thing—it’s </a:t>
            </a:r>
            <a:r>
              <a:rPr lang="en-US" sz="1400" b="1" dirty="0">
                <a:solidFill>
                  <a:srgbClr val="66FFFF"/>
                </a:solidFill>
              </a:rPr>
              <a:t>not</a:t>
            </a:r>
            <a:r>
              <a:rPr lang="en-US" sz="1400" dirty="0">
                <a:solidFill>
                  <a:srgbClr val="66FFFF"/>
                </a:solidFill>
              </a:rPr>
              <a:t> common; in fact, it is considered to be very rare. Despite this, in clinical practice </a:t>
            </a:r>
            <a:r>
              <a:rPr lang="en-US" sz="1400" i="1" dirty="0">
                <a:solidFill>
                  <a:srgbClr val="66FFFF"/>
                </a:solidFill>
              </a:rPr>
              <a:t>retinal migraine </a:t>
            </a:r>
            <a:r>
              <a:rPr lang="en-US" sz="1400" dirty="0">
                <a:solidFill>
                  <a:srgbClr val="66FFFF"/>
                </a:solidFill>
              </a:rPr>
              <a:t>is often used as a wastebasket diagnosis for unexplained TMVL. Don’t do this!</a:t>
            </a:r>
          </a:p>
          <a:p>
            <a:endParaRPr lang="en-US" sz="1400" dirty="0">
              <a:solidFill>
                <a:srgbClr val="66FFFF"/>
              </a:solidFill>
            </a:endParaRPr>
          </a:p>
          <a:p>
            <a:r>
              <a:rPr lang="en-US" sz="1400" i="1" dirty="0">
                <a:solidFill>
                  <a:srgbClr val="66FFFF"/>
                </a:solidFill>
              </a:rPr>
              <a:t>OK, if it’s not a retinal migraine, what is it?</a:t>
            </a:r>
          </a:p>
          <a:p>
            <a:r>
              <a:rPr lang="en-US" sz="1400" dirty="0">
                <a:solidFill>
                  <a:srgbClr val="66FFFF"/>
                </a:solidFill>
              </a:rPr>
              <a:t>Most likely, it’s migraine-with-aura for which the pt has (mis)identified their bilateral hemifield loss as monocular (as we mentioned they are wont to do)</a:t>
            </a:r>
          </a:p>
        </p:txBody>
      </p:sp>
    </p:spTree>
    <p:extLst>
      <p:ext uri="{BB962C8B-B14F-4D97-AF65-F5344CB8AC3E}">
        <p14:creationId xmlns:p14="http://schemas.microsoft.com/office/powerpoint/2010/main" val="761094758"/>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presentation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F915CAF3-3F70-0D6B-E310-8249CFF143F3}"/>
              </a:ext>
            </a:extLst>
          </p:cNvPr>
          <p:cNvSpPr txBox="1"/>
          <p:nvPr/>
        </p:nvSpPr>
        <p:spPr>
          <a:xfrm>
            <a:off x="1333726" y="2688429"/>
            <a:ext cx="6364185" cy="2677656"/>
          </a:xfrm>
          <a:prstGeom prst="rect">
            <a:avLst/>
          </a:prstGeom>
          <a:solidFill>
            <a:srgbClr val="66FFFF"/>
          </a:solidFill>
        </p:spPr>
        <p:txBody>
          <a:bodyPr wrap="square" rtlCol="0">
            <a:spAutoFit/>
          </a:bodyPr>
          <a:lstStyle/>
          <a:p>
            <a:r>
              <a:rPr lang="en-US" sz="1400" i="1" dirty="0"/>
              <a:t>While we’re on this subject: What is a </a:t>
            </a:r>
            <a:r>
              <a:rPr lang="en-US" sz="1400" dirty="0"/>
              <a:t>retinal migraine</a:t>
            </a:r>
            <a:r>
              <a:rPr lang="en-US" sz="1400" i="1" dirty="0"/>
              <a:t>?</a:t>
            </a:r>
          </a:p>
          <a:p>
            <a:r>
              <a:rPr lang="en-US" sz="1400" dirty="0"/>
              <a:t>It is the same as a garden-variety migraine-with-aura, with one huge difference—the aura is confined to one  </a:t>
            </a:r>
            <a:r>
              <a:rPr lang="en-US" sz="1400" b="1" dirty="0"/>
              <a:t>eye </a:t>
            </a:r>
            <a:r>
              <a:rPr lang="en-US" sz="1400" dirty="0"/>
              <a:t> as opposed to one  </a:t>
            </a:r>
            <a:r>
              <a:rPr lang="en-US" sz="1400" b="1" dirty="0"/>
              <a:t>hemifield</a:t>
            </a:r>
            <a:endParaRPr lang="en-US" sz="1400" dirty="0"/>
          </a:p>
          <a:p>
            <a:endParaRPr lang="en-US" sz="1400" dirty="0"/>
          </a:p>
          <a:p>
            <a:r>
              <a:rPr lang="en-US" sz="1400" i="1" dirty="0"/>
              <a:t>Seems like we see retinal migraine pts a lot in clinic. Why is it so common?</a:t>
            </a:r>
          </a:p>
          <a:p>
            <a:r>
              <a:rPr lang="en-US" sz="1400" dirty="0"/>
              <a:t>Here’s the thing—it’s </a:t>
            </a:r>
            <a:r>
              <a:rPr lang="en-US" sz="1400" b="1" dirty="0"/>
              <a:t>not</a:t>
            </a:r>
            <a:r>
              <a:rPr lang="en-US" sz="1400" dirty="0"/>
              <a:t> common; in fact, it is considered to be very rare. Despite this, in clinical practice </a:t>
            </a:r>
            <a:r>
              <a:rPr lang="en-US" sz="1400" i="1" dirty="0"/>
              <a:t>retinal migraine </a:t>
            </a:r>
            <a:r>
              <a:rPr lang="en-US" sz="1400" dirty="0"/>
              <a:t>is often used as a wastebasket diagnosis for unexplained TMVL. Don’t do this!</a:t>
            </a:r>
            <a:endParaRPr lang="en-US" sz="1400" dirty="0">
              <a:solidFill>
                <a:srgbClr val="66FFFF"/>
              </a:solidFill>
            </a:endParaRPr>
          </a:p>
          <a:p>
            <a:endParaRPr lang="en-US" sz="1400" dirty="0">
              <a:solidFill>
                <a:srgbClr val="66FFFF"/>
              </a:solidFill>
            </a:endParaRPr>
          </a:p>
          <a:p>
            <a:r>
              <a:rPr lang="en-US" sz="1400" i="1" dirty="0">
                <a:solidFill>
                  <a:srgbClr val="66FFFF"/>
                </a:solidFill>
              </a:rPr>
              <a:t>OK, if it’s not a retinal migraine, what is it?</a:t>
            </a:r>
          </a:p>
          <a:p>
            <a:r>
              <a:rPr lang="en-US" sz="1400" dirty="0">
                <a:solidFill>
                  <a:srgbClr val="66FFFF"/>
                </a:solidFill>
              </a:rPr>
              <a:t>Most likely, it’s migraine-with-aura for which the pt has (mis)identified their bilateral hemifield loss as monocular (as we mentioned they are wont to do)</a:t>
            </a:r>
          </a:p>
        </p:txBody>
      </p:sp>
    </p:spTree>
    <p:extLst>
      <p:ext uri="{BB962C8B-B14F-4D97-AF65-F5344CB8AC3E}">
        <p14:creationId xmlns:p14="http://schemas.microsoft.com/office/powerpoint/2010/main" val="34600155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presentation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F915CAF3-3F70-0D6B-E310-8249CFF143F3}"/>
              </a:ext>
            </a:extLst>
          </p:cNvPr>
          <p:cNvSpPr txBox="1"/>
          <p:nvPr/>
        </p:nvSpPr>
        <p:spPr>
          <a:xfrm>
            <a:off x="1333726" y="2688429"/>
            <a:ext cx="6364185" cy="2677656"/>
          </a:xfrm>
          <a:prstGeom prst="rect">
            <a:avLst/>
          </a:prstGeom>
          <a:solidFill>
            <a:srgbClr val="66FFFF"/>
          </a:solidFill>
        </p:spPr>
        <p:txBody>
          <a:bodyPr wrap="square" rtlCol="0">
            <a:spAutoFit/>
          </a:bodyPr>
          <a:lstStyle/>
          <a:p>
            <a:r>
              <a:rPr lang="en-US" sz="1400" i="1" dirty="0"/>
              <a:t>While we’re on this subject: What is a </a:t>
            </a:r>
            <a:r>
              <a:rPr lang="en-US" sz="1400" dirty="0"/>
              <a:t>retinal migraine</a:t>
            </a:r>
            <a:r>
              <a:rPr lang="en-US" sz="1400" i="1" dirty="0"/>
              <a:t>?</a:t>
            </a:r>
          </a:p>
          <a:p>
            <a:r>
              <a:rPr lang="en-US" sz="1400" dirty="0"/>
              <a:t>It is the same as a garden-variety migraine-with-aura, with one huge difference—the aura is confined to one  </a:t>
            </a:r>
            <a:r>
              <a:rPr lang="en-US" sz="1400" b="1" dirty="0"/>
              <a:t>eye </a:t>
            </a:r>
            <a:r>
              <a:rPr lang="en-US" sz="1400" dirty="0"/>
              <a:t> as opposed to one  </a:t>
            </a:r>
            <a:r>
              <a:rPr lang="en-US" sz="1400" b="1" dirty="0"/>
              <a:t>hemifield</a:t>
            </a:r>
            <a:endParaRPr lang="en-US" sz="1400" dirty="0"/>
          </a:p>
          <a:p>
            <a:endParaRPr lang="en-US" sz="1400" dirty="0"/>
          </a:p>
          <a:p>
            <a:r>
              <a:rPr lang="en-US" sz="1400" i="1" dirty="0"/>
              <a:t>Seems like we see retinal migraine pts a lot in clinic. Why is it so common?</a:t>
            </a:r>
          </a:p>
          <a:p>
            <a:r>
              <a:rPr lang="en-US" sz="1400" dirty="0"/>
              <a:t>Here’s the thing—it’s </a:t>
            </a:r>
            <a:r>
              <a:rPr lang="en-US" sz="1400" b="1" dirty="0"/>
              <a:t>not</a:t>
            </a:r>
            <a:r>
              <a:rPr lang="en-US" sz="1400" dirty="0"/>
              <a:t> common; in fact, it is considered to be very rare. Despite this, in clinical practice </a:t>
            </a:r>
            <a:r>
              <a:rPr lang="en-US" sz="1400" i="1" dirty="0"/>
              <a:t>retinal migraine </a:t>
            </a:r>
            <a:r>
              <a:rPr lang="en-US" sz="1400" dirty="0"/>
              <a:t>is often used as a wastebasket diagnosis for unexplained TMVL. Don’t do this!</a:t>
            </a:r>
          </a:p>
          <a:p>
            <a:endParaRPr lang="en-US" sz="1400" dirty="0"/>
          </a:p>
          <a:p>
            <a:r>
              <a:rPr lang="en-US" sz="1400" i="1" dirty="0"/>
              <a:t>OK, if it’s not a retinal migraine, what is it?</a:t>
            </a:r>
            <a:endParaRPr lang="en-US" sz="1400" i="1" dirty="0">
              <a:solidFill>
                <a:srgbClr val="66FFFF"/>
              </a:solidFill>
            </a:endParaRPr>
          </a:p>
          <a:p>
            <a:r>
              <a:rPr lang="en-US" sz="1400" dirty="0">
                <a:solidFill>
                  <a:srgbClr val="66FFFF"/>
                </a:solidFill>
              </a:rPr>
              <a:t>Most likely, it’s migraine-with-aura for which the pt has (mis)identified their bilateral hemifield loss as monocular (as we mentioned they are wont to do)</a:t>
            </a:r>
          </a:p>
        </p:txBody>
      </p:sp>
    </p:spTree>
    <p:extLst>
      <p:ext uri="{BB962C8B-B14F-4D97-AF65-F5344CB8AC3E}">
        <p14:creationId xmlns:p14="http://schemas.microsoft.com/office/powerpoint/2010/main" val="2719547023"/>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2" y="2625083"/>
            <a:ext cx="2474650" cy="707886"/>
          </a:xfrm>
          <a:prstGeom prst="rect">
            <a:avLst/>
          </a:prstGeom>
          <a:solidFill>
            <a:schemeClr val="bg1"/>
          </a:solidFill>
        </p:spPr>
        <p:txBody>
          <a:bodyPr wrap="square" rtlCol="0">
            <a:spAutoFit/>
          </a:bodyPr>
          <a:lstStyle/>
          <a:p>
            <a:r>
              <a:rPr lang="en-US" sz="2000" dirty="0">
                <a:solidFill>
                  <a:schemeClr val="bg1">
                    <a:lumMod val="75000"/>
                  </a:schemeClr>
                </a:solidFill>
              </a:rPr>
              <a:t>Posterior circulation abnormality</a:t>
            </a: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58073D90-6552-D658-C045-EBADD951A8B1}"/>
              </a:ext>
            </a:extLst>
          </p:cNvPr>
          <p:cNvSpPr txBox="1"/>
          <p:nvPr/>
        </p:nvSpPr>
        <p:spPr>
          <a:xfrm>
            <a:off x="212035" y="1706723"/>
            <a:ext cx="6573078" cy="2893100"/>
          </a:xfrm>
          <a:prstGeom prst="rect">
            <a:avLst/>
          </a:prstGeom>
          <a:solidFill>
            <a:schemeClr val="accent5"/>
          </a:solidFill>
        </p:spPr>
        <p:txBody>
          <a:bodyPr wrap="square" rtlCol="0">
            <a:spAutoFit/>
          </a:bodyPr>
          <a:lstStyle/>
          <a:p>
            <a:r>
              <a:rPr lang="en-US" sz="1400" i="1" dirty="0">
                <a:solidFill>
                  <a:schemeClr val="bg1">
                    <a:lumMod val="65000"/>
                  </a:schemeClr>
                </a:solidFill>
              </a:rPr>
              <a:t>What buzzword is the general term for vision changes associated with migraine?</a:t>
            </a:r>
          </a:p>
          <a:p>
            <a:r>
              <a:rPr lang="en-US" sz="1400" dirty="0">
                <a:solidFill>
                  <a:schemeClr val="bg1">
                    <a:lumMod val="65000"/>
                  </a:schemeClr>
                </a:solidFill>
              </a:rPr>
              <a:t>‘Aura’</a:t>
            </a:r>
          </a:p>
          <a:p>
            <a:endParaRPr lang="en-US" sz="1400" dirty="0">
              <a:solidFill>
                <a:schemeClr val="bg1">
                  <a:lumMod val="65000"/>
                </a:schemeClr>
              </a:solidFill>
            </a:endParaRPr>
          </a:p>
          <a:p>
            <a:r>
              <a:rPr lang="en-US" sz="1400" i="1" dirty="0">
                <a:solidFill>
                  <a:schemeClr val="bg1">
                    <a:lumMod val="65000"/>
                  </a:schemeClr>
                </a:solidFill>
              </a:rPr>
              <a:t>Does migraine aura precede, or follow the migraine HA itself?</a:t>
            </a:r>
          </a:p>
          <a:p>
            <a:r>
              <a:rPr lang="en-US" sz="1400" dirty="0">
                <a:solidFill>
                  <a:schemeClr val="bg1">
                    <a:lumMod val="65000"/>
                  </a:schemeClr>
                </a:solidFill>
              </a:rPr>
              <a:t>Precede</a:t>
            </a:r>
          </a:p>
          <a:p>
            <a:endParaRPr lang="en-US" sz="1400" dirty="0">
              <a:solidFill>
                <a:schemeClr val="bg1">
                  <a:lumMod val="65000"/>
                </a:schemeClr>
              </a:solidFill>
            </a:endParaRPr>
          </a:p>
          <a:p>
            <a:r>
              <a:rPr lang="en-US" sz="1400" i="1" dirty="0">
                <a:solidFill>
                  <a:schemeClr val="bg1">
                    <a:lumMod val="65000"/>
                  </a:schemeClr>
                </a:solidFill>
              </a:rPr>
              <a:t>What is the classic presentation of bilateral vision loss 2ndry to migraine?</a:t>
            </a:r>
          </a:p>
          <a:p>
            <a:r>
              <a:rPr lang="en-US" sz="1400" dirty="0">
                <a:solidFill>
                  <a:schemeClr val="bg1">
                    <a:lumMod val="65000"/>
                  </a:schemeClr>
                </a:solidFill>
              </a:rPr>
              <a:t>Homonymous hemianopia</a:t>
            </a:r>
          </a:p>
          <a:p>
            <a:endParaRPr lang="en-US" sz="1400" i="1" dirty="0">
              <a:solidFill>
                <a:schemeClr val="bg1">
                  <a:lumMod val="65000"/>
                </a:schemeClr>
              </a:solidFill>
            </a:endParaRPr>
          </a:p>
          <a:p>
            <a:r>
              <a:rPr lang="en-US" sz="1400" i="1" dirty="0">
                <a:solidFill>
                  <a:schemeClr val="bg1">
                    <a:lumMod val="65000"/>
                  </a:schemeClr>
                </a:solidFill>
              </a:rPr>
              <a:t>How do migraine-related vision changes present and proceed?</a:t>
            </a:r>
          </a:p>
          <a:p>
            <a:r>
              <a:rPr lang="en-US" sz="1400" dirty="0">
                <a:solidFill>
                  <a:schemeClr val="bg1">
                    <a:lumMod val="65000"/>
                  </a:schemeClr>
                </a:solidFill>
              </a:rPr>
              <a:t>It starts as a  small  scotoma surrounded by  scintillations . Over a period of a few  minutes  it  enlarges , and then begins to slowly fade. Vision returns to normal in no more than about  60 minutes .</a:t>
            </a:r>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237839" cy="400110"/>
          </a:xfrm>
          <a:prstGeom prst="rect">
            <a:avLst/>
          </a:prstGeom>
          <a:noFill/>
        </p:spPr>
        <p:txBody>
          <a:bodyPr wrap="none" rtlCol="0">
            <a:spAutoFit/>
          </a:bodyPr>
          <a:lstStyle/>
          <a:p>
            <a:r>
              <a:rPr lang="en-US" sz="2000" b="1" dirty="0"/>
              <a:t>Migraine</a:t>
            </a:r>
          </a:p>
        </p:txBody>
      </p:sp>
      <p:sp>
        <p:nvSpPr>
          <p:cNvPr id="15" name="TextBox 14">
            <a:extLst>
              <a:ext uri="{FF2B5EF4-FFF2-40B4-BE49-F238E27FC236}">
                <a16:creationId xmlns:a16="http://schemas.microsoft.com/office/drawing/2014/main" id="{F915CAF3-3F70-0D6B-E310-8249CFF143F3}"/>
              </a:ext>
            </a:extLst>
          </p:cNvPr>
          <p:cNvSpPr txBox="1"/>
          <p:nvPr/>
        </p:nvSpPr>
        <p:spPr>
          <a:xfrm>
            <a:off x="1333726" y="2688429"/>
            <a:ext cx="6364185" cy="2677656"/>
          </a:xfrm>
          <a:prstGeom prst="rect">
            <a:avLst/>
          </a:prstGeom>
          <a:solidFill>
            <a:srgbClr val="66FFFF"/>
          </a:solidFill>
        </p:spPr>
        <p:txBody>
          <a:bodyPr wrap="square" rtlCol="0">
            <a:spAutoFit/>
          </a:bodyPr>
          <a:lstStyle/>
          <a:p>
            <a:r>
              <a:rPr lang="en-US" sz="1400" i="1" dirty="0"/>
              <a:t>While we’re on this subject: What is a </a:t>
            </a:r>
            <a:r>
              <a:rPr lang="en-US" sz="1400" dirty="0"/>
              <a:t>retinal migraine</a:t>
            </a:r>
            <a:r>
              <a:rPr lang="en-US" sz="1400" i="1" dirty="0"/>
              <a:t>?</a:t>
            </a:r>
          </a:p>
          <a:p>
            <a:r>
              <a:rPr lang="en-US" sz="1400" dirty="0"/>
              <a:t>It is the same as a garden-variety migraine-with-aura, with one huge difference—the aura is confined to one  </a:t>
            </a:r>
            <a:r>
              <a:rPr lang="en-US" sz="1400" b="1" dirty="0"/>
              <a:t>eye </a:t>
            </a:r>
            <a:r>
              <a:rPr lang="en-US" sz="1400" dirty="0"/>
              <a:t> as opposed to one  </a:t>
            </a:r>
            <a:r>
              <a:rPr lang="en-US" sz="1400" b="1" dirty="0"/>
              <a:t>hemifield</a:t>
            </a:r>
            <a:endParaRPr lang="en-US" sz="1400" dirty="0"/>
          </a:p>
          <a:p>
            <a:endParaRPr lang="en-US" sz="1400" dirty="0"/>
          </a:p>
          <a:p>
            <a:r>
              <a:rPr lang="en-US" sz="1400" i="1" dirty="0"/>
              <a:t>Seems like we see retinal migraine pts a lot in clinic. Why is it so common?</a:t>
            </a:r>
          </a:p>
          <a:p>
            <a:r>
              <a:rPr lang="en-US" sz="1400" dirty="0"/>
              <a:t>Here’s the thing—it’s </a:t>
            </a:r>
            <a:r>
              <a:rPr lang="en-US" sz="1400" b="1" dirty="0"/>
              <a:t>not</a:t>
            </a:r>
            <a:r>
              <a:rPr lang="en-US" sz="1400" dirty="0"/>
              <a:t> common; in fact, it is considered to be very rare. Despite this, in clinical practice </a:t>
            </a:r>
            <a:r>
              <a:rPr lang="en-US" sz="1400" i="1" dirty="0"/>
              <a:t>retinal migraine </a:t>
            </a:r>
            <a:r>
              <a:rPr lang="en-US" sz="1400" dirty="0"/>
              <a:t>is often used as a wastebasket diagnosis for unexplained TMVL. Don’t do this!</a:t>
            </a:r>
          </a:p>
          <a:p>
            <a:endParaRPr lang="en-US" sz="1400" dirty="0"/>
          </a:p>
          <a:p>
            <a:r>
              <a:rPr lang="en-US" sz="1400" i="1" dirty="0"/>
              <a:t>OK, if it’s not a retinal migraine, what is it?</a:t>
            </a:r>
          </a:p>
          <a:p>
            <a:r>
              <a:rPr lang="en-US" sz="1400" dirty="0"/>
              <a:t>Most likely, it’s migraine-with-aura for which the pt has (mis)identified their bilateral hemifield loss as monocular (as we mentioned they are wont to do)</a:t>
            </a:r>
          </a:p>
        </p:txBody>
      </p:sp>
    </p:spTree>
    <p:extLst>
      <p:ext uri="{BB962C8B-B14F-4D97-AF65-F5344CB8AC3E}">
        <p14:creationId xmlns:p14="http://schemas.microsoft.com/office/powerpoint/2010/main" val="111225570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1077218"/>
          </a:xfrm>
          <a:prstGeom prst="rect">
            <a:avLst/>
          </a:prstGeom>
          <a:noFill/>
        </p:spPr>
        <p:txBody>
          <a:bodyPr wrap="square" rtlCol="0">
            <a:spAutoFit/>
          </a:bodyPr>
          <a:lstStyle/>
          <a:p>
            <a:r>
              <a:rPr lang="en-US" sz="1600" i="1" dirty="0">
                <a:solidFill>
                  <a:srgbClr val="0000FF"/>
                </a:solidFill>
              </a:rPr>
              <a:t>What sorts of ‘circulatory abnormalities’ are we talking about here?</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endParaRPr lang="en-US" sz="1600" dirty="0"/>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t>Three mentioned in the </a:t>
            </a:r>
            <a:r>
              <a:rPr lang="en-US" sz="1400" dirty="0"/>
              <a:t>Neuro</a:t>
            </a:r>
            <a:r>
              <a:rPr lang="en-US" sz="1400" i="1" dirty="0"/>
              <a:t> book</a:t>
            </a:r>
          </a:p>
        </p:txBody>
      </p:sp>
    </p:spTree>
    <p:extLst>
      <p:ext uri="{BB962C8B-B14F-4D97-AF65-F5344CB8AC3E}">
        <p14:creationId xmlns:p14="http://schemas.microsoft.com/office/powerpoint/2010/main" val="986648865"/>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1077218"/>
          </a:xfrm>
          <a:prstGeom prst="rect">
            <a:avLst/>
          </a:prstGeom>
          <a:noFill/>
        </p:spPr>
        <p:txBody>
          <a:bodyPr wrap="square" rtlCol="0">
            <a:spAutoFit/>
          </a:bodyPr>
          <a:lstStyle/>
          <a:p>
            <a:r>
              <a:rPr lang="en-US" sz="1600" i="1" dirty="0">
                <a:solidFill>
                  <a:srgbClr val="0000FF"/>
                </a:solidFill>
              </a:rPr>
              <a:t>What sorts of ‘circulatory abnormalities’ are we talking about here?</a:t>
            </a:r>
          </a:p>
          <a:p>
            <a:r>
              <a:rPr lang="en-US" sz="1600" dirty="0">
                <a:solidFill>
                  <a:srgbClr val="0000FF"/>
                </a:solidFill>
              </a:rPr>
              <a:t>--Embolism</a:t>
            </a:r>
          </a:p>
          <a:p>
            <a:r>
              <a:rPr lang="en-US" sz="1600" dirty="0">
                <a:solidFill>
                  <a:srgbClr val="0000FF"/>
                </a:solidFill>
              </a:rPr>
              <a:t>--Vasculitis</a:t>
            </a:r>
          </a:p>
          <a:p>
            <a:r>
              <a:rPr lang="en-US" sz="1600" dirty="0">
                <a:solidFill>
                  <a:srgbClr val="0000FF"/>
                </a:solidFill>
              </a:rPr>
              <a:t>--Atherosclerosis</a:t>
            </a:r>
            <a:endParaRPr lang="en-US" sz="1600" dirty="0"/>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t>Three mentioned in the </a:t>
            </a:r>
            <a:r>
              <a:rPr lang="en-US" sz="1400" dirty="0"/>
              <a:t>Neuro</a:t>
            </a:r>
            <a:r>
              <a:rPr lang="en-US" sz="1400" i="1" dirty="0"/>
              <a:t> book</a:t>
            </a:r>
          </a:p>
        </p:txBody>
      </p:sp>
    </p:spTree>
    <p:extLst>
      <p:ext uri="{BB962C8B-B14F-4D97-AF65-F5344CB8AC3E}">
        <p14:creationId xmlns:p14="http://schemas.microsoft.com/office/powerpoint/2010/main" val="264923778"/>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1815882"/>
          </a:xfrm>
          <a:prstGeom prst="rect">
            <a:avLst/>
          </a:prstGeom>
          <a:noFill/>
        </p:spPr>
        <p:txBody>
          <a:bodyPr wrap="square" rtlCol="0">
            <a:spAutoFit/>
          </a:bodyPr>
          <a:lstStyle/>
          <a:p>
            <a:r>
              <a:rPr lang="en-US" sz="1600" i="1" dirty="0">
                <a:solidFill>
                  <a:srgbClr val="0000FF"/>
                </a:solidFill>
              </a:rPr>
              <a:t>What sorts of ‘circulatory abnormalities’ are we talking about here?</a:t>
            </a:r>
          </a:p>
          <a:p>
            <a:r>
              <a:rPr lang="en-US" sz="1600" dirty="0">
                <a:solidFill>
                  <a:srgbClr val="0000FF"/>
                </a:solidFill>
              </a:rPr>
              <a:t>--Embolism</a:t>
            </a:r>
          </a:p>
          <a:p>
            <a:r>
              <a:rPr lang="en-US" sz="1600" dirty="0">
                <a:solidFill>
                  <a:srgbClr val="0000FF"/>
                </a:solidFill>
              </a:rPr>
              <a:t>--Vasculitis</a:t>
            </a:r>
          </a:p>
          <a:p>
            <a:r>
              <a:rPr lang="en-US" sz="1600" dirty="0">
                <a:solidFill>
                  <a:srgbClr val="0000FF"/>
                </a:solidFill>
              </a:rPr>
              <a:t>--Atherosclerosis</a:t>
            </a:r>
          </a:p>
          <a:p>
            <a:endParaRPr lang="en-US" sz="1600" dirty="0">
              <a:solidFill>
                <a:srgbClr val="0000FF"/>
              </a:solidFill>
            </a:endParaRPr>
          </a:p>
          <a:p>
            <a:r>
              <a:rPr lang="en-US" sz="1600" i="1" dirty="0">
                <a:solidFill>
                  <a:srgbClr val="0000FF"/>
                </a:solidFill>
              </a:rPr>
              <a:t>What is the final common pathway by which such abnormalities lead to TVL?</a:t>
            </a:r>
            <a:endParaRPr lang="en-US" sz="1600" dirty="0"/>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t>Three mentioned in the </a:t>
            </a:r>
            <a:r>
              <a:rPr lang="en-US" sz="1400" dirty="0"/>
              <a:t>Neuro</a:t>
            </a:r>
            <a:r>
              <a:rPr lang="en-US" sz="1400" i="1" dirty="0"/>
              <a:t> book</a:t>
            </a:r>
          </a:p>
        </p:txBody>
      </p:sp>
    </p:spTree>
    <p:extLst>
      <p:ext uri="{BB962C8B-B14F-4D97-AF65-F5344CB8AC3E}">
        <p14:creationId xmlns:p14="http://schemas.microsoft.com/office/powerpoint/2010/main" val="261433046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062103"/>
          </a:xfrm>
          <a:prstGeom prst="rect">
            <a:avLst/>
          </a:prstGeom>
          <a:noFill/>
        </p:spPr>
        <p:txBody>
          <a:bodyPr wrap="square" rtlCol="0">
            <a:spAutoFit/>
          </a:bodyPr>
          <a:lstStyle/>
          <a:p>
            <a:r>
              <a:rPr lang="en-US" sz="1600" i="1" dirty="0">
                <a:solidFill>
                  <a:srgbClr val="0000FF"/>
                </a:solidFill>
              </a:rPr>
              <a:t>What sorts of ‘circulatory abnormalities’ are we talking about here?</a:t>
            </a:r>
          </a:p>
          <a:p>
            <a:r>
              <a:rPr lang="en-US" sz="1600" dirty="0">
                <a:solidFill>
                  <a:srgbClr val="0000FF"/>
                </a:solidFill>
              </a:rPr>
              <a:t>--Embolism</a:t>
            </a:r>
          </a:p>
          <a:p>
            <a:r>
              <a:rPr lang="en-US" sz="1600" dirty="0">
                <a:solidFill>
                  <a:srgbClr val="0000FF"/>
                </a:solidFill>
              </a:rPr>
              <a:t>--Vasculitis</a:t>
            </a:r>
          </a:p>
          <a:p>
            <a:r>
              <a:rPr lang="en-US" sz="1600" dirty="0">
                <a:solidFill>
                  <a:srgbClr val="0000FF"/>
                </a:solidFill>
              </a:rPr>
              <a:t>--Atherosclerosis</a:t>
            </a:r>
          </a:p>
          <a:p>
            <a:endParaRPr lang="en-US" sz="1600" dirty="0">
              <a:solidFill>
                <a:srgbClr val="0000FF"/>
              </a:solidFill>
            </a:endParaRPr>
          </a:p>
          <a:p>
            <a:r>
              <a:rPr lang="en-US" sz="1600" i="1" dirty="0">
                <a:solidFill>
                  <a:srgbClr val="0000FF"/>
                </a:solidFill>
              </a:rPr>
              <a:t>What is the final common pathway by which such abnormalities lead to TVL?</a:t>
            </a:r>
          </a:p>
          <a:p>
            <a:r>
              <a:rPr lang="en-US" sz="1600" dirty="0">
                <a:solidFill>
                  <a:srgbClr val="0000FF"/>
                </a:solidFill>
              </a:rPr>
              <a:t>They lead to occipital  ischemia</a:t>
            </a:r>
            <a:endParaRPr lang="en-US" sz="1600" dirty="0"/>
          </a:p>
        </p:txBody>
      </p:sp>
      <p:sp>
        <p:nvSpPr>
          <p:cNvPr id="5" name="Rectangle 4">
            <a:extLst>
              <a:ext uri="{FF2B5EF4-FFF2-40B4-BE49-F238E27FC236}">
                <a16:creationId xmlns:a16="http://schemas.microsoft.com/office/drawing/2014/main" id="{41897129-8362-EF91-A06B-F2AF6034B4C7}"/>
              </a:ext>
            </a:extLst>
          </p:cNvPr>
          <p:cNvSpPr/>
          <p:nvPr/>
        </p:nvSpPr>
        <p:spPr>
          <a:xfrm>
            <a:off x="2160104" y="3750365"/>
            <a:ext cx="927653" cy="249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t>Three mentioned in the </a:t>
            </a:r>
            <a:r>
              <a:rPr lang="en-US" sz="1400" dirty="0"/>
              <a:t>Neuro</a:t>
            </a:r>
            <a:r>
              <a:rPr lang="en-US" sz="1400" i="1" dirty="0"/>
              <a:t> book</a:t>
            </a:r>
          </a:p>
        </p:txBody>
      </p:sp>
    </p:spTree>
    <p:extLst>
      <p:ext uri="{BB962C8B-B14F-4D97-AF65-F5344CB8AC3E}">
        <p14:creationId xmlns:p14="http://schemas.microsoft.com/office/powerpoint/2010/main" val="3650623026"/>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439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062103"/>
          </a:xfrm>
          <a:prstGeom prst="rect">
            <a:avLst/>
          </a:prstGeom>
          <a:noFill/>
        </p:spPr>
        <p:txBody>
          <a:bodyPr wrap="square" rtlCol="0">
            <a:spAutoFit/>
          </a:bodyPr>
          <a:lstStyle/>
          <a:p>
            <a:r>
              <a:rPr lang="en-US" sz="1600" i="1" dirty="0">
                <a:solidFill>
                  <a:srgbClr val="0000FF"/>
                </a:solidFill>
              </a:rPr>
              <a:t>What sorts of ‘circulatory abnormalities’ are we talking about here?</a:t>
            </a:r>
          </a:p>
          <a:p>
            <a:r>
              <a:rPr lang="en-US" sz="1600" dirty="0">
                <a:solidFill>
                  <a:srgbClr val="0000FF"/>
                </a:solidFill>
              </a:rPr>
              <a:t>--Embolism</a:t>
            </a:r>
          </a:p>
          <a:p>
            <a:r>
              <a:rPr lang="en-US" sz="1600" dirty="0">
                <a:solidFill>
                  <a:srgbClr val="0000FF"/>
                </a:solidFill>
              </a:rPr>
              <a:t>--Vasculitis</a:t>
            </a:r>
          </a:p>
          <a:p>
            <a:r>
              <a:rPr lang="en-US" sz="1600" dirty="0">
                <a:solidFill>
                  <a:srgbClr val="0000FF"/>
                </a:solidFill>
              </a:rPr>
              <a:t>--Atherosclerosis</a:t>
            </a:r>
          </a:p>
          <a:p>
            <a:endParaRPr lang="en-US" sz="1600" dirty="0">
              <a:solidFill>
                <a:srgbClr val="0000FF"/>
              </a:solidFill>
            </a:endParaRPr>
          </a:p>
          <a:p>
            <a:r>
              <a:rPr lang="en-US" sz="1600" i="1" dirty="0">
                <a:solidFill>
                  <a:srgbClr val="0000FF"/>
                </a:solidFill>
              </a:rPr>
              <a:t>What is the final common pathway by which such abnormalities lead to TVL?</a:t>
            </a:r>
          </a:p>
          <a:p>
            <a:r>
              <a:rPr lang="en-US" sz="1600" dirty="0">
                <a:solidFill>
                  <a:srgbClr val="0000FF"/>
                </a:solidFill>
              </a:rPr>
              <a:t>They lead to occipital  ischemia</a:t>
            </a:r>
            <a:endParaRPr lang="en-US" sz="1600" dirty="0"/>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t>Three mentioned in the </a:t>
            </a:r>
            <a:r>
              <a:rPr lang="en-US" sz="1400" dirty="0"/>
              <a:t>Neuro</a:t>
            </a:r>
            <a:r>
              <a:rPr lang="en-US" sz="1400" i="1" dirty="0"/>
              <a:t> book</a:t>
            </a:r>
          </a:p>
        </p:txBody>
      </p:sp>
    </p:spTree>
    <p:extLst>
      <p:ext uri="{BB962C8B-B14F-4D97-AF65-F5344CB8AC3E}">
        <p14:creationId xmlns:p14="http://schemas.microsoft.com/office/powerpoint/2010/main" val="4169163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B779681-AB89-D3D4-1C49-83C67346BEB0}"/>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9ED315-0E8E-B755-C7D7-BC5F6089139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D47D377-0DB3-EB7D-363F-DE88FB55B002}"/>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0" name="Straight Connector 19">
            <a:extLst>
              <a:ext uri="{FF2B5EF4-FFF2-40B4-BE49-F238E27FC236}">
                <a16:creationId xmlns:a16="http://schemas.microsoft.com/office/drawing/2014/main" id="{E949E80B-607A-5734-9FC0-875849F1D0D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F71BF5F-F94A-6D32-6FED-5CD20F97C7B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5" name="Straight Connector 24">
            <a:extLst>
              <a:ext uri="{FF2B5EF4-FFF2-40B4-BE49-F238E27FC236}">
                <a16:creationId xmlns:a16="http://schemas.microsoft.com/office/drawing/2014/main" id="{4C3A332A-8C62-1527-1196-D49FBB1ECE31}"/>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1C9F677-69EA-A9D9-AB47-1ACA23B01E38}"/>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5" name="TextBox 14">
            <a:extLst>
              <a:ext uri="{FF2B5EF4-FFF2-40B4-BE49-F238E27FC236}">
                <a16:creationId xmlns:a16="http://schemas.microsoft.com/office/drawing/2014/main" id="{913D2987-E705-FA2C-50B5-AA09EE4E9AF1}"/>
              </a:ext>
            </a:extLst>
          </p:cNvPr>
          <p:cNvSpPr txBox="1"/>
          <p:nvPr/>
        </p:nvSpPr>
        <p:spPr>
          <a:xfrm>
            <a:off x="3385074"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385075" y="1740839"/>
            <a:ext cx="3068728"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a:t>
            </a:r>
            <a:r>
              <a:rPr lang="en-US" sz="1600" b="1" dirty="0"/>
              <a:t>Recurrent hyphema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1F0522D1-E73B-6DEA-2111-58F95D169CD9}"/>
              </a:ext>
            </a:extLst>
          </p:cNvPr>
          <p:cNvSpPr txBox="1"/>
          <p:nvPr/>
        </p:nvSpPr>
        <p:spPr>
          <a:xfrm>
            <a:off x="3385073" y="2522377"/>
            <a:ext cx="4881964" cy="1600438"/>
          </a:xfrm>
          <a:prstGeom prst="rect">
            <a:avLst/>
          </a:prstGeom>
          <a:solidFill>
            <a:schemeClr val="accent5"/>
          </a:solidFill>
        </p:spPr>
        <p:txBody>
          <a:bodyPr wrap="square" rtlCol="0">
            <a:spAutoFit/>
          </a:bodyPr>
          <a:lstStyle/>
          <a:p>
            <a:r>
              <a:rPr lang="en-US" sz="1400" dirty="0"/>
              <a:t>The odds of this one go up considerably if your pt has an AC IOL or </a:t>
            </a:r>
            <a:r>
              <a:rPr lang="en-US" sz="1400" dirty="0" err="1"/>
              <a:t>malpositioned</a:t>
            </a:r>
            <a:r>
              <a:rPr lang="en-US" sz="1400" dirty="0"/>
              <a:t> PC IOL in the affected eye:</a:t>
            </a:r>
          </a:p>
          <a:p>
            <a:endParaRPr lang="en-US" sz="1400" i="1" dirty="0"/>
          </a:p>
          <a:p>
            <a:r>
              <a:rPr lang="en-US" sz="1400" i="1" dirty="0"/>
              <a:t>If your recurrent-hyphema-with-TMVL has an AC IOL in that eye, what diagnosis tops the DDx?</a:t>
            </a:r>
          </a:p>
          <a:p>
            <a:r>
              <a:rPr lang="en-US" sz="1400" dirty="0"/>
              <a:t>Uveitis-glaucoma-hyphema (UGH) syndrome (see slide-set </a:t>
            </a:r>
            <a:r>
              <a:rPr lang="en-US" sz="1400" i="1" dirty="0"/>
              <a:t>L2</a:t>
            </a:r>
            <a:r>
              <a:rPr lang="en-US" sz="1400" dirty="0"/>
              <a:t> for a discussion thereof)</a:t>
            </a:r>
          </a:p>
        </p:txBody>
      </p:sp>
    </p:spTree>
    <p:extLst>
      <p:ext uri="{BB962C8B-B14F-4D97-AF65-F5344CB8AC3E}">
        <p14:creationId xmlns:p14="http://schemas.microsoft.com/office/powerpoint/2010/main" val="220669533"/>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554545"/>
          </a:xfrm>
          <a:prstGeom prst="rect">
            <a:avLst/>
          </a:prstGeom>
          <a:noFill/>
        </p:spPr>
        <p:txBody>
          <a:bodyPr wrap="square" rtlCol="0">
            <a:spAutoFit/>
          </a:bodyPr>
          <a:lstStyle/>
          <a:p>
            <a:r>
              <a:rPr lang="en-US" sz="1600" i="1" dirty="0">
                <a:solidFill>
                  <a:srgbClr val="0000FF"/>
                </a:solidFill>
              </a:rPr>
              <a:t>What sorts of ‘circulatory abnormalities’ are we talking about here?</a:t>
            </a:r>
          </a:p>
          <a:p>
            <a:r>
              <a:rPr lang="en-US" sz="1600" dirty="0">
                <a:solidFill>
                  <a:srgbClr val="0000FF"/>
                </a:solidFill>
              </a:rPr>
              <a:t>--Embolism</a:t>
            </a:r>
          </a:p>
          <a:p>
            <a:r>
              <a:rPr lang="en-US" sz="1600" dirty="0">
                <a:solidFill>
                  <a:srgbClr val="0000FF"/>
                </a:solidFill>
              </a:rPr>
              <a:t>--Vasculitis</a:t>
            </a:r>
          </a:p>
          <a:p>
            <a:r>
              <a:rPr lang="en-US" sz="1600" dirty="0">
                <a:solidFill>
                  <a:srgbClr val="0000FF"/>
                </a:solidFill>
              </a:rPr>
              <a:t>--Atherosclerosis</a:t>
            </a:r>
          </a:p>
          <a:p>
            <a:endParaRPr lang="en-US" sz="1600" dirty="0">
              <a:solidFill>
                <a:srgbClr val="0000FF"/>
              </a:solidFill>
            </a:endParaRPr>
          </a:p>
          <a:p>
            <a:r>
              <a:rPr lang="en-US" sz="1600" i="1" dirty="0">
                <a:solidFill>
                  <a:srgbClr val="0000FF"/>
                </a:solidFill>
              </a:rPr>
              <a:t>What is the final common pathway by which such abnormalities lead to TVL?</a:t>
            </a:r>
          </a:p>
          <a:p>
            <a:r>
              <a:rPr lang="en-US" sz="1600" dirty="0">
                <a:solidFill>
                  <a:srgbClr val="0000FF"/>
                </a:solidFill>
              </a:rPr>
              <a:t>They lead to occipital  ischemia</a:t>
            </a:r>
          </a:p>
          <a:p>
            <a:endParaRPr lang="en-US" sz="1600" i="1" dirty="0">
              <a:solidFill>
                <a:srgbClr val="0000FF"/>
              </a:solidFill>
            </a:endParaRPr>
          </a:p>
          <a:p>
            <a:r>
              <a:rPr lang="en-US" sz="1600" i="1" dirty="0">
                <a:solidFill>
                  <a:srgbClr val="0000FF"/>
                </a:solidFill>
              </a:rPr>
              <a:t>Are these associated with HA? </a:t>
            </a:r>
            <a:endParaRPr lang="en-US" sz="1600" dirty="0"/>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t>Three mentioned in the </a:t>
            </a:r>
            <a:r>
              <a:rPr lang="en-US" sz="1400" dirty="0"/>
              <a:t>Neuro</a:t>
            </a:r>
            <a:r>
              <a:rPr lang="en-US" sz="1400" i="1" dirty="0"/>
              <a:t> book</a:t>
            </a:r>
          </a:p>
        </p:txBody>
      </p:sp>
    </p:spTree>
    <p:extLst>
      <p:ext uri="{BB962C8B-B14F-4D97-AF65-F5344CB8AC3E}">
        <p14:creationId xmlns:p14="http://schemas.microsoft.com/office/powerpoint/2010/main" val="2925306122"/>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rgbClr val="0000FF"/>
                </a:solidFill>
              </a:rPr>
              <a:t>What sorts of ‘circulatory abnormalities’ are we talking about here?</a:t>
            </a:r>
          </a:p>
          <a:p>
            <a:r>
              <a:rPr lang="en-US" sz="1600" dirty="0">
                <a:solidFill>
                  <a:srgbClr val="0000FF"/>
                </a:solidFill>
              </a:rPr>
              <a:t>--Embolism</a:t>
            </a:r>
          </a:p>
          <a:p>
            <a:r>
              <a:rPr lang="en-US" sz="1600" dirty="0">
                <a:solidFill>
                  <a:srgbClr val="0000FF"/>
                </a:solidFill>
              </a:rPr>
              <a:t>--Vasculitis</a:t>
            </a:r>
          </a:p>
          <a:p>
            <a:r>
              <a:rPr lang="en-US" sz="1600" dirty="0">
                <a:solidFill>
                  <a:srgbClr val="0000FF"/>
                </a:solidFill>
              </a:rPr>
              <a:t>--Atherosclerosis</a:t>
            </a:r>
          </a:p>
          <a:p>
            <a:endParaRPr lang="en-US" sz="1600" dirty="0">
              <a:solidFill>
                <a:srgbClr val="0000FF"/>
              </a:solidFill>
            </a:endParaRPr>
          </a:p>
          <a:p>
            <a:r>
              <a:rPr lang="en-US" sz="1600" i="1" dirty="0">
                <a:solidFill>
                  <a:srgbClr val="0000FF"/>
                </a:solidFill>
              </a:rPr>
              <a:t>What is the final common pathway by which such abnormalities lead to TVL?</a:t>
            </a:r>
          </a:p>
          <a:p>
            <a:r>
              <a:rPr lang="en-US" sz="1600" dirty="0">
                <a:solidFill>
                  <a:srgbClr val="0000FF"/>
                </a:solidFill>
              </a:rPr>
              <a:t>They lead to occipital  ischemia</a:t>
            </a:r>
          </a:p>
          <a:p>
            <a:endParaRPr lang="en-US" sz="1600" i="1" dirty="0">
              <a:solidFill>
                <a:srgbClr val="0000FF"/>
              </a:solidFill>
            </a:endParaRPr>
          </a:p>
          <a:p>
            <a:r>
              <a:rPr lang="en-US" sz="1600" i="1" dirty="0">
                <a:solidFill>
                  <a:srgbClr val="0000FF"/>
                </a:solidFill>
              </a:rPr>
              <a:t>Are these associated with HA? </a:t>
            </a:r>
          </a:p>
          <a:p>
            <a:r>
              <a:rPr lang="en-US" sz="1600" dirty="0">
                <a:solidFill>
                  <a:srgbClr val="0000FF"/>
                </a:solidFill>
              </a:rPr>
              <a:t>Yes</a:t>
            </a:r>
            <a:endParaRPr lang="en-US" sz="1600" dirty="0"/>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t>Three mentioned in the </a:t>
            </a:r>
            <a:r>
              <a:rPr lang="en-US" sz="1400" dirty="0"/>
              <a:t>Neuro</a:t>
            </a:r>
            <a:r>
              <a:rPr lang="en-US" sz="1400" i="1" dirty="0"/>
              <a:t> book</a:t>
            </a:r>
          </a:p>
        </p:txBody>
      </p:sp>
    </p:spTree>
    <p:extLst>
      <p:ext uri="{BB962C8B-B14F-4D97-AF65-F5344CB8AC3E}">
        <p14:creationId xmlns:p14="http://schemas.microsoft.com/office/powerpoint/2010/main" val="2851297239"/>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307777"/>
          </a:xfrm>
          <a:prstGeom prst="rect">
            <a:avLst/>
          </a:prstGeom>
          <a:noFill/>
        </p:spPr>
        <p:txBody>
          <a:bodyPr wrap="square" rtlCol="0">
            <a:spAutoFit/>
          </a:bodyPr>
          <a:lstStyle/>
          <a:p>
            <a:r>
              <a:rPr lang="en-US" sz="1400" i="1" dirty="0"/>
              <a:t>HA 2ndry to these ischemic events…Where does it tend to localize?</a:t>
            </a:r>
          </a:p>
        </p:txBody>
      </p:sp>
    </p:spTree>
    <p:extLst>
      <p:ext uri="{BB962C8B-B14F-4D97-AF65-F5344CB8AC3E}">
        <p14:creationId xmlns:p14="http://schemas.microsoft.com/office/powerpoint/2010/main" val="3600212430"/>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523220"/>
          </a:xfrm>
          <a:prstGeom prst="rect">
            <a:avLst/>
          </a:prstGeom>
          <a:noFill/>
        </p:spPr>
        <p:txBody>
          <a:bodyPr wrap="square" rtlCol="0">
            <a:spAutoFit/>
          </a:bodyPr>
          <a:lstStyle/>
          <a:p>
            <a:r>
              <a:rPr lang="en-US" sz="1400" i="1" dirty="0"/>
              <a:t>HA 2ndry to these ischemic events…Where does it tend to localize?</a:t>
            </a:r>
          </a:p>
          <a:p>
            <a:r>
              <a:rPr lang="en-US" sz="1400" dirty="0"/>
              <a:t>In the  brow  region </a:t>
            </a:r>
          </a:p>
        </p:txBody>
      </p:sp>
      <p:sp>
        <p:nvSpPr>
          <p:cNvPr id="13" name="Rectangle 12">
            <a:extLst>
              <a:ext uri="{FF2B5EF4-FFF2-40B4-BE49-F238E27FC236}">
                <a16:creationId xmlns:a16="http://schemas.microsoft.com/office/drawing/2014/main" id="{A763B66B-29E6-7911-AAF7-783D2DE88E32}"/>
              </a:ext>
            </a:extLst>
          </p:cNvPr>
          <p:cNvSpPr/>
          <p:nvPr/>
        </p:nvSpPr>
        <p:spPr>
          <a:xfrm>
            <a:off x="795129" y="5063842"/>
            <a:ext cx="450573"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6713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523220"/>
          </a:xfrm>
          <a:prstGeom prst="rect">
            <a:avLst/>
          </a:prstGeom>
          <a:noFill/>
        </p:spPr>
        <p:txBody>
          <a:bodyPr wrap="square" rtlCol="0">
            <a:spAutoFit/>
          </a:bodyPr>
          <a:lstStyle/>
          <a:p>
            <a:r>
              <a:rPr lang="en-US" sz="1400" i="1" dirty="0"/>
              <a:t>HA 2ndry to these ischemic events…Where does it tend to localize?</a:t>
            </a:r>
          </a:p>
          <a:p>
            <a:r>
              <a:rPr lang="en-US" sz="1400" dirty="0"/>
              <a:t>In the  brow  region </a:t>
            </a:r>
          </a:p>
        </p:txBody>
      </p:sp>
    </p:spTree>
    <p:extLst>
      <p:ext uri="{BB962C8B-B14F-4D97-AF65-F5344CB8AC3E}">
        <p14:creationId xmlns:p14="http://schemas.microsoft.com/office/powerpoint/2010/main" val="3924353144"/>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523220"/>
          </a:xfrm>
          <a:prstGeom prst="rect">
            <a:avLst/>
          </a:prstGeom>
          <a:noFill/>
        </p:spPr>
        <p:txBody>
          <a:bodyPr wrap="square" rtlCol="0">
            <a:spAutoFit/>
          </a:bodyPr>
          <a:lstStyle/>
          <a:p>
            <a:r>
              <a:rPr lang="en-US" sz="1400" i="1" dirty="0"/>
              <a:t>HA 2ndry to these ischemic events…Where does it tend to localize?</a:t>
            </a:r>
          </a:p>
          <a:p>
            <a:r>
              <a:rPr lang="en-US" sz="1400" dirty="0"/>
              <a:t>In the  brow  region </a:t>
            </a:r>
            <a:r>
              <a:rPr lang="en-US" sz="1400" dirty="0">
                <a:solidFill>
                  <a:srgbClr val="0000FF"/>
                </a:solidFill>
              </a:rPr>
              <a:t>on the side  contralateral  to the hemianopia</a:t>
            </a:r>
            <a:endParaRPr lang="en-US" sz="1400" dirty="0"/>
          </a:p>
        </p:txBody>
      </p:sp>
      <p:sp>
        <p:nvSpPr>
          <p:cNvPr id="14" name="Rectangle 13">
            <a:extLst>
              <a:ext uri="{FF2B5EF4-FFF2-40B4-BE49-F238E27FC236}">
                <a16:creationId xmlns:a16="http://schemas.microsoft.com/office/drawing/2014/main" id="{EBF9D49E-1BCD-9A2D-2D10-C59D94EDCF67}"/>
              </a:ext>
            </a:extLst>
          </p:cNvPr>
          <p:cNvSpPr/>
          <p:nvPr/>
        </p:nvSpPr>
        <p:spPr>
          <a:xfrm>
            <a:off x="2766386" y="5060408"/>
            <a:ext cx="1063491"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ipsi</a:t>
            </a:r>
            <a:r>
              <a:rPr lang="en-US" sz="800" dirty="0">
                <a:solidFill>
                  <a:schemeClr val="tx1"/>
                </a:solidFill>
              </a:rPr>
              <a:t>- v contralateral</a:t>
            </a:r>
          </a:p>
        </p:txBody>
      </p:sp>
    </p:spTree>
    <p:extLst>
      <p:ext uri="{BB962C8B-B14F-4D97-AF65-F5344CB8AC3E}">
        <p14:creationId xmlns:p14="http://schemas.microsoft.com/office/powerpoint/2010/main" val="2164338264"/>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523220"/>
          </a:xfrm>
          <a:prstGeom prst="rect">
            <a:avLst/>
          </a:prstGeom>
          <a:noFill/>
        </p:spPr>
        <p:txBody>
          <a:bodyPr wrap="square" rtlCol="0">
            <a:spAutoFit/>
          </a:bodyPr>
          <a:lstStyle/>
          <a:p>
            <a:r>
              <a:rPr lang="en-US" sz="1400" i="1" dirty="0"/>
              <a:t>HA 2ndry to these ischemic events…Where does it tend to localize?</a:t>
            </a:r>
          </a:p>
          <a:p>
            <a:r>
              <a:rPr lang="en-US" sz="1400" dirty="0"/>
              <a:t>In the  brow  region </a:t>
            </a:r>
            <a:r>
              <a:rPr lang="en-US" sz="1400" dirty="0">
                <a:solidFill>
                  <a:srgbClr val="0000FF"/>
                </a:solidFill>
              </a:rPr>
              <a:t>on the side  contralateral  to the hemianopia</a:t>
            </a:r>
            <a:endParaRPr lang="en-US" sz="1400" dirty="0"/>
          </a:p>
        </p:txBody>
      </p:sp>
    </p:spTree>
    <p:extLst>
      <p:ext uri="{BB962C8B-B14F-4D97-AF65-F5344CB8AC3E}">
        <p14:creationId xmlns:p14="http://schemas.microsoft.com/office/powerpoint/2010/main" val="407632717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169551"/>
          </a:xfrm>
          <a:prstGeom prst="rect">
            <a:avLst/>
          </a:prstGeom>
          <a:noFill/>
        </p:spPr>
        <p:txBody>
          <a:bodyPr wrap="square" rtlCol="0">
            <a:spAutoFit/>
          </a:bodyPr>
          <a:lstStyle/>
          <a:p>
            <a:r>
              <a:rPr lang="en-US" sz="1400" i="1" dirty="0"/>
              <a:t>HA 2ndry to these ischemic events…Where does it tend to localize?</a:t>
            </a:r>
          </a:p>
          <a:p>
            <a:r>
              <a:rPr lang="en-US" sz="1400" dirty="0"/>
              <a:t>In the  brow  region </a:t>
            </a:r>
            <a:r>
              <a:rPr lang="en-US" sz="1400" dirty="0">
                <a:solidFill>
                  <a:srgbClr val="0000FF"/>
                </a:solidFill>
              </a:rPr>
              <a:t>on the side  contralateral  to the hemianopia</a:t>
            </a:r>
          </a:p>
          <a:p>
            <a:endParaRPr lang="en-US" sz="1400" dirty="0">
              <a:solidFill>
                <a:srgbClr val="0000FF"/>
              </a:solidFill>
            </a:endParaRPr>
          </a:p>
          <a:p>
            <a:r>
              <a:rPr lang="en-US" sz="1400" i="1" dirty="0"/>
              <a:t>The HA of these events differ in an important respect from that of migraine-with-aura— what is it?</a:t>
            </a:r>
            <a:endParaRPr lang="en-US" sz="1400" dirty="0"/>
          </a:p>
        </p:txBody>
      </p:sp>
    </p:spTree>
    <p:extLst>
      <p:ext uri="{BB962C8B-B14F-4D97-AF65-F5344CB8AC3E}">
        <p14:creationId xmlns:p14="http://schemas.microsoft.com/office/powerpoint/2010/main" val="2764563103"/>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600438"/>
          </a:xfrm>
          <a:prstGeom prst="rect">
            <a:avLst/>
          </a:prstGeom>
          <a:noFill/>
        </p:spPr>
        <p:txBody>
          <a:bodyPr wrap="square" rtlCol="0">
            <a:spAutoFit/>
          </a:bodyPr>
          <a:lstStyle/>
          <a:p>
            <a:r>
              <a:rPr lang="en-US" sz="1400" i="1" dirty="0"/>
              <a:t>HA 2ndry to these ischemic events…Where does it tend to localize?</a:t>
            </a:r>
          </a:p>
          <a:p>
            <a:r>
              <a:rPr lang="en-US" sz="1400" dirty="0"/>
              <a:t>In the  brow  region </a:t>
            </a:r>
            <a:r>
              <a:rPr lang="en-US" sz="1400" dirty="0">
                <a:solidFill>
                  <a:srgbClr val="0000FF"/>
                </a:solidFill>
              </a:rPr>
              <a:t>on the side  contralateral  to the hemianopia</a:t>
            </a:r>
          </a:p>
          <a:p>
            <a:endParaRPr lang="en-US" sz="1400" dirty="0">
              <a:solidFill>
                <a:srgbClr val="0000FF"/>
              </a:solidFill>
            </a:endParaRPr>
          </a:p>
          <a:p>
            <a:r>
              <a:rPr lang="en-US" sz="1400" i="1" dirty="0"/>
              <a:t>The HA of these events differ in an important respect from that of migraine-with-aura— what is it?</a:t>
            </a:r>
          </a:p>
          <a:p>
            <a:r>
              <a:rPr lang="en-US" sz="1400" dirty="0"/>
              <a:t>Whereas a migraine HA </a:t>
            </a:r>
            <a:r>
              <a:rPr lang="en-US" sz="1400" i="1" dirty="0"/>
              <a:t>follows</a:t>
            </a:r>
            <a:r>
              <a:rPr lang="en-US" sz="1400" dirty="0"/>
              <a:t> the vision loss, in occipital ischemic events the HA occurs  simultaneous with  the vision loss</a:t>
            </a:r>
          </a:p>
        </p:txBody>
      </p:sp>
      <p:sp>
        <p:nvSpPr>
          <p:cNvPr id="16" name="Rectangle 15">
            <a:extLst>
              <a:ext uri="{FF2B5EF4-FFF2-40B4-BE49-F238E27FC236}">
                <a16:creationId xmlns:a16="http://schemas.microsoft.com/office/drawing/2014/main" id="{1993C391-8B62-AE21-925A-3021554A7811}"/>
              </a:ext>
            </a:extLst>
          </p:cNvPr>
          <p:cNvSpPr/>
          <p:nvPr/>
        </p:nvSpPr>
        <p:spPr>
          <a:xfrm>
            <a:off x="843392" y="6147445"/>
            <a:ext cx="1537252" cy="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simultaneous with </a:t>
            </a:r>
            <a:r>
              <a:rPr lang="en-US" sz="800" i="1" dirty="0">
                <a:solidFill>
                  <a:schemeClr val="tx1"/>
                </a:solidFill>
              </a:rPr>
              <a:t>vs</a:t>
            </a:r>
            <a:r>
              <a:rPr lang="en-US" sz="800" dirty="0">
                <a:solidFill>
                  <a:schemeClr val="tx1"/>
                </a:solidFill>
              </a:rPr>
              <a:t> </a:t>
            </a:r>
          </a:p>
          <a:p>
            <a:pPr algn="ctr">
              <a:lnSpc>
                <a:spcPts val="700"/>
              </a:lnSpc>
            </a:pPr>
            <a:r>
              <a:rPr lang="en-US" sz="800" dirty="0">
                <a:solidFill>
                  <a:schemeClr val="tx1"/>
                </a:solidFill>
              </a:rPr>
              <a:t>long before</a:t>
            </a:r>
          </a:p>
        </p:txBody>
      </p:sp>
    </p:spTree>
    <p:extLst>
      <p:ext uri="{BB962C8B-B14F-4D97-AF65-F5344CB8AC3E}">
        <p14:creationId xmlns:p14="http://schemas.microsoft.com/office/powerpoint/2010/main" val="3823535171"/>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449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rgbClr val="0000FF"/>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600438"/>
          </a:xfrm>
          <a:prstGeom prst="rect">
            <a:avLst/>
          </a:prstGeom>
          <a:noFill/>
        </p:spPr>
        <p:txBody>
          <a:bodyPr wrap="square" rtlCol="0">
            <a:spAutoFit/>
          </a:bodyPr>
          <a:lstStyle/>
          <a:p>
            <a:r>
              <a:rPr lang="en-US" sz="1400" i="1" dirty="0"/>
              <a:t>HA 2ndry to these ischemic events…Where does it tend to localize?</a:t>
            </a:r>
          </a:p>
          <a:p>
            <a:r>
              <a:rPr lang="en-US" sz="1400" dirty="0"/>
              <a:t>In the  brow  region </a:t>
            </a:r>
            <a:r>
              <a:rPr lang="en-US" sz="1400" dirty="0">
                <a:solidFill>
                  <a:srgbClr val="0000FF"/>
                </a:solidFill>
              </a:rPr>
              <a:t>on the side  contralateral  to the hemianopia</a:t>
            </a:r>
          </a:p>
          <a:p>
            <a:endParaRPr lang="en-US" sz="1400" dirty="0">
              <a:solidFill>
                <a:srgbClr val="0000FF"/>
              </a:solidFill>
            </a:endParaRPr>
          </a:p>
          <a:p>
            <a:r>
              <a:rPr lang="en-US" sz="1400" i="1" dirty="0"/>
              <a:t>The HA of these events differ in an important respect from that of migraine-with-aura— what is it?</a:t>
            </a:r>
          </a:p>
          <a:p>
            <a:r>
              <a:rPr lang="en-US" sz="1400" dirty="0"/>
              <a:t>Whereas a migraine HA </a:t>
            </a:r>
            <a:r>
              <a:rPr lang="en-US" sz="1400" i="1" dirty="0"/>
              <a:t>follows</a:t>
            </a:r>
            <a:r>
              <a:rPr lang="en-US" sz="1400" dirty="0"/>
              <a:t> the vision loss, in occipital ischemic events the HA occurs  simultaneous with  the vision loss</a:t>
            </a:r>
          </a:p>
        </p:txBody>
      </p:sp>
    </p:spTree>
    <p:extLst>
      <p:ext uri="{BB962C8B-B14F-4D97-AF65-F5344CB8AC3E}">
        <p14:creationId xmlns:p14="http://schemas.microsoft.com/office/powerpoint/2010/main" val="2888900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i="1" dirty="0"/>
              <a:t>?</a:t>
            </a:r>
          </a:p>
          <a:p>
            <a:r>
              <a:rPr lang="en-US" sz="1600" dirty="0"/>
              <a:t>--</a:t>
            </a:r>
            <a:r>
              <a:rPr lang="en-US" sz="1600" b="1" i="1" dirty="0"/>
              <a:t>?</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ocular (but nonvisual) c/o do both conditions present with?</a:t>
            </a:r>
          </a:p>
          <a:p>
            <a:r>
              <a:rPr lang="en-US" sz="1400" dirty="0">
                <a:solidFill>
                  <a:schemeClr val="accent6">
                    <a:lumMod val="20000"/>
                    <a:lumOff val="80000"/>
                  </a:schemeClr>
                </a:solidFill>
              </a:rPr>
              <a:t>Ocular pain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causes the TMVL and light-haloes?</a:t>
            </a:r>
          </a:p>
          <a:p>
            <a:r>
              <a:rPr lang="en-US" sz="1400" dirty="0">
                <a:solidFill>
                  <a:schemeClr val="accent6">
                    <a:lumMod val="20000"/>
                    <a:lumOff val="80000"/>
                  </a:schemeClr>
                </a:solidFill>
              </a:rPr>
              <a:t>Corneal edema</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causes the corneal edema in:</a:t>
            </a:r>
          </a:p>
          <a:p>
            <a:r>
              <a:rPr lang="en-US" sz="1400" i="1" dirty="0">
                <a:solidFill>
                  <a:schemeClr val="accent6">
                    <a:lumMod val="20000"/>
                    <a:lumOff val="80000"/>
                  </a:schemeClr>
                </a:solidFill>
              </a:rPr>
              <a:t>--angle-closure glaucoma? </a:t>
            </a:r>
            <a:r>
              <a:rPr lang="en-US" sz="1400" dirty="0">
                <a:solidFill>
                  <a:schemeClr val="accent6">
                    <a:lumMod val="20000"/>
                    <a:lumOff val="80000"/>
                  </a:schemeClr>
                </a:solidFill>
              </a:rPr>
              <a:t>A sharp increase in IOP</a:t>
            </a:r>
          </a:p>
          <a:p>
            <a:r>
              <a:rPr lang="en-US" sz="1400" i="1" dirty="0">
                <a:solidFill>
                  <a:schemeClr val="accent6">
                    <a:lumMod val="20000"/>
                    <a:lumOff val="80000"/>
                  </a:schemeClr>
                </a:solidFill>
              </a:rPr>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273388406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450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chemeClr val="bg1">
                    <a:lumMod val="75000"/>
                  </a:schemeClr>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600438"/>
          </a:xfrm>
          <a:prstGeom prst="rect">
            <a:avLst/>
          </a:prstGeom>
          <a:noFill/>
        </p:spPr>
        <p:txBody>
          <a:bodyPr wrap="square" rtlCol="0">
            <a:spAutoFit/>
          </a:bodyPr>
          <a:lstStyle/>
          <a:p>
            <a:r>
              <a:rPr lang="en-US" sz="1400" i="1" dirty="0">
                <a:solidFill>
                  <a:schemeClr val="bg1">
                    <a:lumMod val="75000"/>
                  </a:schemeClr>
                </a:solidFill>
              </a:rPr>
              <a:t>HA 2ndry to these ischemic events…Where does it tend to localize?</a:t>
            </a:r>
          </a:p>
          <a:p>
            <a:r>
              <a:rPr lang="en-US" sz="1400" dirty="0">
                <a:solidFill>
                  <a:schemeClr val="bg1">
                    <a:lumMod val="75000"/>
                  </a:schemeClr>
                </a:solidFill>
              </a:rPr>
              <a:t>In the  brow  region on the side  contralateral  to the hemianopia</a:t>
            </a:r>
          </a:p>
          <a:p>
            <a:endParaRPr lang="en-US" sz="1400" dirty="0">
              <a:solidFill>
                <a:schemeClr val="bg1">
                  <a:lumMod val="75000"/>
                </a:schemeClr>
              </a:solidFill>
            </a:endParaRPr>
          </a:p>
          <a:p>
            <a:r>
              <a:rPr lang="en-US" sz="1400" i="1" dirty="0">
                <a:solidFill>
                  <a:schemeClr val="bg1">
                    <a:lumMod val="75000"/>
                  </a:schemeClr>
                </a:solidFill>
              </a:rPr>
              <a:t>The HA of these events differ in an important respect from that of migraine-with-aura— what is it?</a:t>
            </a:r>
          </a:p>
          <a:p>
            <a:r>
              <a:rPr lang="en-US" sz="1400" dirty="0">
                <a:solidFill>
                  <a:schemeClr val="bg1">
                    <a:lumMod val="75000"/>
                  </a:schemeClr>
                </a:solidFill>
              </a:rPr>
              <a:t>Whereas a migraine HA </a:t>
            </a:r>
            <a:r>
              <a:rPr lang="en-US" sz="1400" i="1" dirty="0">
                <a:solidFill>
                  <a:schemeClr val="bg1">
                    <a:lumMod val="75000"/>
                  </a:schemeClr>
                </a:solidFill>
              </a:rPr>
              <a:t>follows</a:t>
            </a:r>
            <a:r>
              <a:rPr lang="en-US" sz="1400" dirty="0">
                <a:solidFill>
                  <a:schemeClr val="bg1">
                    <a:lumMod val="75000"/>
                  </a:schemeClr>
                </a:solidFill>
              </a:rPr>
              <a:t> the vision loss, in occipital ischemic events the HA occurs  simultaneous with  the vision loss</a:t>
            </a:r>
          </a:p>
        </p:txBody>
      </p:sp>
      <p:sp>
        <p:nvSpPr>
          <p:cNvPr id="13" name="TextBox 12">
            <a:extLst>
              <a:ext uri="{FF2B5EF4-FFF2-40B4-BE49-F238E27FC236}">
                <a16:creationId xmlns:a16="http://schemas.microsoft.com/office/drawing/2014/main" id="{9F559D9C-B704-9EED-4642-5E8DEA8516D1}"/>
              </a:ext>
            </a:extLst>
          </p:cNvPr>
          <p:cNvSpPr txBox="1"/>
          <p:nvPr/>
        </p:nvSpPr>
        <p:spPr>
          <a:xfrm>
            <a:off x="1106055" y="4436434"/>
            <a:ext cx="6687788" cy="1384995"/>
          </a:xfrm>
          <a:prstGeom prst="rect">
            <a:avLst/>
          </a:prstGeom>
          <a:solidFill>
            <a:schemeClr val="accent1">
              <a:lumMod val="40000"/>
              <a:lumOff val="60000"/>
            </a:schemeClr>
          </a:solidFill>
        </p:spPr>
        <p:txBody>
          <a:bodyPr wrap="square" rtlCol="0">
            <a:spAutoFit/>
          </a:bodyPr>
          <a:lstStyle/>
          <a:p>
            <a:r>
              <a:rPr lang="en-US" sz="1400" i="1" dirty="0"/>
              <a:t>Speaking of important differences between the presentations of migraine-with-aura vs occipital ischemia: In what two ways does vision loss differ between them?</a:t>
            </a:r>
            <a:endParaRPr lang="en-US" sz="1400" i="1" dirty="0">
              <a:solidFill>
                <a:schemeClr val="accent1">
                  <a:lumMod val="40000"/>
                  <a:lumOff val="60000"/>
                </a:schemeClr>
              </a:solidFill>
            </a:endParaRPr>
          </a:p>
          <a:p>
            <a:r>
              <a:rPr lang="en-US" sz="1400" dirty="0">
                <a:solidFill>
                  <a:schemeClr val="accent1">
                    <a:lumMod val="40000"/>
                    <a:lumOff val="60000"/>
                  </a:schemeClr>
                </a:solidFill>
              </a:rPr>
              <a:t>--The onset of vision loss in occipital ischemia is…</a:t>
            </a:r>
            <a:r>
              <a:rPr lang="en-US" sz="1400" b="1" dirty="0">
                <a:solidFill>
                  <a:schemeClr val="accent1">
                    <a:lumMod val="40000"/>
                    <a:lumOff val="60000"/>
                  </a:schemeClr>
                </a:solidFill>
              </a:rPr>
              <a:t>sudden </a:t>
            </a:r>
            <a:r>
              <a:rPr lang="en-US" sz="1400" dirty="0">
                <a:solidFill>
                  <a:schemeClr val="accent1">
                    <a:lumMod val="40000"/>
                    <a:lumOff val="60000"/>
                  </a:schemeClr>
                </a:solidFill>
              </a:rPr>
              <a:t>(as opposed to the gradual onset characteristic of migraine-with-aura)</a:t>
            </a:r>
            <a:endParaRPr lang="en-US" sz="1400" b="1" dirty="0">
              <a:solidFill>
                <a:schemeClr val="accent1">
                  <a:lumMod val="40000"/>
                  <a:lumOff val="60000"/>
                </a:schemeClr>
              </a:solidFill>
            </a:endParaRPr>
          </a:p>
          <a:p>
            <a:r>
              <a:rPr lang="en-US" sz="1400" dirty="0">
                <a:solidFill>
                  <a:schemeClr val="accent1">
                    <a:lumMod val="40000"/>
                    <a:lumOff val="60000"/>
                  </a:schemeClr>
                </a:solidFill>
              </a:rPr>
              <a:t>--The duration of vision loss in occipital ischemia is…</a:t>
            </a:r>
            <a:r>
              <a:rPr lang="en-US" sz="1400" b="1" dirty="0">
                <a:solidFill>
                  <a:schemeClr val="accent1">
                    <a:lumMod val="40000"/>
                    <a:lumOff val="60000"/>
                  </a:schemeClr>
                </a:solidFill>
              </a:rPr>
              <a:t>brief</a:t>
            </a:r>
            <a:r>
              <a:rPr lang="en-US" sz="1400" dirty="0">
                <a:solidFill>
                  <a:schemeClr val="accent1">
                    <a:lumMod val="40000"/>
                    <a:lumOff val="60000"/>
                  </a:schemeClr>
                </a:solidFill>
              </a:rPr>
              <a:t> (just a few minutes,     as opposed to the 30-60 minutes typical of migraine-with-aura)</a:t>
            </a:r>
          </a:p>
        </p:txBody>
      </p:sp>
    </p:spTree>
    <p:extLst>
      <p:ext uri="{BB962C8B-B14F-4D97-AF65-F5344CB8AC3E}">
        <p14:creationId xmlns:p14="http://schemas.microsoft.com/office/powerpoint/2010/main" val="322504040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451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chemeClr val="bg1">
                    <a:lumMod val="75000"/>
                  </a:schemeClr>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600438"/>
          </a:xfrm>
          <a:prstGeom prst="rect">
            <a:avLst/>
          </a:prstGeom>
          <a:noFill/>
        </p:spPr>
        <p:txBody>
          <a:bodyPr wrap="square" rtlCol="0">
            <a:spAutoFit/>
          </a:bodyPr>
          <a:lstStyle/>
          <a:p>
            <a:r>
              <a:rPr lang="en-US" sz="1400" i="1" dirty="0">
                <a:solidFill>
                  <a:schemeClr val="bg1">
                    <a:lumMod val="75000"/>
                  </a:schemeClr>
                </a:solidFill>
              </a:rPr>
              <a:t>HA 2ndry to these ischemic events…Where does it tend to localize?</a:t>
            </a:r>
          </a:p>
          <a:p>
            <a:r>
              <a:rPr lang="en-US" sz="1400" dirty="0">
                <a:solidFill>
                  <a:schemeClr val="bg1">
                    <a:lumMod val="75000"/>
                  </a:schemeClr>
                </a:solidFill>
              </a:rPr>
              <a:t>In the  brow  region on the side  contralateral  to the hemianopia</a:t>
            </a:r>
          </a:p>
          <a:p>
            <a:endParaRPr lang="en-US" sz="1400" dirty="0">
              <a:solidFill>
                <a:schemeClr val="bg1">
                  <a:lumMod val="75000"/>
                </a:schemeClr>
              </a:solidFill>
            </a:endParaRPr>
          </a:p>
          <a:p>
            <a:r>
              <a:rPr lang="en-US" sz="1400" i="1" dirty="0">
                <a:solidFill>
                  <a:schemeClr val="bg1">
                    <a:lumMod val="75000"/>
                  </a:schemeClr>
                </a:solidFill>
              </a:rPr>
              <a:t>The HA of these events differ in an important respect from that of migraine-with-aura— what is it?</a:t>
            </a:r>
          </a:p>
          <a:p>
            <a:r>
              <a:rPr lang="en-US" sz="1400" dirty="0">
                <a:solidFill>
                  <a:schemeClr val="bg1">
                    <a:lumMod val="75000"/>
                  </a:schemeClr>
                </a:solidFill>
              </a:rPr>
              <a:t>Whereas a migraine HA </a:t>
            </a:r>
            <a:r>
              <a:rPr lang="en-US" sz="1400" i="1" dirty="0">
                <a:solidFill>
                  <a:schemeClr val="bg1">
                    <a:lumMod val="75000"/>
                  </a:schemeClr>
                </a:solidFill>
              </a:rPr>
              <a:t>follows</a:t>
            </a:r>
            <a:r>
              <a:rPr lang="en-US" sz="1400" dirty="0">
                <a:solidFill>
                  <a:schemeClr val="bg1">
                    <a:lumMod val="75000"/>
                  </a:schemeClr>
                </a:solidFill>
              </a:rPr>
              <a:t> the vision loss, in occipital ischemic events the HA occurs  simultaneous with  the vision loss</a:t>
            </a:r>
          </a:p>
        </p:txBody>
      </p:sp>
      <p:sp>
        <p:nvSpPr>
          <p:cNvPr id="13" name="TextBox 12">
            <a:extLst>
              <a:ext uri="{FF2B5EF4-FFF2-40B4-BE49-F238E27FC236}">
                <a16:creationId xmlns:a16="http://schemas.microsoft.com/office/drawing/2014/main" id="{9F559D9C-B704-9EED-4642-5E8DEA8516D1}"/>
              </a:ext>
            </a:extLst>
          </p:cNvPr>
          <p:cNvSpPr txBox="1"/>
          <p:nvPr/>
        </p:nvSpPr>
        <p:spPr>
          <a:xfrm>
            <a:off x="1106055" y="4436434"/>
            <a:ext cx="6687788" cy="1384995"/>
          </a:xfrm>
          <a:prstGeom prst="rect">
            <a:avLst/>
          </a:prstGeom>
          <a:solidFill>
            <a:schemeClr val="accent1">
              <a:lumMod val="40000"/>
              <a:lumOff val="60000"/>
            </a:schemeClr>
          </a:solidFill>
        </p:spPr>
        <p:txBody>
          <a:bodyPr wrap="square" rtlCol="0">
            <a:spAutoFit/>
          </a:bodyPr>
          <a:lstStyle/>
          <a:p>
            <a:r>
              <a:rPr lang="en-US" sz="1400" i="1" dirty="0"/>
              <a:t>Speaking of important differences between the presentations of migraine-with-aura vs occipital ischemia: In what two ways does vision loss differ between them?</a:t>
            </a:r>
          </a:p>
          <a:p>
            <a:r>
              <a:rPr lang="en-US" sz="1400" dirty="0"/>
              <a:t>--The onset of vision loss in occipital ischemia is…</a:t>
            </a:r>
            <a:r>
              <a:rPr lang="en-US" sz="1400" b="1" dirty="0">
                <a:solidFill>
                  <a:schemeClr val="accent1">
                    <a:lumMod val="40000"/>
                    <a:lumOff val="60000"/>
                  </a:schemeClr>
                </a:solidFill>
              </a:rPr>
              <a:t>sudden </a:t>
            </a:r>
            <a:r>
              <a:rPr lang="en-US" sz="1400" dirty="0">
                <a:solidFill>
                  <a:schemeClr val="accent1">
                    <a:lumMod val="40000"/>
                    <a:lumOff val="60000"/>
                  </a:schemeClr>
                </a:solidFill>
              </a:rPr>
              <a:t>(as opposed to the gradual onset characteristic of migraine-with-aura)</a:t>
            </a:r>
            <a:endParaRPr lang="en-US" sz="1400" b="1" dirty="0">
              <a:solidFill>
                <a:schemeClr val="accent1">
                  <a:lumMod val="40000"/>
                  <a:lumOff val="60000"/>
                </a:schemeClr>
              </a:solidFill>
            </a:endParaRPr>
          </a:p>
          <a:p>
            <a:r>
              <a:rPr lang="en-US" sz="1400" dirty="0">
                <a:solidFill>
                  <a:schemeClr val="accent1">
                    <a:lumMod val="40000"/>
                    <a:lumOff val="60000"/>
                  </a:schemeClr>
                </a:solidFill>
              </a:rPr>
              <a:t>--The duration of vision loss in occipital ischemia is…</a:t>
            </a:r>
            <a:r>
              <a:rPr lang="en-US" sz="1400" b="1" dirty="0">
                <a:solidFill>
                  <a:schemeClr val="accent1">
                    <a:lumMod val="40000"/>
                    <a:lumOff val="60000"/>
                  </a:schemeClr>
                </a:solidFill>
              </a:rPr>
              <a:t>brief</a:t>
            </a:r>
            <a:r>
              <a:rPr lang="en-US" sz="1400" dirty="0">
                <a:solidFill>
                  <a:schemeClr val="accent1">
                    <a:lumMod val="40000"/>
                    <a:lumOff val="60000"/>
                  </a:schemeClr>
                </a:solidFill>
              </a:rPr>
              <a:t> (just a few minutes,     as opposed to the 30-60 minutes typical of migraine-with-aura)</a:t>
            </a:r>
          </a:p>
        </p:txBody>
      </p:sp>
    </p:spTree>
    <p:extLst>
      <p:ext uri="{BB962C8B-B14F-4D97-AF65-F5344CB8AC3E}">
        <p14:creationId xmlns:p14="http://schemas.microsoft.com/office/powerpoint/2010/main" val="20568681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452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chemeClr val="bg1">
                    <a:lumMod val="75000"/>
                  </a:schemeClr>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600438"/>
          </a:xfrm>
          <a:prstGeom prst="rect">
            <a:avLst/>
          </a:prstGeom>
          <a:noFill/>
        </p:spPr>
        <p:txBody>
          <a:bodyPr wrap="square" rtlCol="0">
            <a:spAutoFit/>
          </a:bodyPr>
          <a:lstStyle/>
          <a:p>
            <a:r>
              <a:rPr lang="en-US" sz="1400" i="1" dirty="0">
                <a:solidFill>
                  <a:schemeClr val="bg1">
                    <a:lumMod val="75000"/>
                  </a:schemeClr>
                </a:solidFill>
              </a:rPr>
              <a:t>HA 2ndry to these ischemic events…Where does it tend to localize?</a:t>
            </a:r>
          </a:p>
          <a:p>
            <a:r>
              <a:rPr lang="en-US" sz="1400" dirty="0">
                <a:solidFill>
                  <a:schemeClr val="bg1">
                    <a:lumMod val="75000"/>
                  </a:schemeClr>
                </a:solidFill>
              </a:rPr>
              <a:t>In the  brow  region on the side  contralateral  to the hemianopia</a:t>
            </a:r>
          </a:p>
          <a:p>
            <a:endParaRPr lang="en-US" sz="1400" dirty="0">
              <a:solidFill>
                <a:schemeClr val="bg1">
                  <a:lumMod val="75000"/>
                </a:schemeClr>
              </a:solidFill>
            </a:endParaRPr>
          </a:p>
          <a:p>
            <a:r>
              <a:rPr lang="en-US" sz="1400" i="1" dirty="0">
                <a:solidFill>
                  <a:schemeClr val="bg1">
                    <a:lumMod val="75000"/>
                  </a:schemeClr>
                </a:solidFill>
              </a:rPr>
              <a:t>The HA of these events differ in an important respect from that of migraine-with-aura— what is it?</a:t>
            </a:r>
          </a:p>
          <a:p>
            <a:r>
              <a:rPr lang="en-US" sz="1400" dirty="0">
                <a:solidFill>
                  <a:schemeClr val="bg1">
                    <a:lumMod val="75000"/>
                  </a:schemeClr>
                </a:solidFill>
              </a:rPr>
              <a:t>Whereas a migraine HA </a:t>
            </a:r>
            <a:r>
              <a:rPr lang="en-US" sz="1400" i="1" dirty="0">
                <a:solidFill>
                  <a:schemeClr val="bg1">
                    <a:lumMod val="75000"/>
                  </a:schemeClr>
                </a:solidFill>
              </a:rPr>
              <a:t>follows</a:t>
            </a:r>
            <a:r>
              <a:rPr lang="en-US" sz="1400" dirty="0">
                <a:solidFill>
                  <a:schemeClr val="bg1">
                    <a:lumMod val="75000"/>
                  </a:schemeClr>
                </a:solidFill>
              </a:rPr>
              <a:t> the vision loss, in occipital ischemic events the HA occurs  simultaneous with  the vision loss</a:t>
            </a:r>
          </a:p>
        </p:txBody>
      </p:sp>
      <p:sp>
        <p:nvSpPr>
          <p:cNvPr id="13" name="TextBox 12">
            <a:extLst>
              <a:ext uri="{FF2B5EF4-FFF2-40B4-BE49-F238E27FC236}">
                <a16:creationId xmlns:a16="http://schemas.microsoft.com/office/drawing/2014/main" id="{9F559D9C-B704-9EED-4642-5E8DEA8516D1}"/>
              </a:ext>
            </a:extLst>
          </p:cNvPr>
          <p:cNvSpPr txBox="1"/>
          <p:nvPr/>
        </p:nvSpPr>
        <p:spPr>
          <a:xfrm>
            <a:off x="1106055" y="4436434"/>
            <a:ext cx="6687788" cy="1384995"/>
          </a:xfrm>
          <a:prstGeom prst="rect">
            <a:avLst/>
          </a:prstGeom>
          <a:solidFill>
            <a:schemeClr val="accent1">
              <a:lumMod val="40000"/>
              <a:lumOff val="60000"/>
            </a:schemeClr>
          </a:solidFill>
        </p:spPr>
        <p:txBody>
          <a:bodyPr wrap="square" rtlCol="0">
            <a:spAutoFit/>
          </a:bodyPr>
          <a:lstStyle/>
          <a:p>
            <a:r>
              <a:rPr lang="en-US" sz="1400" i="1" dirty="0"/>
              <a:t>Speaking of important differences between the presentations of migraine-with-aura vs occipital ischemia: In what two ways does vision loss differ between them?</a:t>
            </a:r>
          </a:p>
          <a:p>
            <a:r>
              <a:rPr lang="en-US" sz="1400" dirty="0"/>
              <a:t>--The onset of vision loss in occipital ischemia is…</a:t>
            </a:r>
            <a:r>
              <a:rPr lang="en-US" sz="1400" b="1" dirty="0"/>
              <a:t>sudden </a:t>
            </a:r>
            <a:r>
              <a:rPr lang="en-US" sz="1400" dirty="0">
                <a:solidFill>
                  <a:srgbClr val="0000FF"/>
                </a:solidFill>
              </a:rPr>
              <a:t>(as opposed to the gradual onset characteristic of migraine-with-aura)</a:t>
            </a:r>
            <a:endParaRPr lang="en-US" sz="1400" b="1" dirty="0">
              <a:solidFill>
                <a:schemeClr val="accent1">
                  <a:lumMod val="40000"/>
                  <a:lumOff val="60000"/>
                </a:schemeClr>
              </a:solidFill>
            </a:endParaRPr>
          </a:p>
          <a:p>
            <a:r>
              <a:rPr lang="en-US" sz="1400" dirty="0">
                <a:solidFill>
                  <a:schemeClr val="accent1">
                    <a:lumMod val="40000"/>
                    <a:lumOff val="60000"/>
                  </a:schemeClr>
                </a:solidFill>
              </a:rPr>
              <a:t>--The duration of vision loss in occipital ischemia is…</a:t>
            </a:r>
            <a:r>
              <a:rPr lang="en-US" sz="1400" b="1" dirty="0">
                <a:solidFill>
                  <a:schemeClr val="accent1">
                    <a:lumMod val="40000"/>
                    <a:lumOff val="60000"/>
                  </a:schemeClr>
                </a:solidFill>
              </a:rPr>
              <a:t>brief</a:t>
            </a:r>
            <a:r>
              <a:rPr lang="en-US" sz="1400" dirty="0">
                <a:solidFill>
                  <a:schemeClr val="accent1">
                    <a:lumMod val="40000"/>
                    <a:lumOff val="60000"/>
                  </a:schemeClr>
                </a:solidFill>
              </a:rPr>
              <a:t> (just a few minutes,     as opposed to the 30-60 minutes typical of migraine-with-aura)</a:t>
            </a:r>
          </a:p>
        </p:txBody>
      </p:sp>
    </p:spTree>
    <p:extLst>
      <p:ext uri="{BB962C8B-B14F-4D97-AF65-F5344CB8AC3E}">
        <p14:creationId xmlns:p14="http://schemas.microsoft.com/office/powerpoint/2010/main" val="1562580298"/>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453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chemeClr val="bg1">
                    <a:lumMod val="75000"/>
                  </a:schemeClr>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600438"/>
          </a:xfrm>
          <a:prstGeom prst="rect">
            <a:avLst/>
          </a:prstGeom>
          <a:noFill/>
        </p:spPr>
        <p:txBody>
          <a:bodyPr wrap="square" rtlCol="0">
            <a:spAutoFit/>
          </a:bodyPr>
          <a:lstStyle/>
          <a:p>
            <a:r>
              <a:rPr lang="en-US" sz="1400" i="1" dirty="0">
                <a:solidFill>
                  <a:schemeClr val="bg1">
                    <a:lumMod val="75000"/>
                  </a:schemeClr>
                </a:solidFill>
              </a:rPr>
              <a:t>HA 2ndry to these ischemic events…Where does it tend to localize?</a:t>
            </a:r>
          </a:p>
          <a:p>
            <a:r>
              <a:rPr lang="en-US" sz="1400" dirty="0">
                <a:solidFill>
                  <a:schemeClr val="bg1">
                    <a:lumMod val="75000"/>
                  </a:schemeClr>
                </a:solidFill>
              </a:rPr>
              <a:t>In the  brow  region on the side  contralateral  to the hemianopia</a:t>
            </a:r>
          </a:p>
          <a:p>
            <a:endParaRPr lang="en-US" sz="1400" dirty="0">
              <a:solidFill>
                <a:schemeClr val="bg1">
                  <a:lumMod val="75000"/>
                </a:schemeClr>
              </a:solidFill>
            </a:endParaRPr>
          </a:p>
          <a:p>
            <a:r>
              <a:rPr lang="en-US" sz="1400" i="1" dirty="0">
                <a:solidFill>
                  <a:schemeClr val="bg1">
                    <a:lumMod val="75000"/>
                  </a:schemeClr>
                </a:solidFill>
              </a:rPr>
              <a:t>The HA of these events differ in an important respect from that of migraine-with-aura— what is it?</a:t>
            </a:r>
          </a:p>
          <a:p>
            <a:r>
              <a:rPr lang="en-US" sz="1400" dirty="0">
                <a:solidFill>
                  <a:schemeClr val="bg1">
                    <a:lumMod val="75000"/>
                  </a:schemeClr>
                </a:solidFill>
              </a:rPr>
              <a:t>Whereas a migraine HA </a:t>
            </a:r>
            <a:r>
              <a:rPr lang="en-US" sz="1400" i="1" dirty="0">
                <a:solidFill>
                  <a:schemeClr val="bg1">
                    <a:lumMod val="75000"/>
                  </a:schemeClr>
                </a:solidFill>
              </a:rPr>
              <a:t>follows</a:t>
            </a:r>
            <a:r>
              <a:rPr lang="en-US" sz="1400" dirty="0">
                <a:solidFill>
                  <a:schemeClr val="bg1">
                    <a:lumMod val="75000"/>
                  </a:schemeClr>
                </a:solidFill>
              </a:rPr>
              <a:t> the vision loss, in occipital ischemic events the HA occurs  simultaneous with  the vision loss</a:t>
            </a:r>
          </a:p>
        </p:txBody>
      </p:sp>
      <p:sp>
        <p:nvSpPr>
          <p:cNvPr id="13" name="TextBox 12">
            <a:extLst>
              <a:ext uri="{FF2B5EF4-FFF2-40B4-BE49-F238E27FC236}">
                <a16:creationId xmlns:a16="http://schemas.microsoft.com/office/drawing/2014/main" id="{9F559D9C-B704-9EED-4642-5E8DEA8516D1}"/>
              </a:ext>
            </a:extLst>
          </p:cNvPr>
          <p:cNvSpPr txBox="1"/>
          <p:nvPr/>
        </p:nvSpPr>
        <p:spPr>
          <a:xfrm>
            <a:off x="1106055" y="4436434"/>
            <a:ext cx="6687788" cy="1384995"/>
          </a:xfrm>
          <a:prstGeom prst="rect">
            <a:avLst/>
          </a:prstGeom>
          <a:solidFill>
            <a:schemeClr val="accent1">
              <a:lumMod val="40000"/>
              <a:lumOff val="60000"/>
            </a:schemeClr>
          </a:solidFill>
        </p:spPr>
        <p:txBody>
          <a:bodyPr wrap="square" rtlCol="0">
            <a:spAutoFit/>
          </a:bodyPr>
          <a:lstStyle/>
          <a:p>
            <a:r>
              <a:rPr lang="en-US" sz="1400" i="1" dirty="0"/>
              <a:t>Speaking of important differences between the presentations of migraine-with-aura vs occipital ischemia: In what two ways does vision loss differ between them?</a:t>
            </a:r>
          </a:p>
          <a:p>
            <a:r>
              <a:rPr lang="en-US" sz="1400" dirty="0"/>
              <a:t>--The onset of vision loss in occipital ischemia is…</a:t>
            </a:r>
            <a:r>
              <a:rPr lang="en-US" sz="1400" b="1" dirty="0"/>
              <a:t>sudden </a:t>
            </a:r>
            <a:r>
              <a:rPr lang="en-US" sz="1400" dirty="0">
                <a:solidFill>
                  <a:srgbClr val="0000FF"/>
                </a:solidFill>
              </a:rPr>
              <a:t>(as opposed to the gradual onset characteristic of migraine-with-aura)</a:t>
            </a:r>
            <a:endParaRPr lang="en-US" sz="1400" b="1" dirty="0"/>
          </a:p>
          <a:p>
            <a:r>
              <a:rPr lang="en-US" sz="1400" dirty="0"/>
              <a:t>--The duration of vision loss in occipital ischemia is…</a:t>
            </a:r>
            <a:r>
              <a:rPr lang="en-US" sz="1400" b="1" dirty="0">
                <a:solidFill>
                  <a:schemeClr val="accent1">
                    <a:lumMod val="40000"/>
                    <a:lumOff val="60000"/>
                  </a:schemeClr>
                </a:solidFill>
              </a:rPr>
              <a:t>brief</a:t>
            </a:r>
            <a:r>
              <a:rPr lang="en-US" sz="1400" dirty="0">
                <a:solidFill>
                  <a:schemeClr val="accent1">
                    <a:lumMod val="40000"/>
                    <a:lumOff val="60000"/>
                  </a:schemeClr>
                </a:solidFill>
              </a:rPr>
              <a:t> (just a few minutes,     as opposed to the 30-60 minutes typical of migraine-with-aura)</a:t>
            </a:r>
          </a:p>
        </p:txBody>
      </p:sp>
    </p:spTree>
    <p:extLst>
      <p:ext uri="{BB962C8B-B14F-4D97-AF65-F5344CB8AC3E}">
        <p14:creationId xmlns:p14="http://schemas.microsoft.com/office/powerpoint/2010/main" val="583409944"/>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454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solidFill>
                  <a:schemeClr val="bg1">
                    <a:lumMod val="75000"/>
                  </a:schemeClr>
                </a:solidFill>
              </a:rPr>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cxnSp>
        <p:nvCxnSpPr>
          <p:cNvPr id="18" name="Straight Connector 17">
            <a:extLst>
              <a:ext uri="{FF2B5EF4-FFF2-40B4-BE49-F238E27FC236}">
                <a16:creationId xmlns:a16="http://schemas.microsoft.com/office/drawing/2014/main" id="{64BEE61B-61D2-9AFE-8E23-258EF277759F}"/>
              </a:ext>
            </a:extLst>
          </p:cNvPr>
          <p:cNvCxnSpPr/>
          <p:nvPr/>
        </p:nvCxnSpPr>
        <p:spPr>
          <a:xfrm>
            <a:off x="6337673"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E29A5C-8F5A-C895-5A17-8CFAD1551FF7}"/>
              </a:ext>
            </a:extLst>
          </p:cNvPr>
          <p:cNvCxnSpPr>
            <a:cxnSpLocks/>
          </p:cNvCxnSpPr>
          <p:nvPr/>
        </p:nvCxnSpPr>
        <p:spPr>
          <a:xfrm>
            <a:off x="6337297"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93A85D1-A0E3-5613-CC2E-5AF2D4A4781B}"/>
              </a:ext>
            </a:extLst>
          </p:cNvPr>
          <p:cNvCxnSpPr>
            <a:cxnSpLocks/>
          </p:cNvCxnSpPr>
          <p:nvPr/>
        </p:nvCxnSpPr>
        <p:spPr>
          <a:xfrm>
            <a:off x="6343925" y="375763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B4B4940-A50E-0355-C4AC-A7D410AE3D96}"/>
              </a:ext>
            </a:extLst>
          </p:cNvPr>
          <p:cNvSpPr txBox="1"/>
          <p:nvPr/>
        </p:nvSpPr>
        <p:spPr>
          <a:xfrm>
            <a:off x="6461217" y="3552856"/>
            <a:ext cx="2470376" cy="707886"/>
          </a:xfrm>
          <a:prstGeom prst="rect">
            <a:avLst/>
          </a:prstGeom>
          <a:solidFill>
            <a:schemeClr val="bg1"/>
          </a:solidFill>
        </p:spPr>
        <p:txBody>
          <a:bodyPr wrap="square" rtlCol="0">
            <a:spAutoFit/>
          </a:bodyPr>
          <a:lstStyle/>
          <a:p>
            <a:r>
              <a:rPr lang="en-US" sz="2000" dirty="0">
                <a:solidFill>
                  <a:schemeClr val="bg1">
                    <a:lumMod val="75000"/>
                  </a:schemeClr>
                </a:solidFill>
              </a:rPr>
              <a:t>Occipital structural abnormality</a:t>
            </a:r>
            <a:endParaRPr lang="en-US" sz="2400" dirty="0">
              <a:solidFill>
                <a:schemeClr val="bg1">
                  <a:lumMod val="75000"/>
                </a:schemeClr>
              </a:solidFill>
            </a:endParaRPr>
          </a:p>
        </p:txBody>
      </p:sp>
      <p:cxnSp>
        <p:nvCxnSpPr>
          <p:cNvPr id="26" name="Straight Connector 25">
            <a:extLst>
              <a:ext uri="{FF2B5EF4-FFF2-40B4-BE49-F238E27FC236}">
                <a16:creationId xmlns:a16="http://schemas.microsoft.com/office/drawing/2014/main" id="{A3BB7048-9630-3E9E-61C6-BFF73E318ACB}"/>
              </a:ext>
            </a:extLst>
          </p:cNvPr>
          <p:cNvCxnSpPr>
            <a:cxnSpLocks/>
          </p:cNvCxnSpPr>
          <p:nvPr/>
        </p:nvCxnSpPr>
        <p:spPr>
          <a:xfrm>
            <a:off x="6343925" y="2856489"/>
            <a:ext cx="2124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B98E9D4-75BD-937C-5C12-7F6887D65991}"/>
              </a:ext>
            </a:extLst>
          </p:cNvPr>
          <p:cNvSpPr txBox="1"/>
          <p:nvPr/>
        </p:nvSpPr>
        <p:spPr>
          <a:xfrm>
            <a:off x="6456940" y="2625083"/>
            <a:ext cx="2673807" cy="707886"/>
          </a:xfrm>
          <a:prstGeom prst="rect">
            <a:avLst/>
          </a:prstGeom>
          <a:solidFill>
            <a:schemeClr val="bg1"/>
          </a:solidFill>
        </p:spPr>
        <p:txBody>
          <a:bodyPr wrap="square" rtlCol="0">
            <a:spAutoFit/>
          </a:bodyPr>
          <a:lstStyle/>
          <a:p>
            <a:r>
              <a:rPr lang="en-US" sz="2000" b="1" dirty="0"/>
              <a:t>Posterior circulation abnormality</a:t>
            </a:r>
            <a:endParaRPr lang="en-US" sz="2400" b="1" dirty="0"/>
          </a:p>
        </p:txBody>
      </p:sp>
      <p:sp>
        <p:nvSpPr>
          <p:cNvPr id="20" name="TextBox 19">
            <a:extLst>
              <a:ext uri="{FF2B5EF4-FFF2-40B4-BE49-F238E27FC236}">
                <a16:creationId xmlns:a16="http://schemas.microsoft.com/office/drawing/2014/main" id="{C14A876D-536C-1738-7C0D-E96160340ECA}"/>
              </a:ext>
            </a:extLst>
          </p:cNvPr>
          <p:cNvSpPr txBox="1"/>
          <p:nvPr/>
        </p:nvSpPr>
        <p:spPr>
          <a:xfrm>
            <a:off x="6456941" y="1934192"/>
            <a:ext cx="1168910" cy="400110"/>
          </a:xfrm>
          <a:prstGeom prst="rect">
            <a:avLst/>
          </a:prstGeom>
          <a:solidFill>
            <a:schemeClr val="bg1"/>
          </a:solidFill>
        </p:spPr>
        <p:txBody>
          <a:bodyPr wrap="none" rtlCol="0">
            <a:spAutoFit/>
          </a:bodyPr>
          <a:lstStyle/>
          <a:p>
            <a:r>
              <a:rPr lang="en-US" sz="2000" dirty="0">
                <a:solidFill>
                  <a:schemeClr val="bg1">
                    <a:lumMod val="75000"/>
                  </a:schemeClr>
                </a:solidFill>
              </a:rPr>
              <a:t>Migraine</a:t>
            </a:r>
          </a:p>
        </p:txBody>
      </p:sp>
      <p:sp>
        <p:nvSpPr>
          <p:cNvPr id="15" name="TextBox 14">
            <a:extLst>
              <a:ext uri="{FF2B5EF4-FFF2-40B4-BE49-F238E27FC236}">
                <a16:creationId xmlns:a16="http://schemas.microsoft.com/office/drawing/2014/main" id="{DBB05A44-2DFA-A93E-B7D8-FC1BAB0AC4F8}"/>
              </a:ext>
            </a:extLst>
          </p:cNvPr>
          <p:cNvSpPr txBox="1"/>
          <p:nvPr/>
        </p:nvSpPr>
        <p:spPr>
          <a:xfrm>
            <a:off x="113583" y="1989867"/>
            <a:ext cx="6224087" cy="2800767"/>
          </a:xfrm>
          <a:prstGeom prst="rect">
            <a:avLst/>
          </a:prstGeom>
          <a:noFill/>
        </p:spPr>
        <p:txBody>
          <a:bodyPr wrap="square" rtlCol="0">
            <a:spAutoFit/>
          </a:bodyPr>
          <a:lstStyle/>
          <a:p>
            <a:r>
              <a:rPr lang="en-US" sz="1600" i="1" dirty="0">
                <a:solidFill>
                  <a:schemeClr val="bg1">
                    <a:lumMod val="75000"/>
                  </a:schemeClr>
                </a:solidFill>
              </a:rPr>
              <a:t>What sorts of ‘circulatory abnormalities’ are we talking about here?</a:t>
            </a:r>
          </a:p>
          <a:p>
            <a:r>
              <a:rPr lang="en-US" sz="1600" dirty="0">
                <a:solidFill>
                  <a:schemeClr val="bg1">
                    <a:lumMod val="75000"/>
                  </a:schemeClr>
                </a:solidFill>
              </a:rPr>
              <a:t>--Embolism</a:t>
            </a:r>
          </a:p>
          <a:p>
            <a:r>
              <a:rPr lang="en-US" sz="1600" dirty="0">
                <a:solidFill>
                  <a:schemeClr val="bg1">
                    <a:lumMod val="75000"/>
                  </a:schemeClr>
                </a:solidFill>
              </a:rPr>
              <a:t>--Vasculitis</a:t>
            </a:r>
          </a:p>
          <a:p>
            <a:r>
              <a:rPr lang="en-US" sz="1600" dirty="0">
                <a:solidFill>
                  <a:schemeClr val="bg1">
                    <a:lumMod val="75000"/>
                  </a:schemeClr>
                </a:solidFill>
              </a:rPr>
              <a:t>--Atherosclerosis</a:t>
            </a:r>
          </a:p>
          <a:p>
            <a:endParaRPr lang="en-US" sz="1600" dirty="0">
              <a:solidFill>
                <a:schemeClr val="bg1">
                  <a:lumMod val="75000"/>
                </a:schemeClr>
              </a:solidFill>
            </a:endParaRPr>
          </a:p>
          <a:p>
            <a:r>
              <a:rPr lang="en-US" sz="1600" i="1" dirty="0">
                <a:solidFill>
                  <a:schemeClr val="bg1">
                    <a:lumMod val="75000"/>
                  </a:schemeClr>
                </a:solidFill>
              </a:rPr>
              <a:t>What is the final common pathway by which such abnormalities lead to TVL?</a:t>
            </a:r>
          </a:p>
          <a:p>
            <a:r>
              <a:rPr lang="en-US" sz="1600" dirty="0">
                <a:solidFill>
                  <a:schemeClr val="bg1">
                    <a:lumMod val="75000"/>
                  </a:schemeClr>
                </a:solidFill>
              </a:rPr>
              <a:t>They lead to occipital  ischemia</a:t>
            </a:r>
          </a:p>
          <a:p>
            <a:endParaRPr lang="en-US" sz="1600" i="1" dirty="0">
              <a:solidFill>
                <a:schemeClr val="bg1">
                  <a:lumMod val="75000"/>
                </a:schemeClr>
              </a:solidFill>
            </a:endParaRPr>
          </a:p>
          <a:p>
            <a:r>
              <a:rPr lang="en-US" sz="1600" i="1" dirty="0">
                <a:solidFill>
                  <a:schemeClr val="bg1">
                    <a:lumMod val="75000"/>
                  </a:schemeClr>
                </a:solidFill>
              </a:rPr>
              <a:t>Are these </a:t>
            </a:r>
            <a:r>
              <a:rPr lang="en-US" sz="1600" b="1" i="1" dirty="0">
                <a:solidFill>
                  <a:schemeClr val="bg1">
                    <a:lumMod val="75000"/>
                  </a:schemeClr>
                </a:solidFill>
              </a:rPr>
              <a:t>associated with HA</a:t>
            </a:r>
            <a:r>
              <a:rPr lang="en-US" sz="1600" i="1" dirty="0">
                <a:solidFill>
                  <a:schemeClr val="bg1">
                    <a:lumMod val="75000"/>
                  </a:schemeClr>
                </a:solidFill>
              </a:rPr>
              <a:t>? </a:t>
            </a:r>
          </a:p>
          <a:p>
            <a:r>
              <a:rPr lang="en-US" sz="1600" dirty="0">
                <a:solidFill>
                  <a:schemeClr val="bg1">
                    <a:lumMod val="75000"/>
                  </a:schemeClr>
                </a:solidFill>
              </a:rPr>
              <a:t>Yes</a:t>
            </a:r>
          </a:p>
        </p:txBody>
      </p:sp>
      <p:sp>
        <p:nvSpPr>
          <p:cNvPr id="6" name="Right Brace 5">
            <a:extLst>
              <a:ext uri="{FF2B5EF4-FFF2-40B4-BE49-F238E27FC236}">
                <a16:creationId xmlns:a16="http://schemas.microsoft.com/office/drawing/2014/main" id="{F5B8B164-3E6C-24B1-6D66-248F1EC24D60}"/>
              </a:ext>
            </a:extLst>
          </p:cNvPr>
          <p:cNvSpPr/>
          <p:nvPr/>
        </p:nvSpPr>
        <p:spPr>
          <a:xfrm>
            <a:off x="1731570" y="2334302"/>
            <a:ext cx="251792" cy="687194"/>
          </a:xfrm>
          <a:prstGeom prst="righ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6759E9-9111-DA83-3136-5A7ACFD10FDB}"/>
              </a:ext>
            </a:extLst>
          </p:cNvPr>
          <p:cNvSpPr txBox="1"/>
          <p:nvPr/>
        </p:nvSpPr>
        <p:spPr>
          <a:xfrm>
            <a:off x="1983362" y="2524010"/>
            <a:ext cx="2997937" cy="307777"/>
          </a:xfrm>
          <a:prstGeom prst="rect">
            <a:avLst/>
          </a:prstGeom>
          <a:noFill/>
        </p:spPr>
        <p:txBody>
          <a:bodyPr wrap="none" rtlCol="0">
            <a:spAutoFit/>
          </a:bodyPr>
          <a:lstStyle/>
          <a:p>
            <a:r>
              <a:rPr lang="en-US" sz="1400" i="1" dirty="0">
                <a:solidFill>
                  <a:schemeClr val="bg1">
                    <a:lumMod val="75000"/>
                  </a:schemeClr>
                </a:solidFill>
              </a:rPr>
              <a:t>Three mentioned in the </a:t>
            </a:r>
            <a:r>
              <a:rPr lang="en-US" sz="1400" dirty="0">
                <a:solidFill>
                  <a:schemeClr val="bg1">
                    <a:lumMod val="75000"/>
                  </a:schemeClr>
                </a:solidFill>
              </a:rPr>
              <a:t>Neuro</a:t>
            </a:r>
            <a:r>
              <a:rPr lang="en-US" sz="1400" i="1" dirty="0">
                <a:solidFill>
                  <a:schemeClr val="bg1">
                    <a:lumMod val="75000"/>
                  </a:schemeClr>
                </a:solidFill>
              </a:rPr>
              <a:t> book</a:t>
            </a:r>
          </a:p>
        </p:txBody>
      </p:sp>
      <p:sp>
        <p:nvSpPr>
          <p:cNvPr id="5" name="Oval 4">
            <a:extLst>
              <a:ext uri="{FF2B5EF4-FFF2-40B4-BE49-F238E27FC236}">
                <a16:creationId xmlns:a16="http://schemas.microsoft.com/office/drawing/2014/main" id="{92CB6C93-0018-C313-F16D-7C92AFD6376D}"/>
              </a:ext>
            </a:extLst>
          </p:cNvPr>
          <p:cNvSpPr/>
          <p:nvPr/>
        </p:nvSpPr>
        <p:spPr>
          <a:xfrm>
            <a:off x="971121" y="4091999"/>
            <a:ext cx="2275662" cy="51683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3007A5-62E5-26F6-6E36-2ADD2AE3C2D7}"/>
              </a:ext>
            </a:extLst>
          </p:cNvPr>
          <p:cNvSpPr txBox="1"/>
          <p:nvPr/>
        </p:nvSpPr>
        <p:spPr>
          <a:xfrm>
            <a:off x="212035" y="4798798"/>
            <a:ext cx="7036904" cy="1600438"/>
          </a:xfrm>
          <a:prstGeom prst="rect">
            <a:avLst/>
          </a:prstGeom>
          <a:noFill/>
        </p:spPr>
        <p:txBody>
          <a:bodyPr wrap="square" rtlCol="0">
            <a:spAutoFit/>
          </a:bodyPr>
          <a:lstStyle/>
          <a:p>
            <a:r>
              <a:rPr lang="en-US" sz="1400" i="1" dirty="0">
                <a:solidFill>
                  <a:schemeClr val="bg1">
                    <a:lumMod val="75000"/>
                  </a:schemeClr>
                </a:solidFill>
              </a:rPr>
              <a:t>HA 2ndry to these ischemic events…Where does it tend to localize?</a:t>
            </a:r>
          </a:p>
          <a:p>
            <a:r>
              <a:rPr lang="en-US" sz="1400" dirty="0">
                <a:solidFill>
                  <a:schemeClr val="bg1">
                    <a:lumMod val="75000"/>
                  </a:schemeClr>
                </a:solidFill>
              </a:rPr>
              <a:t>In the  brow  region on the side  contralateral  to the hemianopia</a:t>
            </a:r>
          </a:p>
          <a:p>
            <a:endParaRPr lang="en-US" sz="1400" dirty="0">
              <a:solidFill>
                <a:schemeClr val="bg1">
                  <a:lumMod val="75000"/>
                </a:schemeClr>
              </a:solidFill>
            </a:endParaRPr>
          </a:p>
          <a:p>
            <a:r>
              <a:rPr lang="en-US" sz="1400" i="1" dirty="0">
                <a:solidFill>
                  <a:schemeClr val="bg1">
                    <a:lumMod val="75000"/>
                  </a:schemeClr>
                </a:solidFill>
              </a:rPr>
              <a:t>The HA of these events differ in an important respect from that of migraine-with-aura— what is it?</a:t>
            </a:r>
          </a:p>
          <a:p>
            <a:r>
              <a:rPr lang="en-US" sz="1400" dirty="0">
                <a:solidFill>
                  <a:schemeClr val="bg1">
                    <a:lumMod val="75000"/>
                  </a:schemeClr>
                </a:solidFill>
              </a:rPr>
              <a:t>Whereas a migraine HA </a:t>
            </a:r>
            <a:r>
              <a:rPr lang="en-US" sz="1400" i="1" dirty="0">
                <a:solidFill>
                  <a:schemeClr val="bg1">
                    <a:lumMod val="75000"/>
                  </a:schemeClr>
                </a:solidFill>
              </a:rPr>
              <a:t>follows</a:t>
            </a:r>
            <a:r>
              <a:rPr lang="en-US" sz="1400" dirty="0">
                <a:solidFill>
                  <a:schemeClr val="bg1">
                    <a:lumMod val="75000"/>
                  </a:schemeClr>
                </a:solidFill>
              </a:rPr>
              <a:t> the vision loss, in occipital ischemic events the HA occurs  simultaneous with  the vision loss</a:t>
            </a:r>
          </a:p>
        </p:txBody>
      </p:sp>
      <p:sp>
        <p:nvSpPr>
          <p:cNvPr id="13" name="TextBox 12">
            <a:extLst>
              <a:ext uri="{FF2B5EF4-FFF2-40B4-BE49-F238E27FC236}">
                <a16:creationId xmlns:a16="http://schemas.microsoft.com/office/drawing/2014/main" id="{9F559D9C-B704-9EED-4642-5E8DEA8516D1}"/>
              </a:ext>
            </a:extLst>
          </p:cNvPr>
          <p:cNvSpPr txBox="1"/>
          <p:nvPr/>
        </p:nvSpPr>
        <p:spPr>
          <a:xfrm>
            <a:off x="1106055" y="4436434"/>
            <a:ext cx="6687788" cy="1384995"/>
          </a:xfrm>
          <a:prstGeom prst="rect">
            <a:avLst/>
          </a:prstGeom>
          <a:solidFill>
            <a:schemeClr val="accent1">
              <a:lumMod val="40000"/>
              <a:lumOff val="60000"/>
            </a:schemeClr>
          </a:solidFill>
        </p:spPr>
        <p:txBody>
          <a:bodyPr wrap="square" rtlCol="0">
            <a:spAutoFit/>
          </a:bodyPr>
          <a:lstStyle/>
          <a:p>
            <a:r>
              <a:rPr lang="en-US" sz="1400" i="1" dirty="0"/>
              <a:t>Speaking of important differences between the presentations of migraine-with-aura vs occipital ischemia: In what two ways does vision loss differ between them?</a:t>
            </a:r>
          </a:p>
          <a:p>
            <a:r>
              <a:rPr lang="en-US" sz="1400" dirty="0"/>
              <a:t>--The onset of vision loss in occipital ischemia is…</a:t>
            </a:r>
            <a:r>
              <a:rPr lang="en-US" sz="1400" b="1" dirty="0"/>
              <a:t>sudden </a:t>
            </a:r>
            <a:r>
              <a:rPr lang="en-US" sz="1400" dirty="0">
                <a:solidFill>
                  <a:srgbClr val="0000FF"/>
                </a:solidFill>
              </a:rPr>
              <a:t>(as opposed to the gradual onset characteristic of migraine-with-aura)</a:t>
            </a:r>
            <a:endParaRPr lang="en-US" sz="1400" b="1" dirty="0"/>
          </a:p>
          <a:p>
            <a:r>
              <a:rPr lang="en-US" sz="1400" dirty="0"/>
              <a:t>--The duration of vision loss in occipital ischemia is…</a:t>
            </a:r>
            <a:r>
              <a:rPr lang="en-US" sz="1400" b="1" dirty="0"/>
              <a:t>brief</a:t>
            </a:r>
            <a:r>
              <a:rPr lang="en-US" sz="1400" dirty="0"/>
              <a:t> </a:t>
            </a:r>
            <a:r>
              <a:rPr lang="en-US" sz="1400" dirty="0">
                <a:solidFill>
                  <a:srgbClr val="0000FF"/>
                </a:solidFill>
              </a:rPr>
              <a:t>(just a few minutes,     as opposed to the 30-60 minutes typical of migraine-with-aura)</a:t>
            </a:r>
          </a:p>
        </p:txBody>
      </p:sp>
    </p:spTree>
    <p:extLst>
      <p:ext uri="{BB962C8B-B14F-4D97-AF65-F5344CB8AC3E}">
        <p14:creationId xmlns:p14="http://schemas.microsoft.com/office/powerpoint/2010/main" val="3383411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ocular (but nonvisual) c/o do both conditions present with?</a:t>
            </a:r>
          </a:p>
          <a:p>
            <a:r>
              <a:rPr lang="en-US" sz="1400" dirty="0">
                <a:solidFill>
                  <a:schemeClr val="accent6">
                    <a:lumMod val="20000"/>
                    <a:lumOff val="80000"/>
                  </a:schemeClr>
                </a:solidFill>
              </a:rPr>
              <a:t>Ocular pain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causes the TMVL and light-haloes?</a:t>
            </a:r>
          </a:p>
          <a:p>
            <a:r>
              <a:rPr lang="en-US" sz="1400" dirty="0">
                <a:solidFill>
                  <a:schemeClr val="accent6">
                    <a:lumMod val="20000"/>
                    <a:lumOff val="80000"/>
                  </a:schemeClr>
                </a:solidFill>
              </a:rPr>
              <a:t>Corneal edema</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causes the corneal edema in:</a:t>
            </a:r>
          </a:p>
          <a:p>
            <a:r>
              <a:rPr lang="en-US" sz="1400" i="1" dirty="0">
                <a:solidFill>
                  <a:schemeClr val="accent6">
                    <a:lumMod val="20000"/>
                    <a:lumOff val="80000"/>
                  </a:schemeClr>
                </a:solidFill>
              </a:rPr>
              <a:t>--angle-closure glaucoma? </a:t>
            </a:r>
            <a:r>
              <a:rPr lang="en-US" sz="1400" dirty="0">
                <a:solidFill>
                  <a:schemeClr val="accent6">
                    <a:lumMod val="20000"/>
                    <a:lumOff val="80000"/>
                  </a:schemeClr>
                </a:solidFill>
              </a:rPr>
              <a:t>A sharp increase in IOP</a:t>
            </a:r>
          </a:p>
          <a:p>
            <a:r>
              <a:rPr lang="en-US" sz="1400" i="1" dirty="0">
                <a:solidFill>
                  <a:schemeClr val="accent6">
                    <a:lumMod val="20000"/>
                    <a:lumOff val="80000"/>
                  </a:schemeClr>
                </a:solidFill>
              </a:rPr>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3221889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solidFill>
                  <a:schemeClr val="accent6">
                    <a:lumMod val="20000"/>
                    <a:lumOff val="80000"/>
                  </a:schemeClr>
                </a:solidFill>
              </a:rPr>
              <a:t>Ocular pain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causes the TMVL and light-haloes?</a:t>
            </a:r>
          </a:p>
          <a:p>
            <a:r>
              <a:rPr lang="en-US" sz="1400" dirty="0">
                <a:solidFill>
                  <a:schemeClr val="accent6">
                    <a:lumMod val="20000"/>
                    <a:lumOff val="80000"/>
                  </a:schemeClr>
                </a:solidFill>
              </a:rPr>
              <a:t>Corneal edema</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causes the corneal edema in:</a:t>
            </a:r>
          </a:p>
          <a:p>
            <a:r>
              <a:rPr lang="en-US" sz="1400" i="1" dirty="0">
                <a:solidFill>
                  <a:schemeClr val="accent6">
                    <a:lumMod val="20000"/>
                    <a:lumOff val="80000"/>
                  </a:schemeClr>
                </a:solidFill>
              </a:rPr>
              <a:t>--angle-closure glaucoma? </a:t>
            </a:r>
            <a:r>
              <a:rPr lang="en-US" sz="1400" dirty="0">
                <a:solidFill>
                  <a:schemeClr val="accent6">
                    <a:lumMod val="20000"/>
                    <a:lumOff val="80000"/>
                  </a:schemeClr>
                </a:solidFill>
              </a:rPr>
              <a:t>A sharp increase in IOP</a:t>
            </a:r>
          </a:p>
          <a:p>
            <a:r>
              <a:rPr lang="en-US" sz="1400" i="1" dirty="0">
                <a:solidFill>
                  <a:schemeClr val="accent6">
                    <a:lumMod val="20000"/>
                    <a:lumOff val="80000"/>
                  </a:schemeClr>
                </a:solidFill>
              </a:rPr>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235068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causes the TMVL and light-haloes?</a:t>
            </a:r>
          </a:p>
          <a:p>
            <a:r>
              <a:rPr lang="en-US" sz="1400" dirty="0">
                <a:solidFill>
                  <a:schemeClr val="accent6">
                    <a:lumMod val="20000"/>
                    <a:lumOff val="80000"/>
                  </a:schemeClr>
                </a:solidFill>
              </a:rPr>
              <a:t>Corneal edema</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causes the corneal edema in:</a:t>
            </a:r>
          </a:p>
          <a:p>
            <a:r>
              <a:rPr lang="en-US" sz="1400" i="1" dirty="0">
                <a:solidFill>
                  <a:schemeClr val="accent6">
                    <a:lumMod val="20000"/>
                    <a:lumOff val="80000"/>
                  </a:schemeClr>
                </a:solidFill>
              </a:rPr>
              <a:t>--angle-closure glaucoma? </a:t>
            </a:r>
            <a:r>
              <a:rPr lang="en-US" sz="1400" dirty="0">
                <a:solidFill>
                  <a:schemeClr val="accent6">
                    <a:lumMod val="20000"/>
                    <a:lumOff val="80000"/>
                  </a:schemeClr>
                </a:solidFill>
              </a:rPr>
              <a:t>A sharp increase in IOP</a:t>
            </a:r>
          </a:p>
          <a:p>
            <a:r>
              <a:rPr lang="en-US" sz="1400" i="1" dirty="0">
                <a:solidFill>
                  <a:schemeClr val="accent6">
                    <a:lumMod val="20000"/>
                    <a:lumOff val="80000"/>
                  </a:schemeClr>
                </a:solidFill>
              </a:rPr>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681583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49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solidFill>
                  <a:schemeClr val="accent6">
                    <a:lumMod val="20000"/>
                    <a:lumOff val="80000"/>
                  </a:schemeClr>
                </a:solidFill>
              </a:rPr>
              <a:t>Corneal edema</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causes the corneal edema in:</a:t>
            </a:r>
          </a:p>
          <a:p>
            <a:r>
              <a:rPr lang="en-US" sz="1400" i="1" dirty="0">
                <a:solidFill>
                  <a:schemeClr val="accent6">
                    <a:lumMod val="20000"/>
                    <a:lumOff val="80000"/>
                  </a:schemeClr>
                </a:solidFill>
              </a:rPr>
              <a:t>--angle-closure glaucoma? </a:t>
            </a:r>
            <a:r>
              <a:rPr lang="en-US" sz="1400" dirty="0">
                <a:solidFill>
                  <a:schemeClr val="accent6">
                    <a:lumMod val="20000"/>
                    <a:lumOff val="80000"/>
                  </a:schemeClr>
                </a:solidFill>
              </a:rPr>
              <a:t>A sharp increase in IOP</a:t>
            </a:r>
          </a:p>
          <a:p>
            <a:r>
              <a:rPr lang="en-US" sz="1400" i="1" dirty="0">
                <a:solidFill>
                  <a:schemeClr val="accent6">
                    <a:lumMod val="20000"/>
                    <a:lumOff val="80000"/>
                  </a:schemeClr>
                </a:solidFill>
              </a:rPr>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243293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a:t>
            </a:r>
            <a:r>
              <a:rPr lang="en-US" sz="1600" dirty="0"/>
              <a:t> visual loss</a:t>
            </a:r>
          </a:p>
        </p:txBody>
      </p:sp>
      <p:sp>
        <p:nvSpPr>
          <p:cNvPr id="7" name="TextBox 6">
            <a:extLst>
              <a:ext uri="{FF2B5EF4-FFF2-40B4-BE49-F238E27FC236}">
                <a16:creationId xmlns:a16="http://schemas.microsoft.com/office/drawing/2014/main" id="{FF8E9DDA-BA6F-87F0-B994-1EF137A401C3}"/>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8" name="TextBox 7">
            <a:extLst>
              <a:ext uri="{FF2B5EF4-FFF2-40B4-BE49-F238E27FC236}">
                <a16:creationId xmlns:a16="http://schemas.microsoft.com/office/drawing/2014/main" id="{658388B7-AFAD-5E95-183F-645F0CF8D11B}"/>
              </a:ext>
            </a:extLst>
          </p:cNvPr>
          <p:cNvSpPr txBox="1"/>
          <p:nvPr/>
        </p:nvSpPr>
        <p:spPr>
          <a:xfrm>
            <a:off x="331308" y="1662281"/>
            <a:ext cx="3127459" cy="523220"/>
          </a:xfrm>
          <a:prstGeom prst="rect">
            <a:avLst/>
          </a:prstGeom>
          <a:noFill/>
        </p:spPr>
        <p:txBody>
          <a:bodyPr wrap="none" rtlCol="0">
            <a:spAutoFit/>
          </a:bodyPr>
          <a:lstStyle/>
          <a:p>
            <a:r>
              <a:rPr lang="en-US" sz="1400" i="1" dirty="0"/>
              <a:t>How is the ‘transient’ in TVL defined?</a:t>
            </a:r>
          </a:p>
          <a:p>
            <a:r>
              <a:rPr lang="en-US" sz="1400" dirty="0"/>
              <a:t>Less than 24 </a:t>
            </a:r>
            <a:r>
              <a:rPr lang="en-US" sz="1400" dirty="0" err="1"/>
              <a:t>hrs</a:t>
            </a:r>
            <a:endParaRPr lang="en-US" sz="1400" dirty="0"/>
          </a:p>
        </p:txBody>
      </p:sp>
    </p:spTree>
    <p:extLst>
      <p:ext uri="{BB962C8B-B14F-4D97-AF65-F5344CB8AC3E}">
        <p14:creationId xmlns:p14="http://schemas.microsoft.com/office/powerpoint/2010/main" val="951339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What causes the corneal edema in:</a:t>
            </a:r>
          </a:p>
          <a:p>
            <a:r>
              <a:rPr lang="en-US" sz="1400" i="1" dirty="0">
                <a:solidFill>
                  <a:schemeClr val="accent6">
                    <a:lumMod val="20000"/>
                    <a:lumOff val="80000"/>
                  </a:schemeClr>
                </a:solidFill>
              </a:rPr>
              <a:t>--angle-closure glaucoma? </a:t>
            </a:r>
            <a:r>
              <a:rPr lang="en-US" sz="1400" dirty="0">
                <a:solidFill>
                  <a:schemeClr val="accent6">
                    <a:lumMod val="20000"/>
                    <a:lumOff val="80000"/>
                  </a:schemeClr>
                </a:solidFill>
              </a:rPr>
              <a:t>A sharp increase in IOP</a:t>
            </a:r>
          </a:p>
          <a:p>
            <a:r>
              <a:rPr lang="en-US" sz="1400" i="1" dirty="0">
                <a:solidFill>
                  <a:schemeClr val="accent6">
                    <a:lumMod val="20000"/>
                    <a:lumOff val="80000"/>
                  </a:schemeClr>
                </a:solidFill>
              </a:rPr>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3941813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solidFill>
                  <a:schemeClr val="accent6">
                    <a:lumMod val="20000"/>
                    <a:lumOff val="80000"/>
                  </a:schemeClr>
                </a:solidFill>
              </a:rPr>
              <a:t>A sharp increase in IOP</a:t>
            </a:r>
          </a:p>
          <a:p>
            <a:r>
              <a:rPr lang="en-US" sz="1400" i="1" dirty="0">
                <a:solidFill>
                  <a:schemeClr val="bg1">
                    <a:lumMod val="65000"/>
                  </a:schemeClr>
                </a:solidFill>
              </a:rPr>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3460422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t>A sharp increase in IOP</a:t>
            </a:r>
          </a:p>
          <a:p>
            <a:r>
              <a:rPr lang="en-US" sz="1400" i="1" dirty="0"/>
              <a:t>--PDS? </a:t>
            </a:r>
            <a:r>
              <a:rPr lang="en-US" sz="1400" dirty="0">
                <a:solidFill>
                  <a:schemeClr val="accent6">
                    <a:lumMod val="20000"/>
                    <a:lumOff val="80000"/>
                  </a:schemeClr>
                </a:solidFill>
              </a:rPr>
              <a:t>Also a sharp increase in IOP</a:t>
            </a: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357310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t>A sharp increase in IOP</a:t>
            </a:r>
          </a:p>
          <a:p>
            <a:r>
              <a:rPr lang="en-US" sz="1400" i="1" dirty="0"/>
              <a:t>--PDS? </a:t>
            </a:r>
            <a:r>
              <a:rPr lang="en-US" sz="1400" dirty="0"/>
              <a:t>Also a sharp increase in IOP</a:t>
            </a:r>
            <a:endParaRPr lang="en-US" sz="1400" dirty="0">
              <a:solidFill>
                <a:schemeClr val="accent6">
                  <a:lumMod val="20000"/>
                  <a:lumOff val="80000"/>
                </a:schemeClr>
              </a:solidFill>
            </a:endParaRPr>
          </a:p>
          <a:p>
            <a:endParaRPr lang="en-US" sz="1400" i="1" dirty="0">
              <a:solidFill>
                <a:schemeClr val="accent6">
                  <a:lumMod val="20000"/>
                  <a:lumOff val="80000"/>
                </a:schemeClr>
              </a:solidFill>
            </a:endParaRPr>
          </a:p>
          <a:p>
            <a:r>
              <a:rPr lang="en-US" sz="1400" i="1" dirty="0">
                <a:solidFill>
                  <a:schemeClr val="accent6">
                    <a:lumMod val="20000"/>
                    <a:lumOff val="80000"/>
                  </a:schemeClr>
                </a:solidFill>
              </a:rPr>
              <a:t>What is the classic precipitating event for TMVL/halos/eye pain in each?</a:t>
            </a:r>
          </a:p>
          <a:p>
            <a:r>
              <a:rPr lang="en-US" sz="1400" i="1" dirty="0">
                <a:solidFill>
                  <a:schemeClr val="accent6">
                    <a:lumMod val="20000"/>
                    <a:lumOff val="80000"/>
                  </a:schemeClr>
                </a:solidFill>
              </a:rPr>
              <a:t>--Angle closure</a:t>
            </a:r>
            <a:r>
              <a:rPr lang="en-US" sz="1400" dirty="0">
                <a:solidFill>
                  <a:schemeClr val="accent6">
                    <a:lumMod val="20000"/>
                    <a:lumOff val="80000"/>
                  </a:schemeClr>
                </a:solidFill>
              </a:rPr>
              <a:t>: An emotionally-charged occurrence</a:t>
            </a:r>
          </a:p>
          <a:p>
            <a:r>
              <a:rPr lang="en-US" sz="1400" i="1" dirty="0">
                <a:solidFill>
                  <a:schemeClr val="accent6">
                    <a:lumMod val="20000"/>
                    <a:lumOff val="80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3956042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t>A sharp increase in IOP</a:t>
            </a:r>
          </a:p>
          <a:p>
            <a:r>
              <a:rPr lang="en-US" sz="1400" i="1" dirty="0"/>
              <a:t>--PDS? </a:t>
            </a:r>
            <a:r>
              <a:rPr lang="en-US" sz="1400" dirty="0"/>
              <a:t>Also a sharp increase in IOP</a:t>
            </a:r>
          </a:p>
          <a:p>
            <a:endParaRPr lang="en-US" sz="1400" i="1" dirty="0"/>
          </a:p>
          <a:p>
            <a:r>
              <a:rPr lang="en-US" sz="1400" i="1" dirty="0"/>
              <a:t>What is the classic precipitating event for TMVL/halos/eye pain in each?</a:t>
            </a:r>
          </a:p>
          <a:p>
            <a:r>
              <a:rPr lang="en-US" sz="1400" i="1" dirty="0"/>
              <a:t>--Angle closure</a:t>
            </a:r>
            <a:r>
              <a:rPr lang="en-US" sz="1400" dirty="0"/>
              <a:t>: </a:t>
            </a:r>
            <a:r>
              <a:rPr lang="en-US" sz="1400" dirty="0">
                <a:solidFill>
                  <a:schemeClr val="accent6">
                    <a:lumMod val="20000"/>
                    <a:lumOff val="80000"/>
                  </a:schemeClr>
                </a:solidFill>
              </a:rPr>
              <a:t>An emotionally-charged occurrence</a:t>
            </a:r>
          </a:p>
          <a:p>
            <a:r>
              <a:rPr lang="en-US" sz="1400" i="1" dirty="0">
                <a:solidFill>
                  <a:schemeClr val="bg1">
                    <a:lumMod val="65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3898671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t>A sharp increase in IOP</a:t>
            </a:r>
          </a:p>
          <a:p>
            <a:r>
              <a:rPr lang="en-US" sz="1400" i="1" dirty="0"/>
              <a:t>--PDS? </a:t>
            </a:r>
            <a:r>
              <a:rPr lang="en-US" sz="1400" dirty="0"/>
              <a:t>Also a sharp increase in IOP</a:t>
            </a:r>
          </a:p>
          <a:p>
            <a:endParaRPr lang="en-US" sz="1400" i="1" dirty="0"/>
          </a:p>
          <a:p>
            <a:r>
              <a:rPr lang="en-US" sz="1400" i="1" dirty="0"/>
              <a:t>What is the classic precipitating event for TMVL/halos/eye pain in each?</a:t>
            </a:r>
          </a:p>
          <a:p>
            <a:r>
              <a:rPr lang="en-US" sz="1400" i="1" dirty="0"/>
              <a:t>--Angle closure</a:t>
            </a:r>
            <a:r>
              <a:rPr lang="en-US" sz="1400" dirty="0"/>
              <a:t>: An event that promotes pupil dilation</a:t>
            </a:r>
          </a:p>
          <a:p>
            <a:r>
              <a:rPr lang="en-US" sz="1400" i="1" dirty="0">
                <a:solidFill>
                  <a:schemeClr val="bg1">
                    <a:lumMod val="65000"/>
                  </a:schemeClr>
                </a:solidFill>
              </a:rPr>
              <a:t>--PDS: </a:t>
            </a:r>
            <a:r>
              <a:rPr lang="en-US" sz="1400" dirty="0">
                <a:solidFill>
                  <a:schemeClr val="accent6">
                    <a:lumMod val="20000"/>
                    <a:lumOff val="80000"/>
                  </a:schemeClr>
                </a:solidFill>
              </a:rPr>
              <a:t>Exercise</a:t>
            </a:r>
          </a:p>
        </p:txBody>
      </p:sp>
      <p:sp>
        <p:nvSpPr>
          <p:cNvPr id="5" name="Rectangle 4">
            <a:extLst>
              <a:ext uri="{FF2B5EF4-FFF2-40B4-BE49-F238E27FC236}">
                <a16:creationId xmlns:a16="http://schemas.microsoft.com/office/drawing/2014/main" id="{D550AF66-7FAD-188E-2C38-31149BEA851A}"/>
              </a:ext>
            </a:extLst>
          </p:cNvPr>
          <p:cNvSpPr/>
          <p:nvPr/>
        </p:nvSpPr>
        <p:spPr>
          <a:xfrm>
            <a:off x="5261113" y="5764753"/>
            <a:ext cx="689113" cy="33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miosis vs dilation</a:t>
            </a:r>
          </a:p>
        </p:txBody>
      </p:sp>
    </p:spTree>
    <p:extLst>
      <p:ext uri="{BB962C8B-B14F-4D97-AF65-F5344CB8AC3E}">
        <p14:creationId xmlns:p14="http://schemas.microsoft.com/office/powerpoint/2010/main" val="131917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t>A sharp increase in IOP</a:t>
            </a:r>
          </a:p>
          <a:p>
            <a:r>
              <a:rPr lang="en-US" sz="1400" i="1" dirty="0"/>
              <a:t>--PDS? </a:t>
            </a:r>
            <a:r>
              <a:rPr lang="en-US" sz="1400" dirty="0"/>
              <a:t>Also a sharp increase in IOP</a:t>
            </a:r>
          </a:p>
          <a:p>
            <a:endParaRPr lang="en-US" sz="1400" i="1" dirty="0"/>
          </a:p>
          <a:p>
            <a:r>
              <a:rPr lang="en-US" sz="1400" i="1" dirty="0"/>
              <a:t>What is the classic precipitating event for TMVL/halos/eye pain in each?</a:t>
            </a:r>
          </a:p>
          <a:p>
            <a:r>
              <a:rPr lang="en-US" sz="1400" i="1" dirty="0"/>
              <a:t>--Angle closure</a:t>
            </a:r>
            <a:r>
              <a:rPr lang="en-US" sz="1400" dirty="0"/>
              <a:t>: An event that promotes pupil dilation</a:t>
            </a:r>
          </a:p>
          <a:p>
            <a:r>
              <a:rPr lang="en-US" sz="1400" i="1" dirty="0">
                <a:solidFill>
                  <a:schemeClr val="bg1">
                    <a:lumMod val="65000"/>
                  </a:schemeClr>
                </a:solidFill>
              </a:rPr>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1411181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t>A sharp increase in IOP</a:t>
            </a:r>
          </a:p>
          <a:p>
            <a:r>
              <a:rPr lang="en-US" sz="1400" i="1" dirty="0"/>
              <a:t>--PDS? </a:t>
            </a:r>
            <a:r>
              <a:rPr lang="en-US" sz="1400" dirty="0"/>
              <a:t>Also a sharp increase in IOP</a:t>
            </a:r>
          </a:p>
          <a:p>
            <a:endParaRPr lang="en-US" sz="1400" i="1" dirty="0"/>
          </a:p>
          <a:p>
            <a:r>
              <a:rPr lang="en-US" sz="1400" i="1" dirty="0"/>
              <a:t>What is the classic precipitating event for TMVL/halos/eye pain in each?</a:t>
            </a:r>
          </a:p>
          <a:p>
            <a:r>
              <a:rPr lang="en-US" sz="1400" i="1" dirty="0"/>
              <a:t>--Angle closure</a:t>
            </a:r>
            <a:r>
              <a:rPr lang="en-US" sz="1400" dirty="0"/>
              <a:t>: An event that promotes pupil dilation</a:t>
            </a:r>
          </a:p>
          <a:p>
            <a:r>
              <a:rPr lang="en-US" sz="1400" i="1" dirty="0"/>
              <a:t>--PDS: </a:t>
            </a:r>
            <a:r>
              <a:rPr lang="en-US" sz="1400" dirty="0">
                <a:solidFill>
                  <a:schemeClr val="accent6">
                    <a:lumMod val="20000"/>
                    <a:lumOff val="80000"/>
                  </a:schemeClr>
                </a:solidFill>
              </a:rPr>
              <a:t>Exercise</a:t>
            </a:r>
          </a:p>
        </p:txBody>
      </p:sp>
    </p:spTree>
    <p:extLst>
      <p:ext uri="{BB962C8B-B14F-4D97-AF65-F5344CB8AC3E}">
        <p14:creationId xmlns:p14="http://schemas.microsoft.com/office/powerpoint/2010/main" val="1318051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t>In these two, the pt will likely c/o halos around lights in the affected eye:</a:t>
            </a:r>
          </a:p>
          <a:p>
            <a:endParaRPr lang="en-US" sz="1400" dirty="0"/>
          </a:p>
          <a:p>
            <a:r>
              <a:rPr lang="en-US" sz="1400" i="1" dirty="0"/>
              <a:t>What ocular (but nonvisual) c/o do both conditions present with?</a:t>
            </a:r>
          </a:p>
          <a:p>
            <a:r>
              <a:rPr lang="en-US" sz="1400" dirty="0"/>
              <a:t>Ocular pain</a:t>
            </a:r>
          </a:p>
          <a:p>
            <a:endParaRPr lang="en-US" sz="1400" i="1" dirty="0"/>
          </a:p>
          <a:p>
            <a:r>
              <a:rPr lang="en-US" sz="1400" i="1" dirty="0"/>
              <a:t>What causes the TMVL and light-haloes?</a:t>
            </a:r>
          </a:p>
          <a:p>
            <a:r>
              <a:rPr lang="en-US" sz="1400" dirty="0"/>
              <a:t>Corneal edema</a:t>
            </a:r>
          </a:p>
          <a:p>
            <a:endParaRPr lang="en-US" sz="1400" dirty="0"/>
          </a:p>
          <a:p>
            <a:r>
              <a:rPr lang="en-US" sz="1400" i="1" dirty="0"/>
              <a:t>What causes the corneal edema in:</a:t>
            </a:r>
          </a:p>
          <a:p>
            <a:r>
              <a:rPr lang="en-US" sz="1400" i="1" dirty="0"/>
              <a:t>--angle-closure glaucoma? </a:t>
            </a:r>
            <a:r>
              <a:rPr lang="en-US" sz="1400" dirty="0"/>
              <a:t>A sharp increase in IOP</a:t>
            </a:r>
          </a:p>
          <a:p>
            <a:r>
              <a:rPr lang="en-US" sz="1400" i="1" dirty="0"/>
              <a:t>--PDS? </a:t>
            </a:r>
            <a:r>
              <a:rPr lang="en-US" sz="1400" dirty="0"/>
              <a:t>Also a sharp increase in IOP</a:t>
            </a:r>
          </a:p>
          <a:p>
            <a:endParaRPr lang="en-US" sz="1400" i="1" dirty="0"/>
          </a:p>
          <a:p>
            <a:r>
              <a:rPr lang="en-US" sz="1400" i="1" dirty="0"/>
              <a:t>What is the classic precipitating event for TMVL/halos/eye pain in each?</a:t>
            </a:r>
          </a:p>
          <a:p>
            <a:r>
              <a:rPr lang="en-US" sz="1400" i="1" dirty="0"/>
              <a:t>--Angle closure</a:t>
            </a:r>
            <a:r>
              <a:rPr lang="en-US" sz="1400" dirty="0"/>
              <a:t>: An event that promotes pupil dilation</a:t>
            </a:r>
          </a:p>
          <a:p>
            <a:r>
              <a:rPr lang="en-US" sz="1400" i="1" dirty="0"/>
              <a:t>--PDS: </a:t>
            </a:r>
            <a:r>
              <a:rPr lang="en-US" sz="1400" dirty="0"/>
              <a:t>Exercise</a:t>
            </a:r>
          </a:p>
        </p:txBody>
      </p:sp>
    </p:spTree>
    <p:extLst>
      <p:ext uri="{BB962C8B-B14F-4D97-AF65-F5344CB8AC3E}">
        <p14:creationId xmlns:p14="http://schemas.microsoft.com/office/powerpoint/2010/main" val="2635924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59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t>What lens-related sign is strong evidence supporting angle-closure glaucoma?</a:t>
            </a:r>
          </a:p>
          <a:p>
            <a:r>
              <a:rPr lang="en-US" sz="1400" dirty="0">
                <a:solidFill>
                  <a:schemeClr val="accent5">
                    <a:lumMod val="75000"/>
                  </a:schemeClr>
                </a:solidFill>
              </a:rPr>
              <a:t>The presence of </a:t>
            </a:r>
            <a:r>
              <a:rPr lang="en-US" sz="1400" b="1" dirty="0" err="1">
                <a:solidFill>
                  <a:schemeClr val="accent5">
                    <a:lumMod val="75000"/>
                  </a:schemeClr>
                </a:solidFill>
              </a:rPr>
              <a:t>glauckomflecken</a:t>
            </a:r>
            <a:endParaRPr lang="en-US" sz="1400" b="1"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are glaukomflecken?</a:t>
            </a:r>
          </a:p>
          <a:p>
            <a:r>
              <a:rPr lang="en-US" altLang="en-US" sz="1400" dirty="0">
                <a:solidFill>
                  <a:schemeClr val="accent5">
                    <a:lumMod val="75000"/>
                  </a:schemeClr>
                </a:solidFill>
                <a:sym typeface="Wingdings" panose="05000000000000000000" pitchFamily="2" charset="2"/>
              </a:rPr>
              <a:t>Opacities of the sub-anterior lens capsule</a:t>
            </a:r>
          </a:p>
          <a:p>
            <a:endParaRPr lang="en-US" sz="1400"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Why do glaukomflecken strongly support a diagnosis of angle-closure glaucoma?</a:t>
            </a:r>
          </a:p>
          <a:p>
            <a:r>
              <a:rPr lang="en-US" sz="1400" dirty="0">
                <a:solidFill>
                  <a:schemeClr val="accent5">
                    <a:lumMod val="75000"/>
                  </a:schemeClr>
                </a:solidFill>
                <a:sym typeface="Wingdings" panose="05000000000000000000" pitchFamily="2" charset="2"/>
              </a:rPr>
              <a:t>Because they are a telltale sign of </a:t>
            </a:r>
            <a:r>
              <a:rPr lang="en-US" sz="1400" i="1" dirty="0">
                <a:solidFill>
                  <a:schemeClr val="accent5">
                    <a:lumMod val="75000"/>
                  </a:schemeClr>
                </a:solidFill>
                <a:sym typeface="Wingdings" panose="05000000000000000000" pitchFamily="2" charset="2"/>
              </a:rPr>
              <a:t>previous</a:t>
            </a:r>
            <a:r>
              <a:rPr lang="en-US" sz="1400" dirty="0">
                <a:solidFill>
                  <a:schemeClr val="accent5">
                    <a:lumMod val="75000"/>
                  </a:schemeClr>
                </a:solidFill>
                <a:sym typeface="Wingdings" panose="05000000000000000000" pitchFamily="2" charset="2"/>
              </a:rPr>
              <a:t> angle-closure events</a:t>
            </a:r>
          </a:p>
        </p:txBody>
      </p:sp>
    </p:spTree>
    <p:extLst>
      <p:ext uri="{BB962C8B-B14F-4D97-AF65-F5344CB8AC3E}">
        <p14:creationId xmlns:p14="http://schemas.microsoft.com/office/powerpoint/2010/main" val="12808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a:t>
            </a:r>
            <a:r>
              <a:rPr lang="en-US" sz="1600" dirty="0"/>
              <a:t> visual loss</a:t>
            </a:r>
          </a:p>
        </p:txBody>
      </p:sp>
      <p:sp>
        <p:nvSpPr>
          <p:cNvPr id="7" name="TextBox 6">
            <a:extLst>
              <a:ext uri="{FF2B5EF4-FFF2-40B4-BE49-F238E27FC236}">
                <a16:creationId xmlns:a16="http://schemas.microsoft.com/office/drawing/2014/main" id="{FF8E9DDA-BA6F-87F0-B994-1EF137A401C3}"/>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8" name="TextBox 7">
            <a:extLst>
              <a:ext uri="{FF2B5EF4-FFF2-40B4-BE49-F238E27FC236}">
                <a16:creationId xmlns:a16="http://schemas.microsoft.com/office/drawing/2014/main" id="{658388B7-AFAD-5E95-183F-645F0CF8D11B}"/>
              </a:ext>
            </a:extLst>
          </p:cNvPr>
          <p:cNvSpPr txBox="1"/>
          <p:nvPr/>
        </p:nvSpPr>
        <p:spPr>
          <a:xfrm>
            <a:off x="331308" y="1662281"/>
            <a:ext cx="3127459" cy="954107"/>
          </a:xfrm>
          <a:prstGeom prst="rect">
            <a:avLst/>
          </a:prstGeom>
          <a:noFill/>
        </p:spPr>
        <p:txBody>
          <a:bodyPr wrap="none" rtlCol="0">
            <a:spAutoFit/>
          </a:bodyPr>
          <a:lstStyle/>
          <a:p>
            <a:r>
              <a:rPr lang="en-US" sz="1400" i="1" dirty="0"/>
              <a:t>How is the ‘transient’ in TVL defined?</a:t>
            </a:r>
          </a:p>
          <a:p>
            <a:r>
              <a:rPr lang="en-US" sz="1400" dirty="0"/>
              <a:t>Less than 24 </a:t>
            </a:r>
            <a:r>
              <a:rPr lang="en-US" sz="1400" dirty="0" err="1"/>
              <a:t>hrs</a:t>
            </a:r>
            <a:endParaRPr lang="en-US" sz="1400" dirty="0"/>
          </a:p>
          <a:p>
            <a:endParaRPr lang="en-US" sz="1400" i="1" dirty="0"/>
          </a:p>
          <a:p>
            <a:r>
              <a:rPr lang="en-US" sz="1400" i="1" dirty="0"/>
              <a:t>How brief can the VL be?</a:t>
            </a:r>
          </a:p>
        </p:txBody>
      </p:sp>
    </p:spTree>
    <p:extLst>
      <p:ext uri="{BB962C8B-B14F-4D97-AF65-F5344CB8AC3E}">
        <p14:creationId xmlns:p14="http://schemas.microsoft.com/office/powerpoint/2010/main" val="3134346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t>What lens-related sign is strong evidence supporting angle-closure glaucoma?</a:t>
            </a:r>
          </a:p>
          <a:p>
            <a:r>
              <a:rPr lang="en-US" sz="1400" dirty="0"/>
              <a:t>The presence of </a:t>
            </a:r>
            <a:r>
              <a:rPr lang="en-US" sz="1400" dirty="0" err="1"/>
              <a:t>glauckomflecken</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are glaukomflecken?</a:t>
            </a:r>
          </a:p>
          <a:p>
            <a:r>
              <a:rPr lang="en-US" altLang="en-US" sz="1400" dirty="0">
                <a:solidFill>
                  <a:schemeClr val="accent5">
                    <a:lumMod val="75000"/>
                  </a:schemeClr>
                </a:solidFill>
                <a:sym typeface="Wingdings" panose="05000000000000000000" pitchFamily="2" charset="2"/>
              </a:rPr>
              <a:t>Opacities of the sub-anterior lens capsule</a:t>
            </a:r>
          </a:p>
          <a:p>
            <a:endParaRPr lang="en-US" sz="1400"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Why do glaukomflecken strongly support a diagnosis of angle-closure glaucoma?</a:t>
            </a:r>
          </a:p>
          <a:p>
            <a:r>
              <a:rPr lang="en-US" sz="1400" dirty="0">
                <a:solidFill>
                  <a:schemeClr val="accent5">
                    <a:lumMod val="75000"/>
                  </a:schemeClr>
                </a:solidFill>
                <a:sym typeface="Wingdings" panose="05000000000000000000" pitchFamily="2" charset="2"/>
              </a:rPr>
              <a:t>Because they are a telltale sign of </a:t>
            </a:r>
            <a:r>
              <a:rPr lang="en-US" sz="1400" i="1" dirty="0">
                <a:solidFill>
                  <a:schemeClr val="accent5">
                    <a:lumMod val="75000"/>
                  </a:schemeClr>
                </a:solidFill>
                <a:sym typeface="Wingdings" panose="05000000000000000000" pitchFamily="2" charset="2"/>
              </a:rPr>
              <a:t>previous</a:t>
            </a:r>
            <a:r>
              <a:rPr lang="en-US" sz="1400" dirty="0">
                <a:solidFill>
                  <a:schemeClr val="accent5">
                    <a:lumMod val="75000"/>
                  </a:schemeClr>
                </a:solidFill>
                <a:sym typeface="Wingdings" panose="05000000000000000000" pitchFamily="2" charset="2"/>
              </a:rPr>
              <a:t> angle-closure events</a:t>
            </a:r>
          </a:p>
        </p:txBody>
      </p:sp>
    </p:spTree>
    <p:extLst>
      <p:ext uri="{BB962C8B-B14F-4D97-AF65-F5344CB8AC3E}">
        <p14:creationId xmlns:p14="http://schemas.microsoft.com/office/powerpoint/2010/main" val="376599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t>What lens-related sign is strong evidence supporting angle-closure glaucoma?</a:t>
            </a:r>
          </a:p>
          <a:p>
            <a:r>
              <a:rPr lang="en-US" sz="1400" dirty="0"/>
              <a:t>The presence of </a:t>
            </a:r>
            <a:r>
              <a:rPr lang="en-US" sz="1400" dirty="0" err="1"/>
              <a:t>glauckomflecken</a:t>
            </a:r>
            <a:endParaRPr lang="en-US" sz="1400" dirty="0"/>
          </a:p>
          <a:p>
            <a:endParaRPr lang="en-US" sz="1400" dirty="0"/>
          </a:p>
          <a:p>
            <a:r>
              <a:rPr lang="en-US" sz="1400" i="1" dirty="0"/>
              <a:t>What are glaukomflecken?</a:t>
            </a:r>
            <a:endParaRPr lang="en-US" sz="1400" i="1" dirty="0">
              <a:solidFill>
                <a:schemeClr val="accent5">
                  <a:lumMod val="75000"/>
                </a:schemeClr>
              </a:solidFill>
            </a:endParaRPr>
          </a:p>
          <a:p>
            <a:r>
              <a:rPr lang="en-US" altLang="en-US" sz="1400" dirty="0">
                <a:solidFill>
                  <a:schemeClr val="accent5">
                    <a:lumMod val="75000"/>
                  </a:schemeClr>
                </a:solidFill>
                <a:sym typeface="Wingdings" panose="05000000000000000000" pitchFamily="2" charset="2"/>
              </a:rPr>
              <a:t>Opacities of the sub-anterior lens capsule</a:t>
            </a:r>
          </a:p>
          <a:p>
            <a:endParaRPr lang="en-US" sz="1400"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Why do glaukomflecken strongly support a diagnosis of angle-closure glaucoma?</a:t>
            </a:r>
          </a:p>
          <a:p>
            <a:r>
              <a:rPr lang="en-US" sz="1400" dirty="0">
                <a:solidFill>
                  <a:schemeClr val="accent5">
                    <a:lumMod val="75000"/>
                  </a:schemeClr>
                </a:solidFill>
                <a:sym typeface="Wingdings" panose="05000000000000000000" pitchFamily="2" charset="2"/>
              </a:rPr>
              <a:t>Because they are a telltale sign of </a:t>
            </a:r>
            <a:r>
              <a:rPr lang="en-US" sz="1400" i="1" dirty="0">
                <a:solidFill>
                  <a:schemeClr val="accent5">
                    <a:lumMod val="75000"/>
                  </a:schemeClr>
                </a:solidFill>
                <a:sym typeface="Wingdings" panose="05000000000000000000" pitchFamily="2" charset="2"/>
              </a:rPr>
              <a:t>previous</a:t>
            </a:r>
            <a:r>
              <a:rPr lang="en-US" sz="1400" dirty="0">
                <a:solidFill>
                  <a:schemeClr val="accent5">
                    <a:lumMod val="75000"/>
                  </a:schemeClr>
                </a:solidFill>
                <a:sym typeface="Wingdings" panose="05000000000000000000" pitchFamily="2" charset="2"/>
              </a:rPr>
              <a:t> angle-closure events</a:t>
            </a:r>
          </a:p>
        </p:txBody>
      </p:sp>
    </p:spTree>
    <p:extLst>
      <p:ext uri="{BB962C8B-B14F-4D97-AF65-F5344CB8AC3E}">
        <p14:creationId xmlns:p14="http://schemas.microsoft.com/office/powerpoint/2010/main" val="303706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t>What lens-related sign is strong evidence supporting angle-closure glaucoma?</a:t>
            </a:r>
          </a:p>
          <a:p>
            <a:r>
              <a:rPr lang="en-US" sz="1400" dirty="0"/>
              <a:t>The presence of </a:t>
            </a:r>
            <a:r>
              <a:rPr lang="en-US" sz="1400" dirty="0" err="1"/>
              <a:t>glauckomflecken</a:t>
            </a:r>
            <a:endParaRPr lang="en-US" sz="1400" dirty="0"/>
          </a:p>
          <a:p>
            <a:endParaRPr lang="en-US" sz="1400" dirty="0"/>
          </a:p>
          <a:p>
            <a:r>
              <a:rPr lang="en-US" sz="1400" i="1" dirty="0"/>
              <a:t>What are glaukomflecken?</a:t>
            </a:r>
          </a:p>
          <a:p>
            <a:r>
              <a:rPr lang="en-US" altLang="en-US" sz="1400" dirty="0">
                <a:sym typeface="Wingdings" panose="05000000000000000000" pitchFamily="2" charset="2"/>
              </a:rPr>
              <a:t>Opacities of the sub-anterior lens capsule</a:t>
            </a:r>
            <a:endParaRPr lang="en-US" altLang="en-US" sz="1400" dirty="0">
              <a:solidFill>
                <a:schemeClr val="accent5">
                  <a:lumMod val="75000"/>
                </a:schemeClr>
              </a:solidFill>
              <a:sym typeface="Wingdings" panose="05000000000000000000" pitchFamily="2" charset="2"/>
            </a:endParaRPr>
          </a:p>
          <a:p>
            <a:endParaRPr lang="en-US" sz="1400" dirty="0">
              <a:solidFill>
                <a:schemeClr val="accent5">
                  <a:lumMod val="75000"/>
                </a:schemeClr>
              </a:solidFill>
              <a:sym typeface="Wingdings" panose="05000000000000000000" pitchFamily="2" charset="2"/>
            </a:endParaRPr>
          </a:p>
          <a:p>
            <a:r>
              <a:rPr lang="en-US" sz="1400" i="1" dirty="0">
                <a:solidFill>
                  <a:schemeClr val="accent5">
                    <a:lumMod val="75000"/>
                  </a:schemeClr>
                </a:solidFill>
                <a:sym typeface="Wingdings" panose="05000000000000000000" pitchFamily="2" charset="2"/>
              </a:rPr>
              <a:t>Why do glaukomflecken strongly support a diagnosis of angle-closure glaucoma?</a:t>
            </a:r>
          </a:p>
          <a:p>
            <a:r>
              <a:rPr lang="en-US" sz="1400" dirty="0">
                <a:solidFill>
                  <a:schemeClr val="accent5">
                    <a:lumMod val="75000"/>
                  </a:schemeClr>
                </a:solidFill>
                <a:sym typeface="Wingdings" panose="05000000000000000000" pitchFamily="2" charset="2"/>
              </a:rPr>
              <a:t>Because they are a telltale sign of </a:t>
            </a:r>
            <a:r>
              <a:rPr lang="en-US" sz="1400" i="1" dirty="0">
                <a:solidFill>
                  <a:schemeClr val="accent5">
                    <a:lumMod val="75000"/>
                  </a:schemeClr>
                </a:solidFill>
                <a:sym typeface="Wingdings" panose="05000000000000000000" pitchFamily="2" charset="2"/>
              </a:rPr>
              <a:t>previous</a:t>
            </a:r>
            <a:r>
              <a:rPr lang="en-US" sz="1400" dirty="0">
                <a:solidFill>
                  <a:schemeClr val="accent5">
                    <a:lumMod val="75000"/>
                  </a:schemeClr>
                </a:solidFill>
                <a:sym typeface="Wingdings" panose="05000000000000000000" pitchFamily="2" charset="2"/>
              </a:rPr>
              <a:t> angle-closure events</a:t>
            </a:r>
          </a:p>
        </p:txBody>
      </p:sp>
    </p:spTree>
    <p:extLst>
      <p:ext uri="{BB962C8B-B14F-4D97-AF65-F5344CB8AC3E}">
        <p14:creationId xmlns:p14="http://schemas.microsoft.com/office/powerpoint/2010/main" val="2937186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9"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EA75F6-BC69-4E09-A2BA-8E87A018FFA2}" type="slidenum">
              <a:rPr lang="en-US" altLang="en-US"/>
              <a:pPr eaLnBrk="1" hangingPunct="1"/>
              <a:t>63</a:t>
            </a:fld>
            <a:endParaRPr lang="en-US" altLang="en-US"/>
          </a:p>
        </p:txBody>
      </p:sp>
      <p:pic>
        <p:nvPicPr>
          <p:cNvPr id="7" name="Picture 6">
            <a:extLst>
              <a:ext uri="{FF2B5EF4-FFF2-40B4-BE49-F238E27FC236}">
                <a16:creationId xmlns:a16="http://schemas.microsoft.com/office/drawing/2014/main" id="{CA807BBC-4518-4ABA-9F8F-A95B9D275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542" y="1563795"/>
            <a:ext cx="3775715" cy="3085297"/>
          </a:xfrm>
          <a:prstGeom prst="rect">
            <a:avLst/>
          </a:prstGeom>
        </p:spPr>
      </p:pic>
      <p:pic>
        <p:nvPicPr>
          <p:cNvPr id="9" name="Picture 8">
            <a:extLst>
              <a:ext uri="{FF2B5EF4-FFF2-40B4-BE49-F238E27FC236}">
                <a16:creationId xmlns:a16="http://schemas.microsoft.com/office/drawing/2014/main" id="{04A73E8F-4516-4D49-BFC4-5A8DB2504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3" y="1563795"/>
            <a:ext cx="4635154" cy="3085298"/>
          </a:xfrm>
          <a:prstGeom prst="rect">
            <a:avLst/>
          </a:prstGeom>
        </p:spPr>
      </p:pic>
      <p:sp>
        <p:nvSpPr>
          <p:cNvPr id="10" name="TextBox 9">
            <a:extLst>
              <a:ext uri="{FF2B5EF4-FFF2-40B4-BE49-F238E27FC236}">
                <a16:creationId xmlns:a16="http://schemas.microsoft.com/office/drawing/2014/main" id="{259900E9-75A0-4B3C-8EB7-827A21330894}"/>
              </a:ext>
            </a:extLst>
          </p:cNvPr>
          <p:cNvSpPr txBox="1"/>
          <p:nvPr/>
        </p:nvSpPr>
        <p:spPr>
          <a:xfrm>
            <a:off x="3652517" y="6110178"/>
            <a:ext cx="1838966" cy="369332"/>
          </a:xfrm>
          <a:prstGeom prst="rect">
            <a:avLst/>
          </a:prstGeom>
          <a:noFill/>
        </p:spPr>
        <p:txBody>
          <a:bodyPr wrap="none" rtlCol="0">
            <a:spAutoFit/>
          </a:bodyPr>
          <a:lstStyle/>
          <a:p>
            <a:pPr algn="ctr"/>
            <a:r>
              <a:rPr lang="en-US" dirty="0" err="1"/>
              <a:t>Glaukomflecken</a:t>
            </a:r>
            <a:endParaRPr lang="en-US" dirty="0"/>
          </a:p>
        </p:txBody>
      </p:sp>
      <p:sp>
        <p:nvSpPr>
          <p:cNvPr id="2" name="TextBox 1">
            <a:extLst>
              <a:ext uri="{FF2B5EF4-FFF2-40B4-BE49-F238E27FC236}">
                <a16:creationId xmlns:a16="http://schemas.microsoft.com/office/drawing/2014/main" id="{921D6169-09D6-CEEE-41FF-D7C0CCB4A67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Tree>
    <p:extLst>
      <p:ext uri="{BB962C8B-B14F-4D97-AF65-F5344CB8AC3E}">
        <p14:creationId xmlns:p14="http://schemas.microsoft.com/office/powerpoint/2010/main" val="4037643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t>What lens-related sign is strong evidence supporting angle-closure glaucoma?</a:t>
            </a:r>
          </a:p>
          <a:p>
            <a:r>
              <a:rPr lang="en-US" sz="1400" dirty="0"/>
              <a:t>The presence of </a:t>
            </a:r>
            <a:r>
              <a:rPr lang="en-US" sz="1400" dirty="0" err="1"/>
              <a:t>glauckomflecken</a:t>
            </a:r>
            <a:endParaRPr lang="en-US" sz="1400" dirty="0"/>
          </a:p>
          <a:p>
            <a:endParaRPr lang="en-US" sz="1400" dirty="0"/>
          </a:p>
          <a:p>
            <a:r>
              <a:rPr lang="en-US" sz="1400" i="1" dirty="0"/>
              <a:t>What are glaukomflecken?</a:t>
            </a:r>
          </a:p>
          <a:p>
            <a:r>
              <a:rPr lang="en-US" altLang="en-US" sz="1400" dirty="0">
                <a:sym typeface="Wingdings" panose="05000000000000000000" pitchFamily="2" charset="2"/>
              </a:rPr>
              <a:t>Opacities of the sub-anterior lens capsule</a:t>
            </a:r>
          </a:p>
          <a:p>
            <a:endParaRPr lang="en-US" sz="1400" dirty="0">
              <a:sym typeface="Wingdings" panose="05000000000000000000" pitchFamily="2" charset="2"/>
            </a:endParaRPr>
          </a:p>
          <a:p>
            <a:r>
              <a:rPr lang="en-US" sz="1400" i="1" dirty="0">
                <a:sym typeface="Wingdings" panose="05000000000000000000" pitchFamily="2" charset="2"/>
              </a:rPr>
              <a:t>Why do glaukomflecken strongly support a diagnosis of angle-closure glaucoma?</a:t>
            </a:r>
          </a:p>
          <a:p>
            <a:r>
              <a:rPr lang="en-US" sz="1400" dirty="0">
                <a:solidFill>
                  <a:schemeClr val="accent5">
                    <a:lumMod val="75000"/>
                  </a:schemeClr>
                </a:solidFill>
                <a:sym typeface="Wingdings" panose="05000000000000000000" pitchFamily="2" charset="2"/>
              </a:rPr>
              <a:t>Because they are a telltale sign of </a:t>
            </a:r>
            <a:r>
              <a:rPr lang="en-US" sz="1400" i="1" dirty="0">
                <a:solidFill>
                  <a:schemeClr val="accent5">
                    <a:lumMod val="75000"/>
                  </a:schemeClr>
                </a:solidFill>
                <a:sym typeface="Wingdings" panose="05000000000000000000" pitchFamily="2" charset="2"/>
              </a:rPr>
              <a:t>previous</a:t>
            </a:r>
            <a:r>
              <a:rPr lang="en-US" sz="1400" dirty="0">
                <a:solidFill>
                  <a:schemeClr val="accent5">
                    <a:lumMod val="75000"/>
                  </a:schemeClr>
                </a:solidFill>
                <a:sym typeface="Wingdings" panose="05000000000000000000" pitchFamily="2" charset="2"/>
              </a:rPr>
              <a:t> angle-closure events</a:t>
            </a:r>
          </a:p>
        </p:txBody>
      </p:sp>
    </p:spTree>
    <p:extLst>
      <p:ext uri="{BB962C8B-B14F-4D97-AF65-F5344CB8AC3E}">
        <p14:creationId xmlns:p14="http://schemas.microsoft.com/office/powerpoint/2010/main" val="803377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t>What lens-related sign is strong evidence supporting angle-closure glaucoma?</a:t>
            </a:r>
          </a:p>
          <a:p>
            <a:r>
              <a:rPr lang="en-US" sz="1400" dirty="0"/>
              <a:t>The presence of </a:t>
            </a:r>
            <a:r>
              <a:rPr lang="en-US" sz="1400" dirty="0" err="1"/>
              <a:t>glauckomflecken</a:t>
            </a:r>
            <a:endParaRPr lang="en-US" sz="1400" dirty="0"/>
          </a:p>
          <a:p>
            <a:endParaRPr lang="en-US" sz="1400" dirty="0"/>
          </a:p>
          <a:p>
            <a:r>
              <a:rPr lang="en-US" sz="1400" i="1" dirty="0"/>
              <a:t>What are glaukomflecken?</a:t>
            </a:r>
          </a:p>
          <a:p>
            <a:r>
              <a:rPr lang="en-US" altLang="en-US" sz="1400" dirty="0">
                <a:sym typeface="Wingdings" panose="05000000000000000000" pitchFamily="2" charset="2"/>
              </a:rPr>
              <a:t>Opacities of the sub-anterior lens capsule</a:t>
            </a:r>
          </a:p>
          <a:p>
            <a:endParaRPr lang="en-US" sz="1400" dirty="0">
              <a:sym typeface="Wingdings" panose="05000000000000000000" pitchFamily="2" charset="2"/>
            </a:endParaRPr>
          </a:p>
          <a:p>
            <a:r>
              <a:rPr lang="en-US" sz="1400" i="1" dirty="0">
                <a:sym typeface="Wingdings" panose="05000000000000000000" pitchFamily="2" charset="2"/>
              </a:rPr>
              <a:t>Why do glaukomflecken strongly support a diagnosis of angle-closure glaucoma?</a:t>
            </a:r>
          </a:p>
          <a:p>
            <a:r>
              <a:rPr lang="en-US" sz="1400" dirty="0">
                <a:sym typeface="Wingdings" panose="05000000000000000000" pitchFamily="2" charset="2"/>
              </a:rPr>
              <a:t>Because they are a telltale sign of </a:t>
            </a:r>
            <a:r>
              <a:rPr lang="en-US" sz="1400" i="1" dirty="0">
                <a:sym typeface="Wingdings" panose="05000000000000000000" pitchFamily="2" charset="2"/>
              </a:rPr>
              <a:t>previous</a:t>
            </a:r>
            <a:r>
              <a:rPr lang="en-US" sz="1400" dirty="0">
                <a:sym typeface="Wingdings" panose="05000000000000000000" pitchFamily="2" charset="2"/>
              </a:rPr>
              <a:t> angle-closure events</a:t>
            </a:r>
          </a:p>
        </p:txBody>
      </p:sp>
    </p:spTree>
    <p:extLst>
      <p:ext uri="{BB962C8B-B14F-4D97-AF65-F5344CB8AC3E}">
        <p14:creationId xmlns:p14="http://schemas.microsoft.com/office/powerpoint/2010/main" val="2214811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What lens-related sign is strong evidence supporting angle-closure glaucoma?</a:t>
            </a:r>
          </a:p>
          <a:p>
            <a:r>
              <a:rPr lang="en-US" sz="1400" dirty="0">
                <a:solidFill>
                  <a:schemeClr val="bg1">
                    <a:lumMod val="50000"/>
                  </a:schemeClr>
                </a:solidFill>
              </a:rPr>
              <a:t>The presence of </a:t>
            </a:r>
            <a:r>
              <a:rPr lang="en-US" sz="1400" b="1" dirty="0" err="1"/>
              <a:t>glauckomflecken</a:t>
            </a:r>
            <a:endParaRPr lang="en-US" sz="1400" b="1"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What are glaukomflecken?</a:t>
            </a:r>
          </a:p>
          <a:p>
            <a:r>
              <a:rPr lang="en-US" altLang="en-US" sz="1400" dirty="0">
                <a:solidFill>
                  <a:schemeClr val="bg1">
                    <a:lumMod val="50000"/>
                  </a:schemeClr>
                </a:solidFill>
                <a:sym typeface="Wingdings" panose="05000000000000000000" pitchFamily="2" charset="2"/>
              </a:rPr>
              <a:t>Opacities of the sub-anterior lens capsule</a:t>
            </a:r>
          </a:p>
          <a:p>
            <a:endParaRPr lang="en-US" sz="1400" dirty="0">
              <a:solidFill>
                <a:schemeClr val="bg1">
                  <a:lumMod val="50000"/>
                </a:schemeClr>
              </a:solidFill>
              <a:sym typeface="Wingdings" panose="05000000000000000000" pitchFamily="2" charset="2"/>
            </a:endParaRPr>
          </a:p>
          <a:p>
            <a:r>
              <a:rPr lang="en-US" sz="1400" i="1" dirty="0">
                <a:solidFill>
                  <a:schemeClr val="bg1">
                    <a:lumMod val="50000"/>
                  </a:schemeClr>
                </a:solidFill>
                <a:sym typeface="Wingdings" panose="05000000000000000000" pitchFamily="2" charset="2"/>
              </a:rPr>
              <a:t>Why do glaukomflecken strongly support a diagnosis of angle-closure glaucoma?</a:t>
            </a:r>
          </a:p>
          <a:p>
            <a:r>
              <a:rPr lang="en-US" sz="1400" dirty="0">
                <a:solidFill>
                  <a:schemeClr val="bg1">
                    <a:lumMod val="50000"/>
                  </a:schemeClr>
                </a:solidFill>
                <a:sym typeface="Wingdings" panose="05000000000000000000" pitchFamily="2" charset="2"/>
              </a:rPr>
              <a:t>Because they are a telltale sign of </a:t>
            </a:r>
            <a:r>
              <a:rPr lang="en-US" sz="1400" i="1" dirty="0">
                <a:solidFill>
                  <a:schemeClr val="bg1">
                    <a:lumMod val="50000"/>
                  </a:schemeClr>
                </a:solidFill>
                <a:sym typeface="Wingdings" panose="05000000000000000000" pitchFamily="2" charset="2"/>
              </a:rPr>
              <a:t>previous</a:t>
            </a:r>
            <a:r>
              <a:rPr lang="en-US" sz="1400" dirty="0">
                <a:solidFill>
                  <a:schemeClr val="bg1">
                    <a:lumMod val="50000"/>
                  </a:schemeClr>
                </a:solidFill>
                <a:sym typeface="Wingdings" panose="05000000000000000000" pitchFamily="2" charset="2"/>
              </a:rPr>
              <a:t> angle-closure events</a:t>
            </a:r>
          </a:p>
        </p:txBody>
      </p:sp>
      <p:sp>
        <p:nvSpPr>
          <p:cNvPr id="6" name="TextBox 5">
            <a:extLst>
              <a:ext uri="{FF2B5EF4-FFF2-40B4-BE49-F238E27FC236}">
                <a16:creationId xmlns:a16="http://schemas.microsoft.com/office/drawing/2014/main" id="{95E678C6-4828-0C88-6A33-01BB07498794}"/>
              </a:ext>
            </a:extLst>
          </p:cNvPr>
          <p:cNvSpPr txBox="1"/>
          <p:nvPr/>
        </p:nvSpPr>
        <p:spPr>
          <a:xfrm>
            <a:off x="4589300" y="3242657"/>
            <a:ext cx="4155305" cy="523220"/>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What pathologic process causes glaukomflecken?</a:t>
            </a:r>
          </a:p>
          <a:p>
            <a:r>
              <a:rPr lang="en-US" sz="1400" dirty="0">
                <a:solidFill>
                  <a:schemeClr val="accent5">
                    <a:lumMod val="60000"/>
                    <a:lumOff val="40000"/>
                  </a:schemeClr>
                </a:solidFill>
              </a:rPr>
              <a:t>Necrosis of the lens epithelium</a:t>
            </a:r>
          </a:p>
        </p:txBody>
      </p:sp>
    </p:spTree>
    <p:extLst>
      <p:ext uri="{BB962C8B-B14F-4D97-AF65-F5344CB8AC3E}">
        <p14:creationId xmlns:p14="http://schemas.microsoft.com/office/powerpoint/2010/main" val="1907104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FD2F340-160C-C7B9-1B25-3E048AB2FA96}"/>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EA1976-B9E9-6D21-23D5-29EFA830911A}"/>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ABC31C9-2A74-3EE9-644E-4B98F361B037}"/>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19" name="Straight Connector 18">
            <a:extLst>
              <a:ext uri="{FF2B5EF4-FFF2-40B4-BE49-F238E27FC236}">
                <a16:creationId xmlns:a16="http://schemas.microsoft.com/office/drawing/2014/main" id="{EFBED953-E3EC-85F9-E5E4-1FD5779D3841}"/>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068A79A-653A-0D48-3DE9-4219E9A4B256}"/>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2" name="Straight Connector 21">
            <a:extLst>
              <a:ext uri="{FF2B5EF4-FFF2-40B4-BE49-F238E27FC236}">
                <a16:creationId xmlns:a16="http://schemas.microsoft.com/office/drawing/2014/main" id="{00136CAE-FF05-D525-61CE-B1AE57D52A17}"/>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A440953-B5C5-4658-9497-AB2BF07D0BC6}"/>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4" name="TextBox 13">
            <a:extLst>
              <a:ext uri="{FF2B5EF4-FFF2-40B4-BE49-F238E27FC236}">
                <a16:creationId xmlns:a16="http://schemas.microsoft.com/office/drawing/2014/main" id="{02283E2C-E195-DA51-2B17-4E754756F0F4}"/>
              </a:ext>
            </a:extLst>
          </p:cNvPr>
          <p:cNvSpPr txBox="1"/>
          <p:nvPr/>
        </p:nvSpPr>
        <p:spPr>
          <a:xfrm>
            <a:off x="3411586" y="1727587"/>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4DE71878-D676-A408-79E7-4D708B45257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a:t>
            </a:r>
            <a:r>
              <a:rPr lang="en-US" sz="1600" b="1" dirty="0">
                <a:solidFill>
                  <a:schemeClr val="bg1">
                    <a:lumMod val="75000"/>
                  </a:schemeClr>
                </a:solidFill>
              </a:rPr>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5" name="TextBox 4">
            <a:extLst>
              <a:ext uri="{FF2B5EF4-FFF2-40B4-BE49-F238E27FC236}">
                <a16:creationId xmlns:a16="http://schemas.microsoft.com/office/drawing/2014/main" id="{C85D9F41-A7CF-8158-DCF3-AEF8A3D27F1F}"/>
              </a:ext>
            </a:extLst>
          </p:cNvPr>
          <p:cNvSpPr txBox="1"/>
          <p:nvPr/>
        </p:nvSpPr>
        <p:spPr>
          <a:xfrm>
            <a:off x="1598912" y="3075672"/>
            <a:ext cx="6611105" cy="1815882"/>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What lens-related sign is strong evidence supporting angle-closure glaucoma?</a:t>
            </a:r>
          </a:p>
          <a:p>
            <a:r>
              <a:rPr lang="en-US" sz="1400" dirty="0">
                <a:solidFill>
                  <a:schemeClr val="bg1">
                    <a:lumMod val="50000"/>
                  </a:schemeClr>
                </a:solidFill>
              </a:rPr>
              <a:t>The presence of </a:t>
            </a:r>
            <a:r>
              <a:rPr lang="en-US" sz="1400" b="1" dirty="0" err="1"/>
              <a:t>glauckomflecken</a:t>
            </a:r>
            <a:endParaRPr lang="en-US" sz="1400" b="1"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What are glaukomflecken?</a:t>
            </a:r>
          </a:p>
          <a:p>
            <a:r>
              <a:rPr lang="en-US" altLang="en-US" sz="1400" dirty="0">
                <a:solidFill>
                  <a:schemeClr val="bg1">
                    <a:lumMod val="50000"/>
                  </a:schemeClr>
                </a:solidFill>
                <a:sym typeface="Wingdings" panose="05000000000000000000" pitchFamily="2" charset="2"/>
              </a:rPr>
              <a:t>Opacities of the sub-anterior lens capsule</a:t>
            </a:r>
          </a:p>
          <a:p>
            <a:endParaRPr lang="en-US" sz="1400" dirty="0">
              <a:solidFill>
                <a:schemeClr val="bg1">
                  <a:lumMod val="50000"/>
                </a:schemeClr>
              </a:solidFill>
              <a:sym typeface="Wingdings" panose="05000000000000000000" pitchFamily="2" charset="2"/>
            </a:endParaRPr>
          </a:p>
          <a:p>
            <a:r>
              <a:rPr lang="en-US" sz="1400" i="1" dirty="0">
                <a:solidFill>
                  <a:schemeClr val="bg1">
                    <a:lumMod val="50000"/>
                  </a:schemeClr>
                </a:solidFill>
                <a:sym typeface="Wingdings" panose="05000000000000000000" pitchFamily="2" charset="2"/>
              </a:rPr>
              <a:t>Why do glaukomflecken strongly support a diagnosis of angle-closure glaucoma?</a:t>
            </a:r>
          </a:p>
          <a:p>
            <a:r>
              <a:rPr lang="en-US" sz="1400" dirty="0">
                <a:solidFill>
                  <a:schemeClr val="bg1">
                    <a:lumMod val="50000"/>
                  </a:schemeClr>
                </a:solidFill>
                <a:sym typeface="Wingdings" panose="05000000000000000000" pitchFamily="2" charset="2"/>
              </a:rPr>
              <a:t>Because they are a telltale sign of </a:t>
            </a:r>
            <a:r>
              <a:rPr lang="en-US" sz="1400" i="1" dirty="0">
                <a:solidFill>
                  <a:schemeClr val="bg1">
                    <a:lumMod val="50000"/>
                  </a:schemeClr>
                </a:solidFill>
                <a:sym typeface="Wingdings" panose="05000000000000000000" pitchFamily="2" charset="2"/>
              </a:rPr>
              <a:t>previous</a:t>
            </a:r>
            <a:r>
              <a:rPr lang="en-US" sz="1400" dirty="0">
                <a:solidFill>
                  <a:schemeClr val="bg1">
                    <a:lumMod val="50000"/>
                  </a:schemeClr>
                </a:solidFill>
                <a:sym typeface="Wingdings" panose="05000000000000000000" pitchFamily="2" charset="2"/>
              </a:rPr>
              <a:t> angle-closure events</a:t>
            </a:r>
          </a:p>
        </p:txBody>
      </p:sp>
      <p:sp>
        <p:nvSpPr>
          <p:cNvPr id="6" name="TextBox 5">
            <a:extLst>
              <a:ext uri="{FF2B5EF4-FFF2-40B4-BE49-F238E27FC236}">
                <a16:creationId xmlns:a16="http://schemas.microsoft.com/office/drawing/2014/main" id="{95E678C6-4828-0C88-6A33-01BB07498794}"/>
              </a:ext>
            </a:extLst>
          </p:cNvPr>
          <p:cNvSpPr txBox="1"/>
          <p:nvPr/>
        </p:nvSpPr>
        <p:spPr>
          <a:xfrm>
            <a:off x="4589300" y="3242657"/>
            <a:ext cx="4155305" cy="523220"/>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What pathologic process causes glaukomflecken?</a:t>
            </a:r>
          </a:p>
          <a:p>
            <a:r>
              <a:rPr lang="en-US" sz="1400" dirty="0">
                <a:solidFill>
                  <a:srgbClr val="0000FF"/>
                </a:solidFill>
              </a:rPr>
              <a:t>Necrosis of the subcapsular lens epithelium</a:t>
            </a:r>
          </a:p>
        </p:txBody>
      </p:sp>
    </p:spTree>
    <p:extLst>
      <p:ext uri="{BB962C8B-B14F-4D97-AF65-F5344CB8AC3E}">
        <p14:creationId xmlns:p14="http://schemas.microsoft.com/office/powerpoint/2010/main" val="2657719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7BCC43DF-1AFB-A043-D43A-E50FD1C7AC03}"/>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EE03E21-6304-9785-E330-C910DB887BCD}"/>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2C123D2-C77B-447B-B464-8042070812FE}"/>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A963AA2-B473-FDAB-1876-39F12EE2740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F5B5AD5-40D0-1949-3927-F90BD73F078A}"/>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16F8A3BF-72B4-311F-F7BD-C86DDFC517C2}"/>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C6503910-7722-84B9-764F-93A56CF0E02D}"/>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18" name="TextBox 17">
            <a:extLst>
              <a:ext uri="{FF2B5EF4-FFF2-40B4-BE49-F238E27FC236}">
                <a16:creationId xmlns:a16="http://schemas.microsoft.com/office/drawing/2014/main" id="{4AB51B59-569A-00A1-45D8-7831BD35C42C}"/>
              </a:ext>
            </a:extLst>
          </p:cNvPr>
          <p:cNvSpPr txBox="1"/>
          <p:nvPr/>
        </p:nvSpPr>
        <p:spPr>
          <a:xfrm>
            <a:off x="3401425" y="1699210"/>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accent1">
                    <a:lumMod val="40000"/>
                    <a:lumOff val="60000"/>
                  </a:schemeClr>
                </a:solidFill>
              </a:rPr>
              <a:t>--Dry eyes</a:t>
            </a:r>
          </a:p>
          <a:p>
            <a:r>
              <a:rPr lang="en-US" sz="1600" dirty="0">
                <a:solidFill>
                  <a:schemeClr val="accent1">
                    <a:lumMod val="40000"/>
                    <a:lumOff val="60000"/>
                  </a:schemeClr>
                </a:solidFill>
              </a:rPr>
              <a:t>--Recurrent hyphema</a:t>
            </a:r>
          </a:p>
          <a:p>
            <a:r>
              <a:rPr lang="en-US" sz="1600" dirty="0">
                <a:solidFill>
                  <a:schemeClr val="accent1">
                    <a:lumMod val="40000"/>
                    <a:lumOff val="60000"/>
                  </a:schemeClr>
                </a:solidFill>
              </a:rPr>
              <a:t>--Pigment dispersion syndrome</a:t>
            </a:r>
          </a:p>
          <a:p>
            <a:r>
              <a:rPr lang="en-US" sz="1600" dirty="0">
                <a:solidFill>
                  <a:schemeClr val="accent1">
                    <a:lumMod val="40000"/>
                    <a:lumOff val="60000"/>
                  </a:schemeClr>
                </a:solidFill>
              </a:rPr>
              <a:t>--Angle-closure glaucoma</a:t>
            </a:r>
          </a:p>
          <a:p>
            <a:r>
              <a:rPr lang="en-US" sz="1600" dirty="0">
                <a:solidFill>
                  <a:schemeClr val="accent1">
                    <a:lumMod val="40000"/>
                    <a:lumOff val="60000"/>
                  </a:schemeClr>
                </a:solidFill>
              </a:rPr>
              <a:t>--Optic nerve abnormalities</a:t>
            </a:r>
          </a:p>
          <a:p>
            <a:r>
              <a:rPr lang="en-US" sz="1600" dirty="0">
                <a:solidFill>
                  <a:schemeClr val="accent1">
                    <a:lumMod val="40000"/>
                    <a:lumOff val="60000"/>
                  </a:schemeClr>
                </a:solidFill>
              </a:rPr>
              <a:t>--</a:t>
            </a:r>
            <a:r>
              <a:rPr lang="en-US" sz="1600" b="1" i="1" dirty="0">
                <a:solidFill>
                  <a:schemeClr val="accent1">
                    <a:lumMod val="40000"/>
                    <a:lumOff val="60000"/>
                  </a:schemeClr>
                </a:solidFill>
              </a:rPr>
              <a:t>?</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8" name="TextBox 7">
            <a:extLst>
              <a:ext uri="{FF2B5EF4-FFF2-40B4-BE49-F238E27FC236}">
                <a16:creationId xmlns:a16="http://schemas.microsoft.com/office/drawing/2014/main" id="{DE682FFA-4936-84D7-0C13-8870FC25E594}"/>
              </a:ext>
            </a:extLst>
          </p:cNvPr>
          <p:cNvSpPr txBox="1"/>
          <p:nvPr/>
        </p:nvSpPr>
        <p:spPr>
          <a:xfrm>
            <a:off x="3411586" y="1740839"/>
            <a:ext cx="3241009"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t>--</a:t>
            </a:r>
            <a:r>
              <a:rPr lang="en-US" sz="1600" b="1" dirty="0"/>
              <a:t>Pigment dispersion syndrome</a:t>
            </a:r>
          </a:p>
          <a:p>
            <a:r>
              <a:rPr lang="en-US" sz="1600" dirty="0"/>
              <a:t>--</a:t>
            </a:r>
            <a:r>
              <a:rPr lang="en-US" sz="1600" b="1" dirty="0"/>
              <a:t>Angle-closure glaucoma</a:t>
            </a:r>
          </a:p>
          <a:p>
            <a:r>
              <a:rPr lang="en-US" sz="1600" dirty="0">
                <a:solidFill>
                  <a:schemeClr val="bg1">
                    <a:lumMod val="75000"/>
                  </a:schemeClr>
                </a:solidFill>
              </a:rPr>
              <a:t>--</a:t>
            </a:r>
            <a:r>
              <a:rPr lang="en-US" sz="1600" b="1" i="1" dirty="0">
                <a:solidFill>
                  <a:schemeClr val="bg1">
                    <a:lumMod val="75000"/>
                  </a:schemeClr>
                </a:solidFill>
              </a:rPr>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13" name="TextBox 12">
            <a:extLst>
              <a:ext uri="{FF2B5EF4-FFF2-40B4-BE49-F238E27FC236}">
                <a16:creationId xmlns:a16="http://schemas.microsoft.com/office/drawing/2014/main" id="{97F25DE6-F49F-71C5-440C-D899F97BF6FB}"/>
              </a:ext>
            </a:extLst>
          </p:cNvPr>
          <p:cNvSpPr txBox="1"/>
          <p:nvPr/>
        </p:nvSpPr>
        <p:spPr>
          <a:xfrm>
            <a:off x="1598912" y="2917901"/>
            <a:ext cx="5985934" cy="3323987"/>
          </a:xfrm>
          <a:prstGeom prst="rect">
            <a:avLst/>
          </a:prstGeom>
          <a:solidFill>
            <a:schemeClr val="accent6">
              <a:lumMod val="20000"/>
              <a:lumOff val="80000"/>
            </a:schemeClr>
          </a:solidFill>
        </p:spPr>
        <p:txBody>
          <a:bodyPr wrap="none" rtlCol="0">
            <a:spAutoFit/>
          </a:bodyPr>
          <a:lstStyle/>
          <a:p>
            <a:r>
              <a:rPr lang="en-US" sz="1400" dirty="0">
                <a:solidFill>
                  <a:schemeClr val="bg1">
                    <a:lumMod val="65000"/>
                  </a:schemeClr>
                </a:solidFill>
              </a:rPr>
              <a:t>In these two, the pt will likely c/o halos around lights in the affected eye:</a:t>
            </a:r>
          </a:p>
          <a:p>
            <a:endParaRPr lang="en-US" sz="1400" dirty="0">
              <a:solidFill>
                <a:schemeClr val="bg1">
                  <a:lumMod val="65000"/>
                </a:schemeClr>
              </a:solidFill>
            </a:endParaRPr>
          </a:p>
          <a:p>
            <a:r>
              <a:rPr lang="en-US" sz="1400" i="1" dirty="0">
                <a:solidFill>
                  <a:schemeClr val="bg1">
                    <a:lumMod val="65000"/>
                  </a:schemeClr>
                </a:solidFill>
              </a:rPr>
              <a:t>What ocular (but nonvisual) c/o do both conditions present with?</a:t>
            </a:r>
          </a:p>
          <a:p>
            <a:r>
              <a:rPr lang="en-US" sz="1400" dirty="0">
                <a:solidFill>
                  <a:schemeClr val="bg1">
                    <a:lumMod val="65000"/>
                  </a:schemeClr>
                </a:solidFill>
              </a:rPr>
              <a:t>Ocular pain</a:t>
            </a:r>
          </a:p>
          <a:p>
            <a:endParaRPr lang="en-US" sz="1400" i="1" dirty="0">
              <a:solidFill>
                <a:schemeClr val="bg1">
                  <a:lumMod val="65000"/>
                </a:schemeClr>
              </a:solidFill>
            </a:endParaRPr>
          </a:p>
          <a:p>
            <a:r>
              <a:rPr lang="en-US" sz="1400" i="1" dirty="0">
                <a:solidFill>
                  <a:schemeClr val="bg1">
                    <a:lumMod val="65000"/>
                  </a:schemeClr>
                </a:solidFill>
              </a:rPr>
              <a:t>What causes the TMVL and light-haloes?</a:t>
            </a:r>
          </a:p>
          <a:p>
            <a:r>
              <a:rPr lang="en-US" sz="1400" dirty="0">
                <a:solidFill>
                  <a:schemeClr val="bg1">
                    <a:lumMod val="65000"/>
                  </a:schemeClr>
                </a:solidFill>
              </a:rPr>
              <a:t>Corneal edema</a:t>
            </a:r>
          </a:p>
          <a:p>
            <a:endParaRPr lang="en-US" sz="1400" dirty="0">
              <a:solidFill>
                <a:schemeClr val="bg1">
                  <a:lumMod val="65000"/>
                </a:schemeClr>
              </a:solidFill>
            </a:endParaRPr>
          </a:p>
          <a:p>
            <a:r>
              <a:rPr lang="en-US" sz="1400" i="1" dirty="0">
                <a:solidFill>
                  <a:schemeClr val="bg1">
                    <a:lumMod val="65000"/>
                  </a:schemeClr>
                </a:solidFill>
              </a:rPr>
              <a:t>What causes the corneal edema in:</a:t>
            </a:r>
          </a:p>
          <a:p>
            <a:r>
              <a:rPr lang="en-US" sz="1400" i="1" dirty="0">
                <a:solidFill>
                  <a:schemeClr val="bg1">
                    <a:lumMod val="65000"/>
                  </a:schemeClr>
                </a:solidFill>
              </a:rPr>
              <a:t>--angle-closure glaucoma? </a:t>
            </a:r>
            <a:r>
              <a:rPr lang="en-US" sz="1400" dirty="0">
                <a:solidFill>
                  <a:schemeClr val="bg1">
                    <a:lumMod val="65000"/>
                  </a:schemeClr>
                </a:solidFill>
              </a:rPr>
              <a:t>A sharp increase in IOP</a:t>
            </a:r>
          </a:p>
          <a:p>
            <a:r>
              <a:rPr lang="en-US" sz="1400" i="1" dirty="0">
                <a:solidFill>
                  <a:schemeClr val="bg1">
                    <a:lumMod val="65000"/>
                  </a:schemeClr>
                </a:solidFill>
              </a:rPr>
              <a:t>--PDS? </a:t>
            </a:r>
            <a:r>
              <a:rPr lang="en-US" sz="1400" dirty="0">
                <a:solidFill>
                  <a:schemeClr val="bg1">
                    <a:lumMod val="65000"/>
                  </a:schemeClr>
                </a:solidFill>
              </a:rPr>
              <a:t>Also a sharp increase in IOP</a:t>
            </a:r>
          </a:p>
          <a:p>
            <a:endParaRPr lang="en-US" sz="1400" i="1" dirty="0">
              <a:solidFill>
                <a:schemeClr val="bg1">
                  <a:lumMod val="65000"/>
                </a:schemeClr>
              </a:solidFill>
            </a:endParaRPr>
          </a:p>
          <a:p>
            <a:r>
              <a:rPr lang="en-US" sz="1400" i="1" dirty="0">
                <a:solidFill>
                  <a:schemeClr val="bg1">
                    <a:lumMod val="65000"/>
                  </a:schemeClr>
                </a:solidFill>
              </a:rPr>
              <a:t>What is the classic precipitating event for TMVL/halos/eye pain in each?</a:t>
            </a:r>
          </a:p>
          <a:p>
            <a:r>
              <a:rPr lang="en-US" sz="1400" i="1" dirty="0">
                <a:solidFill>
                  <a:schemeClr val="bg1">
                    <a:lumMod val="65000"/>
                  </a:schemeClr>
                </a:solidFill>
              </a:rPr>
              <a:t>--Angle closure</a:t>
            </a:r>
            <a:r>
              <a:rPr lang="en-US" sz="1400" dirty="0">
                <a:solidFill>
                  <a:schemeClr val="bg1">
                    <a:lumMod val="65000"/>
                  </a:schemeClr>
                </a:solidFill>
              </a:rPr>
              <a:t>: An event that promotes pupil dilation</a:t>
            </a:r>
          </a:p>
          <a:p>
            <a:r>
              <a:rPr lang="en-US" sz="1400" i="1" dirty="0">
                <a:solidFill>
                  <a:schemeClr val="bg1">
                    <a:lumMod val="65000"/>
                  </a:schemeClr>
                </a:solidFill>
              </a:rPr>
              <a:t>--PDS: </a:t>
            </a:r>
            <a:r>
              <a:rPr lang="en-US" sz="1400" dirty="0">
                <a:solidFill>
                  <a:schemeClr val="bg1">
                    <a:lumMod val="65000"/>
                  </a:schemeClr>
                </a:solidFill>
              </a:rPr>
              <a:t>Exercise</a:t>
            </a:r>
          </a:p>
        </p:txBody>
      </p:sp>
      <p:sp>
        <p:nvSpPr>
          <p:cNvPr id="16" name="TextBox 15">
            <a:extLst>
              <a:ext uri="{FF2B5EF4-FFF2-40B4-BE49-F238E27FC236}">
                <a16:creationId xmlns:a16="http://schemas.microsoft.com/office/drawing/2014/main" id="{E009776A-49AB-36C6-9AFB-C45A948FF035}"/>
              </a:ext>
            </a:extLst>
          </p:cNvPr>
          <p:cNvSpPr txBox="1"/>
          <p:nvPr/>
        </p:nvSpPr>
        <p:spPr>
          <a:xfrm>
            <a:off x="1307165" y="3193027"/>
            <a:ext cx="6569427" cy="1200329"/>
          </a:xfrm>
          <a:prstGeom prst="rect">
            <a:avLst/>
          </a:prstGeom>
          <a:solidFill>
            <a:srgbClr val="CCFFCC"/>
          </a:solidFill>
          <a:ln>
            <a:solidFill>
              <a:schemeClr val="tx1"/>
            </a:solidFill>
          </a:ln>
        </p:spPr>
        <p:txBody>
          <a:bodyPr wrap="none" rtlCol="0">
            <a:spAutoFit/>
          </a:bodyPr>
          <a:lstStyle/>
          <a:p>
            <a:r>
              <a:rPr lang="en-US" sz="2400" i="1" dirty="0">
                <a:effectLst>
                  <a:outerShdw blurRad="38100" dist="38100" dir="2700000" algn="tl">
                    <a:srgbClr val="000000">
                      <a:alpha val="43137"/>
                    </a:srgbClr>
                  </a:outerShdw>
                </a:effectLst>
              </a:rPr>
              <a:t>For more info on…</a:t>
            </a:r>
          </a:p>
          <a:p>
            <a:r>
              <a:rPr lang="en-US" sz="2400" i="1" dirty="0">
                <a:effectLst>
                  <a:outerShdw blurRad="38100" dist="38100" dir="2700000" algn="tl">
                    <a:srgbClr val="000000">
                      <a:alpha val="43137"/>
                    </a:srgbClr>
                  </a:outerShdw>
                </a:effectLst>
              </a:rPr>
              <a:t>PDS: see slide-set </a:t>
            </a:r>
            <a:r>
              <a:rPr lang="en-US" sz="2400" dirty="0">
                <a:effectLst>
                  <a:outerShdw blurRad="38100" dist="38100" dir="2700000" algn="tl">
                    <a:srgbClr val="000000">
                      <a:alpha val="43137"/>
                    </a:srgbClr>
                  </a:outerShdw>
                </a:effectLst>
              </a:rPr>
              <a:t>G4</a:t>
            </a:r>
          </a:p>
          <a:p>
            <a:r>
              <a:rPr lang="en-US" sz="2400" i="1" dirty="0">
                <a:effectLst>
                  <a:outerShdw blurRad="38100" dist="38100" dir="2700000" algn="tl">
                    <a:srgbClr val="000000">
                      <a:alpha val="43137"/>
                    </a:srgbClr>
                  </a:outerShdw>
                </a:effectLst>
              </a:rPr>
              <a:t>Angle-closure glaucoma: Sets </a:t>
            </a:r>
            <a:r>
              <a:rPr lang="en-US" sz="2400" dirty="0">
                <a:effectLst>
                  <a:outerShdw blurRad="38100" dist="38100" dir="2700000" algn="tl">
                    <a:srgbClr val="000000">
                      <a:alpha val="43137"/>
                    </a:srgbClr>
                  </a:outerShdw>
                </a:effectLst>
              </a:rPr>
              <a:t>G16</a:t>
            </a:r>
            <a:r>
              <a:rPr lang="en-US" sz="2400" i="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17</a:t>
            </a:r>
            <a:r>
              <a:rPr lang="en-US" sz="2400" i="1" dirty="0">
                <a:effectLst>
                  <a:outerShdw blurRad="38100" dist="38100" dir="2700000" algn="tl">
                    <a:srgbClr val="000000">
                      <a:alpha val="43137"/>
                    </a:srgbClr>
                  </a:outerShdw>
                </a:effectLst>
              </a:rPr>
              <a:t>, and </a:t>
            </a:r>
            <a:r>
              <a:rPr lang="en-US" sz="2400" dirty="0">
                <a:effectLst>
                  <a:outerShdw blurRad="38100" dist="38100" dir="2700000" algn="tl">
                    <a:srgbClr val="000000">
                      <a:alpha val="43137"/>
                    </a:srgbClr>
                  </a:outerShdw>
                </a:effectLst>
              </a:rPr>
              <a:t>18</a:t>
            </a:r>
          </a:p>
        </p:txBody>
      </p:sp>
    </p:spTree>
    <p:extLst>
      <p:ext uri="{BB962C8B-B14F-4D97-AF65-F5344CB8AC3E}">
        <p14:creationId xmlns:p14="http://schemas.microsoft.com/office/powerpoint/2010/main" val="2066120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69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a:t>
            </a:r>
            <a:r>
              <a:rPr lang="en-US" sz="1600" b="1" i="1" dirty="0"/>
              <a:t>?</a:t>
            </a:r>
          </a:p>
          <a:p>
            <a:r>
              <a:rPr lang="en-US" sz="1600" dirty="0">
                <a:solidFill>
                  <a:schemeClr val="bg1">
                    <a:lumMod val="75000"/>
                  </a:schemeClr>
                </a:solidFill>
              </a:rPr>
              <a:t>--</a:t>
            </a:r>
            <a:r>
              <a:rPr lang="en-US" sz="1600" b="1" i="1" dirty="0">
                <a:solidFill>
                  <a:schemeClr val="bg1">
                    <a:lumMod val="75000"/>
                  </a:schemeClr>
                </a:solidFill>
              </a:rPr>
              <a:t>?</a:t>
            </a:r>
          </a:p>
        </p:txBody>
      </p:sp>
      <p:sp>
        <p:nvSpPr>
          <p:cNvPr id="5" name="TextBox 4">
            <a:extLst>
              <a:ext uri="{FF2B5EF4-FFF2-40B4-BE49-F238E27FC236}">
                <a16:creationId xmlns:a16="http://schemas.microsoft.com/office/drawing/2014/main" id="{F8E6FAF6-A092-A723-4997-E3F0B8014C96}"/>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t>When this structure is implicated in TVL, the pt often reports that a change in posture precipitates the vision loss:</a:t>
            </a:r>
            <a:endParaRPr lang="en-US" sz="1400" dirty="0">
              <a:solidFill>
                <a:srgbClr val="FFCCFF"/>
              </a:solidFill>
            </a:endParaRPr>
          </a:p>
          <a:p>
            <a:endParaRPr lang="en-US" sz="1400" dirty="0">
              <a:solidFill>
                <a:srgbClr val="FFCCFF"/>
              </a:solidFill>
            </a:endParaRPr>
          </a:p>
          <a:p>
            <a:r>
              <a:rPr lang="en-US" sz="1400" i="1" dirty="0">
                <a:solidFill>
                  <a:srgbClr val="FFCCFF"/>
                </a:solidFill>
              </a:rPr>
              <a:t>When you hear ‘TVL associated with postural change,’ two ONH conditions should come to mind. What are they?</a:t>
            </a:r>
          </a:p>
          <a:p>
            <a:r>
              <a:rPr lang="en-US" sz="1400" dirty="0">
                <a:solidFill>
                  <a:srgbClr val="FFCCFF"/>
                </a:solidFill>
              </a:rPr>
              <a:t>--Papilledema</a:t>
            </a:r>
          </a:p>
          <a:p>
            <a:r>
              <a:rPr lang="en-US" sz="1400" dirty="0">
                <a:solidFill>
                  <a:srgbClr val="FFCCFF"/>
                </a:solidFill>
              </a:rPr>
              <a:t>--Optic nerve drusen</a:t>
            </a:r>
          </a:p>
          <a:p>
            <a:endParaRPr lang="en-US" sz="1400" i="1" dirty="0">
              <a:solidFill>
                <a:srgbClr val="FFCCFF"/>
              </a:solidFill>
            </a:endParaRPr>
          </a:p>
          <a:p>
            <a:r>
              <a:rPr lang="en-US" sz="1400" i="1" dirty="0">
                <a:solidFill>
                  <a:srgbClr val="FFCCFF"/>
                </a:solidFill>
              </a:rPr>
              <a:t>How long do TVLs of this sort typically last?</a:t>
            </a:r>
          </a:p>
          <a:p>
            <a:r>
              <a:rPr lang="en-US" sz="1400" dirty="0">
                <a:solidFill>
                  <a:srgbClr val="FFCCFF"/>
                </a:solidFill>
              </a:rPr>
              <a:t>A few seconds (hence they are more commonly labeled  TVOs )</a:t>
            </a:r>
          </a:p>
        </p:txBody>
      </p:sp>
    </p:spTree>
    <p:extLst>
      <p:ext uri="{BB962C8B-B14F-4D97-AF65-F5344CB8AC3E}">
        <p14:creationId xmlns:p14="http://schemas.microsoft.com/office/powerpoint/2010/main" val="122915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b="1" dirty="0"/>
              <a:t>Transient</a:t>
            </a:r>
            <a:r>
              <a:rPr lang="en-US" sz="1600" dirty="0"/>
              <a:t> visual loss</a:t>
            </a:r>
          </a:p>
        </p:txBody>
      </p:sp>
      <p:sp>
        <p:nvSpPr>
          <p:cNvPr id="7" name="TextBox 6">
            <a:extLst>
              <a:ext uri="{FF2B5EF4-FFF2-40B4-BE49-F238E27FC236}">
                <a16:creationId xmlns:a16="http://schemas.microsoft.com/office/drawing/2014/main" id="{FF8E9DDA-BA6F-87F0-B994-1EF137A401C3}"/>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8" name="TextBox 7">
            <a:extLst>
              <a:ext uri="{FF2B5EF4-FFF2-40B4-BE49-F238E27FC236}">
                <a16:creationId xmlns:a16="http://schemas.microsoft.com/office/drawing/2014/main" id="{658388B7-AFAD-5E95-183F-645F0CF8D11B}"/>
              </a:ext>
            </a:extLst>
          </p:cNvPr>
          <p:cNvSpPr txBox="1"/>
          <p:nvPr/>
        </p:nvSpPr>
        <p:spPr>
          <a:xfrm>
            <a:off x="331308" y="1662281"/>
            <a:ext cx="3121047" cy="1169551"/>
          </a:xfrm>
          <a:prstGeom prst="rect">
            <a:avLst/>
          </a:prstGeom>
          <a:noFill/>
        </p:spPr>
        <p:txBody>
          <a:bodyPr wrap="none" rtlCol="0">
            <a:spAutoFit/>
          </a:bodyPr>
          <a:lstStyle/>
          <a:p>
            <a:r>
              <a:rPr lang="en-US" sz="1400" i="1" dirty="0"/>
              <a:t>How is the ‘transient’ in TVL defined?</a:t>
            </a:r>
          </a:p>
          <a:p>
            <a:r>
              <a:rPr lang="en-US" sz="1400" dirty="0"/>
              <a:t>Less than 24 </a:t>
            </a:r>
            <a:r>
              <a:rPr lang="en-US" sz="1400" dirty="0" err="1"/>
              <a:t>hrs</a:t>
            </a:r>
            <a:endParaRPr lang="en-US" sz="1400" dirty="0"/>
          </a:p>
          <a:p>
            <a:endParaRPr lang="en-US" sz="1400" i="1" dirty="0"/>
          </a:p>
          <a:p>
            <a:r>
              <a:rPr lang="en-US" sz="1400" i="1" dirty="0"/>
              <a:t>How brief can the VL be?</a:t>
            </a:r>
          </a:p>
          <a:p>
            <a:r>
              <a:rPr lang="en-US" sz="1400" dirty="0"/>
              <a:t>As little as a few seconds*</a:t>
            </a:r>
          </a:p>
        </p:txBody>
      </p:sp>
      <p:sp>
        <p:nvSpPr>
          <p:cNvPr id="5" name="TextBox 4">
            <a:extLst>
              <a:ext uri="{FF2B5EF4-FFF2-40B4-BE49-F238E27FC236}">
                <a16:creationId xmlns:a16="http://schemas.microsoft.com/office/drawing/2014/main" id="{30310260-6F90-E53B-84A0-FB35D0B1A612}"/>
              </a:ext>
            </a:extLst>
          </p:cNvPr>
          <p:cNvSpPr txBox="1"/>
          <p:nvPr/>
        </p:nvSpPr>
        <p:spPr>
          <a:xfrm>
            <a:off x="5168349" y="6294783"/>
            <a:ext cx="2927853" cy="276999"/>
          </a:xfrm>
          <a:prstGeom prst="rect">
            <a:avLst/>
          </a:prstGeom>
          <a:noFill/>
        </p:spPr>
        <p:txBody>
          <a:bodyPr wrap="none" rtlCol="0">
            <a:spAutoFit/>
          </a:bodyPr>
          <a:lstStyle/>
          <a:p>
            <a:r>
              <a:rPr lang="en-US" sz="1200" dirty="0"/>
              <a:t>*We will expand on this assertion shortly</a:t>
            </a:r>
          </a:p>
        </p:txBody>
      </p:sp>
    </p:spTree>
    <p:extLst>
      <p:ext uri="{BB962C8B-B14F-4D97-AF65-F5344CB8AC3E}">
        <p14:creationId xmlns:p14="http://schemas.microsoft.com/office/powerpoint/2010/main" val="173308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a:t>
            </a:r>
            <a:r>
              <a:rPr lang="en-US" sz="1600" b="1" dirty="0"/>
              <a:t>Optic nerve abnormalities</a:t>
            </a:r>
          </a:p>
          <a:p>
            <a:r>
              <a:rPr lang="en-US" sz="1600" dirty="0">
                <a:solidFill>
                  <a:schemeClr val="bg1">
                    <a:lumMod val="75000"/>
                  </a:schemeClr>
                </a:solidFill>
              </a:rPr>
              <a:t>--</a:t>
            </a:r>
            <a:r>
              <a:rPr lang="en-US" sz="1600" b="1" i="1" dirty="0">
                <a:solidFill>
                  <a:schemeClr val="bg1">
                    <a:lumMod val="75000"/>
                  </a:schemeClr>
                </a:solidFill>
              </a:rPr>
              <a:t>?</a:t>
            </a:r>
          </a:p>
        </p:txBody>
      </p:sp>
      <p:sp>
        <p:nvSpPr>
          <p:cNvPr id="5" name="TextBox 4">
            <a:extLst>
              <a:ext uri="{FF2B5EF4-FFF2-40B4-BE49-F238E27FC236}">
                <a16:creationId xmlns:a16="http://schemas.microsoft.com/office/drawing/2014/main" id="{054F2D6F-12DE-17F4-7345-B8A013F6E3E6}"/>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t>When this structure is implicated in TVL, the pt often reports that a change in posture precipitates the vision loss:</a:t>
            </a:r>
            <a:endParaRPr lang="en-US" sz="1400" dirty="0">
              <a:solidFill>
                <a:srgbClr val="FFCCFF"/>
              </a:solidFill>
            </a:endParaRPr>
          </a:p>
          <a:p>
            <a:endParaRPr lang="en-US" sz="1400" dirty="0">
              <a:solidFill>
                <a:srgbClr val="FFCCFF"/>
              </a:solidFill>
            </a:endParaRPr>
          </a:p>
          <a:p>
            <a:r>
              <a:rPr lang="en-US" sz="1400" i="1" dirty="0">
                <a:solidFill>
                  <a:srgbClr val="FFCCFF"/>
                </a:solidFill>
              </a:rPr>
              <a:t>When you hear ‘TVL associated with postural change,’ two ONH conditions should come to mind. What are they?</a:t>
            </a:r>
          </a:p>
          <a:p>
            <a:r>
              <a:rPr lang="en-US" sz="1400" dirty="0">
                <a:solidFill>
                  <a:srgbClr val="FFCCFF"/>
                </a:solidFill>
              </a:rPr>
              <a:t>--Papilledema</a:t>
            </a:r>
          </a:p>
          <a:p>
            <a:r>
              <a:rPr lang="en-US" sz="1400" dirty="0">
                <a:solidFill>
                  <a:srgbClr val="FFCCFF"/>
                </a:solidFill>
              </a:rPr>
              <a:t>--Optic nerve drusen</a:t>
            </a:r>
          </a:p>
          <a:p>
            <a:endParaRPr lang="en-US" sz="1400" i="1" dirty="0">
              <a:solidFill>
                <a:srgbClr val="FFCCFF"/>
              </a:solidFill>
            </a:endParaRPr>
          </a:p>
          <a:p>
            <a:r>
              <a:rPr lang="en-US" sz="1400" i="1" dirty="0">
                <a:solidFill>
                  <a:srgbClr val="FFCCFF"/>
                </a:solidFill>
              </a:rPr>
              <a:t>How long do TVLs of this sort typically last?</a:t>
            </a:r>
          </a:p>
          <a:p>
            <a:r>
              <a:rPr lang="en-US" sz="1400" dirty="0">
                <a:solidFill>
                  <a:srgbClr val="FFCCFF"/>
                </a:solidFill>
              </a:rPr>
              <a:t>A few seconds (hence they are more commonly labeled  TVOs )</a:t>
            </a:r>
          </a:p>
        </p:txBody>
      </p:sp>
    </p:spTree>
    <p:extLst>
      <p:ext uri="{BB962C8B-B14F-4D97-AF65-F5344CB8AC3E}">
        <p14:creationId xmlns:p14="http://schemas.microsoft.com/office/powerpoint/2010/main" val="1585409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a:t>
            </a:r>
            <a:r>
              <a:rPr lang="en-US" sz="1600" b="1" dirty="0"/>
              <a:t>Optic nerve abnormalities</a:t>
            </a:r>
          </a:p>
          <a:p>
            <a:r>
              <a:rPr lang="en-US" sz="1600" dirty="0">
                <a:solidFill>
                  <a:schemeClr val="bg1">
                    <a:lumMod val="75000"/>
                  </a:schemeClr>
                </a:solidFill>
              </a:rPr>
              <a:t>--</a:t>
            </a:r>
            <a:r>
              <a:rPr lang="en-US" sz="1600" b="1" i="1" dirty="0">
                <a:solidFill>
                  <a:schemeClr val="bg1">
                    <a:lumMod val="75000"/>
                  </a:schemeClr>
                </a:solidFill>
              </a:rPr>
              <a:t>?</a:t>
            </a:r>
          </a:p>
        </p:txBody>
      </p:sp>
      <p:sp>
        <p:nvSpPr>
          <p:cNvPr id="5" name="TextBox 4">
            <a:extLst>
              <a:ext uri="{FF2B5EF4-FFF2-40B4-BE49-F238E27FC236}">
                <a16:creationId xmlns:a16="http://schemas.microsoft.com/office/drawing/2014/main" id="{1DCAF31C-FDD8-53BE-1AAC-BC3BEEE16923}"/>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t>When this structure is implicated in TVL, the pt often reports that a change in posture precipitates the vision loss:</a:t>
            </a:r>
            <a:endParaRPr lang="en-US" sz="1400" dirty="0"/>
          </a:p>
          <a:p>
            <a:endParaRPr lang="en-US" sz="1400" dirty="0"/>
          </a:p>
          <a:p>
            <a:r>
              <a:rPr lang="en-US" sz="1400" i="1" dirty="0"/>
              <a:t>When you hear ‘TVL associated with postural change,’ two ONH conditions should come to mind. What are they?</a:t>
            </a:r>
          </a:p>
          <a:p>
            <a:r>
              <a:rPr lang="en-US" sz="1400" dirty="0"/>
              <a:t>--</a:t>
            </a:r>
            <a:r>
              <a:rPr lang="en-US" sz="1400" b="1" i="1" dirty="0"/>
              <a:t>?</a:t>
            </a:r>
          </a:p>
          <a:p>
            <a:r>
              <a:rPr lang="en-US" sz="1400" dirty="0"/>
              <a:t>--</a:t>
            </a:r>
            <a:r>
              <a:rPr lang="en-US" sz="1400" b="1" i="1" dirty="0"/>
              <a:t>?</a:t>
            </a:r>
            <a:endParaRPr lang="en-US" sz="1400" b="1" i="1" dirty="0">
              <a:solidFill>
                <a:srgbClr val="FFCCFF"/>
              </a:solidFill>
            </a:endParaRPr>
          </a:p>
          <a:p>
            <a:endParaRPr lang="en-US" sz="1400" i="1" dirty="0">
              <a:solidFill>
                <a:srgbClr val="FFCCFF"/>
              </a:solidFill>
            </a:endParaRPr>
          </a:p>
          <a:p>
            <a:r>
              <a:rPr lang="en-US" sz="1400" i="1" dirty="0">
                <a:solidFill>
                  <a:srgbClr val="FFCCFF"/>
                </a:solidFill>
              </a:rPr>
              <a:t>How long do TVLs of this sort typically last?</a:t>
            </a:r>
          </a:p>
          <a:p>
            <a:r>
              <a:rPr lang="en-US" sz="1400" dirty="0">
                <a:solidFill>
                  <a:srgbClr val="FFCCFF"/>
                </a:solidFill>
              </a:rPr>
              <a:t>A few seconds (hence they are more commonly labeled  TVOs )</a:t>
            </a:r>
          </a:p>
        </p:txBody>
      </p:sp>
    </p:spTree>
    <p:extLst>
      <p:ext uri="{BB962C8B-B14F-4D97-AF65-F5344CB8AC3E}">
        <p14:creationId xmlns:p14="http://schemas.microsoft.com/office/powerpoint/2010/main" val="455907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a:t>
            </a:r>
            <a:r>
              <a:rPr lang="en-US" sz="1600" b="1" dirty="0"/>
              <a:t>Optic nerve abnormalities</a:t>
            </a:r>
          </a:p>
          <a:p>
            <a:r>
              <a:rPr lang="en-US" sz="1600" dirty="0">
                <a:solidFill>
                  <a:schemeClr val="bg1">
                    <a:lumMod val="75000"/>
                  </a:schemeClr>
                </a:solidFill>
              </a:rPr>
              <a:t>--</a:t>
            </a:r>
            <a:r>
              <a:rPr lang="en-US" sz="1600" b="1" i="1" dirty="0">
                <a:solidFill>
                  <a:schemeClr val="bg1">
                    <a:lumMod val="75000"/>
                  </a:schemeClr>
                </a:solidFill>
              </a:rPr>
              <a:t>?</a:t>
            </a:r>
          </a:p>
        </p:txBody>
      </p:sp>
      <p:sp>
        <p:nvSpPr>
          <p:cNvPr id="5" name="TextBox 4">
            <a:extLst>
              <a:ext uri="{FF2B5EF4-FFF2-40B4-BE49-F238E27FC236}">
                <a16:creationId xmlns:a16="http://schemas.microsoft.com/office/drawing/2014/main" id="{2119C8AD-281B-0031-FEAB-3904C803163D}"/>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t>When this structure is implicated in TVL, the pt often reports that a change in posture precipitates the vision loss:</a:t>
            </a:r>
            <a:endParaRPr lang="en-US" sz="1400" dirty="0"/>
          </a:p>
          <a:p>
            <a:endParaRPr lang="en-US" sz="1400" dirty="0"/>
          </a:p>
          <a:p>
            <a:r>
              <a:rPr lang="en-US" sz="1400" i="1" dirty="0"/>
              <a:t>When you hear ‘TVL associated with postural change,’ two ONH conditions should come to mind. What are they?</a:t>
            </a:r>
          </a:p>
          <a:p>
            <a:r>
              <a:rPr lang="en-US" sz="1400" dirty="0"/>
              <a:t>--Papilledema</a:t>
            </a:r>
          </a:p>
          <a:p>
            <a:r>
              <a:rPr lang="en-US" sz="1400" dirty="0"/>
              <a:t>--Optic nerve drusen</a:t>
            </a:r>
            <a:endParaRPr lang="en-US" sz="1400" dirty="0">
              <a:solidFill>
                <a:srgbClr val="FFCCFF"/>
              </a:solidFill>
            </a:endParaRPr>
          </a:p>
          <a:p>
            <a:endParaRPr lang="en-US" sz="1400" i="1" dirty="0">
              <a:solidFill>
                <a:srgbClr val="FFCCFF"/>
              </a:solidFill>
            </a:endParaRPr>
          </a:p>
          <a:p>
            <a:r>
              <a:rPr lang="en-US" sz="1400" i="1" dirty="0">
                <a:solidFill>
                  <a:srgbClr val="FFCCFF"/>
                </a:solidFill>
              </a:rPr>
              <a:t>How long do TVLs of this sort typically last?</a:t>
            </a:r>
          </a:p>
          <a:p>
            <a:r>
              <a:rPr lang="en-US" sz="1400" dirty="0">
                <a:solidFill>
                  <a:srgbClr val="FFCCFF"/>
                </a:solidFill>
              </a:rPr>
              <a:t>A few seconds (hence they are more commonly labeled  TVOs )</a:t>
            </a:r>
          </a:p>
        </p:txBody>
      </p:sp>
    </p:spTree>
    <p:extLst>
      <p:ext uri="{BB962C8B-B14F-4D97-AF65-F5344CB8AC3E}">
        <p14:creationId xmlns:p14="http://schemas.microsoft.com/office/powerpoint/2010/main" val="32839712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a:t>
            </a:r>
            <a:r>
              <a:rPr lang="en-US" sz="1600" b="1" dirty="0"/>
              <a:t>Optic nerve abnormalities</a:t>
            </a:r>
          </a:p>
          <a:p>
            <a:r>
              <a:rPr lang="en-US" sz="1600" dirty="0">
                <a:solidFill>
                  <a:schemeClr val="bg1">
                    <a:lumMod val="75000"/>
                  </a:schemeClr>
                </a:solidFill>
              </a:rPr>
              <a:t>--</a:t>
            </a:r>
            <a:r>
              <a:rPr lang="en-US" sz="1600" b="1" i="1" dirty="0">
                <a:solidFill>
                  <a:schemeClr val="bg1">
                    <a:lumMod val="75000"/>
                  </a:schemeClr>
                </a:solidFill>
              </a:rPr>
              <a:t>?</a:t>
            </a:r>
          </a:p>
        </p:txBody>
      </p:sp>
      <p:sp>
        <p:nvSpPr>
          <p:cNvPr id="5" name="TextBox 4">
            <a:extLst>
              <a:ext uri="{FF2B5EF4-FFF2-40B4-BE49-F238E27FC236}">
                <a16:creationId xmlns:a16="http://schemas.microsoft.com/office/drawing/2014/main" id="{F25C3788-2FA5-A815-FF0A-E53883762C90}"/>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t>When this structure is implicated in TVL, the pt often reports that a change in posture precipitates the vision loss:</a:t>
            </a:r>
            <a:endParaRPr lang="en-US" sz="1400" dirty="0"/>
          </a:p>
          <a:p>
            <a:endParaRPr lang="en-US" sz="1400" dirty="0"/>
          </a:p>
          <a:p>
            <a:r>
              <a:rPr lang="en-US" sz="1400" i="1" dirty="0"/>
              <a:t>When you hear ‘TVL associated with postural change,’ two ONH conditions should come to mind. What are they?</a:t>
            </a:r>
          </a:p>
          <a:p>
            <a:r>
              <a:rPr lang="en-US" sz="1400" dirty="0"/>
              <a:t>--Papilledema</a:t>
            </a:r>
          </a:p>
          <a:p>
            <a:r>
              <a:rPr lang="en-US" sz="1400" dirty="0"/>
              <a:t>--Optic nerve drusen</a:t>
            </a:r>
          </a:p>
          <a:p>
            <a:endParaRPr lang="en-US" sz="1400" i="1" dirty="0"/>
          </a:p>
          <a:p>
            <a:r>
              <a:rPr lang="en-US" sz="1400" i="1" dirty="0"/>
              <a:t>How long do TVLs of this sort typically last?</a:t>
            </a:r>
            <a:endParaRPr lang="en-US" sz="1400" i="1" dirty="0">
              <a:solidFill>
                <a:srgbClr val="FFCCFF"/>
              </a:solidFill>
            </a:endParaRPr>
          </a:p>
          <a:p>
            <a:r>
              <a:rPr lang="en-US" sz="1400" dirty="0">
                <a:solidFill>
                  <a:srgbClr val="FFCCFF"/>
                </a:solidFill>
              </a:rPr>
              <a:t>A few seconds (hence they are more commonly labeled  TVOs )</a:t>
            </a:r>
          </a:p>
        </p:txBody>
      </p:sp>
    </p:spTree>
    <p:extLst>
      <p:ext uri="{BB962C8B-B14F-4D97-AF65-F5344CB8AC3E}">
        <p14:creationId xmlns:p14="http://schemas.microsoft.com/office/powerpoint/2010/main" val="2447124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a:t>
            </a:r>
            <a:r>
              <a:rPr lang="en-US" sz="1600" b="1" dirty="0"/>
              <a:t>Optic nerve abnormalities</a:t>
            </a:r>
          </a:p>
          <a:p>
            <a:r>
              <a:rPr lang="en-US" sz="1600" dirty="0">
                <a:solidFill>
                  <a:schemeClr val="bg1">
                    <a:lumMod val="75000"/>
                  </a:schemeClr>
                </a:solidFill>
              </a:rPr>
              <a:t>--</a:t>
            </a:r>
            <a:r>
              <a:rPr lang="en-US" sz="1600" b="1" i="1" dirty="0">
                <a:solidFill>
                  <a:schemeClr val="bg1">
                    <a:lumMod val="75000"/>
                  </a:schemeClr>
                </a:solidFill>
              </a:rPr>
              <a:t>?</a:t>
            </a:r>
          </a:p>
        </p:txBody>
      </p:sp>
      <p:sp>
        <p:nvSpPr>
          <p:cNvPr id="5" name="TextBox 4">
            <a:extLst>
              <a:ext uri="{FF2B5EF4-FFF2-40B4-BE49-F238E27FC236}">
                <a16:creationId xmlns:a16="http://schemas.microsoft.com/office/drawing/2014/main" id="{4B4B95B5-F63D-A0B3-F406-CA2B585D61AD}"/>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t>When this structure is implicated in TVL, the pt often reports that a change in posture precipitates the vision loss:</a:t>
            </a:r>
            <a:endParaRPr lang="en-US" sz="1400" dirty="0"/>
          </a:p>
          <a:p>
            <a:endParaRPr lang="en-US" sz="1400" dirty="0"/>
          </a:p>
          <a:p>
            <a:r>
              <a:rPr lang="en-US" sz="1400" i="1" dirty="0"/>
              <a:t>When you hear ‘TVL associated with postural change,’ two ONH conditions should come to mind. What are they?</a:t>
            </a:r>
          </a:p>
          <a:p>
            <a:r>
              <a:rPr lang="en-US" sz="1400" dirty="0"/>
              <a:t>--Papilledema</a:t>
            </a:r>
          </a:p>
          <a:p>
            <a:r>
              <a:rPr lang="en-US" sz="1400" dirty="0"/>
              <a:t>--Optic nerve drusen</a:t>
            </a:r>
          </a:p>
          <a:p>
            <a:endParaRPr lang="en-US" sz="1400" i="1" dirty="0"/>
          </a:p>
          <a:p>
            <a:r>
              <a:rPr lang="en-US" sz="1400" i="1" dirty="0"/>
              <a:t>How long do TVLs of this sort typically last?</a:t>
            </a:r>
          </a:p>
          <a:p>
            <a:r>
              <a:rPr lang="en-US" sz="1400" dirty="0"/>
              <a:t>A few seconds (hence they are more commonly labeled  TVOs )</a:t>
            </a:r>
          </a:p>
        </p:txBody>
      </p:sp>
      <p:sp>
        <p:nvSpPr>
          <p:cNvPr id="15" name="Rectangle 14">
            <a:extLst>
              <a:ext uri="{FF2B5EF4-FFF2-40B4-BE49-F238E27FC236}">
                <a16:creationId xmlns:a16="http://schemas.microsoft.com/office/drawing/2014/main" id="{98088919-025A-B859-F0DC-032D3B17CB5C}"/>
              </a:ext>
            </a:extLst>
          </p:cNvPr>
          <p:cNvSpPr/>
          <p:nvPr/>
        </p:nvSpPr>
        <p:spPr>
          <a:xfrm>
            <a:off x="6427305" y="5090767"/>
            <a:ext cx="516835"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Tree>
    <p:extLst>
      <p:ext uri="{BB962C8B-B14F-4D97-AF65-F5344CB8AC3E}">
        <p14:creationId xmlns:p14="http://schemas.microsoft.com/office/powerpoint/2010/main" val="3069230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a:t>
            </a:r>
            <a:r>
              <a:rPr lang="en-US" sz="1600" b="1" dirty="0"/>
              <a:t>Optic nerve abnormalities</a:t>
            </a:r>
          </a:p>
          <a:p>
            <a:r>
              <a:rPr lang="en-US" sz="1600" dirty="0">
                <a:solidFill>
                  <a:schemeClr val="bg1">
                    <a:lumMod val="75000"/>
                  </a:schemeClr>
                </a:solidFill>
              </a:rPr>
              <a:t>--</a:t>
            </a:r>
            <a:r>
              <a:rPr lang="en-US" sz="1600" b="1" i="1" dirty="0">
                <a:solidFill>
                  <a:schemeClr val="bg1">
                    <a:lumMod val="75000"/>
                  </a:schemeClr>
                </a:solidFill>
              </a:rPr>
              <a:t>?</a:t>
            </a:r>
          </a:p>
        </p:txBody>
      </p:sp>
      <p:sp>
        <p:nvSpPr>
          <p:cNvPr id="14" name="TextBox 13">
            <a:extLst>
              <a:ext uri="{FF2B5EF4-FFF2-40B4-BE49-F238E27FC236}">
                <a16:creationId xmlns:a16="http://schemas.microsoft.com/office/drawing/2014/main" id="{E73DB5F8-A66C-1719-E988-AEE172224E66}"/>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t>When this structure is implicated in TVL, the pt often reports that a change in posture precipitates the vision loss:</a:t>
            </a:r>
            <a:endParaRPr lang="en-US" sz="1400" dirty="0"/>
          </a:p>
          <a:p>
            <a:endParaRPr lang="en-US" sz="1400" dirty="0"/>
          </a:p>
          <a:p>
            <a:r>
              <a:rPr lang="en-US" sz="1400" i="1" dirty="0"/>
              <a:t>When you hear ‘TVL associated with postural change,’ two ONH conditions should come to mind. What are they?</a:t>
            </a:r>
          </a:p>
          <a:p>
            <a:r>
              <a:rPr lang="en-US" sz="1400" dirty="0"/>
              <a:t>--Papilledema</a:t>
            </a:r>
          </a:p>
          <a:p>
            <a:r>
              <a:rPr lang="en-US" sz="1400" dirty="0"/>
              <a:t>--Optic nerve drusen</a:t>
            </a:r>
          </a:p>
          <a:p>
            <a:endParaRPr lang="en-US" sz="1400" i="1" dirty="0"/>
          </a:p>
          <a:p>
            <a:r>
              <a:rPr lang="en-US" sz="1400" i="1" dirty="0"/>
              <a:t>How long do TVLs of this sort typically last?</a:t>
            </a:r>
          </a:p>
          <a:p>
            <a:r>
              <a:rPr lang="en-US" sz="1400" dirty="0"/>
              <a:t>A few seconds (hence they are more commonly labeled  TVOs )</a:t>
            </a:r>
          </a:p>
        </p:txBody>
      </p:sp>
    </p:spTree>
    <p:extLst>
      <p:ext uri="{BB962C8B-B14F-4D97-AF65-F5344CB8AC3E}">
        <p14:creationId xmlns:p14="http://schemas.microsoft.com/office/powerpoint/2010/main" val="3157912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75000"/>
                  </a:schemeClr>
                </a:solidFill>
              </a:rPr>
              <a:t>--Dry eyes</a:t>
            </a:r>
          </a:p>
          <a:p>
            <a:r>
              <a:rPr lang="en-US" sz="1600" dirty="0">
                <a:solidFill>
                  <a:schemeClr val="bg1">
                    <a:lumMod val="75000"/>
                  </a:schemeClr>
                </a:solidFill>
              </a:rPr>
              <a:t>--Recurrent hyphema</a:t>
            </a:r>
          </a:p>
          <a:p>
            <a:r>
              <a:rPr lang="en-US" sz="1600" dirty="0">
                <a:solidFill>
                  <a:schemeClr val="bg1">
                    <a:lumMod val="75000"/>
                  </a:schemeClr>
                </a:solidFill>
              </a:rPr>
              <a:t>--Pigment dispersion syndrome</a:t>
            </a:r>
          </a:p>
          <a:p>
            <a:r>
              <a:rPr lang="en-US" sz="1600" dirty="0">
                <a:solidFill>
                  <a:schemeClr val="bg1">
                    <a:lumMod val="75000"/>
                  </a:schemeClr>
                </a:solidFill>
              </a:rPr>
              <a:t>--Angle-closure glaucoma</a:t>
            </a:r>
          </a:p>
          <a:p>
            <a:r>
              <a:rPr lang="en-US" sz="1600" dirty="0">
                <a:solidFill>
                  <a:schemeClr val="bg1">
                    <a:lumMod val="75000"/>
                  </a:schemeClr>
                </a:solidFill>
              </a:rPr>
              <a:t>--</a:t>
            </a:r>
            <a:r>
              <a:rPr lang="en-US" sz="1600" b="1" dirty="0">
                <a:solidFill>
                  <a:schemeClr val="bg1">
                    <a:lumMod val="75000"/>
                  </a:schemeClr>
                </a:solidFill>
              </a:rPr>
              <a:t>Optic nerve abnormalities</a:t>
            </a:r>
          </a:p>
          <a:p>
            <a:r>
              <a:rPr lang="en-US" sz="1600" dirty="0">
                <a:solidFill>
                  <a:schemeClr val="bg1">
                    <a:lumMod val="75000"/>
                  </a:schemeClr>
                </a:solidFill>
              </a:rPr>
              <a:t>--</a:t>
            </a:r>
            <a:r>
              <a:rPr lang="en-US" sz="1600" b="1" i="1" dirty="0">
                <a:solidFill>
                  <a:schemeClr val="bg1">
                    <a:lumMod val="75000"/>
                  </a:schemeClr>
                </a:solidFill>
              </a:rPr>
              <a:t>?</a:t>
            </a:r>
          </a:p>
        </p:txBody>
      </p:sp>
      <p:sp>
        <p:nvSpPr>
          <p:cNvPr id="14" name="TextBox 13">
            <a:extLst>
              <a:ext uri="{FF2B5EF4-FFF2-40B4-BE49-F238E27FC236}">
                <a16:creationId xmlns:a16="http://schemas.microsoft.com/office/drawing/2014/main" id="{E73DB5F8-A66C-1719-E988-AEE172224E66}"/>
              </a:ext>
            </a:extLst>
          </p:cNvPr>
          <p:cNvSpPr txBox="1"/>
          <p:nvPr/>
        </p:nvSpPr>
        <p:spPr>
          <a:xfrm>
            <a:off x="1939775" y="3125979"/>
            <a:ext cx="5348922" cy="2246769"/>
          </a:xfrm>
          <a:prstGeom prst="rect">
            <a:avLst/>
          </a:prstGeom>
          <a:solidFill>
            <a:srgbClr val="FFCCFF"/>
          </a:solidFill>
        </p:spPr>
        <p:txBody>
          <a:bodyPr wrap="square" rtlCol="0">
            <a:spAutoFit/>
          </a:bodyPr>
          <a:lstStyle/>
          <a:p>
            <a:r>
              <a:rPr lang="en-US" sz="1400" i="1" dirty="0">
                <a:solidFill>
                  <a:schemeClr val="bg1">
                    <a:lumMod val="75000"/>
                  </a:schemeClr>
                </a:solidFill>
              </a:rPr>
              <a:t>When this structure is implicated in TVL, the pt often reports that </a:t>
            </a:r>
            <a:r>
              <a:rPr lang="en-US" sz="1400" b="1" i="1" dirty="0"/>
              <a:t>a change in posture precipitates the vision loss</a:t>
            </a:r>
            <a:r>
              <a:rPr lang="en-US" sz="1400" i="1" dirty="0">
                <a:solidFill>
                  <a:schemeClr val="bg1">
                    <a:lumMod val="75000"/>
                  </a:schemeClr>
                </a:solidFill>
              </a:rPr>
              <a:t>:</a:t>
            </a:r>
            <a:endParaRPr lang="en-US" sz="1400" dirty="0">
              <a:solidFill>
                <a:schemeClr val="bg1">
                  <a:lumMod val="75000"/>
                </a:schemeClr>
              </a:solidFill>
            </a:endParaRPr>
          </a:p>
          <a:p>
            <a:endParaRPr lang="en-US" sz="1400" dirty="0">
              <a:solidFill>
                <a:schemeClr val="bg1">
                  <a:lumMod val="75000"/>
                </a:schemeClr>
              </a:solidFill>
            </a:endParaRPr>
          </a:p>
          <a:p>
            <a:r>
              <a:rPr lang="en-US" sz="1400" i="1" dirty="0">
                <a:solidFill>
                  <a:schemeClr val="bg1">
                    <a:lumMod val="75000"/>
                  </a:schemeClr>
                </a:solidFill>
              </a:rPr>
              <a:t>When you hear ‘TVL associated with postural change,’ two ONH conditions should come to mind. What are they?</a:t>
            </a:r>
          </a:p>
          <a:p>
            <a:r>
              <a:rPr lang="en-US" sz="1400" dirty="0">
                <a:solidFill>
                  <a:schemeClr val="bg1">
                    <a:lumMod val="75000"/>
                  </a:schemeClr>
                </a:solidFill>
              </a:rPr>
              <a:t>--Papilledema</a:t>
            </a:r>
          </a:p>
          <a:p>
            <a:r>
              <a:rPr lang="en-US" sz="1400" dirty="0">
                <a:solidFill>
                  <a:schemeClr val="bg1">
                    <a:lumMod val="75000"/>
                  </a:schemeClr>
                </a:solidFill>
              </a:rPr>
              <a:t>--Optic nerve drusen</a:t>
            </a:r>
          </a:p>
          <a:p>
            <a:endParaRPr lang="en-US" sz="1400" i="1" dirty="0">
              <a:solidFill>
                <a:schemeClr val="bg1">
                  <a:lumMod val="75000"/>
                </a:schemeClr>
              </a:solidFill>
            </a:endParaRPr>
          </a:p>
          <a:p>
            <a:r>
              <a:rPr lang="en-US" sz="1400" i="1" dirty="0">
                <a:solidFill>
                  <a:schemeClr val="bg1">
                    <a:lumMod val="75000"/>
                  </a:schemeClr>
                </a:solidFill>
              </a:rPr>
              <a:t>How long do TVLs of this sort typically last?</a:t>
            </a:r>
          </a:p>
          <a:p>
            <a:r>
              <a:rPr lang="en-US" sz="1400" dirty="0">
                <a:solidFill>
                  <a:schemeClr val="bg1">
                    <a:lumMod val="75000"/>
                  </a:schemeClr>
                </a:solidFill>
              </a:rPr>
              <a:t>A few seconds (hence they are more commonly labeled  TVOs )</a:t>
            </a:r>
          </a:p>
        </p:txBody>
      </p:sp>
      <p:sp>
        <p:nvSpPr>
          <p:cNvPr id="5" name="Frame 4">
            <a:extLst>
              <a:ext uri="{FF2B5EF4-FFF2-40B4-BE49-F238E27FC236}">
                <a16:creationId xmlns:a16="http://schemas.microsoft.com/office/drawing/2014/main" id="{8C984EE6-C706-F908-3530-79D24AEECF1E}"/>
              </a:ext>
            </a:extLst>
          </p:cNvPr>
          <p:cNvSpPr/>
          <p:nvPr/>
        </p:nvSpPr>
        <p:spPr>
          <a:xfrm>
            <a:off x="1833758" y="3233532"/>
            <a:ext cx="4408016" cy="543338"/>
          </a:xfrm>
          <a:prstGeom prst="frame">
            <a:avLst>
              <a:gd name="adj1" fmla="val 176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8ADDD1F-282C-BE15-05AE-B2CD3B2AF45A}"/>
              </a:ext>
            </a:extLst>
          </p:cNvPr>
          <p:cNvSpPr txBox="1"/>
          <p:nvPr/>
        </p:nvSpPr>
        <p:spPr>
          <a:xfrm>
            <a:off x="855621" y="3904324"/>
            <a:ext cx="6402468" cy="830997"/>
          </a:xfrm>
          <a:prstGeom prst="rect">
            <a:avLst/>
          </a:prstGeom>
          <a:solidFill>
            <a:srgbClr val="0070C0"/>
          </a:solidFill>
          <a:ln>
            <a:solidFill>
              <a:schemeClr val="tx1"/>
            </a:solidFill>
          </a:ln>
        </p:spPr>
        <p:txBody>
          <a:bodyPr wrap="square" rtlCol="0">
            <a:spAutoFit/>
          </a:bodyPr>
          <a:lstStyle/>
          <a:p>
            <a:r>
              <a:rPr lang="en-US" sz="1600" i="1" dirty="0">
                <a:solidFill>
                  <a:schemeClr val="bg1"/>
                </a:solidFill>
                <a:effectLst>
                  <a:outerShdw blurRad="38100" dist="38100" dir="2700000" algn="tl">
                    <a:srgbClr val="000000">
                      <a:alpha val="43137"/>
                    </a:srgbClr>
                  </a:outerShdw>
                </a:effectLst>
              </a:rPr>
              <a:t>Head’s up—Don’t lock in ‘posture change in TVL = optic nerve issue.’ In a few slides we will encounter </a:t>
            </a:r>
            <a:r>
              <a:rPr lang="en-US" sz="1600" dirty="0">
                <a:effectLst>
                  <a:outerShdw blurRad="38100" dist="38100" dir="2700000" algn="tl">
                    <a:srgbClr val="000000">
                      <a:alpha val="43137"/>
                    </a:srgbClr>
                  </a:outerShdw>
                </a:effectLst>
              </a:rPr>
              <a:t>other</a:t>
            </a:r>
            <a:r>
              <a:rPr lang="en-US" sz="1600" i="1" dirty="0">
                <a:solidFill>
                  <a:schemeClr val="bg1"/>
                </a:solidFill>
                <a:effectLst>
                  <a:outerShdw blurRad="38100" dist="38100" dir="2700000" algn="tl">
                    <a:srgbClr val="000000">
                      <a:alpha val="43137"/>
                    </a:srgbClr>
                  </a:outerShdw>
                </a:effectLst>
              </a:rPr>
              <a:t> causes of TVL that are influenced by changes in posture!</a:t>
            </a:r>
          </a:p>
        </p:txBody>
      </p:sp>
    </p:spTree>
    <p:extLst>
      <p:ext uri="{BB962C8B-B14F-4D97-AF65-F5344CB8AC3E}">
        <p14:creationId xmlns:p14="http://schemas.microsoft.com/office/powerpoint/2010/main" val="2537654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13" name="TextBox 12">
            <a:extLst>
              <a:ext uri="{FF2B5EF4-FFF2-40B4-BE49-F238E27FC236}">
                <a16:creationId xmlns:a16="http://schemas.microsoft.com/office/drawing/2014/main" id="{0EEF4269-E890-9009-0713-055F172E1978}"/>
              </a:ext>
            </a:extLst>
          </p:cNvPr>
          <p:cNvSpPr txBox="1"/>
          <p:nvPr/>
        </p:nvSpPr>
        <p:spPr>
          <a:xfrm>
            <a:off x="5270396" y="3016357"/>
            <a:ext cx="3860352" cy="276999"/>
          </a:xfrm>
          <a:prstGeom prst="rect">
            <a:avLst/>
          </a:prstGeom>
          <a:noFill/>
        </p:spPr>
        <p:txBody>
          <a:bodyPr wrap="none" rtlCol="0">
            <a:spAutoFit/>
          </a:bodyPr>
          <a:lstStyle/>
          <a:p>
            <a:r>
              <a:rPr lang="en-US" sz="1200" i="1" dirty="0">
                <a:solidFill>
                  <a:srgbClr val="0000FF"/>
                </a:solidFill>
              </a:rPr>
              <a:t>(couldn’t come up with a top-line question for this one)</a:t>
            </a:r>
          </a:p>
        </p:txBody>
      </p:sp>
    </p:spTree>
    <p:extLst>
      <p:ext uri="{BB962C8B-B14F-4D97-AF65-F5344CB8AC3E}">
        <p14:creationId xmlns:p14="http://schemas.microsoft.com/office/powerpoint/2010/main" val="1433689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a:t>
            </a:r>
            <a:r>
              <a:rPr lang="en-US" sz="1400" b="1" i="1" dirty="0"/>
              <a:t>?</a:t>
            </a:r>
          </a:p>
          <a:p>
            <a:r>
              <a:rPr lang="en-US" sz="1400" dirty="0"/>
              <a:t>--</a:t>
            </a:r>
            <a:r>
              <a:rPr lang="en-US" sz="1400" b="1" i="1" dirty="0"/>
              <a:t>?</a:t>
            </a:r>
          </a:p>
          <a:p>
            <a:r>
              <a:rPr lang="en-US" sz="1400" dirty="0"/>
              <a:t>--</a:t>
            </a:r>
            <a:r>
              <a:rPr lang="en-US" sz="1400" b="1" i="1" dirty="0"/>
              <a:t>?</a:t>
            </a:r>
            <a:endParaRPr lang="en-US" sz="1400" b="1" i="1" dirty="0">
              <a:solidFill>
                <a:schemeClr val="accent5"/>
              </a:solidFill>
            </a:endParaRPr>
          </a:p>
          <a:p>
            <a:endParaRPr lang="en-US" sz="1400" dirty="0">
              <a:solidFill>
                <a:schemeClr val="accent5"/>
              </a:solidFill>
            </a:endParaRPr>
          </a:p>
          <a:p>
            <a:r>
              <a:rPr lang="en-US" sz="1400" i="1" dirty="0">
                <a:solidFill>
                  <a:schemeClr val="accent5"/>
                </a:solidFill>
              </a:rPr>
              <a:t>These pts may c/o a specific trigger for their TVL—what is it?</a:t>
            </a:r>
          </a:p>
          <a:p>
            <a:r>
              <a:rPr lang="en-US" sz="1400" dirty="0">
                <a:solidFill>
                  <a:schemeClr val="accent5"/>
                </a:solidFill>
              </a:rPr>
              <a:t>Exposure to a very  bright light . In </a:t>
            </a:r>
            <a:r>
              <a:rPr lang="en-US" sz="1400" dirty="0" err="1">
                <a:solidFill>
                  <a:schemeClr val="accent5"/>
                </a:solidFill>
              </a:rPr>
              <a:t>ophthospeak</a:t>
            </a:r>
            <a:r>
              <a:rPr lang="en-US" sz="1400" dirty="0">
                <a:solidFill>
                  <a:schemeClr val="accent5"/>
                </a:solidFill>
              </a:rPr>
              <a:t>, they c/o a prolonged  </a:t>
            </a:r>
            <a:r>
              <a:rPr lang="en-US" sz="1400" i="1" dirty="0">
                <a:solidFill>
                  <a:schemeClr val="accent5"/>
                </a:solidFill>
              </a:rPr>
              <a:t>photostress recovery time</a:t>
            </a:r>
            <a:r>
              <a:rPr lang="en-US" sz="1400" dirty="0">
                <a:solidFill>
                  <a:schemeClr val="accent5"/>
                </a:solidFill>
              </a:rPr>
              <a:t>.</a:t>
            </a:r>
          </a:p>
          <a:p>
            <a:endParaRPr lang="en-US" sz="1400" dirty="0">
              <a:solidFill>
                <a:schemeClr val="accent5"/>
              </a:solidFill>
            </a:endParaRPr>
          </a:p>
          <a:p>
            <a:r>
              <a:rPr lang="en-US" sz="1400" dirty="0">
                <a:solidFill>
                  <a:schemeClr val="accent5"/>
                </a:solidFill>
              </a:rPr>
              <a:t>In addition to TVL, these pts may c/o that bright lights produce prolonged  afterimages.</a:t>
            </a:r>
          </a:p>
        </p:txBody>
      </p:sp>
    </p:spTree>
    <p:extLst>
      <p:ext uri="{BB962C8B-B14F-4D97-AF65-F5344CB8AC3E}">
        <p14:creationId xmlns:p14="http://schemas.microsoft.com/office/powerpoint/2010/main" val="30790946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79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endParaRPr lang="en-US" sz="1400" dirty="0">
              <a:solidFill>
                <a:schemeClr val="accent5"/>
              </a:solidFill>
            </a:endParaRPr>
          </a:p>
          <a:p>
            <a:endParaRPr lang="en-US" sz="1400" dirty="0">
              <a:solidFill>
                <a:schemeClr val="accent5"/>
              </a:solidFill>
            </a:endParaRPr>
          </a:p>
          <a:p>
            <a:r>
              <a:rPr lang="en-US" sz="1400" i="1" dirty="0">
                <a:solidFill>
                  <a:schemeClr val="accent5"/>
                </a:solidFill>
              </a:rPr>
              <a:t>These pts may c/o a specific trigger for their TVL—what is it?</a:t>
            </a:r>
          </a:p>
          <a:p>
            <a:r>
              <a:rPr lang="en-US" sz="1400" dirty="0">
                <a:solidFill>
                  <a:schemeClr val="accent5"/>
                </a:solidFill>
              </a:rPr>
              <a:t>Exposure to a very  bright light . In </a:t>
            </a:r>
            <a:r>
              <a:rPr lang="en-US" sz="1400" dirty="0" err="1">
                <a:solidFill>
                  <a:schemeClr val="accent5"/>
                </a:solidFill>
              </a:rPr>
              <a:t>ophthospeak</a:t>
            </a:r>
            <a:r>
              <a:rPr lang="en-US" sz="1400" dirty="0">
                <a:solidFill>
                  <a:schemeClr val="accent5"/>
                </a:solidFill>
              </a:rPr>
              <a:t>, they c/o a prolonged  </a:t>
            </a:r>
            <a:r>
              <a:rPr lang="en-US" sz="1400" i="1" dirty="0">
                <a:solidFill>
                  <a:schemeClr val="accent5"/>
                </a:solidFill>
              </a:rPr>
              <a:t>photostress recovery time</a:t>
            </a:r>
            <a:r>
              <a:rPr lang="en-US" sz="1400" dirty="0">
                <a:solidFill>
                  <a:schemeClr val="accent5"/>
                </a:solidFill>
              </a:rPr>
              <a:t>.</a:t>
            </a:r>
          </a:p>
          <a:p>
            <a:endParaRPr lang="en-US" sz="1400" dirty="0">
              <a:solidFill>
                <a:schemeClr val="accent5"/>
              </a:solidFill>
            </a:endParaRPr>
          </a:p>
          <a:p>
            <a:r>
              <a:rPr lang="en-US" sz="1400" dirty="0">
                <a:solidFill>
                  <a:schemeClr val="accent5"/>
                </a:solidFill>
              </a:rPr>
              <a:t>In addition to TVL, these pts may c/o that bright lights produce prolonged  afterimages.</a:t>
            </a:r>
          </a:p>
        </p:txBody>
      </p:sp>
    </p:spTree>
    <p:extLst>
      <p:ext uri="{BB962C8B-B14F-4D97-AF65-F5344CB8AC3E}">
        <p14:creationId xmlns:p14="http://schemas.microsoft.com/office/powerpoint/2010/main" val="206995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dirty="0"/>
              <a:t>Transient </a:t>
            </a:r>
            <a:r>
              <a:rPr lang="en-US" sz="1600" b="1" dirty="0"/>
              <a:t>visual</a:t>
            </a:r>
            <a:r>
              <a:rPr lang="en-US" sz="1600" dirty="0"/>
              <a:t>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738664"/>
          </a:xfrm>
          <a:prstGeom prst="rect">
            <a:avLst/>
          </a:prstGeom>
          <a:noFill/>
        </p:spPr>
        <p:txBody>
          <a:bodyPr wrap="square" rtlCol="0">
            <a:spAutoFit/>
          </a:bodyPr>
          <a:lstStyle/>
          <a:p>
            <a:r>
              <a:rPr lang="en-US" sz="1400" i="1" dirty="0"/>
              <a:t>How is the ‘visual loss’ in TVL defined? Are we talking total, cave-at-night loss, or can it be less severe and still qualify as TVL?</a:t>
            </a:r>
            <a:endParaRPr lang="en-US" sz="1400" dirty="0"/>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Tree>
    <p:extLst>
      <p:ext uri="{BB962C8B-B14F-4D97-AF65-F5344CB8AC3E}">
        <p14:creationId xmlns:p14="http://schemas.microsoft.com/office/powerpoint/2010/main" val="2608484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p>
          <a:p>
            <a:endParaRPr lang="en-US" sz="1400" dirty="0"/>
          </a:p>
          <a:p>
            <a:r>
              <a:rPr lang="en-US" sz="1400" i="1" dirty="0"/>
              <a:t>These pts may c/o a specific trigger for their TVL—what is it?</a:t>
            </a:r>
          </a:p>
          <a:p>
            <a:r>
              <a:rPr lang="en-US" sz="1400" dirty="0">
                <a:solidFill>
                  <a:schemeClr val="accent5"/>
                </a:solidFill>
              </a:rPr>
              <a:t>Exposure to a very  bright light . In </a:t>
            </a:r>
            <a:r>
              <a:rPr lang="en-US" sz="1400" dirty="0" err="1">
                <a:solidFill>
                  <a:schemeClr val="accent5"/>
                </a:solidFill>
              </a:rPr>
              <a:t>ophthospeak</a:t>
            </a:r>
            <a:r>
              <a:rPr lang="en-US" sz="1400" dirty="0">
                <a:solidFill>
                  <a:schemeClr val="accent5"/>
                </a:solidFill>
              </a:rPr>
              <a:t>, they c/o a prolonged  </a:t>
            </a:r>
            <a:r>
              <a:rPr lang="en-US" sz="1400" i="1" dirty="0">
                <a:solidFill>
                  <a:schemeClr val="accent5"/>
                </a:solidFill>
              </a:rPr>
              <a:t>photostress recovery time</a:t>
            </a:r>
            <a:r>
              <a:rPr lang="en-US" sz="1400" dirty="0">
                <a:solidFill>
                  <a:schemeClr val="accent5"/>
                </a:solidFill>
              </a:rPr>
              <a:t>.</a:t>
            </a:r>
          </a:p>
          <a:p>
            <a:endParaRPr lang="en-US" sz="1400" dirty="0">
              <a:solidFill>
                <a:schemeClr val="accent5"/>
              </a:solidFill>
            </a:endParaRPr>
          </a:p>
          <a:p>
            <a:r>
              <a:rPr lang="en-US" sz="1400" dirty="0">
                <a:solidFill>
                  <a:schemeClr val="accent5"/>
                </a:solidFill>
              </a:rPr>
              <a:t>In addition to TVL, these pts may c/o that bright lights produce prolonged  afterimages.</a:t>
            </a:r>
          </a:p>
        </p:txBody>
      </p:sp>
    </p:spTree>
    <p:extLst>
      <p:ext uri="{BB962C8B-B14F-4D97-AF65-F5344CB8AC3E}">
        <p14:creationId xmlns:p14="http://schemas.microsoft.com/office/powerpoint/2010/main" val="2023270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p>
          <a:p>
            <a:endParaRPr lang="en-US" sz="1400" dirty="0"/>
          </a:p>
          <a:p>
            <a:r>
              <a:rPr lang="en-US" sz="1400" i="1" dirty="0"/>
              <a:t>These pts may c/o a specific trigger for their TVL—what is it?</a:t>
            </a:r>
          </a:p>
          <a:p>
            <a:r>
              <a:rPr lang="en-US" sz="1400" dirty="0"/>
              <a:t>Exposure to a very  bright light </a:t>
            </a:r>
            <a:r>
              <a:rPr lang="en-US" sz="1400" dirty="0">
                <a:solidFill>
                  <a:schemeClr val="accent5"/>
                </a:solidFill>
              </a:rPr>
              <a:t>. In </a:t>
            </a:r>
            <a:r>
              <a:rPr lang="en-US" sz="1400" dirty="0" err="1">
                <a:solidFill>
                  <a:schemeClr val="accent5"/>
                </a:solidFill>
              </a:rPr>
              <a:t>ophthospeak</a:t>
            </a:r>
            <a:r>
              <a:rPr lang="en-US" sz="1400" dirty="0">
                <a:solidFill>
                  <a:schemeClr val="accent5"/>
                </a:solidFill>
              </a:rPr>
              <a:t>, they c/o a prolonged  </a:t>
            </a:r>
            <a:r>
              <a:rPr lang="en-US" sz="1400" i="1" dirty="0">
                <a:solidFill>
                  <a:schemeClr val="accent5"/>
                </a:solidFill>
              </a:rPr>
              <a:t>photostress recovery time</a:t>
            </a:r>
            <a:r>
              <a:rPr lang="en-US" sz="1400" dirty="0">
                <a:solidFill>
                  <a:schemeClr val="accent5"/>
                </a:solidFill>
              </a:rPr>
              <a:t>.</a:t>
            </a:r>
          </a:p>
          <a:p>
            <a:endParaRPr lang="en-US" sz="1400" dirty="0">
              <a:solidFill>
                <a:schemeClr val="accent5"/>
              </a:solidFill>
            </a:endParaRPr>
          </a:p>
          <a:p>
            <a:r>
              <a:rPr lang="en-US" sz="1400" dirty="0">
                <a:solidFill>
                  <a:schemeClr val="accent5"/>
                </a:solidFill>
              </a:rPr>
              <a:t>In addition to TVL, these pts may c/o that bright lights produce prolonged  afterimages.</a:t>
            </a:r>
          </a:p>
        </p:txBody>
      </p:sp>
      <p:sp>
        <p:nvSpPr>
          <p:cNvPr id="6" name="Rectangle 5">
            <a:extLst>
              <a:ext uri="{FF2B5EF4-FFF2-40B4-BE49-F238E27FC236}">
                <a16:creationId xmlns:a16="http://schemas.microsoft.com/office/drawing/2014/main" id="{F37C1820-50AD-E030-0220-F19A5A589C38}"/>
              </a:ext>
            </a:extLst>
          </p:cNvPr>
          <p:cNvSpPr/>
          <p:nvPr/>
        </p:nvSpPr>
        <p:spPr>
          <a:xfrm>
            <a:off x="3929195" y="4998032"/>
            <a:ext cx="854766" cy="212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8712809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p>
          <a:p>
            <a:endParaRPr lang="en-US" sz="1400" dirty="0"/>
          </a:p>
          <a:p>
            <a:r>
              <a:rPr lang="en-US" sz="1400" i="1" dirty="0"/>
              <a:t>These pts may c/o a specific trigger for their TVL—what is it?</a:t>
            </a:r>
          </a:p>
          <a:p>
            <a:r>
              <a:rPr lang="en-US" sz="1400" dirty="0"/>
              <a:t>Exposure to a very  bright light </a:t>
            </a:r>
            <a:r>
              <a:rPr lang="en-US" sz="1400" dirty="0">
                <a:solidFill>
                  <a:schemeClr val="accent5"/>
                </a:solidFill>
              </a:rPr>
              <a:t>. In </a:t>
            </a:r>
            <a:r>
              <a:rPr lang="en-US" sz="1400" dirty="0" err="1">
                <a:solidFill>
                  <a:schemeClr val="accent5"/>
                </a:solidFill>
              </a:rPr>
              <a:t>ophthospeak</a:t>
            </a:r>
            <a:r>
              <a:rPr lang="en-US" sz="1400" dirty="0">
                <a:solidFill>
                  <a:schemeClr val="accent5"/>
                </a:solidFill>
              </a:rPr>
              <a:t>, they c/o a prolonged  </a:t>
            </a:r>
            <a:r>
              <a:rPr lang="en-US" sz="1400" i="1" dirty="0">
                <a:solidFill>
                  <a:schemeClr val="accent5"/>
                </a:solidFill>
              </a:rPr>
              <a:t>photostress recovery time</a:t>
            </a:r>
            <a:r>
              <a:rPr lang="en-US" sz="1400" dirty="0">
                <a:solidFill>
                  <a:schemeClr val="accent5"/>
                </a:solidFill>
              </a:rPr>
              <a:t>.</a:t>
            </a:r>
          </a:p>
          <a:p>
            <a:endParaRPr lang="en-US" sz="1400" dirty="0">
              <a:solidFill>
                <a:schemeClr val="accent5"/>
              </a:solidFill>
            </a:endParaRPr>
          </a:p>
          <a:p>
            <a:r>
              <a:rPr lang="en-US" sz="1400" dirty="0">
                <a:solidFill>
                  <a:schemeClr val="accent5"/>
                </a:solidFill>
              </a:rPr>
              <a:t>In addition to TVL, these pts may c/o that bright lights produce prolonged  afterimages.</a:t>
            </a:r>
          </a:p>
        </p:txBody>
      </p:sp>
    </p:spTree>
    <p:extLst>
      <p:ext uri="{BB962C8B-B14F-4D97-AF65-F5344CB8AC3E}">
        <p14:creationId xmlns:p14="http://schemas.microsoft.com/office/powerpoint/2010/main" val="2659272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p>
          <a:p>
            <a:endParaRPr lang="en-US" sz="1400" dirty="0"/>
          </a:p>
          <a:p>
            <a:r>
              <a:rPr lang="en-US" sz="1400" i="1" dirty="0"/>
              <a:t>These pts may c/o a specific trigger for their TVL—what is it?</a:t>
            </a:r>
          </a:p>
          <a:p>
            <a:r>
              <a:rPr lang="en-US" sz="1400" dirty="0"/>
              <a:t>Exposure to a very  bright light . </a:t>
            </a:r>
            <a:r>
              <a:rPr lang="en-US" sz="1400" dirty="0">
                <a:solidFill>
                  <a:srgbClr val="0000FF"/>
                </a:solidFill>
              </a:rPr>
              <a:t>In </a:t>
            </a:r>
            <a:r>
              <a:rPr lang="en-US" sz="1400" dirty="0" err="1">
                <a:solidFill>
                  <a:srgbClr val="0000FF"/>
                </a:solidFill>
              </a:rPr>
              <a:t>ophthospeak</a:t>
            </a:r>
            <a:r>
              <a:rPr lang="en-US" sz="1400" dirty="0">
                <a:solidFill>
                  <a:srgbClr val="0000FF"/>
                </a:solidFill>
              </a:rPr>
              <a:t>, they c/o a prolonged  </a:t>
            </a:r>
            <a:r>
              <a:rPr lang="en-US" sz="1400" i="1" dirty="0">
                <a:solidFill>
                  <a:srgbClr val="0000FF"/>
                </a:solidFill>
              </a:rPr>
              <a:t>photostress recovery time</a:t>
            </a:r>
            <a:r>
              <a:rPr lang="en-US" sz="1400" dirty="0">
                <a:solidFill>
                  <a:srgbClr val="0000FF"/>
                </a:solidFill>
              </a:rPr>
              <a:t>.</a:t>
            </a:r>
          </a:p>
          <a:p>
            <a:endParaRPr lang="en-US" sz="1400" dirty="0">
              <a:solidFill>
                <a:schemeClr val="accent5"/>
              </a:solidFill>
            </a:endParaRPr>
          </a:p>
          <a:p>
            <a:r>
              <a:rPr lang="en-US" sz="1400" dirty="0">
                <a:solidFill>
                  <a:schemeClr val="accent5"/>
                </a:solidFill>
              </a:rPr>
              <a:t>In addition to TVL, these pts may c/o that bright lights produce prolonged  afterimages.</a:t>
            </a:r>
          </a:p>
        </p:txBody>
      </p:sp>
      <p:sp>
        <p:nvSpPr>
          <p:cNvPr id="14" name="Rectangle 13">
            <a:extLst>
              <a:ext uri="{FF2B5EF4-FFF2-40B4-BE49-F238E27FC236}">
                <a16:creationId xmlns:a16="http://schemas.microsoft.com/office/drawing/2014/main" id="{ABE0FF85-EC26-DADF-65FD-45613DBF81EE}"/>
              </a:ext>
            </a:extLst>
          </p:cNvPr>
          <p:cNvSpPr/>
          <p:nvPr/>
        </p:nvSpPr>
        <p:spPr>
          <a:xfrm>
            <a:off x="3232304" y="5195235"/>
            <a:ext cx="2068565" cy="212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20770286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p>
          <a:p>
            <a:endParaRPr lang="en-US" sz="1400" dirty="0"/>
          </a:p>
          <a:p>
            <a:r>
              <a:rPr lang="en-US" sz="1400" i="1" dirty="0"/>
              <a:t>These pts may c/o a specific trigger for their TVL—what is it?</a:t>
            </a:r>
          </a:p>
          <a:p>
            <a:r>
              <a:rPr lang="en-US" sz="1400" dirty="0"/>
              <a:t>Exposure to a very  bright light . </a:t>
            </a:r>
            <a:r>
              <a:rPr lang="en-US" sz="1400" dirty="0">
                <a:solidFill>
                  <a:srgbClr val="0000FF"/>
                </a:solidFill>
              </a:rPr>
              <a:t>In </a:t>
            </a:r>
            <a:r>
              <a:rPr lang="en-US" sz="1400" dirty="0" err="1">
                <a:solidFill>
                  <a:srgbClr val="0000FF"/>
                </a:solidFill>
              </a:rPr>
              <a:t>ophthospeak</a:t>
            </a:r>
            <a:r>
              <a:rPr lang="en-US" sz="1400" dirty="0">
                <a:solidFill>
                  <a:srgbClr val="0000FF"/>
                </a:solidFill>
              </a:rPr>
              <a:t>, they c/o a prolonged  </a:t>
            </a:r>
            <a:r>
              <a:rPr lang="en-US" sz="1400" i="1" dirty="0">
                <a:solidFill>
                  <a:srgbClr val="0000FF"/>
                </a:solidFill>
              </a:rPr>
              <a:t>photostress recovery time</a:t>
            </a:r>
            <a:r>
              <a:rPr lang="en-US" sz="1400" dirty="0">
                <a:solidFill>
                  <a:srgbClr val="0000FF"/>
                </a:solidFill>
              </a:rPr>
              <a:t>.</a:t>
            </a:r>
            <a:endParaRPr lang="en-US" sz="1400" dirty="0">
              <a:solidFill>
                <a:schemeClr val="accent5"/>
              </a:solidFill>
            </a:endParaRPr>
          </a:p>
          <a:p>
            <a:endParaRPr lang="en-US" sz="1400" dirty="0">
              <a:solidFill>
                <a:schemeClr val="accent5"/>
              </a:solidFill>
            </a:endParaRPr>
          </a:p>
          <a:p>
            <a:r>
              <a:rPr lang="en-US" sz="1400" dirty="0">
                <a:solidFill>
                  <a:schemeClr val="accent5"/>
                </a:solidFill>
              </a:rPr>
              <a:t>In addition to TVL, these pts may c/o that bright lights produce prolonged  afterimages.</a:t>
            </a:r>
          </a:p>
        </p:txBody>
      </p:sp>
    </p:spTree>
    <p:extLst>
      <p:ext uri="{BB962C8B-B14F-4D97-AF65-F5344CB8AC3E}">
        <p14:creationId xmlns:p14="http://schemas.microsoft.com/office/powerpoint/2010/main" val="330551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p>
          <a:p>
            <a:endParaRPr lang="en-US" sz="1400" dirty="0"/>
          </a:p>
          <a:p>
            <a:r>
              <a:rPr lang="en-US" sz="1400" i="1" dirty="0"/>
              <a:t>These pts may c/o a specific trigger for their TVL—what is it?</a:t>
            </a:r>
          </a:p>
          <a:p>
            <a:r>
              <a:rPr lang="en-US" sz="1400" dirty="0"/>
              <a:t>Exposure to a very  bright light . </a:t>
            </a:r>
            <a:r>
              <a:rPr lang="en-US" sz="1400" dirty="0">
                <a:solidFill>
                  <a:srgbClr val="0000FF"/>
                </a:solidFill>
              </a:rPr>
              <a:t>In </a:t>
            </a:r>
            <a:r>
              <a:rPr lang="en-US" sz="1400" dirty="0" err="1">
                <a:solidFill>
                  <a:srgbClr val="0000FF"/>
                </a:solidFill>
              </a:rPr>
              <a:t>ophthospeak</a:t>
            </a:r>
            <a:r>
              <a:rPr lang="en-US" sz="1400" dirty="0">
                <a:solidFill>
                  <a:srgbClr val="0000FF"/>
                </a:solidFill>
              </a:rPr>
              <a:t>, they c/o a prolonged  </a:t>
            </a:r>
            <a:r>
              <a:rPr lang="en-US" sz="1400" i="1" dirty="0">
                <a:solidFill>
                  <a:srgbClr val="0000FF"/>
                </a:solidFill>
              </a:rPr>
              <a:t>photostress recovery time</a:t>
            </a:r>
            <a:r>
              <a:rPr lang="en-US" sz="1400" dirty="0">
                <a:solidFill>
                  <a:srgbClr val="0000FF"/>
                </a:solidFill>
              </a:rPr>
              <a:t>.</a:t>
            </a:r>
          </a:p>
          <a:p>
            <a:endParaRPr lang="en-US" sz="1400" dirty="0"/>
          </a:p>
          <a:p>
            <a:r>
              <a:rPr lang="en-US" sz="1400" dirty="0"/>
              <a:t>In addition to TVL, these pts may c/o that bright lights produce prolonged  afterimages.</a:t>
            </a:r>
          </a:p>
        </p:txBody>
      </p:sp>
      <p:sp>
        <p:nvSpPr>
          <p:cNvPr id="8" name="Rectangle 7">
            <a:extLst>
              <a:ext uri="{FF2B5EF4-FFF2-40B4-BE49-F238E27FC236}">
                <a16:creationId xmlns:a16="http://schemas.microsoft.com/office/drawing/2014/main" id="{9B356865-C6D4-AF61-1087-31F17F28C9AD}"/>
              </a:ext>
            </a:extLst>
          </p:cNvPr>
          <p:cNvSpPr/>
          <p:nvPr/>
        </p:nvSpPr>
        <p:spPr>
          <a:xfrm>
            <a:off x="3929195" y="5836928"/>
            <a:ext cx="971947" cy="22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264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t>--Dry eyes</a:t>
            </a:r>
          </a:p>
          <a:p>
            <a:r>
              <a:rPr lang="en-US" sz="1600" dirty="0"/>
              <a:t>--Recurrent hyphema</a:t>
            </a:r>
          </a:p>
          <a:p>
            <a:r>
              <a:rPr lang="en-US" sz="1600" dirty="0"/>
              <a:t>--Pigment dispersion syndrome</a:t>
            </a:r>
          </a:p>
          <a:p>
            <a:r>
              <a:rPr lang="en-US" sz="1600" dirty="0"/>
              <a:t>--Angle-closure glaucoma</a:t>
            </a:r>
          </a:p>
          <a:p>
            <a:r>
              <a:rPr lang="en-US" sz="1600" dirty="0"/>
              <a:t>--Optic nerve abnormalities</a:t>
            </a:r>
          </a:p>
          <a:p>
            <a:r>
              <a:rPr lang="en-US" sz="1600" dirty="0"/>
              <a:t>--</a:t>
            </a:r>
            <a:r>
              <a:rPr lang="en-US" sz="1600" b="1" dirty="0"/>
              <a:t>Macular disorder</a:t>
            </a:r>
            <a:endParaRPr lang="en-US" sz="1600" b="1" i="1" dirty="0"/>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t>‘Macular disorder’</a:t>
            </a:r>
            <a:r>
              <a:rPr lang="en-US" sz="1400" i="1" dirty="0"/>
              <a:t> is rather vague. What three conditions does the </a:t>
            </a:r>
            <a:r>
              <a:rPr lang="en-US" sz="1400" dirty="0"/>
              <a:t>Neuro</a:t>
            </a:r>
            <a:r>
              <a:rPr lang="en-US" sz="1400" i="1" dirty="0"/>
              <a:t> book mention in this regard? </a:t>
            </a:r>
          </a:p>
          <a:p>
            <a:r>
              <a:rPr lang="en-US" sz="1400" dirty="0"/>
              <a:t>--Serous RD</a:t>
            </a:r>
          </a:p>
          <a:p>
            <a:r>
              <a:rPr lang="en-US" sz="1400" dirty="0"/>
              <a:t>--ARMD</a:t>
            </a:r>
          </a:p>
          <a:p>
            <a:r>
              <a:rPr lang="en-US" sz="1400" dirty="0"/>
              <a:t>--Ocular ischemia</a:t>
            </a:r>
          </a:p>
          <a:p>
            <a:endParaRPr lang="en-US" sz="1400" dirty="0"/>
          </a:p>
          <a:p>
            <a:r>
              <a:rPr lang="en-US" sz="1400" i="1" dirty="0"/>
              <a:t>These pts may c/o a specific trigger for their TVL—what is it?</a:t>
            </a:r>
          </a:p>
          <a:p>
            <a:r>
              <a:rPr lang="en-US" sz="1400" dirty="0"/>
              <a:t>Exposure to a very  bright light . </a:t>
            </a:r>
            <a:r>
              <a:rPr lang="en-US" sz="1400" dirty="0">
                <a:solidFill>
                  <a:srgbClr val="0000FF"/>
                </a:solidFill>
              </a:rPr>
              <a:t>In </a:t>
            </a:r>
            <a:r>
              <a:rPr lang="en-US" sz="1400" dirty="0" err="1">
                <a:solidFill>
                  <a:srgbClr val="0000FF"/>
                </a:solidFill>
              </a:rPr>
              <a:t>ophthospeak</a:t>
            </a:r>
            <a:r>
              <a:rPr lang="en-US" sz="1400" dirty="0">
                <a:solidFill>
                  <a:srgbClr val="0000FF"/>
                </a:solidFill>
              </a:rPr>
              <a:t>, they c/o a prolonged  </a:t>
            </a:r>
            <a:r>
              <a:rPr lang="en-US" sz="1400" i="1" dirty="0">
                <a:solidFill>
                  <a:srgbClr val="0000FF"/>
                </a:solidFill>
              </a:rPr>
              <a:t>photostress recovery time</a:t>
            </a:r>
            <a:r>
              <a:rPr lang="en-US" sz="1400" dirty="0">
                <a:solidFill>
                  <a:srgbClr val="0000FF"/>
                </a:solidFill>
              </a:rPr>
              <a:t>.</a:t>
            </a:r>
          </a:p>
          <a:p>
            <a:endParaRPr lang="en-US" sz="1400" dirty="0"/>
          </a:p>
          <a:p>
            <a:r>
              <a:rPr lang="en-US" sz="1400" dirty="0"/>
              <a:t>In addition to TVL, these pts may c/o that bright lights produce prolonged  afterimages.</a:t>
            </a:r>
          </a:p>
        </p:txBody>
      </p:sp>
    </p:spTree>
    <p:extLst>
      <p:ext uri="{BB962C8B-B14F-4D97-AF65-F5344CB8AC3E}">
        <p14:creationId xmlns:p14="http://schemas.microsoft.com/office/powerpoint/2010/main" val="506848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endParaRPr lang="en-US" sz="1400" i="1" dirty="0">
              <a:solidFill>
                <a:schemeClr val="accent5">
                  <a:lumMod val="75000"/>
                </a:schemeClr>
              </a:solidFill>
            </a:endParaRPr>
          </a:p>
          <a:p>
            <a:r>
              <a:rPr lang="en-US" sz="1400" dirty="0">
                <a:solidFill>
                  <a:schemeClr val="accent5">
                    <a:lumMod val="75000"/>
                  </a:schemeClr>
                </a:solidFill>
              </a:rPr>
              <a:t>It can indeed, via the </a:t>
            </a:r>
            <a:r>
              <a:rPr lang="en-US" sz="1400" i="1" dirty="0">
                <a:solidFill>
                  <a:schemeClr val="accent5">
                    <a:lumMod val="75000"/>
                  </a:schemeClr>
                </a:solidFill>
              </a:rPr>
              <a:t>photostress recovery test</a:t>
            </a:r>
            <a:r>
              <a:rPr lang="en-US" sz="1400" dirty="0">
                <a:solidFill>
                  <a:schemeClr val="accent5">
                    <a:lumMod val="75000"/>
                  </a:schemeClr>
                </a:solidFill>
              </a:rPr>
              <a:t>. The test is performed  unilaterally . The BCVA for the eye is determined (reliable results require that VA be  20/80  or better). An extremely bright light is shone directly into the eye from a distance of about  1 inch  for  10 seconds . The </a:t>
            </a:r>
            <a:r>
              <a:rPr lang="en-US" sz="1400" dirty="0" err="1">
                <a:solidFill>
                  <a:schemeClr val="accent5">
                    <a:lumMod val="75000"/>
                  </a:schemeClr>
                </a:solidFill>
              </a:rPr>
              <a:t>pt</a:t>
            </a:r>
            <a:r>
              <a:rPr lang="en-US" sz="1400" dirty="0">
                <a:solidFill>
                  <a:schemeClr val="accent5">
                    <a:lumMod val="75000"/>
                  </a:schemeClr>
                </a:solidFill>
              </a:rPr>
              <a:t> is then asked to read a Snellen line  one row  worse than their BCVA, and the amount of time it takes for them to be able to do this is recorded. A normal photostress time would be  30-s  or less; pts with OIS will take significantly longer, usually at least  90-s .</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150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chemeClr val="accent5">
                    <a:lumMod val="75000"/>
                  </a:schemeClr>
                </a:solidFill>
              </a:rPr>
              <a:t>The BCVA for the eye is determined (reliable results require that VA be  20/80  or better). An extremely bright light is shone directly into the eye from a distance of about  1 inch  for  10 seconds . The </a:t>
            </a:r>
            <a:r>
              <a:rPr lang="en-US" sz="1400" dirty="0" err="1">
                <a:solidFill>
                  <a:schemeClr val="accent5">
                    <a:lumMod val="75000"/>
                  </a:schemeClr>
                </a:solidFill>
              </a:rPr>
              <a:t>pt</a:t>
            </a:r>
            <a:r>
              <a:rPr lang="en-US" sz="1400" dirty="0">
                <a:solidFill>
                  <a:schemeClr val="accent5">
                    <a:lumMod val="75000"/>
                  </a:schemeClr>
                </a:solidFill>
              </a:rPr>
              <a:t> is then asked to read a Snellen line  one row  worse than their BCVA, and the amount of time it takes for them to be able to do this is recorded. A normal photostress time would be  30-s  or less; pts with OIS will take significantly longer, usually at least  90-s .</a:t>
            </a:r>
          </a:p>
        </p:txBody>
      </p:sp>
      <p:sp>
        <p:nvSpPr>
          <p:cNvPr id="14" name="Rectangle 13">
            <a:extLst>
              <a:ext uri="{FF2B5EF4-FFF2-40B4-BE49-F238E27FC236}">
                <a16:creationId xmlns:a16="http://schemas.microsoft.com/office/drawing/2014/main" id="{0B4827AD-7872-9DB9-D030-3463AE3395F2}"/>
              </a:ext>
            </a:extLst>
          </p:cNvPr>
          <p:cNvSpPr/>
          <p:nvPr/>
        </p:nvSpPr>
        <p:spPr>
          <a:xfrm>
            <a:off x="1369920" y="3756144"/>
            <a:ext cx="914400" cy="22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uni</a:t>
            </a:r>
            <a:r>
              <a:rPr lang="en-US" sz="800" dirty="0">
                <a:solidFill>
                  <a:schemeClr val="tx1"/>
                </a:solidFill>
              </a:rPr>
              <a:t>- v bilaterally</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7944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89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chemeClr val="accent5">
                    <a:lumMod val="75000"/>
                  </a:schemeClr>
                </a:solidFill>
              </a:rPr>
              <a:t>The BCVA for the eye is determined (reliable results require that VA be  20/80  or better). An extremely bright light is shone directly into the eye from a distance of about  1 inch  for  10 seconds . The </a:t>
            </a:r>
            <a:r>
              <a:rPr lang="en-US" sz="1400" dirty="0" err="1">
                <a:solidFill>
                  <a:schemeClr val="accent5">
                    <a:lumMod val="75000"/>
                  </a:schemeClr>
                </a:solidFill>
              </a:rPr>
              <a:t>pt</a:t>
            </a:r>
            <a:r>
              <a:rPr lang="en-US" sz="1400" dirty="0">
                <a:solidFill>
                  <a:schemeClr val="accent5">
                    <a:lumMod val="75000"/>
                  </a:schemeClr>
                </a:solidFill>
              </a:rPr>
              <a:t> is then asked to read a Snellen line  one row  worse than their BCVA, and the amount of time it takes for them to be able to do this is recorded. A normal photostress time would be  30-s  or less; pts with OIS will take significantly longer, usually at least  90-s .</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1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sp>
        <p:nvSpPr>
          <p:cNvPr id="4" name="TextBox 3">
            <a:extLst>
              <a:ext uri="{FF2B5EF4-FFF2-40B4-BE49-F238E27FC236}">
                <a16:creationId xmlns:a16="http://schemas.microsoft.com/office/drawing/2014/main" id="{1BF4F459-D7F3-611C-9421-44DD85812FA9}"/>
              </a:ext>
            </a:extLst>
          </p:cNvPr>
          <p:cNvSpPr txBox="1"/>
          <p:nvPr/>
        </p:nvSpPr>
        <p:spPr>
          <a:xfrm>
            <a:off x="2630603" y="887896"/>
            <a:ext cx="3882794" cy="584775"/>
          </a:xfrm>
          <a:prstGeom prst="rect">
            <a:avLst/>
          </a:prstGeom>
          <a:noFill/>
        </p:spPr>
        <p:txBody>
          <a:bodyPr wrap="none" rtlCol="0">
            <a:spAutoFit/>
          </a:bodyPr>
          <a:lstStyle/>
          <a:p>
            <a:r>
              <a:rPr lang="en-US" sz="1600" i="1" dirty="0">
                <a:solidFill>
                  <a:schemeClr val="bg1">
                    <a:lumMod val="75000"/>
                  </a:schemeClr>
                </a:solidFill>
              </a:rPr>
              <a:t>What does </a:t>
            </a:r>
            <a:r>
              <a:rPr lang="en-US" sz="1600" dirty="0">
                <a:solidFill>
                  <a:schemeClr val="bg1">
                    <a:lumMod val="75000"/>
                  </a:schemeClr>
                </a:solidFill>
              </a:rPr>
              <a:t>TVL</a:t>
            </a:r>
            <a:r>
              <a:rPr lang="en-US" sz="1600" i="1" dirty="0">
                <a:solidFill>
                  <a:schemeClr val="bg1">
                    <a:lumMod val="75000"/>
                  </a:schemeClr>
                </a:solidFill>
              </a:rPr>
              <a:t> stand for in this context?</a:t>
            </a:r>
          </a:p>
          <a:p>
            <a:r>
              <a:rPr lang="en-US" sz="1600" dirty="0"/>
              <a:t>Transient </a:t>
            </a:r>
            <a:r>
              <a:rPr lang="en-US" sz="1600" b="1" dirty="0"/>
              <a:t>visual</a:t>
            </a:r>
            <a:r>
              <a:rPr lang="en-US" sz="1600" dirty="0"/>
              <a:t> loss</a:t>
            </a:r>
          </a:p>
        </p:txBody>
      </p:sp>
      <p:sp>
        <p:nvSpPr>
          <p:cNvPr id="5" name="TextBox 4">
            <a:extLst>
              <a:ext uri="{FF2B5EF4-FFF2-40B4-BE49-F238E27FC236}">
                <a16:creationId xmlns:a16="http://schemas.microsoft.com/office/drawing/2014/main" id="{F9953EC9-9C53-C492-E615-82FE29D64913}"/>
              </a:ext>
            </a:extLst>
          </p:cNvPr>
          <p:cNvSpPr txBox="1"/>
          <p:nvPr/>
        </p:nvSpPr>
        <p:spPr>
          <a:xfrm>
            <a:off x="4028657" y="1662281"/>
            <a:ext cx="4903305" cy="954107"/>
          </a:xfrm>
          <a:prstGeom prst="rect">
            <a:avLst/>
          </a:prstGeom>
          <a:noFill/>
        </p:spPr>
        <p:txBody>
          <a:bodyPr wrap="square" rtlCol="0">
            <a:spAutoFit/>
          </a:bodyPr>
          <a:lstStyle/>
          <a:p>
            <a:r>
              <a:rPr lang="en-US" sz="1400" i="1" dirty="0"/>
              <a:t>How is the ‘visual loss’ in TVL defined? Are we talking total, cave-at-night loss, or can it be less severe and still qualify as TVL?</a:t>
            </a:r>
          </a:p>
          <a:p>
            <a:r>
              <a:rPr lang="en-US" sz="1400" dirty="0"/>
              <a:t>It can be complete, or partial</a:t>
            </a:r>
          </a:p>
        </p:txBody>
      </p:sp>
      <p:sp>
        <p:nvSpPr>
          <p:cNvPr id="6" name="TextBox 5">
            <a:extLst>
              <a:ext uri="{FF2B5EF4-FFF2-40B4-BE49-F238E27FC236}">
                <a16:creationId xmlns:a16="http://schemas.microsoft.com/office/drawing/2014/main" id="{3E56F53D-52F7-B440-0B31-DE09C9818EC5}"/>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7" name="TextBox 6">
            <a:extLst>
              <a:ext uri="{FF2B5EF4-FFF2-40B4-BE49-F238E27FC236}">
                <a16:creationId xmlns:a16="http://schemas.microsoft.com/office/drawing/2014/main" id="{AD2209E1-B043-2B6B-3EAA-351FCF024E2B}"/>
              </a:ext>
            </a:extLst>
          </p:cNvPr>
          <p:cNvSpPr txBox="1"/>
          <p:nvPr/>
        </p:nvSpPr>
        <p:spPr>
          <a:xfrm>
            <a:off x="331308" y="1662281"/>
            <a:ext cx="3121047" cy="1169551"/>
          </a:xfrm>
          <a:prstGeom prst="rect">
            <a:avLst/>
          </a:prstGeom>
          <a:noFill/>
        </p:spPr>
        <p:txBody>
          <a:bodyPr wrap="none" rtlCol="0">
            <a:spAutoFit/>
          </a:bodyPr>
          <a:lstStyle/>
          <a:p>
            <a:r>
              <a:rPr lang="en-US" sz="1400" i="1" dirty="0">
                <a:solidFill>
                  <a:schemeClr val="bg1">
                    <a:lumMod val="75000"/>
                  </a:schemeClr>
                </a:solidFill>
              </a:rPr>
              <a:t>How is the ‘transient’ in TVL defined?</a:t>
            </a:r>
          </a:p>
          <a:p>
            <a:r>
              <a:rPr lang="en-US" sz="1400" dirty="0">
                <a:solidFill>
                  <a:schemeClr val="bg1">
                    <a:lumMod val="75000"/>
                  </a:schemeClr>
                </a:solidFill>
              </a:rPr>
              <a:t>Less than 24 </a:t>
            </a:r>
            <a:r>
              <a:rPr lang="en-US" sz="1400" dirty="0" err="1">
                <a:solidFill>
                  <a:schemeClr val="bg1">
                    <a:lumMod val="75000"/>
                  </a:schemeClr>
                </a:solidFill>
              </a:rPr>
              <a:t>hrs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How brief can the VL be?</a:t>
            </a:r>
          </a:p>
          <a:p>
            <a:r>
              <a:rPr lang="en-US" sz="1400" dirty="0">
                <a:solidFill>
                  <a:schemeClr val="bg1">
                    <a:lumMod val="75000"/>
                  </a:schemeClr>
                </a:solidFill>
              </a:rPr>
              <a:t>As little as a few seconds</a:t>
            </a:r>
          </a:p>
        </p:txBody>
      </p:sp>
    </p:spTree>
    <p:extLst>
      <p:ext uri="{BB962C8B-B14F-4D97-AF65-F5344CB8AC3E}">
        <p14:creationId xmlns:p14="http://schemas.microsoft.com/office/powerpoint/2010/main" val="34305333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90</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solidFill>
                  <a:schemeClr val="accent5">
                    <a:lumMod val="75000"/>
                  </a:schemeClr>
                </a:solidFill>
              </a:rPr>
              <a:t>An extremely bright light is shone directly into the eye from a distance of about  1 inch  for  10 seconds . The </a:t>
            </a:r>
            <a:r>
              <a:rPr lang="en-US" sz="1400" dirty="0" err="1">
                <a:solidFill>
                  <a:schemeClr val="accent5">
                    <a:lumMod val="75000"/>
                  </a:schemeClr>
                </a:solidFill>
              </a:rPr>
              <a:t>pt</a:t>
            </a:r>
            <a:r>
              <a:rPr lang="en-US" sz="1400" dirty="0">
                <a:solidFill>
                  <a:schemeClr val="accent5">
                    <a:lumMod val="75000"/>
                  </a:schemeClr>
                </a:solidFill>
              </a:rPr>
              <a:t> is then asked to read a Snellen line  one row  worse than their BCVA, and the amount of time it takes for them to be able to do this is recorded. A normal photostress time would be  30-s  or less; pts with OIS will take significantly longer, usually at least  90-s .</a:t>
            </a:r>
          </a:p>
        </p:txBody>
      </p:sp>
      <p:sp>
        <p:nvSpPr>
          <p:cNvPr id="15" name="Rectangle 14">
            <a:extLst>
              <a:ext uri="{FF2B5EF4-FFF2-40B4-BE49-F238E27FC236}">
                <a16:creationId xmlns:a16="http://schemas.microsoft.com/office/drawing/2014/main" id="{C976BF2B-4AC5-A01C-8E54-8AD2B4C4D9A1}"/>
              </a:ext>
            </a:extLst>
          </p:cNvPr>
          <p:cNvSpPr/>
          <p:nvPr/>
        </p:nvSpPr>
        <p:spPr>
          <a:xfrm>
            <a:off x="1678080" y="3946286"/>
            <a:ext cx="506896" cy="22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Snellen</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5711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91</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solidFill>
                  <a:schemeClr val="accent5">
                    <a:lumMod val="75000"/>
                  </a:schemeClr>
                </a:solidFill>
              </a:rPr>
              <a:t>An extremely bright light is shone directly into the eye from a distance of about  1 inch  for  10 seconds . The </a:t>
            </a:r>
            <a:r>
              <a:rPr lang="en-US" sz="1400" dirty="0" err="1">
                <a:solidFill>
                  <a:schemeClr val="accent5">
                    <a:lumMod val="75000"/>
                  </a:schemeClr>
                </a:solidFill>
              </a:rPr>
              <a:t>pt</a:t>
            </a:r>
            <a:r>
              <a:rPr lang="en-US" sz="1400" dirty="0">
                <a:solidFill>
                  <a:schemeClr val="accent5">
                    <a:lumMod val="75000"/>
                  </a:schemeClr>
                </a:solidFill>
              </a:rPr>
              <a:t> is then asked to read a Snellen line  one row  worse than their BCVA, and the amount of time it takes for them to be able to do this is recorded. A normal photostress time would be  30-s  or less; pts with OIS will take significantly longer, usually at least  90-s .</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0548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92</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t>An extremely bright light is shone directly into the eye from a distance of about  1 inch  for  10 seconds . </a:t>
            </a:r>
            <a:r>
              <a:rPr lang="en-US" sz="1400" dirty="0">
                <a:solidFill>
                  <a:schemeClr val="accent5">
                    <a:lumMod val="75000"/>
                  </a:schemeClr>
                </a:solidFill>
              </a:rPr>
              <a:t>The </a:t>
            </a:r>
            <a:r>
              <a:rPr lang="en-US" sz="1400" dirty="0" err="1">
                <a:solidFill>
                  <a:schemeClr val="accent5">
                    <a:lumMod val="75000"/>
                  </a:schemeClr>
                </a:solidFill>
              </a:rPr>
              <a:t>pt</a:t>
            </a:r>
            <a:r>
              <a:rPr lang="en-US" sz="1400" dirty="0">
                <a:solidFill>
                  <a:schemeClr val="accent5">
                    <a:lumMod val="75000"/>
                  </a:schemeClr>
                </a:solidFill>
              </a:rPr>
              <a:t> is then asked to read a Snellen line  one row  worse than their BCVA, and the amount of time it takes for them to be able to do this is recorded. A normal photostress time would be  30-s  or less; pts with OIS will take significantly longer, usually at least  90-s .</a:t>
            </a:r>
          </a:p>
        </p:txBody>
      </p:sp>
      <p:sp>
        <p:nvSpPr>
          <p:cNvPr id="16" name="Rectangle 15">
            <a:extLst>
              <a:ext uri="{FF2B5EF4-FFF2-40B4-BE49-F238E27FC236}">
                <a16:creationId xmlns:a16="http://schemas.microsoft.com/office/drawing/2014/main" id="{1DF2A616-EE81-8DA0-E8D8-4549526D8047}"/>
              </a:ext>
            </a:extLst>
          </p:cNvPr>
          <p:cNvSpPr/>
          <p:nvPr/>
        </p:nvSpPr>
        <p:spPr>
          <a:xfrm>
            <a:off x="3000237" y="4176182"/>
            <a:ext cx="506896" cy="22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7" name="Rectangle 16">
            <a:extLst>
              <a:ext uri="{FF2B5EF4-FFF2-40B4-BE49-F238E27FC236}">
                <a16:creationId xmlns:a16="http://schemas.microsoft.com/office/drawing/2014/main" id="{DFEBD809-A9EF-F887-F643-2CE5DB67DBDE}"/>
              </a:ext>
            </a:extLst>
          </p:cNvPr>
          <p:cNvSpPr/>
          <p:nvPr/>
        </p:nvSpPr>
        <p:spPr>
          <a:xfrm>
            <a:off x="3887880" y="4172807"/>
            <a:ext cx="947530" cy="214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length of time</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53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93</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t>An extremely bright light is shone directly into the eye from a distance of about  1 inch  for  10 seconds . </a:t>
            </a:r>
            <a:r>
              <a:rPr lang="en-US" sz="1400" dirty="0">
                <a:solidFill>
                  <a:schemeClr val="accent5">
                    <a:lumMod val="75000"/>
                  </a:schemeClr>
                </a:solidFill>
              </a:rPr>
              <a:t>The </a:t>
            </a:r>
            <a:r>
              <a:rPr lang="en-US" sz="1400" dirty="0" err="1">
                <a:solidFill>
                  <a:schemeClr val="accent5">
                    <a:lumMod val="75000"/>
                  </a:schemeClr>
                </a:solidFill>
              </a:rPr>
              <a:t>pt</a:t>
            </a:r>
            <a:r>
              <a:rPr lang="en-US" sz="1400" dirty="0">
                <a:solidFill>
                  <a:schemeClr val="accent5">
                    <a:lumMod val="75000"/>
                  </a:schemeClr>
                </a:solidFill>
              </a:rPr>
              <a:t> is then asked to read a Snellen line  one row  worse than their BCVA, and the amount of time it takes for them to be able to do this is recorded. A normal photostress time would be  30-s  or less; pts with OIS will take significantly longer, usually at least  90-s .</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3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94</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t>An extremely bright light is shone directly into the eye from a distance of about  1 inch  for  10 seconds . </a:t>
            </a:r>
            <a:r>
              <a:rPr lang="en-US" sz="1400" dirty="0">
                <a:solidFill>
                  <a:srgbClr val="0000FF"/>
                </a:solidFill>
              </a:rPr>
              <a:t>The </a:t>
            </a:r>
            <a:r>
              <a:rPr lang="en-US" sz="1400" dirty="0" err="1">
                <a:solidFill>
                  <a:srgbClr val="0000FF"/>
                </a:solidFill>
              </a:rPr>
              <a:t>pt</a:t>
            </a:r>
            <a:r>
              <a:rPr lang="en-US" sz="1400" dirty="0">
                <a:solidFill>
                  <a:srgbClr val="0000FF"/>
                </a:solidFill>
              </a:rPr>
              <a:t> is then asked to read a Snellen line  one row  worse than their BCVA, and the amount of time it takes for them to be able to do this is recorded. </a:t>
            </a:r>
            <a:r>
              <a:rPr lang="en-US" sz="1400" dirty="0">
                <a:solidFill>
                  <a:schemeClr val="accent5">
                    <a:lumMod val="75000"/>
                  </a:schemeClr>
                </a:solidFill>
              </a:rPr>
              <a:t>A normal photostress time would be  30-s  or less; pts with OIS will take significantly longer, usually at least  90-s .</a:t>
            </a:r>
          </a:p>
        </p:txBody>
      </p:sp>
      <p:sp>
        <p:nvSpPr>
          <p:cNvPr id="18" name="Rectangle 17">
            <a:extLst>
              <a:ext uri="{FF2B5EF4-FFF2-40B4-BE49-F238E27FC236}">
                <a16:creationId xmlns:a16="http://schemas.microsoft.com/office/drawing/2014/main" id="{F953CFAB-69ED-96BA-DA19-82659131F445}"/>
              </a:ext>
            </a:extLst>
          </p:cNvPr>
          <p:cNvSpPr/>
          <p:nvPr/>
        </p:nvSpPr>
        <p:spPr>
          <a:xfrm>
            <a:off x="2375428" y="4356593"/>
            <a:ext cx="760345" cy="22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3099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95</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t>An extremely bright light is shone directly into the eye from a distance of about  1 inch  for  10 seconds . </a:t>
            </a:r>
            <a:r>
              <a:rPr lang="en-US" sz="1400" dirty="0">
                <a:solidFill>
                  <a:srgbClr val="0000FF"/>
                </a:solidFill>
              </a:rPr>
              <a:t>The </a:t>
            </a:r>
            <a:r>
              <a:rPr lang="en-US" sz="1400" dirty="0" err="1">
                <a:solidFill>
                  <a:srgbClr val="0000FF"/>
                </a:solidFill>
              </a:rPr>
              <a:t>pt</a:t>
            </a:r>
            <a:r>
              <a:rPr lang="en-US" sz="1400" dirty="0">
                <a:solidFill>
                  <a:srgbClr val="0000FF"/>
                </a:solidFill>
              </a:rPr>
              <a:t> is then asked to read a Snellen line  one row  worse than their BCVA, and the amount of time it takes for them to be able to do this is recorded. </a:t>
            </a:r>
            <a:r>
              <a:rPr lang="en-US" sz="1400" dirty="0">
                <a:solidFill>
                  <a:schemeClr val="accent5">
                    <a:lumMod val="75000"/>
                  </a:schemeClr>
                </a:solidFill>
              </a:rPr>
              <a:t>A normal photostress time would be  30-s  or less; pts with OIS will take significantly longer, usually at least  90-s .</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6377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96</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t>An extremely bright light is shone directly into the eye from a distance of about  1 inch  for  10 seconds . </a:t>
            </a:r>
            <a:r>
              <a:rPr lang="en-US" sz="1400" dirty="0">
                <a:solidFill>
                  <a:srgbClr val="0000FF"/>
                </a:solidFill>
              </a:rPr>
              <a:t>The </a:t>
            </a:r>
            <a:r>
              <a:rPr lang="en-US" sz="1400" dirty="0" err="1">
                <a:solidFill>
                  <a:srgbClr val="0000FF"/>
                </a:solidFill>
              </a:rPr>
              <a:t>pt</a:t>
            </a:r>
            <a:r>
              <a:rPr lang="en-US" sz="1400" dirty="0">
                <a:solidFill>
                  <a:srgbClr val="0000FF"/>
                </a:solidFill>
              </a:rPr>
              <a:t> is then asked to read a Snellen line  one row  worse than their BCVA, and the amount of time it takes for them to be able to do this is recorded. </a:t>
            </a:r>
            <a:r>
              <a:rPr lang="en-US" sz="1400" dirty="0"/>
              <a:t>A normal photostress time would be  30-s  or less; it is pathologic if much longer than this.</a:t>
            </a:r>
          </a:p>
        </p:txBody>
      </p:sp>
      <p:sp>
        <p:nvSpPr>
          <p:cNvPr id="8" name="Rectangle 7">
            <a:extLst>
              <a:ext uri="{FF2B5EF4-FFF2-40B4-BE49-F238E27FC236}">
                <a16:creationId xmlns:a16="http://schemas.microsoft.com/office/drawing/2014/main" id="{AF1BFAA7-5D48-6292-DCD1-B1BDDDEE260D}"/>
              </a:ext>
            </a:extLst>
          </p:cNvPr>
          <p:cNvSpPr/>
          <p:nvPr/>
        </p:nvSpPr>
        <p:spPr>
          <a:xfrm>
            <a:off x="7255635" y="4595324"/>
            <a:ext cx="506896" cy="22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time</a:t>
            </a:r>
            <a:endParaRPr lang="en-US" sz="700" dirty="0">
              <a:solidFill>
                <a:schemeClr val="tx1"/>
              </a:solidFill>
            </a:endParaRP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6141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01D7410-38D7-EE8C-EC11-802B21021CCF}"/>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E2A4787-5316-BBAD-C390-A75FB7A4382F}"/>
              </a:ext>
            </a:extLst>
          </p:cNvPr>
          <p:cNvCxnSpPr>
            <a:cxnSpLocks/>
          </p:cNvCxnSpPr>
          <p:nvPr/>
        </p:nvCxnSpPr>
        <p:spPr>
          <a:xfrm>
            <a:off x="2172980" y="2134247"/>
            <a:ext cx="212408"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58FAC46-D935-06F8-09F2-116F456B9969}"/>
              </a:ext>
            </a:extLst>
          </p:cNvPr>
          <p:cNvSpPr txBox="1"/>
          <p:nvPr/>
        </p:nvSpPr>
        <p:spPr>
          <a:xfrm>
            <a:off x="2292624" y="1934192"/>
            <a:ext cx="995785" cy="400110"/>
          </a:xfrm>
          <a:prstGeom prst="rect">
            <a:avLst/>
          </a:prstGeom>
          <a:solidFill>
            <a:schemeClr val="bg1"/>
          </a:solidFill>
        </p:spPr>
        <p:txBody>
          <a:bodyPr wrap="none" rtlCol="0">
            <a:spAutoFit/>
          </a:bodyPr>
          <a:lstStyle/>
          <a:p>
            <a:r>
              <a:rPr lang="en-US" sz="2000" b="1" dirty="0"/>
              <a:t>Ocular</a:t>
            </a:r>
          </a:p>
        </p:txBody>
      </p:sp>
      <p:cxnSp>
        <p:nvCxnSpPr>
          <p:cNvPr id="25" name="Straight Connector 24">
            <a:extLst>
              <a:ext uri="{FF2B5EF4-FFF2-40B4-BE49-F238E27FC236}">
                <a16:creationId xmlns:a16="http://schemas.microsoft.com/office/drawing/2014/main" id="{3C875810-5399-436C-9A1E-BE88E36BB8D9}"/>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BE2C99E-6CD3-E936-4512-8F1C7E617292}"/>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27" name="Straight Connector 26">
            <a:extLst>
              <a:ext uri="{FF2B5EF4-FFF2-40B4-BE49-F238E27FC236}">
                <a16:creationId xmlns:a16="http://schemas.microsoft.com/office/drawing/2014/main" id="{276E069E-1BA5-3BAC-56A3-EC8535E3620A}"/>
              </a:ext>
            </a:extLst>
          </p:cNvPr>
          <p:cNvCxnSpPr>
            <a:cxnSpLocks/>
          </p:cNvCxnSpPr>
          <p:nvPr/>
        </p:nvCxnSpPr>
        <p:spPr>
          <a:xfrm>
            <a:off x="2179608" y="2936001"/>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B8AE4A-B86C-088F-636D-1D99A2C39BF3}"/>
              </a:ext>
            </a:extLst>
          </p:cNvPr>
          <p:cNvSpPr txBox="1"/>
          <p:nvPr/>
        </p:nvSpPr>
        <p:spPr>
          <a:xfrm>
            <a:off x="2292624" y="2731099"/>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97</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54960" cy="707886"/>
          </a:xfrm>
          <a:prstGeom prst="rect">
            <a:avLst/>
          </a:prstGeom>
          <a:noFill/>
        </p:spPr>
        <p:txBody>
          <a:bodyPr wrap="none" rtlCol="0">
            <a:spAutoFit/>
          </a:bodyPr>
          <a:lstStyle/>
          <a:p>
            <a:r>
              <a:rPr lang="en-US" sz="4000" b="1" dirty="0">
                <a:solidFill>
                  <a:schemeClr val="tx2"/>
                </a:solidFill>
              </a:rPr>
              <a:t>A</a:t>
            </a:r>
          </a:p>
        </p:txBody>
      </p:sp>
      <p:sp>
        <p:nvSpPr>
          <p:cNvPr id="9" name="TextBox 8">
            <a:extLst>
              <a:ext uri="{FF2B5EF4-FFF2-40B4-BE49-F238E27FC236}">
                <a16:creationId xmlns:a16="http://schemas.microsoft.com/office/drawing/2014/main" id="{A543275E-9512-4C90-1A23-F35F916199F7}"/>
              </a:ext>
            </a:extLst>
          </p:cNvPr>
          <p:cNvSpPr txBox="1"/>
          <p:nvPr/>
        </p:nvSpPr>
        <p:spPr>
          <a:xfrm>
            <a:off x="3427354" y="1742158"/>
            <a:ext cx="3280766" cy="1569660"/>
          </a:xfrm>
          <a:prstGeom prst="rect">
            <a:avLst/>
          </a:prstGeom>
          <a:solidFill>
            <a:schemeClr val="accent1">
              <a:lumMod val="40000"/>
              <a:lumOff val="60000"/>
            </a:schemeClr>
          </a:solidFill>
        </p:spPr>
        <p:txBody>
          <a:bodyPr wrap="square" rtlCol="0">
            <a:spAutoFit/>
          </a:bodyPr>
          <a:lstStyle/>
          <a:p>
            <a:r>
              <a:rPr lang="en-US" sz="1600" dirty="0">
                <a:solidFill>
                  <a:schemeClr val="bg1">
                    <a:lumMod val="85000"/>
                  </a:schemeClr>
                </a:solidFill>
              </a:rPr>
              <a:t>--Dry eyes</a:t>
            </a:r>
          </a:p>
          <a:p>
            <a:r>
              <a:rPr lang="en-US" sz="1600" dirty="0">
                <a:solidFill>
                  <a:schemeClr val="bg1">
                    <a:lumMod val="85000"/>
                  </a:schemeClr>
                </a:solidFill>
              </a:rPr>
              <a:t>--Recurrent hyphema</a:t>
            </a:r>
          </a:p>
          <a:p>
            <a:r>
              <a:rPr lang="en-US" sz="1600" dirty="0">
                <a:solidFill>
                  <a:schemeClr val="bg1">
                    <a:lumMod val="85000"/>
                  </a:schemeClr>
                </a:solidFill>
              </a:rPr>
              <a:t>--Pigment dispersion syndrome</a:t>
            </a:r>
          </a:p>
          <a:p>
            <a:r>
              <a:rPr lang="en-US" sz="1600" dirty="0">
                <a:solidFill>
                  <a:schemeClr val="bg1">
                    <a:lumMod val="85000"/>
                  </a:schemeClr>
                </a:solidFill>
              </a:rPr>
              <a:t>--Angle-closure glaucoma</a:t>
            </a:r>
          </a:p>
          <a:p>
            <a:r>
              <a:rPr lang="en-US" sz="1600" dirty="0">
                <a:solidFill>
                  <a:schemeClr val="bg1">
                    <a:lumMod val="85000"/>
                  </a:schemeClr>
                </a:solidFill>
              </a:rPr>
              <a:t>--Optic nerve abnormalities</a:t>
            </a:r>
          </a:p>
          <a:p>
            <a:r>
              <a:rPr lang="en-US" sz="1600" dirty="0">
                <a:solidFill>
                  <a:schemeClr val="bg1">
                    <a:lumMod val="85000"/>
                  </a:schemeClr>
                </a:solidFill>
              </a:rPr>
              <a:t>--</a:t>
            </a:r>
            <a:r>
              <a:rPr lang="en-US" sz="1600" b="1" dirty="0">
                <a:solidFill>
                  <a:schemeClr val="bg1">
                    <a:lumMod val="85000"/>
                  </a:schemeClr>
                </a:solidFill>
              </a:rPr>
              <a:t>Macular disorder</a:t>
            </a:r>
            <a:endParaRPr lang="en-US" sz="1600" b="1" i="1" dirty="0">
              <a:solidFill>
                <a:schemeClr val="bg1">
                  <a:lumMod val="85000"/>
                </a:schemeClr>
              </a:solidFill>
            </a:endParaRPr>
          </a:p>
        </p:txBody>
      </p:sp>
      <p:sp>
        <p:nvSpPr>
          <p:cNvPr id="5" name="TextBox 4">
            <a:extLst>
              <a:ext uri="{FF2B5EF4-FFF2-40B4-BE49-F238E27FC236}">
                <a16:creationId xmlns:a16="http://schemas.microsoft.com/office/drawing/2014/main" id="{7E5FF7C2-5794-B186-8525-BE6CF5E589B2}"/>
              </a:ext>
            </a:extLst>
          </p:cNvPr>
          <p:cNvSpPr txBox="1"/>
          <p:nvPr/>
        </p:nvSpPr>
        <p:spPr>
          <a:xfrm>
            <a:off x="2292624" y="3429000"/>
            <a:ext cx="4981023" cy="2677656"/>
          </a:xfrm>
          <a:prstGeom prst="rect">
            <a:avLst/>
          </a:prstGeom>
          <a:solidFill>
            <a:schemeClr val="accent5"/>
          </a:solidFill>
        </p:spPr>
        <p:txBody>
          <a:bodyPr wrap="square" rtlCol="0">
            <a:spAutoFit/>
          </a:bodyPr>
          <a:lstStyle/>
          <a:p>
            <a:r>
              <a:rPr lang="en-US" sz="1400" dirty="0">
                <a:solidFill>
                  <a:schemeClr val="bg1">
                    <a:lumMod val="65000"/>
                  </a:schemeClr>
                </a:solidFill>
              </a:rPr>
              <a:t>‘Macular disorder’</a:t>
            </a:r>
            <a:r>
              <a:rPr lang="en-US" sz="1400" i="1" dirty="0">
                <a:solidFill>
                  <a:schemeClr val="bg1">
                    <a:lumMod val="65000"/>
                  </a:schemeClr>
                </a:solidFill>
              </a:rPr>
              <a:t> is rather vague. What three conditions does the </a:t>
            </a:r>
            <a:r>
              <a:rPr lang="en-US" sz="1400" dirty="0">
                <a:solidFill>
                  <a:schemeClr val="bg1">
                    <a:lumMod val="65000"/>
                  </a:schemeClr>
                </a:solidFill>
              </a:rPr>
              <a:t>Neuro</a:t>
            </a:r>
            <a:r>
              <a:rPr lang="en-US" sz="1400" i="1" dirty="0">
                <a:solidFill>
                  <a:schemeClr val="bg1">
                    <a:lumMod val="65000"/>
                  </a:schemeClr>
                </a:solidFill>
              </a:rPr>
              <a:t> book mention in this regard? </a:t>
            </a:r>
          </a:p>
          <a:p>
            <a:r>
              <a:rPr lang="en-US" sz="1400" dirty="0">
                <a:solidFill>
                  <a:schemeClr val="bg1">
                    <a:lumMod val="65000"/>
                  </a:schemeClr>
                </a:solidFill>
              </a:rPr>
              <a:t>--Serous RD</a:t>
            </a:r>
          </a:p>
          <a:p>
            <a:r>
              <a:rPr lang="en-US" sz="1400" dirty="0">
                <a:solidFill>
                  <a:schemeClr val="bg1">
                    <a:lumMod val="65000"/>
                  </a:schemeClr>
                </a:solidFill>
              </a:rPr>
              <a:t>--ARMD</a:t>
            </a:r>
          </a:p>
          <a:p>
            <a:r>
              <a:rPr lang="en-US" sz="1400" dirty="0">
                <a:solidFill>
                  <a:schemeClr val="bg1">
                    <a:lumMod val="65000"/>
                  </a:schemeClr>
                </a:solidFill>
              </a:rPr>
              <a:t>--Ocular ischemia</a:t>
            </a:r>
          </a:p>
          <a:p>
            <a:endParaRPr lang="en-US" sz="1400" dirty="0">
              <a:solidFill>
                <a:schemeClr val="bg1">
                  <a:lumMod val="65000"/>
                </a:schemeClr>
              </a:solidFill>
            </a:endParaRPr>
          </a:p>
          <a:p>
            <a:r>
              <a:rPr lang="en-US" sz="1400" i="1" dirty="0">
                <a:solidFill>
                  <a:schemeClr val="bg1">
                    <a:lumMod val="65000"/>
                  </a:schemeClr>
                </a:solidFill>
              </a:rPr>
              <a:t>These pts may c/o a specific trigger for their TVL—what is it?</a:t>
            </a:r>
          </a:p>
          <a:p>
            <a:r>
              <a:rPr lang="en-US" sz="1400" dirty="0">
                <a:solidFill>
                  <a:schemeClr val="bg1">
                    <a:lumMod val="65000"/>
                  </a:schemeClr>
                </a:solidFill>
              </a:rPr>
              <a:t>Exposure to a very  bright light . In </a:t>
            </a:r>
            <a:r>
              <a:rPr lang="en-US" sz="1400" dirty="0" err="1">
                <a:solidFill>
                  <a:schemeClr val="bg1">
                    <a:lumMod val="65000"/>
                  </a:schemeClr>
                </a:solidFill>
              </a:rPr>
              <a:t>ophthospeak</a:t>
            </a:r>
            <a:r>
              <a:rPr lang="en-US" sz="1400" dirty="0">
                <a:solidFill>
                  <a:schemeClr val="bg1">
                    <a:lumMod val="65000"/>
                  </a:schemeClr>
                </a:solidFill>
              </a:rPr>
              <a:t>, they c/o a prolonged  </a:t>
            </a:r>
            <a:r>
              <a:rPr lang="en-US" sz="1400" b="1" i="1" dirty="0">
                <a:solidFill>
                  <a:srgbClr val="0000FF"/>
                </a:solidFill>
              </a:rPr>
              <a:t>photostress recovery time</a:t>
            </a:r>
            <a:r>
              <a:rPr lang="en-US" sz="1400" dirty="0">
                <a:solidFill>
                  <a:schemeClr val="bg1">
                    <a:lumMod val="65000"/>
                  </a:schemeClr>
                </a:solidFill>
              </a:rPr>
              <a:t>.</a:t>
            </a:r>
          </a:p>
          <a:p>
            <a:endParaRPr lang="en-US" sz="1400" dirty="0">
              <a:solidFill>
                <a:schemeClr val="bg1">
                  <a:lumMod val="65000"/>
                </a:schemeClr>
              </a:solidFill>
            </a:endParaRPr>
          </a:p>
          <a:p>
            <a:r>
              <a:rPr lang="en-US" sz="1400" dirty="0">
                <a:solidFill>
                  <a:schemeClr val="bg1">
                    <a:lumMod val="65000"/>
                  </a:schemeClr>
                </a:solidFill>
              </a:rPr>
              <a:t>In addition to TVL, these pts may c/o that bright lights produce prolonged  afterimages.</a:t>
            </a:r>
          </a:p>
        </p:txBody>
      </p:sp>
      <p:sp>
        <p:nvSpPr>
          <p:cNvPr id="6" name="TextBox 5">
            <a:extLst>
              <a:ext uri="{FF2B5EF4-FFF2-40B4-BE49-F238E27FC236}">
                <a16:creationId xmlns:a16="http://schemas.microsoft.com/office/drawing/2014/main" id="{A935B4E6-7585-A2F2-007F-5ABDC703E60D}"/>
              </a:ext>
            </a:extLst>
          </p:cNvPr>
          <p:cNvSpPr txBox="1"/>
          <p:nvPr/>
        </p:nvSpPr>
        <p:spPr>
          <a:xfrm>
            <a:off x="1333477" y="3256388"/>
            <a:ext cx="6516803" cy="1815882"/>
          </a:xfrm>
          <a:prstGeom prst="rect">
            <a:avLst/>
          </a:prstGeom>
          <a:solidFill>
            <a:schemeClr val="accent5">
              <a:lumMod val="75000"/>
            </a:schemeClr>
          </a:solidFill>
        </p:spPr>
        <p:txBody>
          <a:bodyPr wrap="square" rtlCol="0">
            <a:spAutoFit/>
          </a:bodyPr>
          <a:lstStyle/>
          <a:p>
            <a:r>
              <a:rPr lang="en-US" sz="1400" i="1" dirty="0"/>
              <a:t>Can photostress recovery time be formally assessed in the clinic?</a:t>
            </a:r>
          </a:p>
          <a:p>
            <a:r>
              <a:rPr lang="en-US" sz="1400" dirty="0"/>
              <a:t>It can indeed, via the </a:t>
            </a:r>
            <a:r>
              <a:rPr lang="en-US" sz="1400" i="1" dirty="0"/>
              <a:t>photostress recovery test</a:t>
            </a:r>
            <a:r>
              <a:rPr lang="en-US" sz="1400" dirty="0"/>
              <a:t>. The test is performed  unilaterally . </a:t>
            </a:r>
            <a:r>
              <a:rPr lang="en-US" sz="1400" dirty="0">
                <a:solidFill>
                  <a:srgbClr val="0000FF"/>
                </a:solidFill>
              </a:rPr>
              <a:t>The BCVA for the eye is determined (reliable results require that VA be  20/80  or better). </a:t>
            </a:r>
            <a:r>
              <a:rPr lang="en-US" sz="1400" dirty="0"/>
              <a:t>An extremely bright light is shone directly into the eye from a distance of about  1 inch  for  10 seconds . </a:t>
            </a:r>
            <a:r>
              <a:rPr lang="en-US" sz="1400" dirty="0">
                <a:solidFill>
                  <a:srgbClr val="0000FF"/>
                </a:solidFill>
              </a:rPr>
              <a:t>The </a:t>
            </a:r>
            <a:r>
              <a:rPr lang="en-US" sz="1400" dirty="0" err="1">
                <a:solidFill>
                  <a:srgbClr val="0000FF"/>
                </a:solidFill>
              </a:rPr>
              <a:t>pt</a:t>
            </a:r>
            <a:r>
              <a:rPr lang="en-US" sz="1400" dirty="0">
                <a:solidFill>
                  <a:srgbClr val="0000FF"/>
                </a:solidFill>
              </a:rPr>
              <a:t> is then asked to read a Snellen line  one row  worse than their BCVA, and the amount of time it takes for them to be able to do this is recorded. </a:t>
            </a:r>
            <a:r>
              <a:rPr lang="en-US" sz="1400" dirty="0"/>
              <a:t>A normal photostress time would be  30-s  or less; it is pathologic if much longer than this.</a:t>
            </a:r>
          </a:p>
        </p:txBody>
      </p:sp>
      <p:sp>
        <p:nvSpPr>
          <p:cNvPr id="21" name="Oval 20">
            <a:extLst>
              <a:ext uri="{FF2B5EF4-FFF2-40B4-BE49-F238E27FC236}">
                <a16:creationId xmlns:a16="http://schemas.microsoft.com/office/drawing/2014/main" id="{290B98A4-653C-908C-B845-BAC69AD1A8ED}"/>
              </a:ext>
            </a:extLst>
          </p:cNvPr>
          <p:cNvSpPr/>
          <p:nvPr/>
        </p:nvSpPr>
        <p:spPr>
          <a:xfrm>
            <a:off x="3074503" y="5072632"/>
            <a:ext cx="2592767" cy="4616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5660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98</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583814" cy="707886"/>
          </a:xfrm>
          <a:prstGeom prst="rect">
            <a:avLst/>
          </a:prstGeom>
          <a:noFill/>
        </p:spPr>
        <p:txBody>
          <a:bodyPr wrap="none" rtlCol="0">
            <a:spAutoFit/>
          </a:bodyPr>
          <a:lstStyle/>
          <a:p>
            <a:r>
              <a:rPr lang="en-US" sz="4000" b="1" dirty="0">
                <a:solidFill>
                  <a:schemeClr val="tx2"/>
                </a:solidFill>
              </a:rPr>
              <a:t>Q</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584775"/>
          </a:xfrm>
          <a:prstGeom prst="rect">
            <a:avLst/>
          </a:prstGeom>
          <a:noFill/>
        </p:spPr>
        <p:txBody>
          <a:bodyPr wrap="square" rtlCol="0">
            <a:spAutoFit/>
          </a:bodyPr>
          <a:lstStyle/>
          <a:p>
            <a:r>
              <a:rPr lang="en-US" sz="1600" i="1" dirty="0"/>
              <a:t>What complaint/finding should alert you to the possibility that a pt’s TMVL is orbital in origin?</a:t>
            </a:r>
            <a:endParaRPr lang="en-US" sz="1600" b="1" dirty="0"/>
          </a:p>
        </p:txBody>
      </p:sp>
    </p:spTree>
    <p:extLst>
      <p:ext uri="{BB962C8B-B14F-4D97-AF65-F5344CB8AC3E}">
        <p14:creationId xmlns:p14="http://schemas.microsoft.com/office/powerpoint/2010/main" val="21620477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C5B79DF-EF42-D211-F916-8006EF925FC5}"/>
              </a:ext>
            </a:extLst>
          </p:cNvPr>
          <p:cNvCxnSpPr/>
          <p:nvPr/>
        </p:nvCxnSpPr>
        <p:spPr>
          <a:xfrm>
            <a:off x="2173356" y="1733874"/>
            <a:ext cx="0" cy="203228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E8DDF2A-77F9-19D3-770E-1D93674F909C}"/>
              </a:ext>
            </a:extLst>
          </p:cNvPr>
          <p:cNvCxnSpPr>
            <a:cxnSpLocks/>
          </p:cNvCxnSpPr>
          <p:nvPr/>
        </p:nvCxnSpPr>
        <p:spPr>
          <a:xfrm>
            <a:off x="2172980" y="2134247"/>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265DC-1EB3-C242-7F03-F57BCF43A002}"/>
              </a:ext>
            </a:extLst>
          </p:cNvPr>
          <p:cNvSpPr txBox="1"/>
          <p:nvPr/>
        </p:nvSpPr>
        <p:spPr>
          <a:xfrm>
            <a:off x="2292624" y="1934192"/>
            <a:ext cx="939681" cy="400110"/>
          </a:xfrm>
          <a:prstGeom prst="rect">
            <a:avLst/>
          </a:prstGeom>
          <a:solidFill>
            <a:schemeClr val="bg1"/>
          </a:solidFill>
        </p:spPr>
        <p:txBody>
          <a:bodyPr wrap="none" rtlCol="0">
            <a:spAutoFit/>
          </a:bodyPr>
          <a:lstStyle/>
          <a:p>
            <a:r>
              <a:rPr lang="en-US" sz="2000" dirty="0">
                <a:solidFill>
                  <a:schemeClr val="bg1">
                    <a:lumMod val="75000"/>
                  </a:schemeClr>
                </a:solidFill>
              </a:rPr>
              <a:t>Ocular</a:t>
            </a:r>
          </a:p>
        </p:txBody>
      </p:sp>
      <p:cxnSp>
        <p:nvCxnSpPr>
          <p:cNvPr id="28" name="Straight Connector 27">
            <a:extLst>
              <a:ext uri="{FF2B5EF4-FFF2-40B4-BE49-F238E27FC236}">
                <a16:creationId xmlns:a16="http://schemas.microsoft.com/office/drawing/2014/main" id="{04194DC6-2ACA-47E4-066B-97852F9B1E58}"/>
              </a:ext>
            </a:extLst>
          </p:cNvPr>
          <p:cNvCxnSpPr>
            <a:cxnSpLocks/>
          </p:cNvCxnSpPr>
          <p:nvPr/>
        </p:nvCxnSpPr>
        <p:spPr>
          <a:xfrm>
            <a:off x="2179608" y="3770889"/>
            <a:ext cx="212408"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1F7844C-8A88-20D3-0D25-07B338366505}"/>
              </a:ext>
            </a:extLst>
          </p:cNvPr>
          <p:cNvSpPr txBox="1"/>
          <p:nvPr/>
        </p:nvSpPr>
        <p:spPr>
          <a:xfrm>
            <a:off x="2296899" y="3566108"/>
            <a:ext cx="1164293" cy="400110"/>
          </a:xfrm>
          <a:prstGeom prst="rect">
            <a:avLst/>
          </a:prstGeom>
          <a:solidFill>
            <a:schemeClr val="bg1"/>
          </a:solidFill>
        </p:spPr>
        <p:txBody>
          <a:bodyPr wrap="none" rtlCol="0">
            <a:spAutoFit/>
          </a:bodyPr>
          <a:lstStyle/>
          <a:p>
            <a:r>
              <a:rPr lang="en-US" sz="2000" dirty="0">
                <a:solidFill>
                  <a:schemeClr val="bg1">
                    <a:lumMod val="75000"/>
                  </a:schemeClr>
                </a:solidFill>
              </a:rPr>
              <a:t>Vascular</a:t>
            </a:r>
          </a:p>
        </p:txBody>
      </p:sp>
      <p:cxnSp>
        <p:nvCxnSpPr>
          <p:cNvPr id="30" name="Straight Connector 29">
            <a:extLst>
              <a:ext uri="{FF2B5EF4-FFF2-40B4-BE49-F238E27FC236}">
                <a16:creationId xmlns:a16="http://schemas.microsoft.com/office/drawing/2014/main" id="{9BAF4814-CA62-AB84-7701-08C8313C396D}"/>
              </a:ext>
            </a:extLst>
          </p:cNvPr>
          <p:cNvCxnSpPr>
            <a:cxnSpLocks/>
          </p:cNvCxnSpPr>
          <p:nvPr/>
        </p:nvCxnSpPr>
        <p:spPr>
          <a:xfrm>
            <a:off x="2179608" y="2936001"/>
            <a:ext cx="21240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A3FE7E7-5430-DA78-F419-2CAB37A587EA}"/>
              </a:ext>
            </a:extLst>
          </p:cNvPr>
          <p:cNvSpPr txBox="1"/>
          <p:nvPr/>
        </p:nvSpPr>
        <p:spPr>
          <a:xfrm>
            <a:off x="2292624" y="2731099"/>
            <a:ext cx="1008609" cy="400110"/>
          </a:xfrm>
          <a:prstGeom prst="rect">
            <a:avLst/>
          </a:prstGeom>
          <a:solidFill>
            <a:schemeClr val="bg1"/>
          </a:solidFill>
        </p:spPr>
        <p:txBody>
          <a:bodyPr wrap="none" rtlCol="0">
            <a:spAutoFit/>
          </a:bodyPr>
          <a:lstStyle/>
          <a:p>
            <a:r>
              <a:rPr lang="en-US" sz="2000" b="1" dirty="0"/>
              <a:t>Orbital</a:t>
            </a:r>
          </a:p>
        </p:txBody>
      </p:sp>
      <p:sp>
        <p:nvSpPr>
          <p:cNvPr id="2" name="Slide Number Placeholder 1">
            <a:extLst>
              <a:ext uri="{FF2B5EF4-FFF2-40B4-BE49-F238E27FC236}">
                <a16:creationId xmlns:a16="http://schemas.microsoft.com/office/drawing/2014/main" id="{249E31B8-792A-D860-1494-A885DF11DE85}"/>
              </a:ext>
            </a:extLst>
          </p:cNvPr>
          <p:cNvSpPr>
            <a:spLocks noGrp="1"/>
          </p:cNvSpPr>
          <p:nvPr>
            <p:ph type="sldNum" sz="quarter" idx="12"/>
          </p:nvPr>
        </p:nvSpPr>
        <p:spPr/>
        <p:txBody>
          <a:bodyPr/>
          <a:lstStyle/>
          <a:p>
            <a:pPr fontAlgn="base">
              <a:spcBef>
                <a:spcPct val="0"/>
              </a:spcBef>
              <a:spcAft>
                <a:spcPct val="0"/>
              </a:spcAft>
              <a:defRPr/>
            </a:pPr>
            <a:fld id="{1A8997A2-1327-4628-8FE4-A42B3FF012EF}" type="slidenum">
              <a:rPr lang="en-US" altLang="en-US">
                <a:solidFill>
                  <a:srgbClr val="000000"/>
                </a:solidFill>
                <a:latin typeface="Arial" panose="020B0604020202020204" pitchFamily="34" charset="0"/>
              </a:rPr>
              <a:pPr fontAlgn="base">
                <a:spcBef>
                  <a:spcPct val="0"/>
                </a:spcBef>
                <a:spcAft>
                  <a:spcPct val="0"/>
                </a:spcAft>
                <a:defRPr/>
              </a:pPr>
              <a:t>99</a:t>
            </a:fld>
            <a:endParaRPr lang="en-US" altLang="en-US">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31849C1C-6589-E25F-C50C-6CD25F6A8F60}"/>
              </a:ext>
            </a:extLst>
          </p:cNvPr>
          <p:cNvSpPr txBox="1"/>
          <p:nvPr/>
        </p:nvSpPr>
        <p:spPr>
          <a:xfrm>
            <a:off x="4256691" y="298176"/>
            <a:ext cx="670376" cy="400110"/>
          </a:xfrm>
          <a:prstGeom prst="rect">
            <a:avLst/>
          </a:prstGeom>
          <a:solidFill>
            <a:schemeClr val="accent5"/>
          </a:solidFill>
        </p:spPr>
        <p:txBody>
          <a:bodyPr wrap="none" rtlCol="0">
            <a:spAutoFit/>
          </a:bodyPr>
          <a:lstStyle/>
          <a:p>
            <a:pPr algn="ctr"/>
            <a:r>
              <a:rPr lang="en-US" sz="2000" b="1" i="1" dirty="0"/>
              <a:t>TVL</a:t>
            </a:r>
          </a:p>
        </p:txBody>
      </p:sp>
      <p:cxnSp>
        <p:nvCxnSpPr>
          <p:cNvPr id="7" name="Straight Arrow Connector 6">
            <a:extLst>
              <a:ext uri="{FF2B5EF4-FFF2-40B4-BE49-F238E27FC236}">
                <a16:creationId xmlns:a16="http://schemas.microsoft.com/office/drawing/2014/main" id="{67040E21-A7A2-38CD-7A1B-9138B26F98BC}"/>
              </a:ext>
            </a:extLst>
          </p:cNvPr>
          <p:cNvCxnSpPr>
            <a:stCxn id="3" idx="2"/>
          </p:cNvCxnSpPr>
          <p:nvPr/>
        </p:nvCxnSpPr>
        <p:spPr>
          <a:xfrm flipH="1">
            <a:off x="2988765" y="698286"/>
            <a:ext cx="1603114" cy="560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A31067F-B39A-EB7D-AA93-32E05B677B95}"/>
              </a:ext>
            </a:extLst>
          </p:cNvPr>
          <p:cNvCxnSpPr>
            <a:cxnSpLocks/>
          </p:cNvCxnSpPr>
          <p:nvPr/>
        </p:nvCxnSpPr>
        <p:spPr>
          <a:xfrm>
            <a:off x="4591879" y="698286"/>
            <a:ext cx="1623391" cy="57392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2237178-3F91-9255-A380-B63F54EEB4BF}"/>
              </a:ext>
            </a:extLst>
          </p:cNvPr>
          <p:cNvSpPr txBox="1"/>
          <p:nvPr/>
        </p:nvSpPr>
        <p:spPr>
          <a:xfrm>
            <a:off x="1983362" y="1258957"/>
            <a:ext cx="1005403" cy="461665"/>
          </a:xfrm>
          <a:prstGeom prst="rect">
            <a:avLst/>
          </a:prstGeom>
          <a:noFill/>
        </p:spPr>
        <p:txBody>
          <a:bodyPr wrap="none" rtlCol="0">
            <a:spAutoFit/>
          </a:bodyPr>
          <a:lstStyle/>
          <a:p>
            <a:pPr algn="r"/>
            <a:r>
              <a:rPr lang="en-US" sz="2400" dirty="0"/>
              <a:t>TMVL</a:t>
            </a:r>
          </a:p>
        </p:txBody>
      </p:sp>
      <p:sp>
        <p:nvSpPr>
          <p:cNvPr id="12" name="TextBox 11">
            <a:extLst>
              <a:ext uri="{FF2B5EF4-FFF2-40B4-BE49-F238E27FC236}">
                <a16:creationId xmlns:a16="http://schemas.microsoft.com/office/drawing/2014/main" id="{A1BA074B-F1D8-2460-8976-FE335524667C}"/>
              </a:ext>
            </a:extLst>
          </p:cNvPr>
          <p:cNvSpPr txBox="1"/>
          <p:nvPr/>
        </p:nvSpPr>
        <p:spPr>
          <a:xfrm>
            <a:off x="6155235" y="1258956"/>
            <a:ext cx="1470274" cy="461665"/>
          </a:xfrm>
          <a:prstGeom prst="rect">
            <a:avLst/>
          </a:prstGeom>
          <a:noFill/>
        </p:spPr>
        <p:txBody>
          <a:bodyPr wrap="none" rtlCol="0">
            <a:spAutoFit/>
          </a:bodyPr>
          <a:lstStyle/>
          <a:p>
            <a:r>
              <a:rPr lang="en-US" sz="2400" dirty="0">
                <a:solidFill>
                  <a:schemeClr val="bg1">
                    <a:lumMod val="75000"/>
                  </a:schemeClr>
                </a:solidFill>
              </a:rPr>
              <a:t>Binocular</a:t>
            </a:r>
          </a:p>
        </p:txBody>
      </p:sp>
      <p:sp>
        <p:nvSpPr>
          <p:cNvPr id="4" name="TextBox 3">
            <a:extLst>
              <a:ext uri="{FF2B5EF4-FFF2-40B4-BE49-F238E27FC236}">
                <a16:creationId xmlns:a16="http://schemas.microsoft.com/office/drawing/2014/main" id="{A78343F7-A8AB-196C-8A3E-1C80049B0486}"/>
              </a:ext>
            </a:extLst>
          </p:cNvPr>
          <p:cNvSpPr txBox="1"/>
          <p:nvPr/>
        </p:nvSpPr>
        <p:spPr>
          <a:xfrm>
            <a:off x="212035" y="182769"/>
            <a:ext cx="1096775" cy="707886"/>
          </a:xfrm>
          <a:prstGeom prst="rect">
            <a:avLst/>
          </a:prstGeom>
          <a:noFill/>
        </p:spPr>
        <p:txBody>
          <a:bodyPr wrap="none" rtlCol="0">
            <a:spAutoFit/>
          </a:bodyPr>
          <a:lstStyle/>
          <a:p>
            <a:r>
              <a:rPr lang="en-US" sz="4000" b="1" dirty="0">
                <a:solidFill>
                  <a:schemeClr val="tx2"/>
                </a:solidFill>
              </a:rPr>
              <a:t>Q/A</a:t>
            </a:r>
          </a:p>
        </p:txBody>
      </p:sp>
      <p:sp>
        <p:nvSpPr>
          <p:cNvPr id="9" name="TextBox 8">
            <a:extLst>
              <a:ext uri="{FF2B5EF4-FFF2-40B4-BE49-F238E27FC236}">
                <a16:creationId xmlns:a16="http://schemas.microsoft.com/office/drawing/2014/main" id="{E7E98ECB-5B28-9A0F-F1B9-253A4D35F684}"/>
              </a:ext>
            </a:extLst>
          </p:cNvPr>
          <p:cNvSpPr txBox="1"/>
          <p:nvPr/>
        </p:nvSpPr>
        <p:spPr>
          <a:xfrm>
            <a:off x="3573372" y="2281291"/>
            <a:ext cx="5318835" cy="830997"/>
          </a:xfrm>
          <a:prstGeom prst="rect">
            <a:avLst/>
          </a:prstGeom>
          <a:noFill/>
        </p:spPr>
        <p:txBody>
          <a:bodyPr wrap="square" rtlCol="0">
            <a:spAutoFit/>
          </a:bodyPr>
          <a:lstStyle/>
          <a:p>
            <a:r>
              <a:rPr lang="en-US" sz="1600" i="1" dirty="0"/>
              <a:t>What complaint/finding should alert you to the possibility that a pt’s TMVL is orbital in origin?</a:t>
            </a:r>
          </a:p>
          <a:p>
            <a:r>
              <a:rPr lang="en-US" sz="1600" dirty="0"/>
              <a:t>That the vision loss is precipitated by  eye movement  </a:t>
            </a:r>
            <a:endParaRPr lang="en-US" sz="1600" b="1" dirty="0">
              <a:solidFill>
                <a:srgbClr val="0000FF"/>
              </a:solidFill>
            </a:endParaRPr>
          </a:p>
        </p:txBody>
      </p:sp>
      <p:sp>
        <p:nvSpPr>
          <p:cNvPr id="5" name="Rectangle 4">
            <a:extLst>
              <a:ext uri="{FF2B5EF4-FFF2-40B4-BE49-F238E27FC236}">
                <a16:creationId xmlns:a16="http://schemas.microsoft.com/office/drawing/2014/main" id="{3DF60BB8-A32A-1713-12DD-8F8698A9A43E}"/>
              </a:ext>
            </a:extLst>
          </p:cNvPr>
          <p:cNvSpPr/>
          <p:nvPr/>
        </p:nvSpPr>
        <p:spPr>
          <a:xfrm>
            <a:off x="7023652" y="2862470"/>
            <a:ext cx="1391478" cy="2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493164392"/>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1628</TotalTime>
  <Words>93169</Words>
  <Application>Microsoft Office PowerPoint</Application>
  <PresentationFormat>On-screen Show (4:3)</PresentationFormat>
  <Paragraphs>14431</Paragraphs>
  <Slides>454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454</vt:i4>
      </vt:variant>
    </vt:vector>
  </HeadingPairs>
  <TitlesOfParts>
    <vt:vector size="459" baseType="lpstr">
      <vt:lpstr>Arial</vt:lpstr>
      <vt:lpstr>Segoe Print</vt:lpstr>
      <vt:lpstr>Segoe Script</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Flynn</dc:creator>
  <cp:lastModifiedBy>Steven Flynn</cp:lastModifiedBy>
  <cp:revision>105</cp:revision>
  <dcterms:created xsi:type="dcterms:W3CDTF">2022-08-03T11:51:06Z</dcterms:created>
  <dcterms:modified xsi:type="dcterms:W3CDTF">2023-06-02T13:07:27Z</dcterms:modified>
</cp:coreProperties>
</file>