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71"/>
  </p:notesMasterIdLst>
  <p:sldIdLst>
    <p:sldId id="257" r:id="rId2"/>
    <p:sldId id="333" r:id="rId3"/>
    <p:sldId id="276" r:id="rId4"/>
    <p:sldId id="335" r:id="rId5"/>
    <p:sldId id="336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358" r:id="rId15"/>
    <p:sldId id="288" r:id="rId16"/>
    <p:sldId id="289" r:id="rId17"/>
    <p:sldId id="331" r:id="rId18"/>
    <p:sldId id="290" r:id="rId19"/>
    <p:sldId id="291" r:id="rId20"/>
    <p:sldId id="332" r:id="rId21"/>
    <p:sldId id="292" r:id="rId22"/>
    <p:sldId id="294" r:id="rId23"/>
    <p:sldId id="295" r:id="rId24"/>
    <p:sldId id="296" r:id="rId25"/>
    <p:sldId id="297" r:id="rId26"/>
    <p:sldId id="298" r:id="rId27"/>
    <p:sldId id="300" r:id="rId28"/>
    <p:sldId id="301" r:id="rId29"/>
    <p:sldId id="303" r:id="rId30"/>
    <p:sldId id="337" r:id="rId31"/>
    <p:sldId id="338" r:id="rId32"/>
    <p:sldId id="339" r:id="rId33"/>
    <p:sldId id="342" r:id="rId34"/>
    <p:sldId id="343" r:id="rId35"/>
    <p:sldId id="344" r:id="rId36"/>
    <p:sldId id="310" r:id="rId37"/>
    <p:sldId id="311" r:id="rId38"/>
    <p:sldId id="312" r:id="rId39"/>
    <p:sldId id="346" r:id="rId40"/>
    <p:sldId id="345" r:id="rId41"/>
    <p:sldId id="349" r:id="rId42"/>
    <p:sldId id="313" r:id="rId43"/>
    <p:sldId id="348" r:id="rId44"/>
    <p:sldId id="347" r:id="rId45"/>
    <p:sldId id="350" r:id="rId46"/>
    <p:sldId id="314" r:id="rId47"/>
    <p:sldId id="315" r:id="rId48"/>
    <p:sldId id="352" r:id="rId49"/>
    <p:sldId id="351" r:id="rId50"/>
    <p:sldId id="353" r:id="rId51"/>
    <p:sldId id="316" r:id="rId52"/>
    <p:sldId id="355" r:id="rId53"/>
    <p:sldId id="354" r:id="rId54"/>
    <p:sldId id="356" r:id="rId55"/>
    <p:sldId id="357" r:id="rId56"/>
    <p:sldId id="317" r:id="rId57"/>
    <p:sldId id="318" r:id="rId58"/>
    <p:sldId id="319" r:id="rId59"/>
    <p:sldId id="320" r:id="rId60"/>
    <p:sldId id="321" r:id="rId61"/>
    <p:sldId id="322" r:id="rId62"/>
    <p:sldId id="323" r:id="rId63"/>
    <p:sldId id="324" r:id="rId64"/>
    <p:sldId id="325" r:id="rId65"/>
    <p:sldId id="326" r:id="rId66"/>
    <p:sldId id="327" r:id="rId67"/>
    <p:sldId id="328" r:id="rId68"/>
    <p:sldId id="329" r:id="rId69"/>
    <p:sldId id="330" r:id="rId7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FFCC"/>
    <a:srgbClr val="FFCCFF"/>
    <a:srgbClr val="FFFFCC"/>
    <a:srgbClr val="008000"/>
    <a:srgbClr val="B2B2B2"/>
    <a:srgbClr val="99CC00"/>
    <a:srgbClr val="E80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34" autoAdjust="0"/>
  </p:normalViewPr>
  <p:slideViewPr>
    <p:cSldViewPr>
      <p:cViewPr varScale="1">
        <p:scale>
          <a:sx n="72" d="100"/>
          <a:sy n="72" d="100"/>
        </p:scale>
        <p:origin x="13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856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161ABA4-620E-4F61-8846-816C557B3D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22ACF5-EBF6-456B-A858-F4A363EEC5A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9A58AFE-DA66-4A96-B2AA-90691872930A}" type="datetimeFigureOut">
              <a:rPr lang="en-US"/>
              <a:pPr>
                <a:defRPr/>
              </a:pPr>
              <a:t>12/10/2019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5774703-784A-418E-B721-699A9E617DA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4D4DBC9-E5B3-4FC0-BA71-A8066117BF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85B90A-DD1B-44E3-9959-44B160779DE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0DD44-38D3-4463-89A9-C429192299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C63A377-20CC-4500-80A7-526807CE3B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>
            <a:extLst>
              <a:ext uri="{FF2B5EF4-FFF2-40B4-BE49-F238E27FC236}">
                <a16:creationId xmlns:a16="http://schemas.microsoft.com/office/drawing/2014/main" id="{19C37FD5-6100-46D3-9C02-F8953B2664E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>
            <a:extLst>
              <a:ext uri="{FF2B5EF4-FFF2-40B4-BE49-F238E27FC236}">
                <a16:creationId xmlns:a16="http://schemas.microsoft.com/office/drawing/2014/main" id="{95162D79-7855-448E-A066-9630F28E25D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9396" name="Slide Number Placeholder 3">
            <a:extLst>
              <a:ext uri="{FF2B5EF4-FFF2-40B4-BE49-F238E27FC236}">
                <a16:creationId xmlns:a16="http://schemas.microsoft.com/office/drawing/2014/main" id="{56893F1D-CCE9-4CBB-8F2D-32CB4A0180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73E81BC-C036-4AF2-A294-F13597B0659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>
            <a:extLst>
              <a:ext uri="{FF2B5EF4-FFF2-40B4-BE49-F238E27FC236}">
                <a16:creationId xmlns:a16="http://schemas.microsoft.com/office/drawing/2014/main" id="{BFFBCAA1-A55C-4F0E-AB84-0058214794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>
            <a:extLst>
              <a:ext uri="{FF2B5EF4-FFF2-40B4-BE49-F238E27FC236}">
                <a16:creationId xmlns:a16="http://schemas.microsoft.com/office/drawing/2014/main" id="{DAE877F8-F113-4362-BD48-F6462C7E945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71684" name="Slide Number Placeholder 3">
            <a:extLst>
              <a:ext uri="{FF2B5EF4-FFF2-40B4-BE49-F238E27FC236}">
                <a16:creationId xmlns:a16="http://schemas.microsoft.com/office/drawing/2014/main" id="{78915CC3-2989-43FD-B258-E7AA086C30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05751F-60C3-40FD-98E7-9FF3C4533D2B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>
            <a:extLst>
              <a:ext uri="{FF2B5EF4-FFF2-40B4-BE49-F238E27FC236}">
                <a16:creationId xmlns:a16="http://schemas.microsoft.com/office/drawing/2014/main" id="{0F786E7B-6889-49B1-8073-1D59D16D506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>
            <a:extLst>
              <a:ext uri="{FF2B5EF4-FFF2-40B4-BE49-F238E27FC236}">
                <a16:creationId xmlns:a16="http://schemas.microsoft.com/office/drawing/2014/main" id="{9F694BAF-8DD4-4768-B019-CC098A66554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75780" name="Slide Number Placeholder 3">
            <a:extLst>
              <a:ext uri="{FF2B5EF4-FFF2-40B4-BE49-F238E27FC236}">
                <a16:creationId xmlns:a16="http://schemas.microsoft.com/office/drawing/2014/main" id="{70FA23FA-5FF5-4AFE-82CB-1F0367DC78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2241292-122B-4918-8B44-01216E78D8E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>
            <a:extLst>
              <a:ext uri="{FF2B5EF4-FFF2-40B4-BE49-F238E27FC236}">
                <a16:creationId xmlns:a16="http://schemas.microsoft.com/office/drawing/2014/main" id="{782BEEA6-A909-4856-AF03-D74C6AC481B3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0F0E4185-2E0C-4F20-80E4-6D2EEA177310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>
              <a:extLst>
                <a:ext uri="{FF2B5EF4-FFF2-40B4-BE49-F238E27FC236}">
                  <a16:creationId xmlns:a16="http://schemas.microsoft.com/office/drawing/2014/main" id="{BD0A95C0-751C-4C95-81BE-8912C29A69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7" name="Oval 10">
              <a:extLst>
                <a:ext uri="{FF2B5EF4-FFF2-40B4-BE49-F238E27FC236}">
                  <a16:creationId xmlns:a16="http://schemas.microsoft.com/office/drawing/2014/main" id="{16B5B45A-9AFE-4B4D-ADBA-85EF69F492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8" name="Oval 11">
              <a:extLst>
                <a:ext uri="{FF2B5EF4-FFF2-40B4-BE49-F238E27FC236}">
                  <a16:creationId xmlns:a16="http://schemas.microsoft.com/office/drawing/2014/main" id="{59ADBC41-921E-4BF6-8A15-8469CE16E7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9" name="Oval 12">
              <a:extLst>
                <a:ext uri="{FF2B5EF4-FFF2-40B4-BE49-F238E27FC236}">
                  <a16:creationId xmlns:a16="http://schemas.microsoft.com/office/drawing/2014/main" id="{8BA68F02-1E2D-4AB9-A38E-7237D42A15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" name="Oval 13">
              <a:extLst>
                <a:ext uri="{FF2B5EF4-FFF2-40B4-BE49-F238E27FC236}">
                  <a16:creationId xmlns:a16="http://schemas.microsoft.com/office/drawing/2014/main" id="{7EFE1C35-9CB7-463E-89AD-3DDA87C0EB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1" name="Oval 14">
              <a:extLst>
                <a:ext uri="{FF2B5EF4-FFF2-40B4-BE49-F238E27FC236}">
                  <a16:creationId xmlns:a16="http://schemas.microsoft.com/office/drawing/2014/main" id="{5F827CD4-57FC-4650-9E5F-73F1EB4DC8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2" name="Oval 15">
              <a:extLst>
                <a:ext uri="{FF2B5EF4-FFF2-40B4-BE49-F238E27FC236}">
                  <a16:creationId xmlns:a16="http://schemas.microsoft.com/office/drawing/2014/main" id="{66D2DB3D-12CF-4E98-9755-54AC579C48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3" name="Oval 16">
              <a:extLst>
                <a:ext uri="{FF2B5EF4-FFF2-40B4-BE49-F238E27FC236}">
                  <a16:creationId xmlns:a16="http://schemas.microsoft.com/office/drawing/2014/main" id="{461A2448-7564-4384-8882-594B9D9C8F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4" name="Oval 17">
              <a:extLst>
                <a:ext uri="{FF2B5EF4-FFF2-40B4-BE49-F238E27FC236}">
                  <a16:creationId xmlns:a16="http://schemas.microsoft.com/office/drawing/2014/main" id="{835A3C96-C44B-4284-8708-CF77B76D24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5" name="Oval 18">
              <a:extLst>
                <a:ext uri="{FF2B5EF4-FFF2-40B4-BE49-F238E27FC236}">
                  <a16:creationId xmlns:a16="http://schemas.microsoft.com/office/drawing/2014/main" id="{27B4E650-4BA3-4286-9936-026A40C25E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6" name="Oval 19">
              <a:extLst>
                <a:ext uri="{FF2B5EF4-FFF2-40B4-BE49-F238E27FC236}">
                  <a16:creationId xmlns:a16="http://schemas.microsoft.com/office/drawing/2014/main" id="{0E6BDCF9-F4B0-46D0-B1F3-4C9ACF3C4C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7" name="Oval 20">
              <a:extLst>
                <a:ext uri="{FF2B5EF4-FFF2-40B4-BE49-F238E27FC236}">
                  <a16:creationId xmlns:a16="http://schemas.microsoft.com/office/drawing/2014/main" id="{91F5AB01-363A-44BD-A825-ADF10014E6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8" name="Oval 21">
              <a:extLst>
                <a:ext uri="{FF2B5EF4-FFF2-40B4-BE49-F238E27FC236}">
                  <a16:creationId xmlns:a16="http://schemas.microsoft.com/office/drawing/2014/main" id="{FED19EA0-3205-4CA1-B6C2-ACE119C325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9" name="Oval 22">
              <a:extLst>
                <a:ext uri="{FF2B5EF4-FFF2-40B4-BE49-F238E27FC236}">
                  <a16:creationId xmlns:a16="http://schemas.microsoft.com/office/drawing/2014/main" id="{91552653-8153-4B9A-B42E-A235AFE688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" name="Oval 23">
              <a:extLst>
                <a:ext uri="{FF2B5EF4-FFF2-40B4-BE49-F238E27FC236}">
                  <a16:creationId xmlns:a16="http://schemas.microsoft.com/office/drawing/2014/main" id="{1C6D145F-8134-4DEC-92BE-A56F644174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1" name="Oval 24">
              <a:extLst>
                <a:ext uri="{FF2B5EF4-FFF2-40B4-BE49-F238E27FC236}">
                  <a16:creationId xmlns:a16="http://schemas.microsoft.com/office/drawing/2014/main" id="{CA9D2D57-59B0-498D-8254-81097BB212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2" name="Oval 25">
              <a:extLst>
                <a:ext uri="{FF2B5EF4-FFF2-40B4-BE49-F238E27FC236}">
                  <a16:creationId xmlns:a16="http://schemas.microsoft.com/office/drawing/2014/main" id="{5E124361-986F-437D-A5A0-995F4F6D3F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3" name="Oval 26">
              <a:extLst>
                <a:ext uri="{FF2B5EF4-FFF2-40B4-BE49-F238E27FC236}">
                  <a16:creationId xmlns:a16="http://schemas.microsoft.com/office/drawing/2014/main" id="{F8FBCE79-1B8A-420C-8625-A6D2FCD079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4" name="Oval 27">
              <a:extLst>
                <a:ext uri="{FF2B5EF4-FFF2-40B4-BE49-F238E27FC236}">
                  <a16:creationId xmlns:a16="http://schemas.microsoft.com/office/drawing/2014/main" id="{91937467-11C4-4DF6-9455-A6F9F39E02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5" name="Oval 28">
              <a:extLst>
                <a:ext uri="{FF2B5EF4-FFF2-40B4-BE49-F238E27FC236}">
                  <a16:creationId xmlns:a16="http://schemas.microsoft.com/office/drawing/2014/main" id="{F597B44B-BE0D-4E81-91C1-A4D8EAEAD0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6" name="Oval 29">
              <a:extLst>
                <a:ext uri="{FF2B5EF4-FFF2-40B4-BE49-F238E27FC236}">
                  <a16:creationId xmlns:a16="http://schemas.microsoft.com/office/drawing/2014/main" id="{216B3932-A9F0-473A-A6A3-6AF31BFF80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7" name="Oval 30">
              <a:extLst>
                <a:ext uri="{FF2B5EF4-FFF2-40B4-BE49-F238E27FC236}">
                  <a16:creationId xmlns:a16="http://schemas.microsoft.com/office/drawing/2014/main" id="{C5F906B2-F6CA-4712-A9EE-58DF8C71DE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8" name="Oval 31">
              <a:extLst>
                <a:ext uri="{FF2B5EF4-FFF2-40B4-BE49-F238E27FC236}">
                  <a16:creationId xmlns:a16="http://schemas.microsoft.com/office/drawing/2014/main" id="{264D277F-5C3F-484D-8477-607244F060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9" name="Oval 32">
              <a:extLst>
                <a:ext uri="{FF2B5EF4-FFF2-40B4-BE49-F238E27FC236}">
                  <a16:creationId xmlns:a16="http://schemas.microsoft.com/office/drawing/2014/main" id="{7434B717-5F36-41A4-B557-36FBC4C77F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0" name="Oval 33">
              <a:extLst>
                <a:ext uri="{FF2B5EF4-FFF2-40B4-BE49-F238E27FC236}">
                  <a16:creationId xmlns:a16="http://schemas.microsoft.com/office/drawing/2014/main" id="{69CE1B25-CB43-458B-A598-3AC97141AA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1" name="Oval 34">
              <a:extLst>
                <a:ext uri="{FF2B5EF4-FFF2-40B4-BE49-F238E27FC236}">
                  <a16:creationId xmlns:a16="http://schemas.microsoft.com/office/drawing/2014/main" id="{838D9FF0-2FBC-4EDC-8024-1F378A0E41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2" name="Oval 35">
              <a:extLst>
                <a:ext uri="{FF2B5EF4-FFF2-40B4-BE49-F238E27FC236}">
                  <a16:creationId xmlns:a16="http://schemas.microsoft.com/office/drawing/2014/main" id="{68E4D52C-35CB-43E0-973B-2F48A5F1D5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3" name="Oval 36">
              <a:extLst>
                <a:ext uri="{FF2B5EF4-FFF2-40B4-BE49-F238E27FC236}">
                  <a16:creationId xmlns:a16="http://schemas.microsoft.com/office/drawing/2014/main" id="{1036E649-D29A-40E9-BF31-8B0F02618E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4" name="Oval 37">
              <a:extLst>
                <a:ext uri="{FF2B5EF4-FFF2-40B4-BE49-F238E27FC236}">
                  <a16:creationId xmlns:a16="http://schemas.microsoft.com/office/drawing/2014/main" id="{B0DE2DD4-0EB5-4A26-ADA5-31FAEFF3BA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5" name="Oval 38">
              <a:extLst>
                <a:ext uri="{FF2B5EF4-FFF2-40B4-BE49-F238E27FC236}">
                  <a16:creationId xmlns:a16="http://schemas.microsoft.com/office/drawing/2014/main" id="{AFAAAC13-DE12-4614-A718-18BE49634D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6" name="Oval 39">
              <a:extLst>
                <a:ext uri="{FF2B5EF4-FFF2-40B4-BE49-F238E27FC236}">
                  <a16:creationId xmlns:a16="http://schemas.microsoft.com/office/drawing/2014/main" id="{8A56CDA0-059E-4ABA-A527-95080A03C3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37" name="Line 40">
            <a:extLst>
              <a:ext uri="{FF2B5EF4-FFF2-40B4-BE49-F238E27FC236}">
                <a16:creationId xmlns:a16="http://schemas.microsoft.com/office/drawing/2014/main" id="{D52611CB-77F7-4F6F-BC98-D7BEE0DC1F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A72FA283-6203-4D2C-99A1-58BB717953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>
            <a:extLst>
              <a:ext uri="{FF2B5EF4-FFF2-40B4-BE49-F238E27FC236}">
                <a16:creationId xmlns:a16="http://schemas.microsoft.com/office/drawing/2014/main" id="{B48EE07A-3646-4282-888B-AB0EF4997F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>
            <a:extLst>
              <a:ext uri="{FF2B5EF4-FFF2-40B4-BE49-F238E27FC236}">
                <a16:creationId xmlns:a16="http://schemas.microsoft.com/office/drawing/2014/main" id="{BA425068-2D56-4C27-9799-5CDC56C832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9B8D09-9FE1-43ED-A433-A2B96502F9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484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5D948C5-B91E-48A6-9212-25BF9AEBA5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CA772CD-1054-4D8B-A5DB-5373B342B3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83F01BCF-1198-4191-9EAC-A6B6BEA75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72C0A-9020-4FC4-8D7B-6C3064BB68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5226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0AB976C-8D88-4C0B-8F27-451E3F7E66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88D26FD-73A6-4983-806B-D242781E65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1ED8EB5-EB9A-4D27-BC69-ED6DA659A7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1CA1F-24FD-4161-9E45-28C8E5ED14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564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BDFBCB9-AE31-42BE-85A4-1416A75FED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2B623E8-CC60-4676-BF06-5D795AEE86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A9EC391-EF43-474E-8EE8-BB907330D4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3FC57-4821-479A-A5F5-1F9C493C82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7663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BD2771A-CA31-4378-B056-81B64CD19A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B9C9AEF-0789-4E38-A400-125DC66651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6060B1C-C3A8-4BA1-8FDE-5C34D1A4FA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E77EE-8032-4EFA-A44A-6EA6097AC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7607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37BD75-DF7B-41BB-8F64-C42F1585E3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EEE7C72-D097-49B8-94F5-C9A102E8BB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067405D-7F98-492B-A373-53F6BD9112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03119-0B50-44E1-BCE7-5BA3790AAD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9833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A7BFC07-314A-4DBC-88A8-CEB2445049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E4A35CB6-1CD7-49F2-A9FD-631F49C37E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8C355EDE-0F6A-4F4B-ACB9-968519BDCE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1F3DA-FB42-4D73-98A7-E7F908B8AA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254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6E83386-6CA1-4306-8278-1E7ECA8D0E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9EC0810-842B-4C68-A518-6F8D0497EF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D914F703-530B-4E04-ABE3-ADC480296C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E8AF6-FFA7-4660-BD59-4CA8AE8953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2460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CDAA1137-9ED0-4421-B524-2387D667F1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C9C86C56-ED28-4D3A-9A1E-ADEEE8A6F9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978F5056-F2D1-444E-8A44-AE294DCA5F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D97CF-427C-4F57-886E-B5B15587A0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088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C0BDAC5-C637-4B58-8154-012ED57AD8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E90D2E-5C69-4A6A-9099-D4498636B4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5AD8C67-A1A8-40A4-B988-639C98397B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B529D-83D2-4496-BE65-0C2037ACEA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804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278EB6-BABB-49D9-BC59-48E6A446E3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C80139-15D9-4B25-8B26-6B0D30FBB0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9D2C367-1B31-450B-AEFB-689CFD1C6C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A9F34-19E6-42C5-8411-0457AF6A4F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50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>
            <a:extLst>
              <a:ext uri="{FF2B5EF4-FFF2-40B4-BE49-F238E27FC236}">
                <a16:creationId xmlns:a16="http://schemas.microsoft.com/office/drawing/2014/main" id="{C6F0C469-D9C8-481C-8B4D-EF35CBBF7FC7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C74CA30-B686-462C-86E8-CAE0683F12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9D1E274-4242-477C-8F04-08AC0556EA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9877" name="Rectangle 5">
            <a:extLst>
              <a:ext uri="{FF2B5EF4-FFF2-40B4-BE49-F238E27FC236}">
                <a16:creationId xmlns:a16="http://schemas.microsoft.com/office/drawing/2014/main" id="{DDC92841-64E2-403F-9073-0CDA7324819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9878" name="Rectangle 6">
            <a:extLst>
              <a:ext uri="{FF2B5EF4-FFF2-40B4-BE49-F238E27FC236}">
                <a16:creationId xmlns:a16="http://schemas.microsoft.com/office/drawing/2014/main" id="{75026296-9458-4BA2-AFC2-7C5BF2A8F98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9879" name="Rectangle 7">
            <a:extLst>
              <a:ext uri="{FF2B5EF4-FFF2-40B4-BE49-F238E27FC236}">
                <a16:creationId xmlns:a16="http://schemas.microsoft.com/office/drawing/2014/main" id="{B384BD15-04C9-4456-9495-FD3497C164B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35800" y="-30163"/>
            <a:ext cx="2133600" cy="457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3DE9716C-325A-49C0-B79F-0F327BE339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C2167CA5-0B3C-4D94-A37A-EF56278FB20B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>
              <a:extLst>
                <a:ext uri="{FF2B5EF4-FFF2-40B4-BE49-F238E27FC236}">
                  <a16:creationId xmlns:a16="http://schemas.microsoft.com/office/drawing/2014/main" id="{671BFB68-F995-4143-9442-3E621C7F29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4" name="Oval 10">
              <a:extLst>
                <a:ext uri="{FF2B5EF4-FFF2-40B4-BE49-F238E27FC236}">
                  <a16:creationId xmlns:a16="http://schemas.microsoft.com/office/drawing/2014/main" id="{006672BB-69EC-43C7-BA45-653B4E2B7E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5" name="Oval 11">
              <a:extLst>
                <a:ext uri="{FF2B5EF4-FFF2-40B4-BE49-F238E27FC236}">
                  <a16:creationId xmlns:a16="http://schemas.microsoft.com/office/drawing/2014/main" id="{B559608C-F40B-4F3F-9D60-C35126252A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6" name="Oval 12">
              <a:extLst>
                <a:ext uri="{FF2B5EF4-FFF2-40B4-BE49-F238E27FC236}">
                  <a16:creationId xmlns:a16="http://schemas.microsoft.com/office/drawing/2014/main" id="{928C290D-898D-46E6-98A3-A8987A4AAF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7" name="Oval 13">
              <a:extLst>
                <a:ext uri="{FF2B5EF4-FFF2-40B4-BE49-F238E27FC236}">
                  <a16:creationId xmlns:a16="http://schemas.microsoft.com/office/drawing/2014/main" id="{E30ED2FC-F4A4-439D-8038-2C56880132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8" name="Oval 14">
              <a:extLst>
                <a:ext uri="{FF2B5EF4-FFF2-40B4-BE49-F238E27FC236}">
                  <a16:creationId xmlns:a16="http://schemas.microsoft.com/office/drawing/2014/main" id="{7E42B617-3A6E-4CFC-9D1F-9C4BB70AF1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9" name="Oval 15">
              <a:extLst>
                <a:ext uri="{FF2B5EF4-FFF2-40B4-BE49-F238E27FC236}">
                  <a16:creationId xmlns:a16="http://schemas.microsoft.com/office/drawing/2014/main" id="{A0A7A354-6254-4BC0-9183-2E5A12FF9E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0" name="Oval 16">
              <a:extLst>
                <a:ext uri="{FF2B5EF4-FFF2-40B4-BE49-F238E27FC236}">
                  <a16:creationId xmlns:a16="http://schemas.microsoft.com/office/drawing/2014/main" id="{2B182BF8-80A0-4B18-A312-6C2345102F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1" name="Oval 17">
              <a:extLst>
                <a:ext uri="{FF2B5EF4-FFF2-40B4-BE49-F238E27FC236}">
                  <a16:creationId xmlns:a16="http://schemas.microsoft.com/office/drawing/2014/main" id="{D801A665-E1D3-49C4-ADEE-C83FA00F80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2" name="Oval 18">
              <a:extLst>
                <a:ext uri="{FF2B5EF4-FFF2-40B4-BE49-F238E27FC236}">
                  <a16:creationId xmlns:a16="http://schemas.microsoft.com/office/drawing/2014/main" id="{8ADB48EB-EB13-4D3D-A917-AA19933B5D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3" name="Oval 19">
              <a:extLst>
                <a:ext uri="{FF2B5EF4-FFF2-40B4-BE49-F238E27FC236}">
                  <a16:creationId xmlns:a16="http://schemas.microsoft.com/office/drawing/2014/main" id="{64FB1E6C-925C-4590-A642-2286F1F49F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4" name="Oval 20">
              <a:extLst>
                <a:ext uri="{FF2B5EF4-FFF2-40B4-BE49-F238E27FC236}">
                  <a16:creationId xmlns:a16="http://schemas.microsoft.com/office/drawing/2014/main" id="{0875098A-BACB-4CED-AC52-0F49C576F9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5" name="Oval 21">
              <a:extLst>
                <a:ext uri="{FF2B5EF4-FFF2-40B4-BE49-F238E27FC236}">
                  <a16:creationId xmlns:a16="http://schemas.microsoft.com/office/drawing/2014/main" id="{C929085C-93F3-43BA-830A-FDDA40A95E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6" name="Oval 22">
              <a:extLst>
                <a:ext uri="{FF2B5EF4-FFF2-40B4-BE49-F238E27FC236}">
                  <a16:creationId xmlns:a16="http://schemas.microsoft.com/office/drawing/2014/main" id="{7A6D6045-CA65-4F14-BC2B-EBC4BAB9AB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7" name="Oval 23">
              <a:extLst>
                <a:ext uri="{FF2B5EF4-FFF2-40B4-BE49-F238E27FC236}">
                  <a16:creationId xmlns:a16="http://schemas.microsoft.com/office/drawing/2014/main" id="{BEF57CC3-339E-4C5E-BB48-4505ABD8F8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8" name="Oval 24">
              <a:extLst>
                <a:ext uri="{FF2B5EF4-FFF2-40B4-BE49-F238E27FC236}">
                  <a16:creationId xmlns:a16="http://schemas.microsoft.com/office/drawing/2014/main" id="{B7482FF8-CABE-4282-8CB3-077457CD72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9" name="Oval 25">
              <a:extLst>
                <a:ext uri="{FF2B5EF4-FFF2-40B4-BE49-F238E27FC236}">
                  <a16:creationId xmlns:a16="http://schemas.microsoft.com/office/drawing/2014/main" id="{1A0C0DB1-4D18-4473-8F8C-5F99620655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0" name="Oval 26">
              <a:extLst>
                <a:ext uri="{FF2B5EF4-FFF2-40B4-BE49-F238E27FC236}">
                  <a16:creationId xmlns:a16="http://schemas.microsoft.com/office/drawing/2014/main" id="{26246B83-0EFB-4FBD-898B-F79D53FDBB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1" name="Oval 27">
              <a:extLst>
                <a:ext uri="{FF2B5EF4-FFF2-40B4-BE49-F238E27FC236}">
                  <a16:creationId xmlns:a16="http://schemas.microsoft.com/office/drawing/2014/main" id="{757A321B-0360-42BB-9FFA-78212F2585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2" name="Oval 28">
              <a:extLst>
                <a:ext uri="{FF2B5EF4-FFF2-40B4-BE49-F238E27FC236}">
                  <a16:creationId xmlns:a16="http://schemas.microsoft.com/office/drawing/2014/main" id="{6F8C2ECF-4B77-4CB4-8611-D1245ADE30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3" name="Oval 29">
              <a:extLst>
                <a:ext uri="{FF2B5EF4-FFF2-40B4-BE49-F238E27FC236}">
                  <a16:creationId xmlns:a16="http://schemas.microsoft.com/office/drawing/2014/main" id="{0B0D98AC-4901-416B-95D5-1D9832E3D0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4" name="Oval 30">
              <a:extLst>
                <a:ext uri="{FF2B5EF4-FFF2-40B4-BE49-F238E27FC236}">
                  <a16:creationId xmlns:a16="http://schemas.microsoft.com/office/drawing/2014/main" id="{F70E67C6-5E4D-4C4E-8806-5B7A578DB0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5" name="Oval 31">
              <a:extLst>
                <a:ext uri="{FF2B5EF4-FFF2-40B4-BE49-F238E27FC236}">
                  <a16:creationId xmlns:a16="http://schemas.microsoft.com/office/drawing/2014/main" id="{7637C8C7-2D80-4BD8-875B-56FF49984B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6" name="Oval 32">
              <a:extLst>
                <a:ext uri="{FF2B5EF4-FFF2-40B4-BE49-F238E27FC236}">
                  <a16:creationId xmlns:a16="http://schemas.microsoft.com/office/drawing/2014/main" id="{4109D163-0B75-442A-8828-AC2E8E902D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7" name="Oval 33">
              <a:extLst>
                <a:ext uri="{FF2B5EF4-FFF2-40B4-BE49-F238E27FC236}">
                  <a16:creationId xmlns:a16="http://schemas.microsoft.com/office/drawing/2014/main" id="{C0E325C2-A562-40FB-8368-3E24806627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8" name="Oval 34">
              <a:extLst>
                <a:ext uri="{FF2B5EF4-FFF2-40B4-BE49-F238E27FC236}">
                  <a16:creationId xmlns:a16="http://schemas.microsoft.com/office/drawing/2014/main" id="{12816379-D638-47E8-B26E-D794C7E2A6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9" name="Oval 35">
              <a:extLst>
                <a:ext uri="{FF2B5EF4-FFF2-40B4-BE49-F238E27FC236}">
                  <a16:creationId xmlns:a16="http://schemas.microsoft.com/office/drawing/2014/main" id="{38976CDA-D2AD-40A9-9D73-55E03C3E9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0" name="Oval 36">
              <a:extLst>
                <a:ext uri="{FF2B5EF4-FFF2-40B4-BE49-F238E27FC236}">
                  <a16:creationId xmlns:a16="http://schemas.microsoft.com/office/drawing/2014/main" id="{C8B09323-D1B2-4643-A3DF-E4D988FC88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1" name="Oval 37">
              <a:extLst>
                <a:ext uri="{FF2B5EF4-FFF2-40B4-BE49-F238E27FC236}">
                  <a16:creationId xmlns:a16="http://schemas.microsoft.com/office/drawing/2014/main" id="{CB5E16FD-33C1-4CCD-B28E-89657E549F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2" name="Oval 38">
              <a:extLst>
                <a:ext uri="{FF2B5EF4-FFF2-40B4-BE49-F238E27FC236}">
                  <a16:creationId xmlns:a16="http://schemas.microsoft.com/office/drawing/2014/main" id="{14FD975A-4FC1-4AE1-854E-37FA140B05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3" name="Oval 39">
              <a:extLst>
                <a:ext uri="{FF2B5EF4-FFF2-40B4-BE49-F238E27FC236}">
                  <a16:creationId xmlns:a16="http://schemas.microsoft.com/office/drawing/2014/main" id="{3340F099-6CF6-4CC6-AD48-AC192333ED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4C6B921-1ACD-4216-B4F9-5EE457F6610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15913" y="1219200"/>
            <a:ext cx="6781800" cy="2133600"/>
          </a:xfrm>
        </p:spPr>
        <p:txBody>
          <a:bodyPr/>
          <a:lstStyle/>
          <a:p>
            <a:pPr eaLnBrk="1" hangingPunct="1"/>
            <a:r>
              <a:rPr lang="en-US" altLang="en-US" sz="4600"/>
              <a:t>Vergence: </a:t>
            </a:r>
            <a:br>
              <a:rPr lang="en-US" altLang="en-US" sz="4600"/>
            </a:br>
            <a:r>
              <a:rPr lang="en-US" altLang="en-US" sz="4600"/>
              <a:t>The Vergence Formula</a:t>
            </a:r>
            <a:br>
              <a:rPr lang="en-US" altLang="en-US" sz="4600"/>
            </a:br>
            <a:endParaRPr lang="en-US" altLang="en-US" sz="460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C5174C3-6C02-41D1-99F3-B8AD09569A4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i="1"/>
              <a:t>Basic Optics,</a:t>
            </a:r>
            <a:r>
              <a:rPr lang="en-US" altLang="en-US"/>
              <a:t> Chapter 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53BF9952-9632-4FC8-9D54-622BBB9123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411662"/>
          </a:xfrm>
        </p:spPr>
        <p:txBody>
          <a:bodyPr/>
          <a:lstStyle/>
          <a:p>
            <a:pPr eaLnBrk="1" hangingPunct="1"/>
            <a:r>
              <a:rPr lang="en-US" altLang="en-US" i="1"/>
              <a:t>The Vergence Formula</a:t>
            </a:r>
          </a:p>
        </p:txBody>
      </p:sp>
      <p:sp>
        <p:nvSpPr>
          <p:cNvPr id="13315" name="Text Box 4">
            <a:extLst>
              <a:ext uri="{FF2B5EF4-FFF2-40B4-BE49-F238E27FC236}">
                <a16:creationId xmlns:a16="http://schemas.microsoft.com/office/drawing/2014/main" id="{2D882843-B334-4CEE-8485-FB1A5143B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157537"/>
            <a:ext cx="2609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/>
              <a:t>U + P = V</a:t>
            </a:r>
          </a:p>
        </p:txBody>
      </p:sp>
      <p:sp>
        <p:nvSpPr>
          <p:cNvPr id="13316" name="Rectangle 5">
            <a:extLst>
              <a:ext uri="{FF2B5EF4-FFF2-40B4-BE49-F238E27FC236}">
                <a16:creationId xmlns:a16="http://schemas.microsoft.com/office/drawing/2014/main" id="{9908E14F-1B78-4D7B-BFAA-023F98FAB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13317" name="Slide Number Placeholder 1">
            <a:extLst>
              <a:ext uri="{FF2B5EF4-FFF2-40B4-BE49-F238E27FC236}">
                <a16:creationId xmlns:a16="http://schemas.microsoft.com/office/drawing/2014/main" id="{9A79CBC4-D450-4F6B-A627-583C6C63B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F712D42-CA0F-42DB-94FD-99ABEFF53D5A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id="{DDA2192B-1E2A-42EC-8FDA-BB72F595CE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411662"/>
          </a:xfrm>
        </p:spPr>
        <p:txBody>
          <a:bodyPr/>
          <a:lstStyle/>
          <a:p>
            <a:pPr eaLnBrk="1" hangingPunct="1"/>
            <a:r>
              <a:rPr lang="en-US" altLang="en-US" i="1"/>
              <a:t>The Vergence Formula</a:t>
            </a:r>
          </a:p>
        </p:txBody>
      </p:sp>
      <p:sp>
        <p:nvSpPr>
          <p:cNvPr id="14339" name="Text Box 4">
            <a:extLst>
              <a:ext uri="{FF2B5EF4-FFF2-40B4-BE49-F238E27FC236}">
                <a16:creationId xmlns:a16="http://schemas.microsoft.com/office/drawing/2014/main" id="{398CA812-681E-4D69-9224-8C9724FF7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157537"/>
            <a:ext cx="2609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b="1">
                <a:solidFill>
                  <a:srgbClr val="0000FF"/>
                </a:solidFill>
              </a:rPr>
              <a:t>U</a:t>
            </a:r>
            <a:r>
              <a:rPr lang="en-US" altLang="en-US" sz="4400"/>
              <a:t> + P = V</a:t>
            </a:r>
          </a:p>
        </p:txBody>
      </p:sp>
      <p:sp>
        <p:nvSpPr>
          <p:cNvPr id="14340" name="Oval 5">
            <a:extLst>
              <a:ext uri="{FF2B5EF4-FFF2-40B4-BE49-F238E27FC236}">
                <a16:creationId xmlns:a16="http://schemas.microsoft.com/office/drawing/2014/main" id="{47C4573B-53CE-47DB-89E7-2B97102C7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062537"/>
            <a:ext cx="152400" cy="152400"/>
          </a:xfrm>
          <a:prstGeom prst="ellipse">
            <a:avLst/>
          </a:prstGeom>
          <a:solidFill>
            <a:srgbClr val="3333FF"/>
          </a:solidFill>
          <a:ln w="19050">
            <a:solidFill>
              <a:srgbClr val="3333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4341" name="Line 6">
            <a:extLst>
              <a:ext uri="{FF2B5EF4-FFF2-40B4-BE49-F238E27FC236}">
                <a16:creationId xmlns:a16="http://schemas.microsoft.com/office/drawing/2014/main" id="{D04A9677-B8FA-4D07-97FD-86D29771A0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452937"/>
            <a:ext cx="2438400" cy="68580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7">
            <a:extLst>
              <a:ext uri="{FF2B5EF4-FFF2-40B4-BE49-F238E27FC236}">
                <a16:creationId xmlns:a16="http://schemas.microsoft.com/office/drawing/2014/main" id="{478BC21A-789D-4611-B4B3-1DC7F12D3D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138737"/>
            <a:ext cx="2438400" cy="76200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Text Box 8">
            <a:extLst>
              <a:ext uri="{FF2B5EF4-FFF2-40B4-BE49-F238E27FC236}">
                <a16:creationId xmlns:a16="http://schemas.microsoft.com/office/drawing/2014/main" id="{32A066B6-3F4E-4D14-9BE0-951C0CAB5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450" y="2265362"/>
            <a:ext cx="174625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Vergence of 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incoming light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(in diopters)</a:t>
            </a:r>
          </a:p>
        </p:txBody>
      </p:sp>
      <p:sp>
        <p:nvSpPr>
          <p:cNvPr id="14344" name="Rectangle 9">
            <a:extLst>
              <a:ext uri="{FF2B5EF4-FFF2-40B4-BE49-F238E27FC236}">
                <a16:creationId xmlns:a16="http://schemas.microsoft.com/office/drawing/2014/main" id="{A5B97FF4-18E5-421B-854B-B909B55BF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14345" name="Slide Number Placeholder 1">
            <a:extLst>
              <a:ext uri="{FF2B5EF4-FFF2-40B4-BE49-F238E27FC236}">
                <a16:creationId xmlns:a16="http://schemas.microsoft.com/office/drawing/2014/main" id="{5528ABD2-F8AA-4454-8A03-81B29DE0F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5566AE0-787C-4DFB-A23F-327990FD411A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B19431EB-E048-436E-A882-99F76F70FB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411662"/>
          </a:xfrm>
        </p:spPr>
        <p:txBody>
          <a:bodyPr/>
          <a:lstStyle/>
          <a:p>
            <a:pPr eaLnBrk="1" hangingPunct="1"/>
            <a:r>
              <a:rPr lang="en-US" altLang="en-US" i="1"/>
              <a:t>The Vergence Formula</a:t>
            </a:r>
          </a:p>
        </p:txBody>
      </p:sp>
      <p:sp>
        <p:nvSpPr>
          <p:cNvPr id="15363" name="Text Box 4">
            <a:extLst>
              <a:ext uri="{FF2B5EF4-FFF2-40B4-BE49-F238E27FC236}">
                <a16:creationId xmlns:a16="http://schemas.microsoft.com/office/drawing/2014/main" id="{BB8A59B9-5D61-4D78-92F7-332B3FFA28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157537"/>
            <a:ext cx="2609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00FF"/>
                </a:solidFill>
              </a:rPr>
              <a:t>U</a:t>
            </a:r>
            <a:r>
              <a:rPr lang="en-US" altLang="en-US" sz="4400"/>
              <a:t> + </a:t>
            </a:r>
            <a:r>
              <a:rPr lang="en-US" altLang="en-US" sz="4400" b="1">
                <a:solidFill>
                  <a:srgbClr val="E80212"/>
                </a:solidFill>
              </a:rPr>
              <a:t>P</a:t>
            </a:r>
            <a:r>
              <a:rPr lang="en-US" altLang="en-US" sz="4400"/>
              <a:t> = V</a:t>
            </a:r>
          </a:p>
        </p:txBody>
      </p:sp>
      <p:sp>
        <p:nvSpPr>
          <p:cNvPr id="15364" name="Oval 5">
            <a:extLst>
              <a:ext uri="{FF2B5EF4-FFF2-40B4-BE49-F238E27FC236}">
                <a16:creationId xmlns:a16="http://schemas.microsoft.com/office/drawing/2014/main" id="{1D1BC5AA-76BB-4408-A89A-6172E6998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300537"/>
            <a:ext cx="533400" cy="1752600"/>
          </a:xfrm>
          <a:prstGeom prst="ellipse">
            <a:avLst/>
          </a:prstGeom>
          <a:solidFill>
            <a:srgbClr val="E8021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E80212"/>
              </a:solidFill>
            </a:endParaRPr>
          </a:p>
        </p:txBody>
      </p:sp>
      <p:sp>
        <p:nvSpPr>
          <p:cNvPr id="15365" name="Oval 6">
            <a:extLst>
              <a:ext uri="{FF2B5EF4-FFF2-40B4-BE49-F238E27FC236}">
                <a16:creationId xmlns:a16="http://schemas.microsoft.com/office/drawing/2014/main" id="{EC640EEA-C0B4-4F12-9658-5566727A85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062537"/>
            <a:ext cx="152400" cy="152400"/>
          </a:xfrm>
          <a:prstGeom prst="ellipse">
            <a:avLst/>
          </a:prstGeom>
          <a:solidFill>
            <a:srgbClr val="3333FF"/>
          </a:solidFill>
          <a:ln w="19050">
            <a:solidFill>
              <a:srgbClr val="3333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366" name="Line 7">
            <a:extLst>
              <a:ext uri="{FF2B5EF4-FFF2-40B4-BE49-F238E27FC236}">
                <a16:creationId xmlns:a16="http://schemas.microsoft.com/office/drawing/2014/main" id="{1917DA2F-36CB-4EC4-AF64-94E57AA731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452937"/>
            <a:ext cx="2438400" cy="68580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8">
            <a:extLst>
              <a:ext uri="{FF2B5EF4-FFF2-40B4-BE49-F238E27FC236}">
                <a16:creationId xmlns:a16="http://schemas.microsoft.com/office/drawing/2014/main" id="{1DF926A1-B011-417B-8647-CF5E7FF85D7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138737"/>
            <a:ext cx="2438400" cy="76200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Text Box 10">
            <a:extLst>
              <a:ext uri="{FF2B5EF4-FFF2-40B4-BE49-F238E27FC236}">
                <a16:creationId xmlns:a16="http://schemas.microsoft.com/office/drawing/2014/main" id="{2084BFB7-DF6A-442A-A801-C3CBF26B0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265362"/>
            <a:ext cx="253365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E80212"/>
                </a:solidFill>
              </a:rPr>
              <a:t>Vergence</a:t>
            </a:r>
            <a:r>
              <a:rPr lang="en-US" altLang="en-US" sz="1800" b="1">
                <a:solidFill>
                  <a:srgbClr val="E80212"/>
                </a:solidFill>
              </a:rPr>
              <a:t> contributed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E80212"/>
                </a:solidFill>
              </a:rPr>
              <a:t>by lens </a:t>
            </a:r>
            <a:r>
              <a:rPr lang="en-US" altLang="en-US" sz="1800">
                <a:solidFill>
                  <a:srgbClr val="E80212"/>
                </a:solidFill>
              </a:rPr>
              <a:t>(in diopters)</a:t>
            </a:r>
          </a:p>
        </p:txBody>
      </p:sp>
      <p:sp>
        <p:nvSpPr>
          <p:cNvPr id="15369" name="Text Box 11">
            <a:extLst>
              <a:ext uri="{FF2B5EF4-FFF2-40B4-BE49-F238E27FC236}">
                <a16:creationId xmlns:a16="http://schemas.microsoft.com/office/drawing/2014/main" id="{40A8BE15-7C6F-4263-BDD4-EBEBFCD61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265362"/>
            <a:ext cx="158115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Vergence of 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incoming light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(in diopters)</a:t>
            </a:r>
          </a:p>
        </p:txBody>
      </p:sp>
      <p:sp>
        <p:nvSpPr>
          <p:cNvPr id="15370" name="Rectangle 12">
            <a:extLst>
              <a:ext uri="{FF2B5EF4-FFF2-40B4-BE49-F238E27FC236}">
                <a16:creationId xmlns:a16="http://schemas.microsoft.com/office/drawing/2014/main" id="{B087BDB7-6F8D-420A-9685-FAE80C042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15371" name="Slide Number Placeholder 1">
            <a:extLst>
              <a:ext uri="{FF2B5EF4-FFF2-40B4-BE49-F238E27FC236}">
                <a16:creationId xmlns:a16="http://schemas.microsoft.com/office/drawing/2014/main" id="{C4AAA5EB-22C4-4F1B-BC6D-5F7187059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B869D74-84F1-42F0-87F3-30DC8C104D5E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B6CB28FF-3521-424A-948D-6101974567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411662"/>
          </a:xfrm>
        </p:spPr>
        <p:txBody>
          <a:bodyPr/>
          <a:lstStyle/>
          <a:p>
            <a:pPr eaLnBrk="1" hangingPunct="1"/>
            <a:r>
              <a:rPr lang="en-US" altLang="en-US" i="1"/>
              <a:t>The Vergence Formula</a:t>
            </a:r>
          </a:p>
        </p:txBody>
      </p:sp>
      <p:sp>
        <p:nvSpPr>
          <p:cNvPr id="16387" name="Text Box 4">
            <a:extLst>
              <a:ext uri="{FF2B5EF4-FFF2-40B4-BE49-F238E27FC236}">
                <a16:creationId xmlns:a16="http://schemas.microsoft.com/office/drawing/2014/main" id="{83B8D967-28CD-4FCE-9FB3-56D76DCF3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9850" y="2265362"/>
            <a:ext cx="203835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99CC00"/>
                </a:solidFill>
              </a:rPr>
              <a:t>Vergence of 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99CC00"/>
                </a:solidFill>
              </a:rPr>
              <a:t>light leaving lens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99CC00"/>
                </a:solidFill>
              </a:rPr>
              <a:t>(in diopters)</a:t>
            </a:r>
          </a:p>
        </p:txBody>
      </p:sp>
      <p:sp>
        <p:nvSpPr>
          <p:cNvPr id="16388" name="Oval 5">
            <a:extLst>
              <a:ext uri="{FF2B5EF4-FFF2-40B4-BE49-F238E27FC236}">
                <a16:creationId xmlns:a16="http://schemas.microsoft.com/office/drawing/2014/main" id="{A3F4AADD-DF3D-4D4F-8036-AEDC23590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062537"/>
            <a:ext cx="152400" cy="1524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6389" name="Text Box 6">
            <a:extLst>
              <a:ext uri="{FF2B5EF4-FFF2-40B4-BE49-F238E27FC236}">
                <a16:creationId xmlns:a16="http://schemas.microsoft.com/office/drawing/2014/main" id="{FA17261B-4CA2-489A-992F-B60C7E62A9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157537"/>
            <a:ext cx="2609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00FF"/>
                </a:solidFill>
              </a:rPr>
              <a:t>U</a:t>
            </a:r>
            <a:r>
              <a:rPr lang="en-US" altLang="en-US" sz="4400"/>
              <a:t> + </a:t>
            </a:r>
            <a:r>
              <a:rPr lang="en-US" altLang="en-US" sz="4400">
                <a:solidFill>
                  <a:srgbClr val="E80212"/>
                </a:solidFill>
              </a:rPr>
              <a:t>P</a:t>
            </a:r>
            <a:r>
              <a:rPr lang="en-US" altLang="en-US" sz="4400"/>
              <a:t> = </a:t>
            </a:r>
            <a:r>
              <a:rPr lang="en-US" altLang="en-US" sz="4400" b="1">
                <a:solidFill>
                  <a:srgbClr val="99CC00"/>
                </a:solidFill>
              </a:rPr>
              <a:t>V</a:t>
            </a:r>
          </a:p>
        </p:txBody>
      </p:sp>
      <p:sp>
        <p:nvSpPr>
          <p:cNvPr id="16390" name="Oval 9">
            <a:extLst>
              <a:ext uri="{FF2B5EF4-FFF2-40B4-BE49-F238E27FC236}">
                <a16:creationId xmlns:a16="http://schemas.microsoft.com/office/drawing/2014/main" id="{E0CF5979-5CA4-4D2E-9E31-BFE2CD89C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300537"/>
            <a:ext cx="533400" cy="1752600"/>
          </a:xfrm>
          <a:prstGeom prst="ellipse">
            <a:avLst/>
          </a:prstGeom>
          <a:solidFill>
            <a:srgbClr val="E8021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E80212"/>
              </a:solidFill>
            </a:endParaRPr>
          </a:p>
        </p:txBody>
      </p:sp>
      <p:sp>
        <p:nvSpPr>
          <p:cNvPr id="16391" name="Oval 10">
            <a:extLst>
              <a:ext uri="{FF2B5EF4-FFF2-40B4-BE49-F238E27FC236}">
                <a16:creationId xmlns:a16="http://schemas.microsoft.com/office/drawing/2014/main" id="{861FB542-0670-4012-8360-C0FCD83B68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062537"/>
            <a:ext cx="152400" cy="152400"/>
          </a:xfrm>
          <a:prstGeom prst="ellipse">
            <a:avLst/>
          </a:prstGeom>
          <a:solidFill>
            <a:srgbClr val="3333FF"/>
          </a:solidFill>
          <a:ln w="19050">
            <a:solidFill>
              <a:srgbClr val="3333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6392" name="Line 11">
            <a:extLst>
              <a:ext uri="{FF2B5EF4-FFF2-40B4-BE49-F238E27FC236}">
                <a16:creationId xmlns:a16="http://schemas.microsoft.com/office/drawing/2014/main" id="{827D9CC6-EE02-4555-9D18-BB13DDEBF6E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138737"/>
            <a:ext cx="2438400" cy="76200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12">
            <a:extLst>
              <a:ext uri="{FF2B5EF4-FFF2-40B4-BE49-F238E27FC236}">
                <a16:creationId xmlns:a16="http://schemas.microsoft.com/office/drawing/2014/main" id="{9CA1B6A7-435B-4E28-AE26-FA9CAD95C3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8200" y="5214937"/>
            <a:ext cx="2590800" cy="685800"/>
          </a:xfrm>
          <a:prstGeom prst="line">
            <a:avLst/>
          </a:prstGeom>
          <a:noFill/>
          <a:ln w="19050">
            <a:solidFill>
              <a:srgbClr val="99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3">
            <a:extLst>
              <a:ext uri="{FF2B5EF4-FFF2-40B4-BE49-F238E27FC236}">
                <a16:creationId xmlns:a16="http://schemas.microsoft.com/office/drawing/2014/main" id="{772AE186-6867-4E7A-9045-0F3ED35088F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452937"/>
            <a:ext cx="2667000" cy="609600"/>
          </a:xfrm>
          <a:prstGeom prst="line">
            <a:avLst/>
          </a:prstGeom>
          <a:noFill/>
          <a:ln w="19050">
            <a:solidFill>
              <a:srgbClr val="99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14">
            <a:extLst>
              <a:ext uri="{FF2B5EF4-FFF2-40B4-BE49-F238E27FC236}">
                <a16:creationId xmlns:a16="http://schemas.microsoft.com/office/drawing/2014/main" id="{749C2ADF-2B5B-40D7-91B4-7B65BC1B81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452937"/>
            <a:ext cx="2438400" cy="68580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Text Box 15">
            <a:extLst>
              <a:ext uri="{FF2B5EF4-FFF2-40B4-BE49-F238E27FC236}">
                <a16:creationId xmlns:a16="http://schemas.microsoft.com/office/drawing/2014/main" id="{BDCC4973-CEA8-4229-BBCA-1B568EE33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5500" y="2265362"/>
            <a:ext cx="235585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E80212"/>
                </a:solidFill>
              </a:rPr>
              <a:t>Vergence contributed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E80212"/>
                </a:solidFill>
              </a:rPr>
              <a:t>by lens (in diopters)</a:t>
            </a:r>
          </a:p>
        </p:txBody>
      </p:sp>
      <p:sp>
        <p:nvSpPr>
          <p:cNvPr id="16397" name="Text Box 16">
            <a:extLst>
              <a:ext uri="{FF2B5EF4-FFF2-40B4-BE49-F238E27FC236}">
                <a16:creationId xmlns:a16="http://schemas.microsoft.com/office/drawing/2014/main" id="{D8836DC8-6BB7-42EB-A58A-AAB17F0BB1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265362"/>
            <a:ext cx="158115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Vergence of 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incoming light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(in diopters)</a:t>
            </a:r>
          </a:p>
        </p:txBody>
      </p:sp>
      <p:sp>
        <p:nvSpPr>
          <p:cNvPr id="16398" name="Rectangle 17">
            <a:extLst>
              <a:ext uri="{FF2B5EF4-FFF2-40B4-BE49-F238E27FC236}">
                <a16:creationId xmlns:a16="http://schemas.microsoft.com/office/drawing/2014/main" id="{FD28DBEC-6BEB-49DF-B57C-9E4BEF5929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16399" name="Slide Number Placeholder 1">
            <a:extLst>
              <a:ext uri="{FF2B5EF4-FFF2-40B4-BE49-F238E27FC236}">
                <a16:creationId xmlns:a16="http://schemas.microsoft.com/office/drawing/2014/main" id="{1251A445-F363-4D45-BCF4-4AFF2416F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7FBD7D4-89F1-47C6-9731-530FB628D661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B6CB28FF-3521-424A-948D-6101974567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411662"/>
          </a:xfrm>
        </p:spPr>
        <p:txBody>
          <a:bodyPr/>
          <a:lstStyle/>
          <a:p>
            <a:pPr eaLnBrk="1" hangingPunct="1"/>
            <a:r>
              <a:rPr lang="en-US" altLang="en-US" i="1"/>
              <a:t>The Vergence Formula</a:t>
            </a:r>
          </a:p>
        </p:txBody>
      </p:sp>
      <p:sp>
        <p:nvSpPr>
          <p:cNvPr id="16387" name="Text Box 4">
            <a:extLst>
              <a:ext uri="{FF2B5EF4-FFF2-40B4-BE49-F238E27FC236}">
                <a16:creationId xmlns:a16="http://schemas.microsoft.com/office/drawing/2014/main" id="{83B8D967-28CD-4FCE-9FB3-56D76DCF3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9850" y="2265362"/>
            <a:ext cx="203835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99CC00"/>
                </a:solidFill>
              </a:rPr>
              <a:t>Vergence of 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99CC00"/>
                </a:solidFill>
              </a:rPr>
              <a:t>light leaving lens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99CC00"/>
                </a:solidFill>
              </a:rPr>
              <a:t>(in diopters)</a:t>
            </a:r>
          </a:p>
        </p:txBody>
      </p:sp>
      <p:sp>
        <p:nvSpPr>
          <p:cNvPr id="16388" name="Oval 5">
            <a:extLst>
              <a:ext uri="{FF2B5EF4-FFF2-40B4-BE49-F238E27FC236}">
                <a16:creationId xmlns:a16="http://schemas.microsoft.com/office/drawing/2014/main" id="{A3F4AADD-DF3D-4D4F-8036-AEDC23590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062537"/>
            <a:ext cx="152400" cy="1524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6389" name="Text Box 6">
            <a:extLst>
              <a:ext uri="{FF2B5EF4-FFF2-40B4-BE49-F238E27FC236}">
                <a16:creationId xmlns:a16="http://schemas.microsoft.com/office/drawing/2014/main" id="{FA17261B-4CA2-489A-992F-B60C7E62A9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157537"/>
            <a:ext cx="2609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00FF"/>
                </a:solidFill>
              </a:rPr>
              <a:t>U</a:t>
            </a:r>
            <a:r>
              <a:rPr lang="en-US" altLang="en-US" sz="4400"/>
              <a:t> + </a:t>
            </a:r>
            <a:r>
              <a:rPr lang="en-US" altLang="en-US" sz="4400">
                <a:solidFill>
                  <a:srgbClr val="E80212"/>
                </a:solidFill>
              </a:rPr>
              <a:t>P</a:t>
            </a:r>
            <a:r>
              <a:rPr lang="en-US" altLang="en-US" sz="4400"/>
              <a:t> = </a:t>
            </a:r>
            <a:r>
              <a:rPr lang="en-US" altLang="en-US" sz="4400" b="1">
                <a:solidFill>
                  <a:srgbClr val="99CC00"/>
                </a:solidFill>
              </a:rPr>
              <a:t>V</a:t>
            </a:r>
          </a:p>
        </p:txBody>
      </p:sp>
      <p:sp>
        <p:nvSpPr>
          <p:cNvPr id="16390" name="Oval 9">
            <a:extLst>
              <a:ext uri="{FF2B5EF4-FFF2-40B4-BE49-F238E27FC236}">
                <a16:creationId xmlns:a16="http://schemas.microsoft.com/office/drawing/2014/main" id="{E0CF5979-5CA4-4D2E-9E31-BFE2CD89C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300537"/>
            <a:ext cx="533400" cy="1752600"/>
          </a:xfrm>
          <a:prstGeom prst="ellipse">
            <a:avLst/>
          </a:prstGeom>
          <a:solidFill>
            <a:srgbClr val="E8021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E80212"/>
              </a:solidFill>
            </a:endParaRPr>
          </a:p>
        </p:txBody>
      </p:sp>
      <p:sp>
        <p:nvSpPr>
          <p:cNvPr id="16391" name="Oval 10">
            <a:extLst>
              <a:ext uri="{FF2B5EF4-FFF2-40B4-BE49-F238E27FC236}">
                <a16:creationId xmlns:a16="http://schemas.microsoft.com/office/drawing/2014/main" id="{861FB542-0670-4012-8360-C0FCD83B68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062537"/>
            <a:ext cx="152400" cy="152400"/>
          </a:xfrm>
          <a:prstGeom prst="ellipse">
            <a:avLst/>
          </a:prstGeom>
          <a:solidFill>
            <a:srgbClr val="3333FF"/>
          </a:solidFill>
          <a:ln w="19050">
            <a:solidFill>
              <a:srgbClr val="3333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6392" name="Line 11">
            <a:extLst>
              <a:ext uri="{FF2B5EF4-FFF2-40B4-BE49-F238E27FC236}">
                <a16:creationId xmlns:a16="http://schemas.microsoft.com/office/drawing/2014/main" id="{827D9CC6-EE02-4555-9D18-BB13DDEBF6E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138737"/>
            <a:ext cx="2438400" cy="76200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12">
            <a:extLst>
              <a:ext uri="{FF2B5EF4-FFF2-40B4-BE49-F238E27FC236}">
                <a16:creationId xmlns:a16="http://schemas.microsoft.com/office/drawing/2014/main" id="{9CA1B6A7-435B-4E28-AE26-FA9CAD95C3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8200" y="5214937"/>
            <a:ext cx="2590800" cy="685800"/>
          </a:xfrm>
          <a:prstGeom prst="line">
            <a:avLst/>
          </a:prstGeom>
          <a:noFill/>
          <a:ln w="19050">
            <a:solidFill>
              <a:srgbClr val="99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3">
            <a:extLst>
              <a:ext uri="{FF2B5EF4-FFF2-40B4-BE49-F238E27FC236}">
                <a16:creationId xmlns:a16="http://schemas.microsoft.com/office/drawing/2014/main" id="{772AE186-6867-4E7A-9045-0F3ED35088F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452937"/>
            <a:ext cx="2667000" cy="609600"/>
          </a:xfrm>
          <a:prstGeom prst="line">
            <a:avLst/>
          </a:prstGeom>
          <a:noFill/>
          <a:ln w="19050">
            <a:solidFill>
              <a:srgbClr val="99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14">
            <a:extLst>
              <a:ext uri="{FF2B5EF4-FFF2-40B4-BE49-F238E27FC236}">
                <a16:creationId xmlns:a16="http://schemas.microsoft.com/office/drawing/2014/main" id="{749C2ADF-2B5B-40D7-91B4-7B65BC1B81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452937"/>
            <a:ext cx="2438400" cy="68580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Text Box 15">
            <a:extLst>
              <a:ext uri="{FF2B5EF4-FFF2-40B4-BE49-F238E27FC236}">
                <a16:creationId xmlns:a16="http://schemas.microsoft.com/office/drawing/2014/main" id="{BDCC4973-CEA8-4229-BBCA-1B568EE33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5500" y="2265362"/>
            <a:ext cx="235585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E80212"/>
                </a:solidFill>
              </a:rPr>
              <a:t>Vergence contributed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E80212"/>
                </a:solidFill>
              </a:rPr>
              <a:t>by lens (in diopters)</a:t>
            </a:r>
          </a:p>
        </p:txBody>
      </p:sp>
      <p:sp>
        <p:nvSpPr>
          <p:cNvPr id="16397" name="Text Box 16">
            <a:extLst>
              <a:ext uri="{FF2B5EF4-FFF2-40B4-BE49-F238E27FC236}">
                <a16:creationId xmlns:a16="http://schemas.microsoft.com/office/drawing/2014/main" id="{D8836DC8-6BB7-42EB-A58A-AAB17F0BB1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265362"/>
            <a:ext cx="158115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Vergence of 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incoming light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(in diopters)</a:t>
            </a:r>
          </a:p>
        </p:txBody>
      </p:sp>
      <p:sp>
        <p:nvSpPr>
          <p:cNvPr id="16398" name="Rectangle 17">
            <a:extLst>
              <a:ext uri="{FF2B5EF4-FFF2-40B4-BE49-F238E27FC236}">
                <a16:creationId xmlns:a16="http://schemas.microsoft.com/office/drawing/2014/main" id="{FD28DBEC-6BEB-49DF-B57C-9E4BEF5929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16399" name="Slide Number Placeholder 1">
            <a:extLst>
              <a:ext uri="{FF2B5EF4-FFF2-40B4-BE49-F238E27FC236}">
                <a16:creationId xmlns:a16="http://schemas.microsoft.com/office/drawing/2014/main" id="{1251A445-F363-4D45-BCF4-4AFF2416F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7FBD7D4-89F1-47C6-9731-530FB628D661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5233E80-18C8-4557-85C3-0391847F0CAF}"/>
              </a:ext>
            </a:extLst>
          </p:cNvPr>
          <p:cNvSpPr txBox="1"/>
          <p:nvPr/>
        </p:nvSpPr>
        <p:spPr>
          <a:xfrm>
            <a:off x="457200" y="6073914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tl;dr</a:t>
            </a:r>
            <a:r>
              <a:rPr lang="en-US" sz="20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The vergence of light leaving a lens is the sum of the vergence of the light entering the lens and the vergence contributed by the lens itself</a:t>
            </a:r>
          </a:p>
        </p:txBody>
      </p:sp>
    </p:spTree>
    <p:extLst>
      <p:ext uri="{BB962C8B-B14F-4D97-AF65-F5344CB8AC3E}">
        <p14:creationId xmlns:p14="http://schemas.microsoft.com/office/powerpoint/2010/main" val="38649728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3">
            <a:extLst>
              <a:ext uri="{FF2B5EF4-FFF2-40B4-BE49-F238E27FC236}">
                <a16:creationId xmlns:a16="http://schemas.microsoft.com/office/drawing/2014/main" id="{B75E3AD9-2741-47AB-B093-D1E889282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895600"/>
            <a:ext cx="685800" cy="1981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11" name="Text Box 6">
            <a:extLst>
              <a:ext uri="{FF2B5EF4-FFF2-40B4-BE49-F238E27FC236}">
                <a16:creationId xmlns:a16="http://schemas.microsoft.com/office/drawing/2014/main" id="{CDF98006-EACE-4A87-B101-4F65E8D10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524000"/>
            <a:ext cx="2609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00FF"/>
                </a:solidFill>
              </a:rPr>
              <a:t>U</a:t>
            </a:r>
            <a:r>
              <a:rPr lang="en-US" altLang="en-US" sz="4400"/>
              <a:t> + </a:t>
            </a:r>
            <a:r>
              <a:rPr lang="en-US" altLang="en-US" sz="4400">
                <a:solidFill>
                  <a:srgbClr val="E80212"/>
                </a:solidFill>
              </a:rPr>
              <a:t>P</a:t>
            </a:r>
            <a:r>
              <a:rPr lang="en-US" altLang="en-US" sz="4400"/>
              <a:t> = </a:t>
            </a:r>
            <a:r>
              <a:rPr lang="en-US" altLang="en-US" sz="4400">
                <a:solidFill>
                  <a:srgbClr val="99CC00"/>
                </a:solidFill>
              </a:rPr>
              <a:t>V</a:t>
            </a:r>
          </a:p>
        </p:txBody>
      </p:sp>
      <p:sp>
        <p:nvSpPr>
          <p:cNvPr id="17412" name="Line 7">
            <a:extLst>
              <a:ext uri="{FF2B5EF4-FFF2-40B4-BE49-F238E27FC236}">
                <a16:creationId xmlns:a16="http://schemas.microsoft.com/office/drawing/2014/main" id="{F5160669-E358-4BFC-867E-5D99B0E7A692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2971800"/>
            <a:ext cx="3200400" cy="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Line 8">
            <a:extLst>
              <a:ext uri="{FF2B5EF4-FFF2-40B4-BE49-F238E27FC236}">
                <a16:creationId xmlns:a16="http://schemas.microsoft.com/office/drawing/2014/main" id="{5F7198D4-57A6-42EA-B427-B5E3080DBC23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800600"/>
            <a:ext cx="3200400" cy="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Line 10">
            <a:extLst>
              <a:ext uri="{FF2B5EF4-FFF2-40B4-BE49-F238E27FC236}">
                <a16:creationId xmlns:a16="http://schemas.microsoft.com/office/drawing/2014/main" id="{444D6D74-0CD8-496E-998D-792D84699F3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9718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Text Box 11">
            <a:extLst>
              <a:ext uri="{FF2B5EF4-FFF2-40B4-BE49-F238E27FC236}">
                <a16:creationId xmlns:a16="http://schemas.microsoft.com/office/drawing/2014/main" id="{F8D7EF8D-BC87-4DF2-980A-A56F21C83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25" y="3554413"/>
            <a:ext cx="2228850" cy="6111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Parallel rays, therefore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0000FF"/>
                </a:solidFill>
              </a:rPr>
              <a:t>U = 0</a:t>
            </a:r>
          </a:p>
        </p:txBody>
      </p:sp>
      <p:sp>
        <p:nvSpPr>
          <p:cNvPr id="17416" name="Text Box 12">
            <a:extLst>
              <a:ext uri="{FF2B5EF4-FFF2-40B4-BE49-F238E27FC236}">
                <a16:creationId xmlns:a16="http://schemas.microsoft.com/office/drawing/2014/main" id="{B5A69E85-ECD8-4858-B8B3-11B61DB687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528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E80212"/>
                </a:solidFill>
              </a:rPr>
              <a:t>+1D</a:t>
            </a:r>
          </a:p>
        </p:txBody>
      </p:sp>
      <p:sp>
        <p:nvSpPr>
          <p:cNvPr id="17417" name="Rectangle 13">
            <a:extLst>
              <a:ext uri="{FF2B5EF4-FFF2-40B4-BE49-F238E27FC236}">
                <a16:creationId xmlns:a16="http://schemas.microsoft.com/office/drawing/2014/main" id="{707A8C9F-3FED-4641-AAF5-716FABE12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17418" name="Slide Number Placeholder 1">
            <a:extLst>
              <a:ext uri="{FF2B5EF4-FFF2-40B4-BE49-F238E27FC236}">
                <a16:creationId xmlns:a16="http://schemas.microsoft.com/office/drawing/2014/main" id="{B5800DC0-BFF1-465E-B852-8B593028F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779A246-7083-4097-B4B8-5DAA4080ED65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3">
            <a:extLst>
              <a:ext uri="{FF2B5EF4-FFF2-40B4-BE49-F238E27FC236}">
                <a16:creationId xmlns:a16="http://schemas.microsoft.com/office/drawing/2014/main" id="{A6F91B00-7052-42D2-AD92-7BE5C8208F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895600"/>
            <a:ext cx="685800" cy="1981200"/>
          </a:xfrm>
          <a:prstGeom prst="ellipse">
            <a:avLst/>
          </a:prstGeom>
          <a:noFill/>
          <a:ln w="9525">
            <a:solidFill>
              <a:srgbClr val="E8021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36" name="Text Box 6">
            <a:extLst>
              <a:ext uri="{FF2B5EF4-FFF2-40B4-BE49-F238E27FC236}">
                <a16:creationId xmlns:a16="http://schemas.microsoft.com/office/drawing/2014/main" id="{6E943B77-AB5B-4E31-8240-F6B941048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528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E80212"/>
                </a:solidFill>
              </a:rPr>
              <a:t>+1D</a:t>
            </a:r>
          </a:p>
        </p:txBody>
      </p:sp>
      <p:sp>
        <p:nvSpPr>
          <p:cNvPr id="18437" name="Text Box 7">
            <a:extLst>
              <a:ext uri="{FF2B5EF4-FFF2-40B4-BE49-F238E27FC236}">
                <a16:creationId xmlns:a16="http://schemas.microsoft.com/office/drawing/2014/main" id="{439BFA99-5C61-4147-AEB2-25F5BA3E6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524000"/>
            <a:ext cx="2609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00FF"/>
                </a:solidFill>
              </a:rPr>
              <a:t>U</a:t>
            </a:r>
            <a:r>
              <a:rPr lang="en-US" altLang="en-US" sz="4400"/>
              <a:t> + </a:t>
            </a:r>
            <a:r>
              <a:rPr lang="en-US" altLang="en-US" sz="4400">
                <a:solidFill>
                  <a:srgbClr val="E80212"/>
                </a:solidFill>
              </a:rPr>
              <a:t>P</a:t>
            </a:r>
            <a:r>
              <a:rPr lang="en-US" altLang="en-US" sz="4400"/>
              <a:t> = </a:t>
            </a:r>
            <a:r>
              <a:rPr lang="en-US" altLang="en-US" sz="4400">
                <a:solidFill>
                  <a:srgbClr val="99CC00"/>
                </a:solidFill>
              </a:rPr>
              <a:t>V</a:t>
            </a:r>
          </a:p>
        </p:txBody>
      </p:sp>
      <p:sp>
        <p:nvSpPr>
          <p:cNvPr id="18438" name="Line 8">
            <a:extLst>
              <a:ext uri="{FF2B5EF4-FFF2-40B4-BE49-F238E27FC236}">
                <a16:creationId xmlns:a16="http://schemas.microsoft.com/office/drawing/2014/main" id="{14C2AFBC-DC4C-484F-85E9-5D22FA66E891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2971800"/>
            <a:ext cx="3200400" cy="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Line 9">
            <a:extLst>
              <a:ext uri="{FF2B5EF4-FFF2-40B4-BE49-F238E27FC236}">
                <a16:creationId xmlns:a16="http://schemas.microsoft.com/office/drawing/2014/main" id="{0E292738-35F3-43F3-9D9F-3B8ED68068F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800600"/>
            <a:ext cx="3200400" cy="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10">
            <a:extLst>
              <a:ext uri="{FF2B5EF4-FFF2-40B4-BE49-F238E27FC236}">
                <a16:creationId xmlns:a16="http://schemas.microsoft.com/office/drawing/2014/main" id="{D68E519B-3B36-4EB3-82CD-2B205E95FA3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9718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Text Box 11">
            <a:extLst>
              <a:ext uri="{FF2B5EF4-FFF2-40B4-BE49-F238E27FC236}">
                <a16:creationId xmlns:a16="http://schemas.microsoft.com/office/drawing/2014/main" id="{C940442E-E1A0-4548-8467-6A50C41AB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25" y="3554413"/>
            <a:ext cx="2228850" cy="6111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Parallel rays, therefore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0000FF"/>
                </a:solidFill>
              </a:rPr>
              <a:t>U = 0</a:t>
            </a:r>
          </a:p>
        </p:txBody>
      </p:sp>
      <p:sp>
        <p:nvSpPr>
          <p:cNvPr id="18442" name="AutoShape 13">
            <a:extLst>
              <a:ext uri="{FF2B5EF4-FFF2-40B4-BE49-F238E27FC236}">
                <a16:creationId xmlns:a16="http://schemas.microsoft.com/office/drawing/2014/main" id="{68CE4C11-B480-4AEA-8755-35D2F8664310}"/>
              </a:ext>
            </a:extLst>
          </p:cNvPr>
          <p:cNvSpPr>
            <a:spLocks noChangeArrowheads="1"/>
          </p:cNvSpPr>
          <p:nvPr/>
        </p:nvSpPr>
        <p:spPr bwMode="auto">
          <a:xfrm rot="21172901">
            <a:off x="3483720" y="2547961"/>
            <a:ext cx="381000" cy="1600200"/>
          </a:xfrm>
          <a:prstGeom prst="curvedLeftArrow">
            <a:avLst>
              <a:gd name="adj1" fmla="val 83844"/>
              <a:gd name="adj2" fmla="val 168000"/>
              <a:gd name="adj3" fmla="val 29583"/>
            </a:avLst>
          </a:prstGeom>
          <a:solidFill>
            <a:srgbClr val="E80212"/>
          </a:solidFill>
          <a:ln w="9525">
            <a:solidFill>
              <a:srgbClr val="E8021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43" name="Text Box 12">
            <a:extLst>
              <a:ext uri="{FF2B5EF4-FFF2-40B4-BE49-F238E27FC236}">
                <a16:creationId xmlns:a16="http://schemas.microsoft.com/office/drawing/2014/main" id="{C7328233-B394-4FF4-BCF1-E192325260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7625" y="3048000"/>
            <a:ext cx="2847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E80212"/>
                </a:solidFill>
              </a:rPr>
              <a:t>+1D lens, therefore </a:t>
            </a:r>
            <a:r>
              <a:rPr lang="en-US" altLang="en-US" sz="1800" i="1" dirty="0">
                <a:solidFill>
                  <a:srgbClr val="E80212"/>
                </a:solidFill>
              </a:rPr>
              <a:t>P = +1D</a:t>
            </a:r>
          </a:p>
        </p:txBody>
      </p:sp>
      <p:sp>
        <p:nvSpPr>
          <p:cNvPr id="18444" name="Rectangle 14">
            <a:extLst>
              <a:ext uri="{FF2B5EF4-FFF2-40B4-BE49-F238E27FC236}">
                <a16:creationId xmlns:a16="http://schemas.microsoft.com/office/drawing/2014/main" id="{DA7D1261-1D53-4AFC-9E5E-5DF57E7A4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18445" name="Slide Number Placeholder 1">
            <a:extLst>
              <a:ext uri="{FF2B5EF4-FFF2-40B4-BE49-F238E27FC236}">
                <a16:creationId xmlns:a16="http://schemas.microsoft.com/office/drawing/2014/main" id="{BABA46E4-8B87-474D-A298-74EE8963D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8F20396-663C-4E6D-8B56-61FB2C555B63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000"/>
          </a:p>
        </p:txBody>
      </p:sp>
      <p:sp>
        <p:nvSpPr>
          <p:cNvPr id="14" name="Text Box 10">
            <a:extLst>
              <a:ext uri="{FF2B5EF4-FFF2-40B4-BE49-F238E27FC236}">
                <a16:creationId xmlns:a16="http://schemas.microsoft.com/office/drawing/2014/main" id="{2DCDD7DF-5E52-49B7-AD3A-458ECBB4B8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8739" y="3728483"/>
            <a:ext cx="82266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E80212"/>
                </a:solidFill>
              </a:rPr>
              <a:t>P=+1D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3">
            <a:extLst>
              <a:ext uri="{FF2B5EF4-FFF2-40B4-BE49-F238E27FC236}">
                <a16:creationId xmlns:a16="http://schemas.microsoft.com/office/drawing/2014/main" id="{BFC6A3E2-913B-463D-9416-8164F0BF5A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895600"/>
            <a:ext cx="685800" cy="1981200"/>
          </a:xfrm>
          <a:prstGeom prst="ellipse">
            <a:avLst/>
          </a:prstGeom>
          <a:noFill/>
          <a:ln w="9525">
            <a:solidFill>
              <a:srgbClr val="E8021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9460" name="Text Box 5">
            <a:extLst>
              <a:ext uri="{FF2B5EF4-FFF2-40B4-BE49-F238E27FC236}">
                <a16:creationId xmlns:a16="http://schemas.microsoft.com/office/drawing/2014/main" id="{BD5FE813-A42F-4244-BAF0-344671DFB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528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E80212"/>
                </a:solidFill>
              </a:rPr>
              <a:t>+1D</a:t>
            </a:r>
          </a:p>
        </p:txBody>
      </p:sp>
      <p:sp>
        <p:nvSpPr>
          <p:cNvPr id="19461" name="Text Box 6">
            <a:extLst>
              <a:ext uri="{FF2B5EF4-FFF2-40B4-BE49-F238E27FC236}">
                <a16:creationId xmlns:a16="http://schemas.microsoft.com/office/drawing/2014/main" id="{60BDA272-F3E1-4738-B879-3D18D2DE4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524000"/>
            <a:ext cx="2609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00FF"/>
                </a:solidFill>
              </a:rPr>
              <a:t>U </a:t>
            </a:r>
            <a:r>
              <a:rPr lang="en-US" altLang="en-US" sz="4400"/>
              <a:t>+ </a:t>
            </a:r>
            <a:r>
              <a:rPr lang="en-US" altLang="en-US" sz="4400">
                <a:solidFill>
                  <a:srgbClr val="E80212"/>
                </a:solidFill>
              </a:rPr>
              <a:t>P</a:t>
            </a:r>
            <a:r>
              <a:rPr lang="en-US" altLang="en-US" sz="4400"/>
              <a:t> = </a:t>
            </a:r>
            <a:r>
              <a:rPr lang="en-US" altLang="en-US" sz="4400">
                <a:solidFill>
                  <a:srgbClr val="99CC00"/>
                </a:solidFill>
              </a:rPr>
              <a:t>V</a:t>
            </a:r>
          </a:p>
        </p:txBody>
      </p:sp>
      <p:sp>
        <p:nvSpPr>
          <p:cNvPr id="19462" name="Line 7">
            <a:extLst>
              <a:ext uri="{FF2B5EF4-FFF2-40B4-BE49-F238E27FC236}">
                <a16:creationId xmlns:a16="http://schemas.microsoft.com/office/drawing/2014/main" id="{665B95AC-5C4F-4204-804D-E25B4F05714C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2971800"/>
            <a:ext cx="3200400" cy="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Line 8">
            <a:extLst>
              <a:ext uri="{FF2B5EF4-FFF2-40B4-BE49-F238E27FC236}">
                <a16:creationId xmlns:a16="http://schemas.microsoft.com/office/drawing/2014/main" id="{2E2C66D4-B450-4082-B591-8F71E9ECA8C4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800600"/>
            <a:ext cx="3200400" cy="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Line 9">
            <a:extLst>
              <a:ext uri="{FF2B5EF4-FFF2-40B4-BE49-F238E27FC236}">
                <a16:creationId xmlns:a16="http://schemas.microsoft.com/office/drawing/2014/main" id="{B4C3AE76-B209-4C36-A52D-F19F5BCCE4A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9718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Text Box 10">
            <a:extLst>
              <a:ext uri="{FF2B5EF4-FFF2-40B4-BE49-F238E27FC236}">
                <a16:creationId xmlns:a16="http://schemas.microsoft.com/office/drawing/2014/main" id="{475EB313-C7BE-46E4-B2C3-1444CBB17C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25" y="3554413"/>
            <a:ext cx="2228850" cy="6111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Parallel rays, therefore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0000FF"/>
                </a:solidFill>
              </a:rPr>
              <a:t>U = 0</a:t>
            </a:r>
          </a:p>
        </p:txBody>
      </p:sp>
      <p:sp>
        <p:nvSpPr>
          <p:cNvPr id="19468" name="Text Box 14">
            <a:extLst>
              <a:ext uri="{FF2B5EF4-FFF2-40B4-BE49-F238E27FC236}">
                <a16:creationId xmlns:a16="http://schemas.microsoft.com/office/drawing/2014/main" id="{0AC0F485-0168-47A9-A359-70D0571ED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614488"/>
            <a:ext cx="5238750" cy="97631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Plugging these values into the Vergence Formula: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FF"/>
                </a:solidFill>
              </a:rPr>
              <a:t>U</a:t>
            </a:r>
            <a:r>
              <a:rPr lang="en-US" altLang="en-US" sz="2000"/>
              <a:t> + </a:t>
            </a:r>
            <a:r>
              <a:rPr lang="en-US" altLang="en-US" sz="2000">
                <a:solidFill>
                  <a:srgbClr val="E80212"/>
                </a:solidFill>
              </a:rPr>
              <a:t>P</a:t>
            </a:r>
            <a:r>
              <a:rPr lang="en-US" altLang="en-US" sz="2000"/>
              <a:t> = </a:t>
            </a:r>
            <a:r>
              <a:rPr lang="en-US" altLang="en-US" sz="2000">
                <a:solidFill>
                  <a:srgbClr val="99CC00"/>
                </a:solidFill>
              </a:rPr>
              <a:t>V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FF"/>
                </a:solidFill>
              </a:rPr>
              <a:t>0</a:t>
            </a:r>
            <a:r>
              <a:rPr lang="en-US" altLang="en-US" sz="2000"/>
              <a:t> + </a:t>
            </a:r>
            <a:r>
              <a:rPr lang="en-US" altLang="en-US" sz="2000">
                <a:solidFill>
                  <a:srgbClr val="E80212"/>
                </a:solidFill>
              </a:rPr>
              <a:t>(+1)</a:t>
            </a:r>
            <a:r>
              <a:rPr lang="en-US" altLang="en-US" sz="2000"/>
              <a:t> = </a:t>
            </a:r>
            <a:r>
              <a:rPr lang="en-US" altLang="en-US" sz="2000">
                <a:solidFill>
                  <a:srgbClr val="99CC00"/>
                </a:solidFill>
              </a:rPr>
              <a:t>V</a:t>
            </a:r>
          </a:p>
        </p:txBody>
      </p:sp>
      <p:sp>
        <p:nvSpPr>
          <p:cNvPr id="19469" name="Rectangle 15">
            <a:extLst>
              <a:ext uri="{FF2B5EF4-FFF2-40B4-BE49-F238E27FC236}">
                <a16:creationId xmlns:a16="http://schemas.microsoft.com/office/drawing/2014/main" id="{1CF88FB4-C870-46B7-AE01-A10D566F5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19470" name="Slide Number Placeholder 1">
            <a:extLst>
              <a:ext uri="{FF2B5EF4-FFF2-40B4-BE49-F238E27FC236}">
                <a16:creationId xmlns:a16="http://schemas.microsoft.com/office/drawing/2014/main" id="{6D796B09-64E2-4BFF-8B9B-7658E1736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030F5BD-BF08-4E4C-A7D1-8F6EBAC33F05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000"/>
          </a:p>
        </p:txBody>
      </p:sp>
      <p:sp>
        <p:nvSpPr>
          <p:cNvPr id="15" name="Text Box 10">
            <a:extLst>
              <a:ext uri="{FF2B5EF4-FFF2-40B4-BE49-F238E27FC236}">
                <a16:creationId xmlns:a16="http://schemas.microsoft.com/office/drawing/2014/main" id="{B4FF7702-6B18-41B5-ACA8-6B4909B86C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8739" y="3728483"/>
            <a:ext cx="82266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E80212"/>
                </a:solidFill>
              </a:rPr>
              <a:t>P=+1D</a:t>
            </a:r>
          </a:p>
        </p:txBody>
      </p:sp>
      <p:sp>
        <p:nvSpPr>
          <p:cNvPr id="16" name="AutoShape 13">
            <a:extLst>
              <a:ext uri="{FF2B5EF4-FFF2-40B4-BE49-F238E27FC236}">
                <a16:creationId xmlns:a16="http://schemas.microsoft.com/office/drawing/2014/main" id="{8BE5DC08-44F9-422C-81B1-95816A6F8B86}"/>
              </a:ext>
            </a:extLst>
          </p:cNvPr>
          <p:cNvSpPr>
            <a:spLocks noChangeArrowheads="1"/>
          </p:cNvSpPr>
          <p:nvPr/>
        </p:nvSpPr>
        <p:spPr bwMode="auto">
          <a:xfrm rot="21172901">
            <a:off x="3483720" y="2547961"/>
            <a:ext cx="381000" cy="1600200"/>
          </a:xfrm>
          <a:prstGeom prst="curvedLeftArrow">
            <a:avLst>
              <a:gd name="adj1" fmla="val 83844"/>
              <a:gd name="adj2" fmla="val 168000"/>
              <a:gd name="adj3" fmla="val 29583"/>
            </a:avLst>
          </a:prstGeom>
          <a:solidFill>
            <a:srgbClr val="E80212"/>
          </a:solidFill>
          <a:ln w="9525">
            <a:solidFill>
              <a:srgbClr val="E8021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" name="Text Box 12">
            <a:extLst>
              <a:ext uri="{FF2B5EF4-FFF2-40B4-BE49-F238E27FC236}">
                <a16:creationId xmlns:a16="http://schemas.microsoft.com/office/drawing/2014/main" id="{5D73F855-C3F1-4476-BA53-31A99F14D1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7625" y="3048000"/>
            <a:ext cx="2847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E80212"/>
                </a:solidFill>
              </a:rPr>
              <a:t>+1D lens, therefore </a:t>
            </a:r>
            <a:r>
              <a:rPr lang="en-US" altLang="en-US" sz="1800" i="1" dirty="0">
                <a:solidFill>
                  <a:srgbClr val="E80212"/>
                </a:solidFill>
              </a:rPr>
              <a:t>P = +1D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3">
            <a:extLst>
              <a:ext uri="{FF2B5EF4-FFF2-40B4-BE49-F238E27FC236}">
                <a16:creationId xmlns:a16="http://schemas.microsoft.com/office/drawing/2014/main" id="{B4A2CCF9-E6FD-4587-B1D3-0EDBF3486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895600"/>
            <a:ext cx="685800" cy="1981200"/>
          </a:xfrm>
          <a:prstGeom prst="ellipse">
            <a:avLst/>
          </a:prstGeom>
          <a:noFill/>
          <a:ln w="9525">
            <a:solidFill>
              <a:srgbClr val="E8021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0483" name="Text Box 5">
            <a:extLst>
              <a:ext uri="{FF2B5EF4-FFF2-40B4-BE49-F238E27FC236}">
                <a16:creationId xmlns:a16="http://schemas.microsoft.com/office/drawing/2014/main" id="{6378AE6C-1B19-4829-B9BD-FA259735D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4000" y="3671888"/>
            <a:ext cx="10310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>
                <a:solidFill>
                  <a:srgbClr val="99CC00"/>
                </a:solidFill>
              </a:rPr>
              <a:t>V = +1D</a:t>
            </a:r>
          </a:p>
        </p:txBody>
      </p:sp>
      <p:sp>
        <p:nvSpPr>
          <p:cNvPr id="20484" name="Line 6">
            <a:extLst>
              <a:ext uri="{FF2B5EF4-FFF2-40B4-BE49-F238E27FC236}">
                <a16:creationId xmlns:a16="http://schemas.microsoft.com/office/drawing/2014/main" id="{D951BE0B-B072-41A7-BDE9-BCBB671573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2971800"/>
            <a:ext cx="4724400" cy="914400"/>
          </a:xfrm>
          <a:prstGeom prst="line">
            <a:avLst/>
          </a:prstGeom>
          <a:noFill/>
          <a:ln w="19050">
            <a:solidFill>
              <a:srgbClr val="99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Line 7">
            <a:extLst>
              <a:ext uri="{FF2B5EF4-FFF2-40B4-BE49-F238E27FC236}">
                <a16:creationId xmlns:a16="http://schemas.microsoft.com/office/drawing/2014/main" id="{F6D42783-91E9-4F9F-B9C0-51421DFCAD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3886200"/>
            <a:ext cx="4724400" cy="914400"/>
          </a:xfrm>
          <a:prstGeom prst="line">
            <a:avLst/>
          </a:prstGeom>
          <a:noFill/>
          <a:ln w="19050">
            <a:solidFill>
              <a:srgbClr val="99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Oval 8">
            <a:extLst>
              <a:ext uri="{FF2B5EF4-FFF2-40B4-BE49-F238E27FC236}">
                <a16:creationId xmlns:a16="http://schemas.microsoft.com/office/drawing/2014/main" id="{428FFA2B-1B77-4B6B-AA58-025CDB36D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3810000"/>
            <a:ext cx="152400" cy="1524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0488" name="Text Box 11">
            <a:extLst>
              <a:ext uri="{FF2B5EF4-FFF2-40B4-BE49-F238E27FC236}">
                <a16:creationId xmlns:a16="http://schemas.microsoft.com/office/drawing/2014/main" id="{E73F7DEF-294F-4F04-8B3B-1487E4B11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524000"/>
            <a:ext cx="2609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00FF"/>
                </a:solidFill>
              </a:rPr>
              <a:t>U </a:t>
            </a:r>
            <a:r>
              <a:rPr lang="en-US" altLang="en-US" sz="4400"/>
              <a:t>+ </a:t>
            </a:r>
            <a:r>
              <a:rPr lang="en-US" altLang="en-US" sz="4400">
                <a:solidFill>
                  <a:srgbClr val="E80212"/>
                </a:solidFill>
              </a:rPr>
              <a:t>P</a:t>
            </a:r>
            <a:r>
              <a:rPr lang="en-US" altLang="en-US" sz="4400"/>
              <a:t> = </a:t>
            </a:r>
            <a:r>
              <a:rPr lang="en-US" altLang="en-US" sz="4400">
                <a:solidFill>
                  <a:srgbClr val="99CC00"/>
                </a:solidFill>
              </a:rPr>
              <a:t>V</a:t>
            </a:r>
          </a:p>
        </p:txBody>
      </p:sp>
      <p:sp>
        <p:nvSpPr>
          <p:cNvPr id="20489" name="Line 12">
            <a:extLst>
              <a:ext uri="{FF2B5EF4-FFF2-40B4-BE49-F238E27FC236}">
                <a16:creationId xmlns:a16="http://schemas.microsoft.com/office/drawing/2014/main" id="{47428DC0-F61F-4613-9A43-1A6A4F2284D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2971800"/>
            <a:ext cx="3200400" cy="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3">
            <a:extLst>
              <a:ext uri="{FF2B5EF4-FFF2-40B4-BE49-F238E27FC236}">
                <a16:creationId xmlns:a16="http://schemas.microsoft.com/office/drawing/2014/main" id="{93377D18-0FD6-492B-8E44-F86C63BBE702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800600"/>
            <a:ext cx="3200400" cy="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4">
            <a:extLst>
              <a:ext uri="{FF2B5EF4-FFF2-40B4-BE49-F238E27FC236}">
                <a16:creationId xmlns:a16="http://schemas.microsoft.com/office/drawing/2014/main" id="{24515953-4DF4-4595-85EF-0E4CF98C8735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9718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Text Box 15">
            <a:extLst>
              <a:ext uri="{FF2B5EF4-FFF2-40B4-BE49-F238E27FC236}">
                <a16:creationId xmlns:a16="http://schemas.microsoft.com/office/drawing/2014/main" id="{ED8622DD-7374-4068-AC14-41C803E54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25" y="3554413"/>
            <a:ext cx="2228850" cy="6111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Parallel rays, therefore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0000FF"/>
                </a:solidFill>
              </a:rPr>
              <a:t>U = 0</a:t>
            </a:r>
          </a:p>
        </p:txBody>
      </p:sp>
      <p:sp>
        <p:nvSpPr>
          <p:cNvPr id="20493" name="Text Box 16">
            <a:extLst>
              <a:ext uri="{FF2B5EF4-FFF2-40B4-BE49-F238E27FC236}">
                <a16:creationId xmlns:a16="http://schemas.microsoft.com/office/drawing/2014/main" id="{8DE574A2-93C1-4BB6-B432-B04662A703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528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E80212"/>
                </a:solidFill>
              </a:rPr>
              <a:t>+1D</a:t>
            </a:r>
          </a:p>
        </p:txBody>
      </p:sp>
      <p:sp>
        <p:nvSpPr>
          <p:cNvPr id="20494" name="Text Box 19">
            <a:extLst>
              <a:ext uri="{FF2B5EF4-FFF2-40B4-BE49-F238E27FC236}">
                <a16:creationId xmlns:a16="http://schemas.microsoft.com/office/drawing/2014/main" id="{C0A4438D-5892-45D8-84E6-8FF63D78C1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614488"/>
            <a:ext cx="5238750" cy="128111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Plugging these values into the Vergence Formula: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FF"/>
                </a:solidFill>
              </a:rPr>
              <a:t>U</a:t>
            </a:r>
            <a:r>
              <a:rPr lang="en-US" altLang="en-US" sz="2000"/>
              <a:t> + </a:t>
            </a:r>
            <a:r>
              <a:rPr lang="en-US" altLang="en-US" sz="2000">
                <a:solidFill>
                  <a:srgbClr val="E80212"/>
                </a:solidFill>
              </a:rPr>
              <a:t>P</a:t>
            </a:r>
            <a:r>
              <a:rPr lang="en-US" altLang="en-US" sz="2000"/>
              <a:t> = </a:t>
            </a:r>
            <a:r>
              <a:rPr lang="en-US" altLang="en-US" sz="2000">
                <a:solidFill>
                  <a:srgbClr val="99CC00"/>
                </a:solidFill>
              </a:rPr>
              <a:t>V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FF"/>
                </a:solidFill>
              </a:rPr>
              <a:t>0</a:t>
            </a:r>
            <a:r>
              <a:rPr lang="en-US" altLang="en-US" sz="2000"/>
              <a:t> + </a:t>
            </a:r>
            <a:r>
              <a:rPr lang="en-US" altLang="en-US" sz="2000">
                <a:solidFill>
                  <a:srgbClr val="E80212"/>
                </a:solidFill>
              </a:rPr>
              <a:t>(+1)</a:t>
            </a:r>
            <a:r>
              <a:rPr lang="en-US" altLang="en-US" sz="2000"/>
              <a:t> = </a:t>
            </a:r>
            <a:r>
              <a:rPr lang="en-US" altLang="en-US" sz="2000">
                <a:solidFill>
                  <a:srgbClr val="99CC00"/>
                </a:solidFill>
              </a:rPr>
              <a:t>V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99CC00"/>
                </a:solidFill>
              </a:rPr>
              <a:t>+1 </a:t>
            </a:r>
            <a:r>
              <a:rPr lang="en-US" altLang="en-US" sz="2000"/>
              <a:t>=</a:t>
            </a:r>
            <a:r>
              <a:rPr lang="en-US" altLang="en-US" sz="2000">
                <a:solidFill>
                  <a:srgbClr val="99CC00"/>
                </a:solidFill>
              </a:rPr>
              <a:t> V</a:t>
            </a:r>
          </a:p>
        </p:txBody>
      </p:sp>
      <p:sp>
        <p:nvSpPr>
          <p:cNvPr id="20495" name="Rectangle 20">
            <a:extLst>
              <a:ext uri="{FF2B5EF4-FFF2-40B4-BE49-F238E27FC236}">
                <a16:creationId xmlns:a16="http://schemas.microsoft.com/office/drawing/2014/main" id="{811F32DC-E2B6-4BA4-883E-225833359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20496" name="Slide Number Placeholder 1">
            <a:extLst>
              <a:ext uri="{FF2B5EF4-FFF2-40B4-BE49-F238E27FC236}">
                <a16:creationId xmlns:a16="http://schemas.microsoft.com/office/drawing/2014/main" id="{EA7B3B2A-6EA2-4B68-99A0-EFF5999F1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DD5C9C7-1E19-4237-8131-D9A782B8C091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000"/>
          </a:p>
        </p:txBody>
      </p:sp>
      <p:sp>
        <p:nvSpPr>
          <p:cNvPr id="17" name="Text Box 10">
            <a:extLst>
              <a:ext uri="{FF2B5EF4-FFF2-40B4-BE49-F238E27FC236}">
                <a16:creationId xmlns:a16="http://schemas.microsoft.com/office/drawing/2014/main" id="{B036AD65-F8DA-40BB-85B0-1502981A0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8739" y="3728483"/>
            <a:ext cx="82266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E80212"/>
                </a:solidFill>
              </a:rPr>
              <a:t>P=+1D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val 3">
            <a:extLst>
              <a:ext uri="{FF2B5EF4-FFF2-40B4-BE49-F238E27FC236}">
                <a16:creationId xmlns:a16="http://schemas.microsoft.com/office/drawing/2014/main" id="{EFCBE02D-8295-4087-A20F-5BB25F512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895600"/>
            <a:ext cx="685800" cy="1981200"/>
          </a:xfrm>
          <a:prstGeom prst="ellipse">
            <a:avLst/>
          </a:prstGeom>
          <a:noFill/>
          <a:ln w="9525">
            <a:solidFill>
              <a:srgbClr val="E8021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1507" name="Line 4">
            <a:extLst>
              <a:ext uri="{FF2B5EF4-FFF2-40B4-BE49-F238E27FC236}">
                <a16:creationId xmlns:a16="http://schemas.microsoft.com/office/drawing/2014/main" id="{985C6C5B-1E2C-4C92-B125-AC05A71FBC5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5562600"/>
            <a:ext cx="4800600" cy="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8" name="Line 5">
            <a:extLst>
              <a:ext uri="{FF2B5EF4-FFF2-40B4-BE49-F238E27FC236}">
                <a16:creationId xmlns:a16="http://schemas.microsoft.com/office/drawing/2014/main" id="{414A8118-286F-47C2-9894-361ED3B2D6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5257800"/>
            <a:ext cx="0" cy="60960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6">
            <a:extLst>
              <a:ext uri="{FF2B5EF4-FFF2-40B4-BE49-F238E27FC236}">
                <a16:creationId xmlns:a16="http://schemas.microsoft.com/office/drawing/2014/main" id="{1C1FCFE1-1B35-4450-B87E-92CD01349B09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5257800"/>
            <a:ext cx="0" cy="60960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Text Box 10">
            <a:extLst>
              <a:ext uri="{FF2B5EF4-FFF2-40B4-BE49-F238E27FC236}">
                <a16:creationId xmlns:a16="http://schemas.microsoft.com/office/drawing/2014/main" id="{A8C02B46-9575-4222-8D5F-10B3F64C2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4000" y="3671888"/>
            <a:ext cx="10310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>
                <a:solidFill>
                  <a:srgbClr val="99CC00"/>
                </a:solidFill>
              </a:rPr>
              <a:t>V = +1D</a:t>
            </a:r>
          </a:p>
        </p:txBody>
      </p:sp>
      <p:sp>
        <p:nvSpPr>
          <p:cNvPr id="21512" name="Text Box 12">
            <a:extLst>
              <a:ext uri="{FF2B5EF4-FFF2-40B4-BE49-F238E27FC236}">
                <a16:creationId xmlns:a16="http://schemas.microsoft.com/office/drawing/2014/main" id="{F54D444E-3AB8-4113-A904-039ADA566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524000"/>
            <a:ext cx="2609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00FF"/>
                </a:solidFill>
              </a:rPr>
              <a:t>U</a:t>
            </a:r>
            <a:r>
              <a:rPr lang="en-US" altLang="en-US" sz="4400"/>
              <a:t> + </a:t>
            </a:r>
            <a:r>
              <a:rPr lang="en-US" altLang="en-US" sz="4400">
                <a:solidFill>
                  <a:srgbClr val="E80212"/>
                </a:solidFill>
              </a:rPr>
              <a:t>P</a:t>
            </a:r>
            <a:r>
              <a:rPr lang="en-US" altLang="en-US" sz="4400"/>
              <a:t> = </a:t>
            </a:r>
            <a:r>
              <a:rPr lang="en-US" altLang="en-US" sz="4400">
                <a:solidFill>
                  <a:srgbClr val="99CC00"/>
                </a:solidFill>
              </a:rPr>
              <a:t>V</a:t>
            </a:r>
          </a:p>
        </p:txBody>
      </p:sp>
      <p:sp>
        <p:nvSpPr>
          <p:cNvPr id="21513" name="Line 13">
            <a:extLst>
              <a:ext uri="{FF2B5EF4-FFF2-40B4-BE49-F238E27FC236}">
                <a16:creationId xmlns:a16="http://schemas.microsoft.com/office/drawing/2014/main" id="{98CC0291-9F05-4BB2-B2AE-9BAA50A259EC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2971800"/>
            <a:ext cx="4724400" cy="914400"/>
          </a:xfrm>
          <a:prstGeom prst="line">
            <a:avLst/>
          </a:prstGeom>
          <a:noFill/>
          <a:ln w="19050">
            <a:solidFill>
              <a:srgbClr val="99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4">
            <a:extLst>
              <a:ext uri="{FF2B5EF4-FFF2-40B4-BE49-F238E27FC236}">
                <a16:creationId xmlns:a16="http://schemas.microsoft.com/office/drawing/2014/main" id="{C541656A-EC22-4212-87E0-1A5D4001B9E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3886200"/>
            <a:ext cx="4724400" cy="914400"/>
          </a:xfrm>
          <a:prstGeom prst="line">
            <a:avLst/>
          </a:prstGeom>
          <a:noFill/>
          <a:ln w="19050">
            <a:solidFill>
              <a:srgbClr val="99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Oval 15">
            <a:extLst>
              <a:ext uri="{FF2B5EF4-FFF2-40B4-BE49-F238E27FC236}">
                <a16:creationId xmlns:a16="http://schemas.microsoft.com/office/drawing/2014/main" id="{841CA135-CD03-4557-A7E8-9447C4ED0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3810000"/>
            <a:ext cx="152400" cy="1524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1516" name="Line 16">
            <a:extLst>
              <a:ext uri="{FF2B5EF4-FFF2-40B4-BE49-F238E27FC236}">
                <a16:creationId xmlns:a16="http://schemas.microsoft.com/office/drawing/2014/main" id="{AA8B4349-B13A-4DEA-98CE-9CA69672337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2971800"/>
            <a:ext cx="3200400" cy="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7">
            <a:extLst>
              <a:ext uri="{FF2B5EF4-FFF2-40B4-BE49-F238E27FC236}">
                <a16:creationId xmlns:a16="http://schemas.microsoft.com/office/drawing/2014/main" id="{E9204F10-3405-4A23-AB6C-1EB47F366482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800600"/>
            <a:ext cx="3200400" cy="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8">
            <a:extLst>
              <a:ext uri="{FF2B5EF4-FFF2-40B4-BE49-F238E27FC236}">
                <a16:creationId xmlns:a16="http://schemas.microsoft.com/office/drawing/2014/main" id="{E4964E08-8721-444B-AB8F-054A4CC91C2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9718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Text Box 19">
            <a:extLst>
              <a:ext uri="{FF2B5EF4-FFF2-40B4-BE49-F238E27FC236}">
                <a16:creationId xmlns:a16="http://schemas.microsoft.com/office/drawing/2014/main" id="{262A194E-4DCA-42D8-B613-36ED166605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25" y="3554413"/>
            <a:ext cx="2228850" cy="6111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Parallel rays, therefore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0000FF"/>
                </a:solidFill>
              </a:rPr>
              <a:t>U = 0</a:t>
            </a:r>
          </a:p>
        </p:txBody>
      </p:sp>
      <p:sp>
        <p:nvSpPr>
          <p:cNvPr id="21520" name="Text Box 20">
            <a:extLst>
              <a:ext uri="{FF2B5EF4-FFF2-40B4-BE49-F238E27FC236}">
                <a16:creationId xmlns:a16="http://schemas.microsoft.com/office/drawing/2014/main" id="{03CF9483-82F2-4477-AC82-4A7DCDB305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528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E80212"/>
                </a:solidFill>
              </a:rPr>
              <a:t>+1D</a:t>
            </a:r>
          </a:p>
        </p:txBody>
      </p:sp>
      <p:sp>
        <p:nvSpPr>
          <p:cNvPr id="21521" name="Text Box 22">
            <a:extLst>
              <a:ext uri="{FF2B5EF4-FFF2-40B4-BE49-F238E27FC236}">
                <a16:creationId xmlns:a16="http://schemas.microsoft.com/office/drawing/2014/main" id="{57668C23-B5BA-45BE-BCC3-F8AF62F691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614488"/>
            <a:ext cx="5238750" cy="128111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Plugging these values into the Vergence Formula: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FF"/>
                </a:solidFill>
              </a:rPr>
              <a:t>U</a:t>
            </a:r>
            <a:r>
              <a:rPr lang="en-US" altLang="en-US" sz="2000"/>
              <a:t> + </a:t>
            </a:r>
            <a:r>
              <a:rPr lang="en-US" altLang="en-US" sz="2000">
                <a:solidFill>
                  <a:srgbClr val="E80212"/>
                </a:solidFill>
              </a:rPr>
              <a:t>P</a:t>
            </a:r>
            <a:r>
              <a:rPr lang="en-US" altLang="en-US" sz="2000"/>
              <a:t> = </a:t>
            </a:r>
            <a:r>
              <a:rPr lang="en-US" altLang="en-US" sz="2000">
                <a:solidFill>
                  <a:srgbClr val="99CC00"/>
                </a:solidFill>
              </a:rPr>
              <a:t>V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FF"/>
                </a:solidFill>
              </a:rPr>
              <a:t>0</a:t>
            </a:r>
            <a:r>
              <a:rPr lang="en-US" altLang="en-US" sz="2000"/>
              <a:t> + </a:t>
            </a:r>
            <a:r>
              <a:rPr lang="en-US" altLang="en-US" sz="2000">
                <a:solidFill>
                  <a:srgbClr val="E80212"/>
                </a:solidFill>
              </a:rPr>
              <a:t>(+1)</a:t>
            </a:r>
            <a:r>
              <a:rPr lang="en-US" altLang="en-US" sz="2000"/>
              <a:t> = </a:t>
            </a:r>
            <a:r>
              <a:rPr lang="en-US" altLang="en-US" sz="2000">
                <a:solidFill>
                  <a:srgbClr val="99CC00"/>
                </a:solidFill>
              </a:rPr>
              <a:t>V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99CC00"/>
                </a:solidFill>
              </a:rPr>
              <a:t>+1 </a:t>
            </a:r>
            <a:r>
              <a:rPr lang="en-US" altLang="en-US" sz="2000"/>
              <a:t>=</a:t>
            </a:r>
            <a:r>
              <a:rPr lang="en-US" altLang="en-US" sz="2000">
                <a:solidFill>
                  <a:srgbClr val="99CC00"/>
                </a:solidFill>
              </a:rPr>
              <a:t> V</a:t>
            </a:r>
          </a:p>
        </p:txBody>
      </p:sp>
      <p:sp>
        <p:nvSpPr>
          <p:cNvPr id="21522" name="Text Box 23">
            <a:extLst>
              <a:ext uri="{FF2B5EF4-FFF2-40B4-BE49-F238E27FC236}">
                <a16:creationId xmlns:a16="http://schemas.microsoft.com/office/drawing/2014/main" id="{6735747B-FDAD-4B43-ADDA-27063EE8C2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5195888"/>
            <a:ext cx="1200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99CC00"/>
                </a:solidFill>
              </a:rPr>
              <a:t>Distance?</a:t>
            </a:r>
          </a:p>
        </p:txBody>
      </p:sp>
      <p:sp>
        <p:nvSpPr>
          <p:cNvPr id="21523" name="Rectangle 24">
            <a:extLst>
              <a:ext uri="{FF2B5EF4-FFF2-40B4-BE49-F238E27FC236}">
                <a16:creationId xmlns:a16="http://schemas.microsoft.com/office/drawing/2014/main" id="{214DA2A3-C0D4-4E91-AED7-7F3D810AD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21524" name="Text Box 26">
            <a:extLst>
              <a:ext uri="{FF2B5EF4-FFF2-40B4-BE49-F238E27FC236}">
                <a16:creationId xmlns:a16="http://schemas.microsoft.com/office/drawing/2014/main" id="{A0CC23D6-E713-4AFF-BC1A-CF094DDA8A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6650" y="6248400"/>
            <a:ext cx="671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Distance equals the reciprocal of the outgoing vergence, ie, </a:t>
            </a:r>
            <a:r>
              <a:rPr lang="en-US" altLang="en-US" sz="2400" b="1">
                <a:solidFill>
                  <a:srgbClr val="99CC00"/>
                </a:solidFill>
              </a:rPr>
              <a:t>1/V</a:t>
            </a:r>
          </a:p>
        </p:txBody>
      </p:sp>
      <p:sp>
        <p:nvSpPr>
          <p:cNvPr id="21525" name="Slide Number Placeholder 1">
            <a:extLst>
              <a:ext uri="{FF2B5EF4-FFF2-40B4-BE49-F238E27FC236}">
                <a16:creationId xmlns:a16="http://schemas.microsoft.com/office/drawing/2014/main" id="{E16ACAF0-42E7-4116-B54A-E11B13527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9503CC3-78B0-44D2-9B2F-67A910A9D96E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000"/>
          </a:p>
        </p:txBody>
      </p:sp>
      <p:sp>
        <p:nvSpPr>
          <p:cNvPr id="22" name="Text Box 10">
            <a:extLst>
              <a:ext uri="{FF2B5EF4-FFF2-40B4-BE49-F238E27FC236}">
                <a16:creationId xmlns:a16="http://schemas.microsoft.com/office/drawing/2014/main" id="{3F02A2CA-C279-49B8-A6A2-95A5308571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8739" y="3728483"/>
            <a:ext cx="82266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E80212"/>
                </a:solidFill>
              </a:rPr>
              <a:t>P=+1D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B619F62-B0D4-499A-AD47-C3999BCA23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447800"/>
            <a:ext cx="7162800" cy="1828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123" name="Rectangle 4">
            <a:extLst>
              <a:ext uri="{FF2B5EF4-FFF2-40B4-BE49-F238E27FC236}">
                <a16:creationId xmlns:a16="http://schemas.microsoft.com/office/drawing/2014/main" id="{DCF02F34-6C87-48A9-840C-E5BE81D719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1490663"/>
            <a:ext cx="5715000" cy="6429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/>
              <a:t>A </a:t>
            </a:r>
            <a:r>
              <a:rPr lang="en-US" altLang="en-US" sz="1600" b="1"/>
              <a:t>+1D</a:t>
            </a:r>
            <a:r>
              <a:rPr lang="en-US" altLang="en-US" sz="1600"/>
              <a:t> lens will focus parallel rays 1m to the right of the lens</a:t>
            </a:r>
          </a:p>
        </p:txBody>
      </p:sp>
      <p:sp>
        <p:nvSpPr>
          <p:cNvPr id="5124" name="Oval 5">
            <a:extLst>
              <a:ext uri="{FF2B5EF4-FFF2-40B4-BE49-F238E27FC236}">
                <a16:creationId xmlns:a16="http://schemas.microsoft.com/office/drawing/2014/main" id="{BF9C651D-59BA-43BF-8E50-BE54606CC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0425" y="2012950"/>
            <a:ext cx="341313" cy="901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125" name="Line 6">
            <a:extLst>
              <a:ext uri="{FF2B5EF4-FFF2-40B4-BE49-F238E27FC236}">
                <a16:creationId xmlns:a16="http://schemas.microsoft.com/office/drawing/2014/main" id="{D9C63368-53BB-44CC-91BD-BF640E9E688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141538"/>
            <a:ext cx="23860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Line 7">
            <a:extLst>
              <a:ext uri="{FF2B5EF4-FFF2-40B4-BE49-F238E27FC236}">
                <a16:creationId xmlns:a16="http://schemas.microsoft.com/office/drawing/2014/main" id="{E38FB9A7-D17B-49AF-9B80-9CC33F3203B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786063"/>
            <a:ext cx="23860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Line 8">
            <a:extLst>
              <a:ext uri="{FF2B5EF4-FFF2-40B4-BE49-F238E27FC236}">
                <a16:creationId xmlns:a16="http://schemas.microsoft.com/office/drawing/2014/main" id="{08E0BB51-5E88-46F4-99CB-B9D8179B69E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36950" y="2463800"/>
            <a:ext cx="2863850" cy="322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9">
            <a:extLst>
              <a:ext uri="{FF2B5EF4-FFF2-40B4-BE49-F238E27FC236}">
                <a16:creationId xmlns:a16="http://schemas.microsoft.com/office/drawing/2014/main" id="{F1E910FE-90A5-44D0-8FCC-F8B474877679}"/>
              </a:ext>
            </a:extLst>
          </p:cNvPr>
          <p:cNvSpPr>
            <a:spLocks noChangeShapeType="1"/>
          </p:cNvSpPr>
          <p:nvPr/>
        </p:nvSpPr>
        <p:spPr bwMode="auto">
          <a:xfrm>
            <a:off x="3536950" y="2141538"/>
            <a:ext cx="2863850" cy="3222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Text Box 10">
            <a:extLst>
              <a:ext uri="{FF2B5EF4-FFF2-40B4-BE49-F238E27FC236}">
                <a16:creationId xmlns:a16="http://schemas.microsoft.com/office/drawing/2014/main" id="{46258BD9-672B-46ED-B4AD-F210C4984B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5650" y="1752600"/>
            <a:ext cx="514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+1D</a:t>
            </a:r>
          </a:p>
        </p:txBody>
      </p:sp>
      <p:sp>
        <p:nvSpPr>
          <p:cNvPr id="5130" name="Line 11">
            <a:extLst>
              <a:ext uri="{FF2B5EF4-FFF2-40B4-BE49-F238E27FC236}">
                <a16:creationId xmlns:a16="http://schemas.microsoft.com/office/drawing/2014/main" id="{1E125E75-6D7D-49DE-B1B2-4BB1AF975EEF}"/>
              </a:ext>
            </a:extLst>
          </p:cNvPr>
          <p:cNvSpPr>
            <a:spLocks noChangeShapeType="1"/>
          </p:cNvSpPr>
          <p:nvPr/>
        </p:nvSpPr>
        <p:spPr bwMode="auto">
          <a:xfrm>
            <a:off x="3613150" y="3032125"/>
            <a:ext cx="2863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Text Box 12">
            <a:extLst>
              <a:ext uri="{FF2B5EF4-FFF2-40B4-BE49-F238E27FC236}">
                <a16:creationId xmlns:a16="http://schemas.microsoft.com/office/drawing/2014/main" id="{004CA9F1-DE09-44D7-AAB9-A61948FE6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1688" y="3027363"/>
            <a:ext cx="7000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1 meter</a:t>
            </a:r>
          </a:p>
        </p:txBody>
      </p:sp>
      <p:sp>
        <p:nvSpPr>
          <p:cNvPr id="5132" name="Text Box 13">
            <a:extLst>
              <a:ext uri="{FF2B5EF4-FFF2-40B4-BE49-F238E27FC236}">
                <a16:creationId xmlns:a16="http://schemas.microsoft.com/office/drawing/2014/main" id="{F0DA7F7B-5277-4C58-A9FC-034A15D04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0038" y="2046288"/>
            <a:ext cx="1482725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/>
              <a:t>Distance = 1 m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/>
              <a:t>Reciprocal = 1/1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/>
              <a:t>Diopters = +1</a:t>
            </a:r>
          </a:p>
        </p:txBody>
      </p:sp>
      <p:sp>
        <p:nvSpPr>
          <p:cNvPr id="5133" name="Rectangle 14">
            <a:extLst>
              <a:ext uri="{FF2B5EF4-FFF2-40B4-BE49-F238E27FC236}">
                <a16:creationId xmlns:a16="http://schemas.microsoft.com/office/drawing/2014/main" id="{628B5040-0578-4A63-B3A9-90670D633B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678363"/>
            <a:ext cx="7239000" cy="187483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134" name="Rectangle 15">
            <a:extLst>
              <a:ext uri="{FF2B5EF4-FFF2-40B4-BE49-F238E27FC236}">
                <a16:creationId xmlns:a16="http://schemas.microsoft.com/office/drawing/2014/main" id="{795643ED-2093-45E4-8E17-2E17E6889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721225"/>
            <a:ext cx="64008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87425" indent="-293688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en-US" sz="1600"/>
              <a:t>A </a:t>
            </a:r>
            <a:r>
              <a:rPr lang="en-US" altLang="en-US" sz="1600" b="1"/>
              <a:t>-1D</a:t>
            </a:r>
            <a:r>
              <a:rPr lang="en-US" altLang="en-US" sz="1600"/>
              <a:t> lens will ‘focus’ parallel rays1m to the left of the lens</a:t>
            </a:r>
          </a:p>
        </p:txBody>
      </p:sp>
      <p:sp>
        <p:nvSpPr>
          <p:cNvPr id="5135" name="Line 16">
            <a:extLst>
              <a:ext uri="{FF2B5EF4-FFF2-40B4-BE49-F238E27FC236}">
                <a16:creationId xmlns:a16="http://schemas.microsoft.com/office/drawing/2014/main" id="{FDD507DD-7CF4-4494-B98B-4827309497B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418138"/>
            <a:ext cx="23860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Line 17">
            <a:extLst>
              <a:ext uri="{FF2B5EF4-FFF2-40B4-BE49-F238E27FC236}">
                <a16:creationId xmlns:a16="http://schemas.microsoft.com/office/drawing/2014/main" id="{CEAAD79B-C307-4498-83FD-68B3F160C70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6062663"/>
            <a:ext cx="23860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7" name="Line 18">
            <a:extLst>
              <a:ext uri="{FF2B5EF4-FFF2-40B4-BE49-F238E27FC236}">
                <a16:creationId xmlns:a16="http://schemas.microsoft.com/office/drawing/2014/main" id="{BBC136AD-4436-4F70-AE33-1F15BDA8C9BE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8950" y="6062663"/>
            <a:ext cx="2863850" cy="3635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8" name="Line 19">
            <a:extLst>
              <a:ext uri="{FF2B5EF4-FFF2-40B4-BE49-F238E27FC236}">
                <a16:creationId xmlns:a16="http://schemas.microsoft.com/office/drawing/2014/main" id="{D584EDA4-9B50-4334-9FD9-F4359209F6E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98950" y="5130800"/>
            <a:ext cx="278765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Text Box 20">
            <a:extLst>
              <a:ext uri="{FF2B5EF4-FFF2-40B4-BE49-F238E27FC236}">
                <a16:creationId xmlns:a16="http://schemas.microsoft.com/office/drawing/2014/main" id="{DED48449-DF39-4BE1-849F-E12BDF0720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2100" y="5029200"/>
            <a:ext cx="469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-1D</a:t>
            </a:r>
          </a:p>
        </p:txBody>
      </p:sp>
      <p:sp>
        <p:nvSpPr>
          <p:cNvPr id="5140" name="Line 21">
            <a:extLst>
              <a:ext uri="{FF2B5EF4-FFF2-40B4-BE49-F238E27FC236}">
                <a16:creationId xmlns:a16="http://schemas.microsoft.com/office/drawing/2014/main" id="{127FCA3B-D290-45F7-810F-D21BD3CFF01B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6278563"/>
            <a:ext cx="2863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22">
            <a:extLst>
              <a:ext uri="{FF2B5EF4-FFF2-40B4-BE49-F238E27FC236}">
                <a16:creationId xmlns:a16="http://schemas.microsoft.com/office/drawing/2014/main" id="{4AA6BB20-1954-471A-9008-4B32A86DFDDA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6213475"/>
            <a:ext cx="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Text Box 23">
            <a:extLst>
              <a:ext uri="{FF2B5EF4-FFF2-40B4-BE49-F238E27FC236}">
                <a16:creationId xmlns:a16="http://schemas.microsoft.com/office/drawing/2014/main" id="{61A64D44-E098-4C2B-9EC2-3977855364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6273800"/>
            <a:ext cx="7508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-1 meter</a:t>
            </a:r>
          </a:p>
        </p:txBody>
      </p:sp>
      <p:sp>
        <p:nvSpPr>
          <p:cNvPr id="5143" name="Text Box 24">
            <a:extLst>
              <a:ext uri="{FF2B5EF4-FFF2-40B4-BE49-F238E27FC236}">
                <a16:creationId xmlns:a16="http://schemas.microsoft.com/office/drawing/2014/main" id="{AFECA7D6-D5C0-4394-BDAD-362BE7493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7638" y="5322888"/>
            <a:ext cx="15430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/>
              <a:t>Distance = -1 m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/>
              <a:t>Reciprocal = 1/-1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/>
              <a:t>Diopters = -1</a:t>
            </a:r>
          </a:p>
        </p:txBody>
      </p:sp>
      <p:sp>
        <p:nvSpPr>
          <p:cNvPr id="5144" name="Line 25">
            <a:extLst>
              <a:ext uri="{FF2B5EF4-FFF2-40B4-BE49-F238E27FC236}">
                <a16:creationId xmlns:a16="http://schemas.microsoft.com/office/drawing/2014/main" id="{4E801FF1-D3D7-4FFE-B054-280856AE71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5435600"/>
            <a:ext cx="28194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Line 26">
            <a:extLst>
              <a:ext uri="{FF2B5EF4-FFF2-40B4-BE49-F238E27FC236}">
                <a16:creationId xmlns:a16="http://schemas.microsoft.com/office/drawing/2014/main" id="{55E8F5C2-393B-4D67-8C04-9300C5E4F2E3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5740400"/>
            <a:ext cx="28194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46" name="Group 27">
            <a:extLst>
              <a:ext uri="{FF2B5EF4-FFF2-40B4-BE49-F238E27FC236}">
                <a16:creationId xmlns:a16="http://schemas.microsoft.com/office/drawing/2014/main" id="{B57F4B3F-E788-4894-B72F-9BC692E447C1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5283200"/>
            <a:ext cx="457200" cy="914400"/>
            <a:chOff x="3072" y="2064"/>
            <a:chExt cx="816" cy="1248"/>
          </a:xfrm>
        </p:grpSpPr>
        <p:sp>
          <p:nvSpPr>
            <p:cNvPr id="5155" name="Freeform 28">
              <a:extLst>
                <a:ext uri="{FF2B5EF4-FFF2-40B4-BE49-F238E27FC236}">
                  <a16:creationId xmlns:a16="http://schemas.microsoft.com/office/drawing/2014/main" id="{CE9BBDC6-372D-4C47-8C6A-F5721E11C6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2" y="2064"/>
              <a:ext cx="248" cy="1248"/>
            </a:xfrm>
            <a:custGeom>
              <a:avLst/>
              <a:gdLst>
                <a:gd name="T0" fmla="*/ 0 w 200"/>
                <a:gd name="T1" fmla="*/ 0 h 1248"/>
                <a:gd name="T2" fmla="*/ 1332 w 200"/>
                <a:gd name="T3" fmla="*/ 624 h 1248"/>
                <a:gd name="T4" fmla="*/ 334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Freeform 29">
              <a:extLst>
                <a:ext uri="{FF2B5EF4-FFF2-40B4-BE49-F238E27FC236}">
                  <a16:creationId xmlns:a16="http://schemas.microsoft.com/office/drawing/2014/main" id="{BB191B44-6F43-41F6-AC9F-22CECDEDF0F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648" y="2064"/>
              <a:ext cx="240" cy="1248"/>
            </a:xfrm>
            <a:custGeom>
              <a:avLst/>
              <a:gdLst>
                <a:gd name="T0" fmla="*/ 0 w 200"/>
                <a:gd name="T1" fmla="*/ 0 h 1248"/>
                <a:gd name="T2" fmla="*/ 986 w 200"/>
                <a:gd name="T3" fmla="*/ 624 h 1248"/>
                <a:gd name="T4" fmla="*/ 251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Line 30">
              <a:extLst>
                <a:ext uri="{FF2B5EF4-FFF2-40B4-BE49-F238E27FC236}">
                  <a16:creationId xmlns:a16="http://schemas.microsoft.com/office/drawing/2014/main" id="{41BFD92E-188C-4F79-9EF4-44FB6B3D3C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06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Line 31">
              <a:extLst>
                <a:ext uri="{FF2B5EF4-FFF2-40B4-BE49-F238E27FC236}">
                  <a16:creationId xmlns:a16="http://schemas.microsoft.com/office/drawing/2014/main" id="{73416FA2-6F8F-48BC-B586-202ED70519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331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47" name="Text Box 32">
            <a:extLst>
              <a:ext uri="{FF2B5EF4-FFF2-40B4-BE49-F238E27FC236}">
                <a16:creationId xmlns:a16="http://schemas.microsoft.com/office/drawing/2014/main" id="{030C6F3A-6D16-40E6-8F2A-37E0868A1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6578600"/>
            <a:ext cx="39687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(Remember, distances to the left of the lens are considered ‘minus’)</a:t>
            </a:r>
          </a:p>
        </p:txBody>
      </p:sp>
      <p:sp>
        <p:nvSpPr>
          <p:cNvPr id="5148" name="Line 33">
            <a:extLst>
              <a:ext uri="{FF2B5EF4-FFF2-40B4-BE49-F238E27FC236}">
                <a16:creationId xmlns:a16="http://schemas.microsoft.com/office/drawing/2014/main" id="{E3CBAED1-02F4-4AAB-8342-5F5AAD7ABA0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90800" y="64770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9" name="Line 34">
            <a:extLst>
              <a:ext uri="{FF2B5EF4-FFF2-40B4-BE49-F238E27FC236}">
                <a16:creationId xmlns:a16="http://schemas.microsoft.com/office/drawing/2014/main" id="{B84CDBD7-2E5A-46DA-97FA-46AFD00AE6A0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6230938"/>
            <a:ext cx="0" cy="16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0" name="Line 35">
            <a:extLst>
              <a:ext uri="{FF2B5EF4-FFF2-40B4-BE49-F238E27FC236}">
                <a16:creationId xmlns:a16="http://schemas.microsoft.com/office/drawing/2014/main" id="{50192249-9AC1-43BD-BB0B-E5257B659CDB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921000"/>
            <a:ext cx="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1" name="Line 36">
            <a:extLst>
              <a:ext uri="{FF2B5EF4-FFF2-40B4-BE49-F238E27FC236}">
                <a16:creationId xmlns:a16="http://schemas.microsoft.com/office/drawing/2014/main" id="{19308F07-84AF-4DA9-96CB-894C8EF6118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2921000"/>
            <a:ext cx="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2" name="Text Box 37">
            <a:extLst>
              <a:ext uri="{FF2B5EF4-FFF2-40B4-BE49-F238E27FC236}">
                <a16:creationId xmlns:a16="http://schemas.microsoft.com/office/drawing/2014/main" id="{60DB69A2-9D5D-417B-BF97-BF595360E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352800"/>
            <a:ext cx="6292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We have seen how the dioptric power of a lens affects incoming parallel rays. </a:t>
            </a:r>
          </a:p>
        </p:txBody>
      </p:sp>
      <p:sp>
        <p:nvSpPr>
          <p:cNvPr id="5153" name="Rectangle 5">
            <a:extLst>
              <a:ext uri="{FF2B5EF4-FFF2-40B4-BE49-F238E27FC236}">
                <a16:creationId xmlns:a16="http://schemas.microsoft.com/office/drawing/2014/main" id="{C3B978A5-3546-42D1-8051-E88E8FC9BF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5154" name="Slide Number Placeholder 1">
            <a:extLst>
              <a:ext uri="{FF2B5EF4-FFF2-40B4-BE49-F238E27FC236}">
                <a16:creationId xmlns:a16="http://schemas.microsoft.com/office/drawing/2014/main" id="{B7A7D995-4590-4C68-BC04-B1CE0DB9A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83B0ED2-42A0-47CA-B0DD-E1E35C1684DE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val 3">
            <a:extLst>
              <a:ext uri="{FF2B5EF4-FFF2-40B4-BE49-F238E27FC236}">
                <a16:creationId xmlns:a16="http://schemas.microsoft.com/office/drawing/2014/main" id="{68D21D2C-7812-4208-A56D-9408E0F857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895600"/>
            <a:ext cx="685800" cy="1981200"/>
          </a:xfrm>
          <a:prstGeom prst="ellipse">
            <a:avLst/>
          </a:prstGeom>
          <a:noFill/>
          <a:ln w="9525">
            <a:solidFill>
              <a:srgbClr val="E8021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2531" name="Line 4">
            <a:extLst>
              <a:ext uri="{FF2B5EF4-FFF2-40B4-BE49-F238E27FC236}">
                <a16:creationId xmlns:a16="http://schemas.microsoft.com/office/drawing/2014/main" id="{4450D29D-2519-4BD4-A3F3-E3B64830645E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5562600"/>
            <a:ext cx="4800600" cy="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Line 5">
            <a:extLst>
              <a:ext uri="{FF2B5EF4-FFF2-40B4-BE49-F238E27FC236}">
                <a16:creationId xmlns:a16="http://schemas.microsoft.com/office/drawing/2014/main" id="{A95DD517-17BD-49B9-831D-1B47CF14371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5257800"/>
            <a:ext cx="0" cy="60960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Line 6">
            <a:extLst>
              <a:ext uri="{FF2B5EF4-FFF2-40B4-BE49-F238E27FC236}">
                <a16:creationId xmlns:a16="http://schemas.microsoft.com/office/drawing/2014/main" id="{AA60B461-3DAF-4FF4-BB25-3766D7E4B29F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5257800"/>
            <a:ext cx="0" cy="60960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Text Box 7">
            <a:extLst>
              <a:ext uri="{FF2B5EF4-FFF2-40B4-BE49-F238E27FC236}">
                <a16:creationId xmlns:a16="http://schemas.microsoft.com/office/drawing/2014/main" id="{E2A8B240-0BCC-4B47-AC7E-D21E40A86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195888"/>
            <a:ext cx="170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99CC00"/>
                </a:solidFill>
              </a:rPr>
              <a:t>1/+1 = </a:t>
            </a:r>
            <a:r>
              <a:rPr lang="en-US" altLang="en-US" sz="1800" b="1">
                <a:solidFill>
                  <a:srgbClr val="99CC00"/>
                </a:solidFill>
              </a:rPr>
              <a:t>1 meter</a:t>
            </a:r>
          </a:p>
        </p:txBody>
      </p:sp>
      <p:sp>
        <p:nvSpPr>
          <p:cNvPr id="22535" name="Text Box 8">
            <a:extLst>
              <a:ext uri="{FF2B5EF4-FFF2-40B4-BE49-F238E27FC236}">
                <a16:creationId xmlns:a16="http://schemas.microsoft.com/office/drawing/2014/main" id="{BAD64A5A-C505-4382-B38D-DC551DEEE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4000" y="3671888"/>
            <a:ext cx="10310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>
                <a:solidFill>
                  <a:srgbClr val="99CC00"/>
                </a:solidFill>
              </a:rPr>
              <a:t>V = +1D</a:t>
            </a:r>
          </a:p>
        </p:txBody>
      </p:sp>
      <p:sp>
        <p:nvSpPr>
          <p:cNvPr id="22537" name="Text Box 10">
            <a:extLst>
              <a:ext uri="{FF2B5EF4-FFF2-40B4-BE49-F238E27FC236}">
                <a16:creationId xmlns:a16="http://schemas.microsoft.com/office/drawing/2014/main" id="{9EF1AF3D-A3CB-426E-B980-68948245A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524000"/>
            <a:ext cx="2609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00FF"/>
                </a:solidFill>
              </a:rPr>
              <a:t>U</a:t>
            </a:r>
            <a:r>
              <a:rPr lang="en-US" altLang="en-US" sz="4400"/>
              <a:t> + </a:t>
            </a:r>
            <a:r>
              <a:rPr lang="en-US" altLang="en-US" sz="4400">
                <a:solidFill>
                  <a:srgbClr val="E80212"/>
                </a:solidFill>
              </a:rPr>
              <a:t>P</a:t>
            </a:r>
            <a:r>
              <a:rPr lang="en-US" altLang="en-US" sz="4400"/>
              <a:t> = </a:t>
            </a:r>
            <a:r>
              <a:rPr lang="en-US" altLang="en-US" sz="4400">
                <a:solidFill>
                  <a:srgbClr val="99CC00"/>
                </a:solidFill>
              </a:rPr>
              <a:t>V</a:t>
            </a:r>
          </a:p>
        </p:txBody>
      </p:sp>
      <p:sp>
        <p:nvSpPr>
          <p:cNvPr id="22538" name="Line 11">
            <a:extLst>
              <a:ext uri="{FF2B5EF4-FFF2-40B4-BE49-F238E27FC236}">
                <a16:creationId xmlns:a16="http://schemas.microsoft.com/office/drawing/2014/main" id="{38A8BEBB-9E24-4A06-985F-16F414DA0B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2971800"/>
            <a:ext cx="4724400" cy="914400"/>
          </a:xfrm>
          <a:prstGeom prst="line">
            <a:avLst/>
          </a:prstGeom>
          <a:noFill/>
          <a:ln w="19050">
            <a:solidFill>
              <a:srgbClr val="99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2">
            <a:extLst>
              <a:ext uri="{FF2B5EF4-FFF2-40B4-BE49-F238E27FC236}">
                <a16:creationId xmlns:a16="http://schemas.microsoft.com/office/drawing/2014/main" id="{30DBE38F-0C0B-4D0A-9C97-DF2F85D238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3886200"/>
            <a:ext cx="4724400" cy="914400"/>
          </a:xfrm>
          <a:prstGeom prst="line">
            <a:avLst/>
          </a:prstGeom>
          <a:noFill/>
          <a:ln w="19050">
            <a:solidFill>
              <a:srgbClr val="99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Oval 13">
            <a:extLst>
              <a:ext uri="{FF2B5EF4-FFF2-40B4-BE49-F238E27FC236}">
                <a16:creationId xmlns:a16="http://schemas.microsoft.com/office/drawing/2014/main" id="{EE0F6753-701B-4DF2-896E-D32606CEE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3810000"/>
            <a:ext cx="152400" cy="1524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2541" name="Line 14">
            <a:extLst>
              <a:ext uri="{FF2B5EF4-FFF2-40B4-BE49-F238E27FC236}">
                <a16:creationId xmlns:a16="http://schemas.microsoft.com/office/drawing/2014/main" id="{BF8D55C2-8298-4C27-8FC7-9BA0DCB565A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2971800"/>
            <a:ext cx="3200400" cy="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15">
            <a:extLst>
              <a:ext uri="{FF2B5EF4-FFF2-40B4-BE49-F238E27FC236}">
                <a16:creationId xmlns:a16="http://schemas.microsoft.com/office/drawing/2014/main" id="{9599C611-7291-415B-9CDF-3ED68B52796F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800600"/>
            <a:ext cx="3200400" cy="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Line 16">
            <a:extLst>
              <a:ext uri="{FF2B5EF4-FFF2-40B4-BE49-F238E27FC236}">
                <a16:creationId xmlns:a16="http://schemas.microsoft.com/office/drawing/2014/main" id="{E0E9A9D3-EF85-4637-88E8-857003141F4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9718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Text Box 17">
            <a:extLst>
              <a:ext uri="{FF2B5EF4-FFF2-40B4-BE49-F238E27FC236}">
                <a16:creationId xmlns:a16="http://schemas.microsoft.com/office/drawing/2014/main" id="{4EAFB452-45B1-447C-8C7E-195058A59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25" y="3554413"/>
            <a:ext cx="2228850" cy="6111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Parallel rays, therefore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0000FF"/>
                </a:solidFill>
              </a:rPr>
              <a:t>U = 0</a:t>
            </a:r>
          </a:p>
        </p:txBody>
      </p:sp>
      <p:sp>
        <p:nvSpPr>
          <p:cNvPr id="22545" name="Text Box 18">
            <a:extLst>
              <a:ext uri="{FF2B5EF4-FFF2-40B4-BE49-F238E27FC236}">
                <a16:creationId xmlns:a16="http://schemas.microsoft.com/office/drawing/2014/main" id="{77D96E80-9DCE-42A5-BBDD-86FF21792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528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E80212"/>
                </a:solidFill>
              </a:rPr>
              <a:t>+1D</a:t>
            </a:r>
          </a:p>
        </p:txBody>
      </p:sp>
      <p:sp>
        <p:nvSpPr>
          <p:cNvPr id="22546" name="Text Box 19">
            <a:extLst>
              <a:ext uri="{FF2B5EF4-FFF2-40B4-BE49-F238E27FC236}">
                <a16:creationId xmlns:a16="http://schemas.microsoft.com/office/drawing/2014/main" id="{5F708B47-C8C0-4F0E-8949-6CCEE5CDA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614488"/>
            <a:ext cx="5238750" cy="128111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Plugging these values into the Vergence Formula: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FF"/>
                </a:solidFill>
              </a:rPr>
              <a:t>U</a:t>
            </a:r>
            <a:r>
              <a:rPr lang="en-US" altLang="en-US" sz="2000"/>
              <a:t> + </a:t>
            </a:r>
            <a:r>
              <a:rPr lang="en-US" altLang="en-US" sz="2000">
                <a:solidFill>
                  <a:srgbClr val="E80212"/>
                </a:solidFill>
              </a:rPr>
              <a:t>P</a:t>
            </a:r>
            <a:r>
              <a:rPr lang="en-US" altLang="en-US" sz="2000"/>
              <a:t> = </a:t>
            </a:r>
            <a:r>
              <a:rPr lang="en-US" altLang="en-US" sz="2000">
                <a:solidFill>
                  <a:srgbClr val="99CC00"/>
                </a:solidFill>
              </a:rPr>
              <a:t>V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FF"/>
                </a:solidFill>
              </a:rPr>
              <a:t>0</a:t>
            </a:r>
            <a:r>
              <a:rPr lang="en-US" altLang="en-US" sz="2000"/>
              <a:t> + </a:t>
            </a:r>
            <a:r>
              <a:rPr lang="en-US" altLang="en-US" sz="2000">
                <a:solidFill>
                  <a:srgbClr val="E80212"/>
                </a:solidFill>
              </a:rPr>
              <a:t>(+1)</a:t>
            </a:r>
            <a:r>
              <a:rPr lang="en-US" altLang="en-US" sz="2000"/>
              <a:t> = </a:t>
            </a:r>
            <a:r>
              <a:rPr lang="en-US" altLang="en-US" sz="2000">
                <a:solidFill>
                  <a:srgbClr val="99CC00"/>
                </a:solidFill>
              </a:rPr>
              <a:t>V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99CC00"/>
                </a:solidFill>
              </a:rPr>
              <a:t>+1 </a:t>
            </a:r>
            <a:r>
              <a:rPr lang="en-US" altLang="en-US" sz="2000"/>
              <a:t>=</a:t>
            </a:r>
            <a:r>
              <a:rPr lang="en-US" altLang="en-US" sz="2000">
                <a:solidFill>
                  <a:srgbClr val="99CC00"/>
                </a:solidFill>
              </a:rPr>
              <a:t> V</a:t>
            </a:r>
          </a:p>
        </p:txBody>
      </p:sp>
      <p:sp>
        <p:nvSpPr>
          <p:cNvPr id="22547" name="Rectangle 21">
            <a:extLst>
              <a:ext uri="{FF2B5EF4-FFF2-40B4-BE49-F238E27FC236}">
                <a16:creationId xmlns:a16="http://schemas.microsoft.com/office/drawing/2014/main" id="{9086A754-393B-4C5C-A218-31F5C1AC0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22548" name="Text Box 23">
            <a:extLst>
              <a:ext uri="{FF2B5EF4-FFF2-40B4-BE49-F238E27FC236}">
                <a16:creationId xmlns:a16="http://schemas.microsoft.com/office/drawing/2014/main" id="{0B73381C-444C-4469-9DA2-150BD1754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6650" y="6248400"/>
            <a:ext cx="671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Distance equals the reciprocal of the outgoing vergence, ie, </a:t>
            </a:r>
            <a:r>
              <a:rPr lang="en-US" altLang="en-US" sz="2400" b="1">
                <a:solidFill>
                  <a:srgbClr val="99CC00"/>
                </a:solidFill>
              </a:rPr>
              <a:t>1/V</a:t>
            </a:r>
          </a:p>
        </p:txBody>
      </p:sp>
      <p:sp>
        <p:nvSpPr>
          <p:cNvPr id="22549" name="Slide Number Placeholder 1">
            <a:extLst>
              <a:ext uri="{FF2B5EF4-FFF2-40B4-BE49-F238E27FC236}">
                <a16:creationId xmlns:a16="http://schemas.microsoft.com/office/drawing/2014/main" id="{39895A2A-F174-4B09-A3DA-A85C423A0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A2E3687-08B5-4885-96EC-A27D37B57901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000"/>
          </a:p>
        </p:txBody>
      </p:sp>
      <p:sp>
        <p:nvSpPr>
          <p:cNvPr id="22" name="Text Box 10">
            <a:extLst>
              <a:ext uri="{FF2B5EF4-FFF2-40B4-BE49-F238E27FC236}">
                <a16:creationId xmlns:a16="http://schemas.microsoft.com/office/drawing/2014/main" id="{0894F136-9FB3-4291-BD8F-6615466AB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8739" y="3728483"/>
            <a:ext cx="82266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E80212"/>
                </a:solidFill>
              </a:rPr>
              <a:t>P=+1D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val 3">
            <a:extLst>
              <a:ext uri="{FF2B5EF4-FFF2-40B4-BE49-F238E27FC236}">
                <a16:creationId xmlns:a16="http://schemas.microsoft.com/office/drawing/2014/main" id="{7E693ABA-BFDC-447E-863A-6FC1A93E1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895600"/>
            <a:ext cx="685800" cy="1981200"/>
          </a:xfrm>
          <a:prstGeom prst="ellipse">
            <a:avLst/>
          </a:prstGeom>
          <a:noFill/>
          <a:ln w="9525">
            <a:solidFill>
              <a:srgbClr val="E8021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55" name="Text Box 4">
            <a:extLst>
              <a:ext uri="{FF2B5EF4-FFF2-40B4-BE49-F238E27FC236}">
                <a16:creationId xmlns:a16="http://schemas.microsoft.com/office/drawing/2014/main" id="{E70026FA-2DB6-4EC6-9A26-5E7639180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9400" y="3694113"/>
            <a:ext cx="736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U = 0</a:t>
            </a:r>
          </a:p>
        </p:txBody>
      </p:sp>
      <p:sp>
        <p:nvSpPr>
          <p:cNvPr id="23556" name="Text Box 5">
            <a:extLst>
              <a:ext uri="{FF2B5EF4-FFF2-40B4-BE49-F238E27FC236}">
                <a16:creationId xmlns:a16="http://schemas.microsoft.com/office/drawing/2014/main" id="{C5217CFC-61BC-4CD3-B059-CB1C25382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5400" y="3671888"/>
            <a:ext cx="723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99CC00"/>
                </a:solidFill>
              </a:rPr>
              <a:t>V = ?</a:t>
            </a:r>
          </a:p>
        </p:txBody>
      </p:sp>
      <p:sp>
        <p:nvSpPr>
          <p:cNvPr id="23558" name="Text Box 8">
            <a:extLst>
              <a:ext uri="{FF2B5EF4-FFF2-40B4-BE49-F238E27FC236}">
                <a16:creationId xmlns:a16="http://schemas.microsoft.com/office/drawing/2014/main" id="{0D190775-723C-40A1-8309-A2F5419AC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524000"/>
            <a:ext cx="2609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00FF"/>
                </a:solidFill>
              </a:rPr>
              <a:t>U</a:t>
            </a:r>
            <a:r>
              <a:rPr lang="en-US" altLang="en-US" sz="4400"/>
              <a:t> + </a:t>
            </a:r>
            <a:r>
              <a:rPr lang="en-US" altLang="en-US" sz="4400">
                <a:solidFill>
                  <a:srgbClr val="E80212"/>
                </a:solidFill>
              </a:rPr>
              <a:t>P</a:t>
            </a:r>
            <a:r>
              <a:rPr lang="en-US" altLang="en-US" sz="4400"/>
              <a:t> = </a:t>
            </a:r>
            <a:r>
              <a:rPr lang="en-US" altLang="en-US" sz="4400">
                <a:solidFill>
                  <a:srgbClr val="99CC00"/>
                </a:solidFill>
              </a:rPr>
              <a:t>V</a:t>
            </a:r>
          </a:p>
        </p:txBody>
      </p:sp>
      <p:sp>
        <p:nvSpPr>
          <p:cNvPr id="23559" name="Line 9">
            <a:extLst>
              <a:ext uri="{FF2B5EF4-FFF2-40B4-BE49-F238E27FC236}">
                <a16:creationId xmlns:a16="http://schemas.microsoft.com/office/drawing/2014/main" id="{AF3551D8-1D08-41CB-92E9-3F11A031FFC1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2971800"/>
            <a:ext cx="3200400" cy="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Line 10">
            <a:extLst>
              <a:ext uri="{FF2B5EF4-FFF2-40B4-BE49-F238E27FC236}">
                <a16:creationId xmlns:a16="http://schemas.microsoft.com/office/drawing/2014/main" id="{2CE5BB5A-5C9B-444E-9ACA-25FE7962A093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800600"/>
            <a:ext cx="3200400" cy="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Text Box 11">
            <a:extLst>
              <a:ext uri="{FF2B5EF4-FFF2-40B4-BE49-F238E27FC236}">
                <a16:creationId xmlns:a16="http://schemas.microsoft.com/office/drawing/2014/main" id="{C66B535B-E814-4235-94C6-C2A12E55F0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528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E80212"/>
                </a:solidFill>
              </a:rPr>
              <a:t>+2D</a:t>
            </a:r>
          </a:p>
        </p:txBody>
      </p:sp>
      <p:sp>
        <p:nvSpPr>
          <p:cNvPr id="23562" name="Rectangle 12">
            <a:extLst>
              <a:ext uri="{FF2B5EF4-FFF2-40B4-BE49-F238E27FC236}">
                <a16:creationId xmlns:a16="http://schemas.microsoft.com/office/drawing/2014/main" id="{8C8C1904-CFBD-4FE7-81FA-29B6DA54B0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23563" name="Slide Number Placeholder 1">
            <a:extLst>
              <a:ext uri="{FF2B5EF4-FFF2-40B4-BE49-F238E27FC236}">
                <a16:creationId xmlns:a16="http://schemas.microsoft.com/office/drawing/2014/main" id="{DB5642B0-CFCF-4CCE-84D4-B09F1CD56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10789E4-927E-41A7-8BB7-B394AB793C0E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000"/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F14A2F03-FDD0-465F-B24E-8863E0585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8739" y="3728483"/>
            <a:ext cx="82266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E80212"/>
                </a:solidFill>
              </a:rPr>
              <a:t>P=+2D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3">
            <a:extLst>
              <a:ext uri="{FF2B5EF4-FFF2-40B4-BE49-F238E27FC236}">
                <a16:creationId xmlns:a16="http://schemas.microsoft.com/office/drawing/2014/main" id="{9727CE87-2968-44FE-8CE7-AC2CB3844F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5562600"/>
            <a:ext cx="2286000" cy="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9" name="Line 4">
            <a:extLst>
              <a:ext uri="{FF2B5EF4-FFF2-40B4-BE49-F238E27FC236}">
                <a16:creationId xmlns:a16="http://schemas.microsoft.com/office/drawing/2014/main" id="{9686E0E5-92FF-401F-8DBC-939E5EA1AAD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5257800"/>
            <a:ext cx="0" cy="60960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0" name="Line 5">
            <a:extLst>
              <a:ext uri="{FF2B5EF4-FFF2-40B4-BE49-F238E27FC236}">
                <a16:creationId xmlns:a16="http://schemas.microsoft.com/office/drawing/2014/main" id="{60E972B3-1AFC-4871-B4A7-F1B1E4EB4B6A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5257800"/>
            <a:ext cx="0" cy="60960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6">
            <a:extLst>
              <a:ext uri="{FF2B5EF4-FFF2-40B4-BE49-F238E27FC236}">
                <a16:creationId xmlns:a16="http://schemas.microsoft.com/office/drawing/2014/main" id="{752ACB6F-EFD4-4D3B-8D62-09147D099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5400" y="3671888"/>
            <a:ext cx="10310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99CC00"/>
                </a:solidFill>
              </a:rPr>
              <a:t>V = +2D</a:t>
            </a:r>
          </a:p>
        </p:txBody>
      </p:sp>
      <p:sp>
        <p:nvSpPr>
          <p:cNvPr id="24582" name="Text Box 7">
            <a:extLst>
              <a:ext uri="{FF2B5EF4-FFF2-40B4-BE49-F238E27FC236}">
                <a16:creationId xmlns:a16="http://schemas.microsoft.com/office/drawing/2014/main" id="{80F031B4-30B1-401B-936F-C0B7E9B36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9400" y="3694113"/>
            <a:ext cx="736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U = 0</a:t>
            </a:r>
          </a:p>
        </p:txBody>
      </p:sp>
      <p:sp>
        <p:nvSpPr>
          <p:cNvPr id="24584" name="Text Box 10">
            <a:extLst>
              <a:ext uri="{FF2B5EF4-FFF2-40B4-BE49-F238E27FC236}">
                <a16:creationId xmlns:a16="http://schemas.microsoft.com/office/drawing/2014/main" id="{8A02317E-C868-4082-91F9-93483E7AC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524000"/>
            <a:ext cx="2609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00FF"/>
                </a:solidFill>
              </a:rPr>
              <a:t>U</a:t>
            </a:r>
            <a:r>
              <a:rPr lang="en-US" altLang="en-US" sz="4400"/>
              <a:t> + </a:t>
            </a:r>
            <a:r>
              <a:rPr lang="en-US" altLang="en-US" sz="4400">
                <a:solidFill>
                  <a:srgbClr val="E80212"/>
                </a:solidFill>
              </a:rPr>
              <a:t>P</a:t>
            </a:r>
            <a:r>
              <a:rPr lang="en-US" altLang="en-US" sz="4400"/>
              <a:t> = </a:t>
            </a:r>
            <a:r>
              <a:rPr lang="en-US" altLang="en-US" sz="4400">
                <a:solidFill>
                  <a:srgbClr val="99CC00"/>
                </a:solidFill>
              </a:rPr>
              <a:t>V</a:t>
            </a:r>
          </a:p>
        </p:txBody>
      </p:sp>
      <p:sp>
        <p:nvSpPr>
          <p:cNvPr id="24585" name="Oval 11">
            <a:extLst>
              <a:ext uri="{FF2B5EF4-FFF2-40B4-BE49-F238E27FC236}">
                <a16:creationId xmlns:a16="http://schemas.microsoft.com/office/drawing/2014/main" id="{E077182F-AC3A-4295-B833-B0C3D275C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895600"/>
            <a:ext cx="685800" cy="1981200"/>
          </a:xfrm>
          <a:prstGeom prst="ellipse">
            <a:avLst/>
          </a:prstGeom>
          <a:noFill/>
          <a:ln w="9525">
            <a:solidFill>
              <a:srgbClr val="E8021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4586" name="Oval 12">
            <a:extLst>
              <a:ext uri="{FF2B5EF4-FFF2-40B4-BE49-F238E27FC236}">
                <a16:creationId xmlns:a16="http://schemas.microsoft.com/office/drawing/2014/main" id="{E3034767-2858-41D5-9E05-D18B3E00B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733800"/>
            <a:ext cx="152400" cy="1524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4587" name="Line 13">
            <a:extLst>
              <a:ext uri="{FF2B5EF4-FFF2-40B4-BE49-F238E27FC236}">
                <a16:creationId xmlns:a16="http://schemas.microsoft.com/office/drawing/2014/main" id="{0A475B94-8C98-44BA-8B81-57104873058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2971800"/>
            <a:ext cx="3200400" cy="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Line 14">
            <a:extLst>
              <a:ext uri="{FF2B5EF4-FFF2-40B4-BE49-F238E27FC236}">
                <a16:creationId xmlns:a16="http://schemas.microsoft.com/office/drawing/2014/main" id="{B3FAD0D2-8012-4F43-85A2-91B4C98DEAD1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800600"/>
            <a:ext cx="3200400" cy="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5">
            <a:extLst>
              <a:ext uri="{FF2B5EF4-FFF2-40B4-BE49-F238E27FC236}">
                <a16:creationId xmlns:a16="http://schemas.microsoft.com/office/drawing/2014/main" id="{50E8FEC4-DE4B-4B33-8598-7A3A16CB3A3E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2971800"/>
            <a:ext cx="2286000" cy="762000"/>
          </a:xfrm>
          <a:prstGeom prst="line">
            <a:avLst/>
          </a:prstGeom>
          <a:noFill/>
          <a:ln w="19050">
            <a:solidFill>
              <a:srgbClr val="99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6">
            <a:extLst>
              <a:ext uri="{FF2B5EF4-FFF2-40B4-BE49-F238E27FC236}">
                <a16:creationId xmlns:a16="http://schemas.microsoft.com/office/drawing/2014/main" id="{733373BC-FF78-4C4C-85EE-5FDFA90EC3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3886200"/>
            <a:ext cx="2286000" cy="914400"/>
          </a:xfrm>
          <a:prstGeom prst="line">
            <a:avLst/>
          </a:prstGeom>
          <a:noFill/>
          <a:ln w="19050">
            <a:solidFill>
              <a:srgbClr val="99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Text Box 17">
            <a:extLst>
              <a:ext uri="{FF2B5EF4-FFF2-40B4-BE49-F238E27FC236}">
                <a16:creationId xmlns:a16="http://schemas.microsoft.com/office/drawing/2014/main" id="{ECF284B8-173F-4100-99CA-307538F78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562600"/>
            <a:ext cx="1392238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700">
                <a:solidFill>
                  <a:srgbClr val="99CC00"/>
                </a:solidFill>
              </a:rPr>
              <a:t>Distance = ?</a:t>
            </a:r>
          </a:p>
        </p:txBody>
      </p:sp>
      <p:sp>
        <p:nvSpPr>
          <p:cNvPr id="24592" name="Text Box 18">
            <a:extLst>
              <a:ext uri="{FF2B5EF4-FFF2-40B4-BE49-F238E27FC236}">
                <a16:creationId xmlns:a16="http://schemas.microsoft.com/office/drawing/2014/main" id="{EF8299BB-8DB7-4A0B-A95E-A6917E2EC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528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E80212"/>
                </a:solidFill>
              </a:rPr>
              <a:t>+2D</a:t>
            </a:r>
          </a:p>
        </p:txBody>
      </p:sp>
      <p:sp>
        <p:nvSpPr>
          <p:cNvPr id="24593" name="Rectangle 19">
            <a:extLst>
              <a:ext uri="{FF2B5EF4-FFF2-40B4-BE49-F238E27FC236}">
                <a16:creationId xmlns:a16="http://schemas.microsoft.com/office/drawing/2014/main" id="{685C1CDD-9229-4810-9863-4F530AF34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24594" name="Slide Number Placeholder 1">
            <a:extLst>
              <a:ext uri="{FF2B5EF4-FFF2-40B4-BE49-F238E27FC236}">
                <a16:creationId xmlns:a16="http://schemas.microsoft.com/office/drawing/2014/main" id="{A9DC4E3C-59C7-4F71-9EB1-37D07B34B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09CF595-7A1A-440C-913B-0E115763A390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000"/>
          </a:p>
        </p:txBody>
      </p:sp>
      <p:sp>
        <p:nvSpPr>
          <p:cNvPr id="19" name="Text Box 10">
            <a:extLst>
              <a:ext uri="{FF2B5EF4-FFF2-40B4-BE49-F238E27FC236}">
                <a16:creationId xmlns:a16="http://schemas.microsoft.com/office/drawing/2014/main" id="{F256C285-83F9-411F-BB61-69E3E94F1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8739" y="3728483"/>
            <a:ext cx="82266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E80212"/>
                </a:solidFill>
              </a:rPr>
              <a:t>P=+2D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Line 3">
            <a:extLst>
              <a:ext uri="{FF2B5EF4-FFF2-40B4-BE49-F238E27FC236}">
                <a16:creationId xmlns:a16="http://schemas.microsoft.com/office/drawing/2014/main" id="{B16EDB79-2EE9-406C-9575-D5E8DA51E9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5562600"/>
            <a:ext cx="2286000" cy="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3" name="Line 4">
            <a:extLst>
              <a:ext uri="{FF2B5EF4-FFF2-40B4-BE49-F238E27FC236}">
                <a16:creationId xmlns:a16="http://schemas.microsoft.com/office/drawing/2014/main" id="{2FB4A4C1-A433-4D74-9DC4-F73FC24EE1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5257800"/>
            <a:ext cx="0" cy="60960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4" name="Line 5">
            <a:extLst>
              <a:ext uri="{FF2B5EF4-FFF2-40B4-BE49-F238E27FC236}">
                <a16:creationId xmlns:a16="http://schemas.microsoft.com/office/drawing/2014/main" id="{0E17C4B0-F47A-4BE7-841E-B950525D8B95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5257800"/>
            <a:ext cx="0" cy="60960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Text Box 6">
            <a:extLst>
              <a:ext uri="{FF2B5EF4-FFF2-40B4-BE49-F238E27FC236}">
                <a16:creationId xmlns:a16="http://schemas.microsoft.com/office/drawing/2014/main" id="{FE532BD6-FEB4-44CE-9B8E-E8E02BD19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5400" y="3671888"/>
            <a:ext cx="10310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99CC00"/>
                </a:solidFill>
              </a:rPr>
              <a:t>V = +2D</a:t>
            </a:r>
          </a:p>
        </p:txBody>
      </p:sp>
      <p:sp>
        <p:nvSpPr>
          <p:cNvPr id="25606" name="Text Box 7">
            <a:extLst>
              <a:ext uri="{FF2B5EF4-FFF2-40B4-BE49-F238E27FC236}">
                <a16:creationId xmlns:a16="http://schemas.microsoft.com/office/drawing/2014/main" id="{36E0C265-51BD-450E-9E1F-C850BF972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9400" y="3694113"/>
            <a:ext cx="736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U = 0</a:t>
            </a:r>
          </a:p>
        </p:txBody>
      </p:sp>
      <p:sp>
        <p:nvSpPr>
          <p:cNvPr id="25608" name="Text Box 10">
            <a:extLst>
              <a:ext uri="{FF2B5EF4-FFF2-40B4-BE49-F238E27FC236}">
                <a16:creationId xmlns:a16="http://schemas.microsoft.com/office/drawing/2014/main" id="{E5FA30D5-0429-4C80-83F8-91B4CE91C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524000"/>
            <a:ext cx="2609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00FF"/>
                </a:solidFill>
              </a:rPr>
              <a:t>U</a:t>
            </a:r>
            <a:r>
              <a:rPr lang="en-US" altLang="en-US" sz="4400"/>
              <a:t> + </a:t>
            </a:r>
            <a:r>
              <a:rPr lang="en-US" altLang="en-US" sz="4400">
                <a:solidFill>
                  <a:srgbClr val="E80212"/>
                </a:solidFill>
              </a:rPr>
              <a:t>P</a:t>
            </a:r>
            <a:r>
              <a:rPr lang="en-US" altLang="en-US" sz="4400"/>
              <a:t> = </a:t>
            </a:r>
            <a:r>
              <a:rPr lang="en-US" altLang="en-US" sz="4400">
                <a:solidFill>
                  <a:srgbClr val="99CC00"/>
                </a:solidFill>
              </a:rPr>
              <a:t>V</a:t>
            </a:r>
          </a:p>
        </p:txBody>
      </p:sp>
      <p:sp>
        <p:nvSpPr>
          <p:cNvPr id="25609" name="Oval 11">
            <a:extLst>
              <a:ext uri="{FF2B5EF4-FFF2-40B4-BE49-F238E27FC236}">
                <a16:creationId xmlns:a16="http://schemas.microsoft.com/office/drawing/2014/main" id="{C77FD30E-085A-4CE6-8173-1750DFDD7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895600"/>
            <a:ext cx="685800" cy="1981200"/>
          </a:xfrm>
          <a:prstGeom prst="ellipse">
            <a:avLst/>
          </a:prstGeom>
          <a:noFill/>
          <a:ln w="9525">
            <a:solidFill>
              <a:srgbClr val="E8021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5610" name="Oval 12">
            <a:extLst>
              <a:ext uri="{FF2B5EF4-FFF2-40B4-BE49-F238E27FC236}">
                <a16:creationId xmlns:a16="http://schemas.microsoft.com/office/drawing/2014/main" id="{4EB26E17-FEFE-47BF-A7C3-1C60A5ED8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733800"/>
            <a:ext cx="152400" cy="1524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5611" name="Line 13">
            <a:extLst>
              <a:ext uri="{FF2B5EF4-FFF2-40B4-BE49-F238E27FC236}">
                <a16:creationId xmlns:a16="http://schemas.microsoft.com/office/drawing/2014/main" id="{79A3D738-C184-4853-8A69-83757AD40E0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2971800"/>
            <a:ext cx="3200400" cy="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14">
            <a:extLst>
              <a:ext uri="{FF2B5EF4-FFF2-40B4-BE49-F238E27FC236}">
                <a16:creationId xmlns:a16="http://schemas.microsoft.com/office/drawing/2014/main" id="{D60FC96F-5DD2-4AA8-894B-D863B7DCCD1C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800600"/>
            <a:ext cx="3200400" cy="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5">
            <a:extLst>
              <a:ext uri="{FF2B5EF4-FFF2-40B4-BE49-F238E27FC236}">
                <a16:creationId xmlns:a16="http://schemas.microsoft.com/office/drawing/2014/main" id="{C4CB380D-904F-4935-BC06-49B2C8A7E1C8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2971800"/>
            <a:ext cx="2286000" cy="762000"/>
          </a:xfrm>
          <a:prstGeom prst="line">
            <a:avLst/>
          </a:prstGeom>
          <a:noFill/>
          <a:ln w="19050">
            <a:solidFill>
              <a:srgbClr val="99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6">
            <a:extLst>
              <a:ext uri="{FF2B5EF4-FFF2-40B4-BE49-F238E27FC236}">
                <a16:creationId xmlns:a16="http://schemas.microsoft.com/office/drawing/2014/main" id="{955098FC-8F6D-4892-B969-14287C8CDF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3886200"/>
            <a:ext cx="2286000" cy="914400"/>
          </a:xfrm>
          <a:prstGeom prst="line">
            <a:avLst/>
          </a:prstGeom>
          <a:noFill/>
          <a:ln w="19050">
            <a:solidFill>
              <a:srgbClr val="99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Text Box 17">
            <a:extLst>
              <a:ext uri="{FF2B5EF4-FFF2-40B4-BE49-F238E27FC236}">
                <a16:creationId xmlns:a16="http://schemas.microsoft.com/office/drawing/2014/main" id="{E3498150-0F1B-476E-8E24-A1BE7701D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0563" y="5562600"/>
            <a:ext cx="2179637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700">
                <a:solidFill>
                  <a:srgbClr val="99CC00"/>
                </a:solidFill>
              </a:rPr>
              <a:t>Distance = 1/2 = .5m</a:t>
            </a:r>
          </a:p>
        </p:txBody>
      </p:sp>
      <p:sp>
        <p:nvSpPr>
          <p:cNvPr id="25616" name="Text Box 18">
            <a:extLst>
              <a:ext uri="{FF2B5EF4-FFF2-40B4-BE49-F238E27FC236}">
                <a16:creationId xmlns:a16="http://schemas.microsoft.com/office/drawing/2014/main" id="{A4EF000D-9F5B-4D6C-AB34-545643EC9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528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E80212"/>
                </a:solidFill>
              </a:rPr>
              <a:t>+2D</a:t>
            </a:r>
          </a:p>
        </p:txBody>
      </p:sp>
      <p:sp>
        <p:nvSpPr>
          <p:cNvPr id="25617" name="Rectangle 19">
            <a:extLst>
              <a:ext uri="{FF2B5EF4-FFF2-40B4-BE49-F238E27FC236}">
                <a16:creationId xmlns:a16="http://schemas.microsoft.com/office/drawing/2014/main" id="{4940ABED-87A3-49D1-8AE3-B65BC9112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25618" name="Slide Number Placeholder 1">
            <a:extLst>
              <a:ext uri="{FF2B5EF4-FFF2-40B4-BE49-F238E27FC236}">
                <a16:creationId xmlns:a16="http://schemas.microsoft.com/office/drawing/2014/main" id="{BA9B3781-C691-4E22-8A8C-DF58C5565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158B158-13AA-46D8-83BA-3AAEB080648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000"/>
          </a:p>
        </p:txBody>
      </p:sp>
      <p:sp>
        <p:nvSpPr>
          <p:cNvPr id="19" name="Text Box 10">
            <a:extLst>
              <a:ext uri="{FF2B5EF4-FFF2-40B4-BE49-F238E27FC236}">
                <a16:creationId xmlns:a16="http://schemas.microsoft.com/office/drawing/2014/main" id="{649A8D38-7632-43AC-AF8D-74C4BD868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8739" y="3728483"/>
            <a:ext cx="82266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E80212"/>
                </a:solidFill>
              </a:rPr>
              <a:t>P=+2D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3">
            <a:extLst>
              <a:ext uri="{FF2B5EF4-FFF2-40B4-BE49-F238E27FC236}">
                <a16:creationId xmlns:a16="http://schemas.microsoft.com/office/drawing/2014/main" id="{66595C31-24EE-4407-8F01-D162DDE83924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5562600"/>
            <a:ext cx="22860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7" name="Line 4">
            <a:extLst>
              <a:ext uri="{FF2B5EF4-FFF2-40B4-BE49-F238E27FC236}">
                <a16:creationId xmlns:a16="http://schemas.microsoft.com/office/drawing/2014/main" id="{EB87D1A2-C30D-4AFC-B79E-AA2AD5DF915E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5257800"/>
            <a:ext cx="0" cy="609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8" name="Line 5">
            <a:extLst>
              <a:ext uri="{FF2B5EF4-FFF2-40B4-BE49-F238E27FC236}">
                <a16:creationId xmlns:a16="http://schemas.microsoft.com/office/drawing/2014/main" id="{86C593A1-1DDF-46B9-9E6A-61A8F39512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5257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Line 6">
            <a:extLst>
              <a:ext uri="{FF2B5EF4-FFF2-40B4-BE49-F238E27FC236}">
                <a16:creationId xmlns:a16="http://schemas.microsoft.com/office/drawing/2014/main" id="{D3928135-336A-4E3B-A2F2-27967AFEB92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5257800"/>
            <a:ext cx="0" cy="609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Text Box 7">
            <a:extLst>
              <a:ext uri="{FF2B5EF4-FFF2-40B4-BE49-F238E27FC236}">
                <a16:creationId xmlns:a16="http://schemas.microsoft.com/office/drawing/2014/main" id="{B73AAA9E-AEDE-4FB1-8F58-A7AAF6933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9400" y="3717925"/>
            <a:ext cx="676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U = ?</a:t>
            </a:r>
          </a:p>
        </p:txBody>
      </p:sp>
      <p:sp>
        <p:nvSpPr>
          <p:cNvPr id="26631" name="Text Box 10">
            <a:extLst>
              <a:ext uri="{FF2B5EF4-FFF2-40B4-BE49-F238E27FC236}">
                <a16:creationId xmlns:a16="http://schemas.microsoft.com/office/drawing/2014/main" id="{B052E8E3-6F3E-4180-8C62-2FE8FD5C5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8739" y="3728483"/>
            <a:ext cx="82266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E80212"/>
                </a:solidFill>
              </a:rPr>
              <a:t>P=+3D</a:t>
            </a:r>
          </a:p>
        </p:txBody>
      </p:sp>
      <p:sp>
        <p:nvSpPr>
          <p:cNvPr id="26632" name="Text Box 11">
            <a:extLst>
              <a:ext uri="{FF2B5EF4-FFF2-40B4-BE49-F238E27FC236}">
                <a16:creationId xmlns:a16="http://schemas.microsoft.com/office/drawing/2014/main" id="{E6873AED-C5F5-43BF-B293-C2BF1A3B5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524000"/>
            <a:ext cx="2609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00FF"/>
                </a:solidFill>
              </a:rPr>
              <a:t>U</a:t>
            </a:r>
            <a:r>
              <a:rPr lang="en-US" altLang="en-US" sz="4400"/>
              <a:t> + </a:t>
            </a:r>
            <a:r>
              <a:rPr lang="en-US" altLang="en-US" sz="4400">
                <a:solidFill>
                  <a:srgbClr val="E80212"/>
                </a:solidFill>
              </a:rPr>
              <a:t>P</a:t>
            </a:r>
            <a:r>
              <a:rPr lang="en-US" altLang="en-US" sz="4400"/>
              <a:t> = </a:t>
            </a:r>
            <a:r>
              <a:rPr lang="en-US" altLang="en-US" sz="4400">
                <a:solidFill>
                  <a:srgbClr val="99CC00"/>
                </a:solidFill>
              </a:rPr>
              <a:t>V</a:t>
            </a:r>
          </a:p>
        </p:txBody>
      </p:sp>
      <p:sp>
        <p:nvSpPr>
          <p:cNvPr id="26633" name="Oval 12">
            <a:extLst>
              <a:ext uri="{FF2B5EF4-FFF2-40B4-BE49-F238E27FC236}">
                <a16:creationId xmlns:a16="http://schemas.microsoft.com/office/drawing/2014/main" id="{1DFC1C07-2A39-4A40-9885-60DEA17FA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895600"/>
            <a:ext cx="685800" cy="1981200"/>
          </a:xfrm>
          <a:prstGeom prst="ellipse">
            <a:avLst/>
          </a:prstGeom>
          <a:noFill/>
          <a:ln w="9525">
            <a:solidFill>
              <a:srgbClr val="E8021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6634" name="Line 13">
            <a:extLst>
              <a:ext uri="{FF2B5EF4-FFF2-40B4-BE49-F238E27FC236}">
                <a16:creationId xmlns:a16="http://schemas.microsoft.com/office/drawing/2014/main" id="{A813F77F-E582-44C5-8BC2-1C06159158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4400" y="2971800"/>
            <a:ext cx="2286000" cy="91440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14">
            <a:extLst>
              <a:ext uri="{FF2B5EF4-FFF2-40B4-BE49-F238E27FC236}">
                <a16:creationId xmlns:a16="http://schemas.microsoft.com/office/drawing/2014/main" id="{32715234-CAED-4AB9-B7CF-46AECF70F8B7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3886200"/>
            <a:ext cx="2286000" cy="91440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Oval 15">
            <a:extLst>
              <a:ext uri="{FF2B5EF4-FFF2-40B4-BE49-F238E27FC236}">
                <a16:creationId xmlns:a16="http://schemas.microsoft.com/office/drawing/2014/main" id="{CD5166C2-1B98-46CB-9589-F2ED1240FB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10000"/>
            <a:ext cx="152400" cy="152400"/>
          </a:xfrm>
          <a:prstGeom prst="ellipse">
            <a:avLst/>
          </a:prstGeom>
          <a:solidFill>
            <a:srgbClr val="3333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6637" name="Text Box 16">
            <a:extLst>
              <a:ext uri="{FF2B5EF4-FFF2-40B4-BE49-F238E27FC236}">
                <a16:creationId xmlns:a16="http://schemas.microsoft.com/office/drawing/2014/main" id="{F6670907-936A-44B6-8397-7882F45D9E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528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E80212"/>
                </a:solidFill>
              </a:rPr>
              <a:t>+3D</a:t>
            </a:r>
          </a:p>
        </p:txBody>
      </p:sp>
      <p:sp>
        <p:nvSpPr>
          <p:cNvPr id="26638" name="Rectangle 17">
            <a:extLst>
              <a:ext uri="{FF2B5EF4-FFF2-40B4-BE49-F238E27FC236}">
                <a16:creationId xmlns:a16="http://schemas.microsoft.com/office/drawing/2014/main" id="{CCCF1387-F91B-4C8A-A0B3-4832DA7427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26639" name="Text Box 20">
            <a:extLst>
              <a:ext uri="{FF2B5EF4-FFF2-40B4-BE49-F238E27FC236}">
                <a16:creationId xmlns:a16="http://schemas.microsoft.com/office/drawing/2014/main" id="{8F73D583-B456-406A-938E-631919D2A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105400"/>
            <a:ext cx="4737100" cy="75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To determine the vergence </a:t>
            </a:r>
            <a:r>
              <a:rPr lang="en-US" altLang="en-US" sz="1600" b="1" i="1">
                <a:solidFill>
                  <a:srgbClr val="0000FF"/>
                </a:solidFill>
              </a:rPr>
              <a:t>U</a:t>
            </a:r>
            <a:r>
              <a:rPr lang="en-US" altLang="en-US" sz="1600"/>
              <a:t> of the incoming light,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take the reciprocal of the distance from its source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or focal point:</a:t>
            </a:r>
          </a:p>
        </p:txBody>
      </p:sp>
      <p:sp>
        <p:nvSpPr>
          <p:cNvPr id="26640" name="Text Box 21">
            <a:extLst>
              <a:ext uri="{FF2B5EF4-FFF2-40B4-BE49-F238E27FC236}">
                <a16:creationId xmlns:a16="http://schemas.microsoft.com/office/drawing/2014/main" id="{B3780C61-F3BA-4E27-A905-26B09A096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562600"/>
            <a:ext cx="1212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-.4 meters</a:t>
            </a:r>
          </a:p>
        </p:txBody>
      </p:sp>
      <p:sp>
        <p:nvSpPr>
          <p:cNvPr id="26641" name="Slide Number Placeholder 1">
            <a:extLst>
              <a:ext uri="{FF2B5EF4-FFF2-40B4-BE49-F238E27FC236}">
                <a16:creationId xmlns:a16="http://schemas.microsoft.com/office/drawing/2014/main" id="{A4CCBA7F-C03A-4002-9829-13F2D9A3D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3499E41-3865-4F82-82BA-E2797B1948FC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0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3">
            <a:extLst>
              <a:ext uri="{FF2B5EF4-FFF2-40B4-BE49-F238E27FC236}">
                <a16:creationId xmlns:a16="http://schemas.microsoft.com/office/drawing/2014/main" id="{98FF3C1E-E6CC-4A46-BA96-1763BDCA6983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5562600"/>
            <a:ext cx="22860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1" name="Line 4">
            <a:extLst>
              <a:ext uri="{FF2B5EF4-FFF2-40B4-BE49-F238E27FC236}">
                <a16:creationId xmlns:a16="http://schemas.microsoft.com/office/drawing/2014/main" id="{2980F463-7930-4547-B711-1748BF2F4B3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5257800"/>
            <a:ext cx="0" cy="609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2" name="Line 5">
            <a:extLst>
              <a:ext uri="{FF2B5EF4-FFF2-40B4-BE49-F238E27FC236}">
                <a16:creationId xmlns:a16="http://schemas.microsoft.com/office/drawing/2014/main" id="{CB218BE2-0F5B-43D7-841F-68760C800F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5257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Line 6">
            <a:extLst>
              <a:ext uri="{FF2B5EF4-FFF2-40B4-BE49-F238E27FC236}">
                <a16:creationId xmlns:a16="http://schemas.microsoft.com/office/drawing/2014/main" id="{EA84F1C5-2294-4C3B-9D77-35D13081F28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5257800"/>
            <a:ext cx="0" cy="609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" name="Text Box 8">
            <a:extLst>
              <a:ext uri="{FF2B5EF4-FFF2-40B4-BE49-F238E27FC236}">
                <a16:creationId xmlns:a16="http://schemas.microsoft.com/office/drawing/2014/main" id="{E86D1BA7-4358-4B74-B847-DA853E33F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6764" y="3698875"/>
            <a:ext cx="13292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U = 1/-.4m =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-2.5D</a:t>
            </a:r>
          </a:p>
        </p:txBody>
      </p:sp>
      <p:sp>
        <p:nvSpPr>
          <p:cNvPr id="27656" name="Text Box 11">
            <a:extLst>
              <a:ext uri="{FF2B5EF4-FFF2-40B4-BE49-F238E27FC236}">
                <a16:creationId xmlns:a16="http://schemas.microsoft.com/office/drawing/2014/main" id="{04434750-1E3A-41BB-B7B8-12D0D766C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524000"/>
            <a:ext cx="2609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00FF"/>
                </a:solidFill>
              </a:rPr>
              <a:t>U </a:t>
            </a:r>
            <a:r>
              <a:rPr lang="en-US" altLang="en-US" sz="4400"/>
              <a:t>+ </a:t>
            </a:r>
            <a:r>
              <a:rPr lang="en-US" altLang="en-US" sz="4400">
                <a:solidFill>
                  <a:srgbClr val="E80212"/>
                </a:solidFill>
              </a:rPr>
              <a:t>P</a:t>
            </a:r>
            <a:r>
              <a:rPr lang="en-US" altLang="en-US" sz="4400"/>
              <a:t> = </a:t>
            </a:r>
            <a:r>
              <a:rPr lang="en-US" altLang="en-US" sz="4400">
                <a:solidFill>
                  <a:srgbClr val="99CC00"/>
                </a:solidFill>
              </a:rPr>
              <a:t>V</a:t>
            </a:r>
          </a:p>
        </p:txBody>
      </p:sp>
      <p:sp>
        <p:nvSpPr>
          <p:cNvPr id="27657" name="Oval 12">
            <a:extLst>
              <a:ext uri="{FF2B5EF4-FFF2-40B4-BE49-F238E27FC236}">
                <a16:creationId xmlns:a16="http://schemas.microsoft.com/office/drawing/2014/main" id="{583BCCB7-5E69-4FE3-805D-AD691B606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895600"/>
            <a:ext cx="685800" cy="1981200"/>
          </a:xfrm>
          <a:prstGeom prst="ellipse">
            <a:avLst/>
          </a:prstGeom>
          <a:noFill/>
          <a:ln w="9525">
            <a:solidFill>
              <a:srgbClr val="E8021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7658" name="Line 13">
            <a:extLst>
              <a:ext uri="{FF2B5EF4-FFF2-40B4-BE49-F238E27FC236}">
                <a16:creationId xmlns:a16="http://schemas.microsoft.com/office/drawing/2014/main" id="{DE37E81D-2C4C-47D8-93EB-7FE9D10CDA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4400" y="2971800"/>
            <a:ext cx="2286000" cy="91440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Line 14">
            <a:extLst>
              <a:ext uri="{FF2B5EF4-FFF2-40B4-BE49-F238E27FC236}">
                <a16:creationId xmlns:a16="http://schemas.microsoft.com/office/drawing/2014/main" id="{0E96A702-79D1-4E0F-BD32-475D3DEFA82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3886200"/>
            <a:ext cx="2286000" cy="91440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Oval 15">
            <a:extLst>
              <a:ext uri="{FF2B5EF4-FFF2-40B4-BE49-F238E27FC236}">
                <a16:creationId xmlns:a16="http://schemas.microsoft.com/office/drawing/2014/main" id="{1A7BB4B9-FB7A-40CC-B091-8F872F27D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10000"/>
            <a:ext cx="152400" cy="152400"/>
          </a:xfrm>
          <a:prstGeom prst="ellipse">
            <a:avLst/>
          </a:prstGeom>
          <a:solidFill>
            <a:srgbClr val="3333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7661" name="Text Box 16">
            <a:extLst>
              <a:ext uri="{FF2B5EF4-FFF2-40B4-BE49-F238E27FC236}">
                <a16:creationId xmlns:a16="http://schemas.microsoft.com/office/drawing/2014/main" id="{616ADC16-FAC0-45EF-ABC2-8E5744E8F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528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E80212"/>
                </a:solidFill>
              </a:rPr>
              <a:t>+3D</a:t>
            </a:r>
          </a:p>
        </p:txBody>
      </p:sp>
      <p:sp>
        <p:nvSpPr>
          <p:cNvPr id="27662" name="Rectangle 17">
            <a:extLst>
              <a:ext uri="{FF2B5EF4-FFF2-40B4-BE49-F238E27FC236}">
                <a16:creationId xmlns:a16="http://schemas.microsoft.com/office/drawing/2014/main" id="{A362E1F7-B46B-4D4A-BEAD-E02A11AB1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27663" name="Text Box 19">
            <a:extLst>
              <a:ext uri="{FF2B5EF4-FFF2-40B4-BE49-F238E27FC236}">
                <a16:creationId xmlns:a16="http://schemas.microsoft.com/office/drawing/2014/main" id="{98D2A81E-1F9E-4306-BF15-9AAED4BCD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105400"/>
            <a:ext cx="4737100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/>
              <a:t>To determine the vergence </a:t>
            </a:r>
            <a:r>
              <a:rPr lang="en-US" altLang="en-US" sz="1600" b="1" i="1" dirty="0">
                <a:solidFill>
                  <a:srgbClr val="0000FF"/>
                </a:solidFill>
              </a:rPr>
              <a:t>U</a:t>
            </a:r>
            <a:r>
              <a:rPr lang="en-US" altLang="en-US" sz="1600" dirty="0"/>
              <a:t> of the incoming light,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/>
              <a:t>take the reciprocal of the distance from its source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/>
              <a:t>or focal point: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0000FF"/>
                </a:solidFill>
              </a:rPr>
              <a:t>U</a:t>
            </a:r>
            <a:r>
              <a:rPr lang="en-US" altLang="en-US" sz="1600" b="1" dirty="0"/>
              <a:t> </a:t>
            </a:r>
            <a:r>
              <a:rPr lang="en-US" altLang="en-US" sz="1600" dirty="0"/>
              <a:t>= </a:t>
            </a:r>
            <a:r>
              <a:rPr lang="en-US" altLang="en-US" sz="1600" dirty="0">
                <a:solidFill>
                  <a:srgbClr val="0000FF"/>
                </a:solidFill>
              </a:rPr>
              <a:t>1/-.4m</a:t>
            </a:r>
            <a:r>
              <a:rPr lang="en-US" altLang="en-US" sz="1600" dirty="0"/>
              <a:t> = </a:t>
            </a:r>
            <a:r>
              <a:rPr lang="en-US" altLang="en-US" sz="1600" b="1" dirty="0">
                <a:solidFill>
                  <a:srgbClr val="0000FF"/>
                </a:solidFill>
              </a:rPr>
              <a:t>-2.5D</a:t>
            </a:r>
          </a:p>
        </p:txBody>
      </p:sp>
      <p:sp>
        <p:nvSpPr>
          <p:cNvPr id="27664" name="Text Box 20">
            <a:extLst>
              <a:ext uri="{FF2B5EF4-FFF2-40B4-BE49-F238E27FC236}">
                <a16:creationId xmlns:a16="http://schemas.microsoft.com/office/drawing/2014/main" id="{173AABB7-C0E4-4EFA-989E-FDC7C96786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562600"/>
            <a:ext cx="1212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-.4 meters</a:t>
            </a:r>
          </a:p>
        </p:txBody>
      </p:sp>
      <p:sp>
        <p:nvSpPr>
          <p:cNvPr id="27665" name="Text Box 21">
            <a:extLst>
              <a:ext uri="{FF2B5EF4-FFF2-40B4-BE49-F238E27FC236}">
                <a16:creationId xmlns:a16="http://schemas.microsoft.com/office/drawing/2014/main" id="{4E9C8277-2619-40EC-BE73-231A93F76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26" y="4529712"/>
            <a:ext cx="2530475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/>
              <a:t>Remember, the vergence of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/>
              <a:t>diverging rays is </a:t>
            </a:r>
            <a:r>
              <a:rPr lang="en-US" altLang="en-US" sz="1200" i="1" dirty="0"/>
              <a:t>always</a:t>
            </a:r>
            <a:r>
              <a:rPr lang="en-US" altLang="en-US" sz="1200" dirty="0"/>
              <a:t> negative!</a:t>
            </a:r>
          </a:p>
        </p:txBody>
      </p:sp>
      <p:sp>
        <p:nvSpPr>
          <p:cNvPr id="27666" name="Line 22">
            <a:extLst>
              <a:ext uri="{FF2B5EF4-FFF2-40B4-BE49-F238E27FC236}">
                <a16:creationId xmlns:a16="http://schemas.microsoft.com/office/drawing/2014/main" id="{D92EAD27-D6C2-4CC9-AD10-3149FDE5B6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4190999"/>
            <a:ext cx="457200" cy="3387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Slide Number Placeholder 1">
            <a:extLst>
              <a:ext uri="{FF2B5EF4-FFF2-40B4-BE49-F238E27FC236}">
                <a16:creationId xmlns:a16="http://schemas.microsoft.com/office/drawing/2014/main" id="{F818C298-0799-49DD-BF1B-E56EEE0A9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4A37621-E42A-4F74-8ED3-F9229BDABBEA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000"/>
          </a:p>
        </p:txBody>
      </p:sp>
      <p:sp>
        <p:nvSpPr>
          <p:cNvPr id="20" name="Text Box 10">
            <a:extLst>
              <a:ext uri="{FF2B5EF4-FFF2-40B4-BE49-F238E27FC236}">
                <a16:creationId xmlns:a16="http://schemas.microsoft.com/office/drawing/2014/main" id="{31AFFED4-CDFF-4601-A0C0-7522352A5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8739" y="3728483"/>
            <a:ext cx="82266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E80212"/>
                </a:solidFill>
              </a:rPr>
              <a:t>P=+3D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3">
            <a:extLst>
              <a:ext uri="{FF2B5EF4-FFF2-40B4-BE49-F238E27FC236}">
                <a16:creationId xmlns:a16="http://schemas.microsoft.com/office/drawing/2014/main" id="{697E338A-EAC8-4D90-9AAA-FE21E5207CA3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5562600"/>
            <a:ext cx="22860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5" name="Line 4">
            <a:extLst>
              <a:ext uri="{FF2B5EF4-FFF2-40B4-BE49-F238E27FC236}">
                <a16:creationId xmlns:a16="http://schemas.microsoft.com/office/drawing/2014/main" id="{F83CE21D-D055-4897-B719-CA8D4FEE0C9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5257800"/>
            <a:ext cx="0" cy="609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6" name="Line 5">
            <a:extLst>
              <a:ext uri="{FF2B5EF4-FFF2-40B4-BE49-F238E27FC236}">
                <a16:creationId xmlns:a16="http://schemas.microsoft.com/office/drawing/2014/main" id="{9BC7EDD6-189B-48AC-95F0-CB3E5D41FA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5257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6">
            <a:extLst>
              <a:ext uri="{FF2B5EF4-FFF2-40B4-BE49-F238E27FC236}">
                <a16:creationId xmlns:a16="http://schemas.microsoft.com/office/drawing/2014/main" id="{0E5294BD-4F48-4389-A9D5-9B4EF54D8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5400" y="3671888"/>
            <a:ext cx="12234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99CC00"/>
                </a:solidFill>
              </a:rPr>
              <a:t>V = +0.5D</a:t>
            </a:r>
          </a:p>
        </p:txBody>
      </p:sp>
      <p:sp>
        <p:nvSpPr>
          <p:cNvPr id="28678" name="Line 7">
            <a:extLst>
              <a:ext uri="{FF2B5EF4-FFF2-40B4-BE49-F238E27FC236}">
                <a16:creationId xmlns:a16="http://schemas.microsoft.com/office/drawing/2014/main" id="{38C731E3-F89A-4674-A0B9-60886ECE504E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5257800"/>
            <a:ext cx="0" cy="609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Text Box 9">
            <a:extLst>
              <a:ext uri="{FF2B5EF4-FFF2-40B4-BE49-F238E27FC236}">
                <a16:creationId xmlns:a16="http://schemas.microsoft.com/office/drawing/2014/main" id="{0135E8D9-0AE6-43C7-8902-50745C3A80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9400" y="3694113"/>
            <a:ext cx="117852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00FF"/>
                </a:solidFill>
              </a:rPr>
              <a:t>U = -2.5D</a:t>
            </a:r>
          </a:p>
        </p:txBody>
      </p:sp>
      <p:sp>
        <p:nvSpPr>
          <p:cNvPr id="28681" name="Text Box 12">
            <a:extLst>
              <a:ext uri="{FF2B5EF4-FFF2-40B4-BE49-F238E27FC236}">
                <a16:creationId xmlns:a16="http://schemas.microsoft.com/office/drawing/2014/main" id="{4C2BF677-3F97-41FB-92DF-89671A4FA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524000"/>
            <a:ext cx="2609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00FF"/>
                </a:solidFill>
              </a:rPr>
              <a:t>U</a:t>
            </a:r>
            <a:r>
              <a:rPr lang="en-US" altLang="en-US" sz="4400"/>
              <a:t> + </a:t>
            </a:r>
            <a:r>
              <a:rPr lang="en-US" altLang="en-US" sz="4400">
                <a:solidFill>
                  <a:srgbClr val="E80212"/>
                </a:solidFill>
              </a:rPr>
              <a:t>P</a:t>
            </a:r>
            <a:r>
              <a:rPr lang="en-US" altLang="en-US" sz="4400"/>
              <a:t> = </a:t>
            </a:r>
            <a:r>
              <a:rPr lang="en-US" altLang="en-US" sz="4400">
                <a:solidFill>
                  <a:srgbClr val="99CC00"/>
                </a:solidFill>
              </a:rPr>
              <a:t>V</a:t>
            </a:r>
          </a:p>
        </p:txBody>
      </p:sp>
      <p:sp>
        <p:nvSpPr>
          <p:cNvPr id="28682" name="Oval 13">
            <a:extLst>
              <a:ext uri="{FF2B5EF4-FFF2-40B4-BE49-F238E27FC236}">
                <a16:creationId xmlns:a16="http://schemas.microsoft.com/office/drawing/2014/main" id="{4797366F-925E-4783-8936-2F10E4E625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895600"/>
            <a:ext cx="685800" cy="1981200"/>
          </a:xfrm>
          <a:prstGeom prst="ellipse">
            <a:avLst/>
          </a:prstGeom>
          <a:noFill/>
          <a:ln w="9525">
            <a:solidFill>
              <a:srgbClr val="E8021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8683" name="Line 14">
            <a:extLst>
              <a:ext uri="{FF2B5EF4-FFF2-40B4-BE49-F238E27FC236}">
                <a16:creationId xmlns:a16="http://schemas.microsoft.com/office/drawing/2014/main" id="{165DBBD1-2A68-4D91-B06D-B9BF4F62CB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4400" y="2971800"/>
            <a:ext cx="2286000" cy="91440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15">
            <a:extLst>
              <a:ext uri="{FF2B5EF4-FFF2-40B4-BE49-F238E27FC236}">
                <a16:creationId xmlns:a16="http://schemas.microsoft.com/office/drawing/2014/main" id="{C9666B2C-F9D2-4E7C-AA3B-51252F865E6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3886200"/>
            <a:ext cx="2286000" cy="91440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Oval 16">
            <a:extLst>
              <a:ext uri="{FF2B5EF4-FFF2-40B4-BE49-F238E27FC236}">
                <a16:creationId xmlns:a16="http://schemas.microsoft.com/office/drawing/2014/main" id="{F99B5671-93C7-438F-811B-7300EE1D14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10000"/>
            <a:ext cx="152400" cy="152400"/>
          </a:xfrm>
          <a:prstGeom prst="ellipse">
            <a:avLst/>
          </a:prstGeom>
          <a:solidFill>
            <a:srgbClr val="3333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8686" name="Text Box 17">
            <a:extLst>
              <a:ext uri="{FF2B5EF4-FFF2-40B4-BE49-F238E27FC236}">
                <a16:creationId xmlns:a16="http://schemas.microsoft.com/office/drawing/2014/main" id="{F72C08EE-DFE0-4351-8103-7490F309A7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528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E80212"/>
                </a:solidFill>
              </a:rPr>
              <a:t>+3D</a:t>
            </a:r>
          </a:p>
        </p:txBody>
      </p:sp>
      <p:sp>
        <p:nvSpPr>
          <p:cNvPr id="28687" name="Rectangle 18">
            <a:extLst>
              <a:ext uri="{FF2B5EF4-FFF2-40B4-BE49-F238E27FC236}">
                <a16:creationId xmlns:a16="http://schemas.microsoft.com/office/drawing/2014/main" id="{DDAA8F68-1C51-426E-8D27-B9CB030B5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28688" name="Text Box 20">
            <a:extLst>
              <a:ext uri="{FF2B5EF4-FFF2-40B4-BE49-F238E27FC236}">
                <a16:creationId xmlns:a16="http://schemas.microsoft.com/office/drawing/2014/main" id="{E1C92891-C17C-43F6-A879-BDA68F59F3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614488"/>
            <a:ext cx="5238750" cy="128111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Plugging these values into the Vergence Formula: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FF"/>
                </a:solidFill>
              </a:rPr>
              <a:t>U</a:t>
            </a:r>
            <a:r>
              <a:rPr lang="en-US" altLang="en-US" sz="2000"/>
              <a:t> + </a:t>
            </a:r>
            <a:r>
              <a:rPr lang="en-US" altLang="en-US" sz="2000">
                <a:solidFill>
                  <a:srgbClr val="E80212"/>
                </a:solidFill>
              </a:rPr>
              <a:t>P</a:t>
            </a:r>
            <a:r>
              <a:rPr lang="en-US" altLang="en-US" sz="2000"/>
              <a:t> = </a:t>
            </a:r>
            <a:r>
              <a:rPr lang="en-US" altLang="en-US" sz="2000">
                <a:solidFill>
                  <a:srgbClr val="99CC00"/>
                </a:solidFill>
              </a:rPr>
              <a:t>V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FF"/>
                </a:solidFill>
              </a:rPr>
              <a:t>-2.5</a:t>
            </a:r>
            <a:r>
              <a:rPr lang="en-US" altLang="en-US" sz="2000"/>
              <a:t> + </a:t>
            </a:r>
            <a:r>
              <a:rPr lang="en-US" altLang="en-US" sz="2000">
                <a:solidFill>
                  <a:srgbClr val="E80212"/>
                </a:solidFill>
              </a:rPr>
              <a:t>(+3)</a:t>
            </a:r>
            <a:r>
              <a:rPr lang="en-US" altLang="en-US" sz="2000"/>
              <a:t> = </a:t>
            </a:r>
            <a:r>
              <a:rPr lang="en-US" altLang="en-US" sz="2000">
                <a:solidFill>
                  <a:srgbClr val="99CC00"/>
                </a:solidFill>
              </a:rPr>
              <a:t>V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99CC00"/>
                </a:solidFill>
              </a:rPr>
              <a:t>+0.5 </a:t>
            </a:r>
            <a:r>
              <a:rPr lang="en-US" altLang="en-US" sz="2000"/>
              <a:t>=</a:t>
            </a:r>
            <a:r>
              <a:rPr lang="en-US" altLang="en-US" sz="2000">
                <a:solidFill>
                  <a:srgbClr val="99CC00"/>
                </a:solidFill>
              </a:rPr>
              <a:t> V</a:t>
            </a:r>
          </a:p>
        </p:txBody>
      </p:sp>
      <p:sp>
        <p:nvSpPr>
          <p:cNvPr id="28689" name="Text Box 21">
            <a:extLst>
              <a:ext uri="{FF2B5EF4-FFF2-40B4-BE49-F238E27FC236}">
                <a16:creationId xmlns:a16="http://schemas.microsoft.com/office/drawing/2014/main" id="{7CAF006B-15E5-477A-AC3E-9187D957B4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562600"/>
            <a:ext cx="1212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-.4 meters</a:t>
            </a:r>
          </a:p>
        </p:txBody>
      </p:sp>
      <p:sp>
        <p:nvSpPr>
          <p:cNvPr id="28690" name="Slide Number Placeholder 1">
            <a:extLst>
              <a:ext uri="{FF2B5EF4-FFF2-40B4-BE49-F238E27FC236}">
                <a16:creationId xmlns:a16="http://schemas.microsoft.com/office/drawing/2014/main" id="{E7E41A49-2ED9-46BF-BB0C-5E10BFC14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17803B1-2365-4DDB-A955-7DE06FC695B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000"/>
          </a:p>
        </p:txBody>
      </p:sp>
      <p:sp>
        <p:nvSpPr>
          <p:cNvPr id="19" name="Text Box 10">
            <a:extLst>
              <a:ext uri="{FF2B5EF4-FFF2-40B4-BE49-F238E27FC236}">
                <a16:creationId xmlns:a16="http://schemas.microsoft.com/office/drawing/2014/main" id="{A0DDE706-1B1A-4E58-8C04-6BF2270950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8739" y="3728483"/>
            <a:ext cx="82266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E80212"/>
                </a:solidFill>
              </a:rPr>
              <a:t>P=+3D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3">
            <a:extLst>
              <a:ext uri="{FF2B5EF4-FFF2-40B4-BE49-F238E27FC236}">
                <a16:creationId xmlns:a16="http://schemas.microsoft.com/office/drawing/2014/main" id="{ED5E618E-E492-4325-8D79-665FD0CE18CD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5562600"/>
            <a:ext cx="22860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99" name="Line 4">
            <a:extLst>
              <a:ext uri="{FF2B5EF4-FFF2-40B4-BE49-F238E27FC236}">
                <a16:creationId xmlns:a16="http://schemas.microsoft.com/office/drawing/2014/main" id="{8A73103B-2133-4C73-AD3F-E93CC0AC96E7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5257800"/>
            <a:ext cx="0" cy="609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0" name="Line 5">
            <a:extLst>
              <a:ext uri="{FF2B5EF4-FFF2-40B4-BE49-F238E27FC236}">
                <a16:creationId xmlns:a16="http://schemas.microsoft.com/office/drawing/2014/main" id="{75A56A88-E75B-41DD-883D-F50FBAFCA4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5257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Line 6">
            <a:extLst>
              <a:ext uri="{FF2B5EF4-FFF2-40B4-BE49-F238E27FC236}">
                <a16:creationId xmlns:a16="http://schemas.microsoft.com/office/drawing/2014/main" id="{219FAF15-51B7-4F7B-B8EC-53F55AE1738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5257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Text Box 7">
            <a:extLst>
              <a:ext uri="{FF2B5EF4-FFF2-40B4-BE49-F238E27FC236}">
                <a16:creationId xmlns:a16="http://schemas.microsoft.com/office/drawing/2014/main" id="{72BBAEFC-15CA-4866-8743-F1793EFAD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562600"/>
            <a:ext cx="1212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-.4 meters</a:t>
            </a:r>
          </a:p>
        </p:txBody>
      </p:sp>
      <p:sp>
        <p:nvSpPr>
          <p:cNvPr id="29703" name="Line 8">
            <a:extLst>
              <a:ext uri="{FF2B5EF4-FFF2-40B4-BE49-F238E27FC236}">
                <a16:creationId xmlns:a16="http://schemas.microsoft.com/office/drawing/2014/main" id="{62335FAA-29F4-41AC-A252-2794FC966620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2971800"/>
            <a:ext cx="5334000" cy="914400"/>
          </a:xfrm>
          <a:prstGeom prst="line">
            <a:avLst/>
          </a:prstGeom>
          <a:noFill/>
          <a:ln w="19050">
            <a:solidFill>
              <a:srgbClr val="99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Line 9">
            <a:extLst>
              <a:ext uri="{FF2B5EF4-FFF2-40B4-BE49-F238E27FC236}">
                <a16:creationId xmlns:a16="http://schemas.microsoft.com/office/drawing/2014/main" id="{14FF908F-8429-4F7D-90DB-32A5B948B3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3962400"/>
            <a:ext cx="5257800" cy="838200"/>
          </a:xfrm>
          <a:prstGeom prst="line">
            <a:avLst/>
          </a:prstGeom>
          <a:noFill/>
          <a:ln w="19050">
            <a:solidFill>
              <a:srgbClr val="99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Oval 10">
            <a:extLst>
              <a:ext uri="{FF2B5EF4-FFF2-40B4-BE49-F238E27FC236}">
                <a16:creationId xmlns:a16="http://schemas.microsoft.com/office/drawing/2014/main" id="{A66F808C-E7DD-4C45-BEF3-CCEF5E8AA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3810000"/>
            <a:ext cx="152400" cy="1524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9706" name="Line 11">
            <a:extLst>
              <a:ext uri="{FF2B5EF4-FFF2-40B4-BE49-F238E27FC236}">
                <a16:creationId xmlns:a16="http://schemas.microsoft.com/office/drawing/2014/main" id="{BB5AD783-46F7-435A-AE3A-6A6EA66FA94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5562600"/>
            <a:ext cx="5334000" cy="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7" name="Line 12">
            <a:extLst>
              <a:ext uri="{FF2B5EF4-FFF2-40B4-BE49-F238E27FC236}">
                <a16:creationId xmlns:a16="http://schemas.microsoft.com/office/drawing/2014/main" id="{D906BF67-1780-486C-BEDF-BDFF5C853796}"/>
              </a:ext>
            </a:extLst>
          </p:cNvPr>
          <p:cNvSpPr>
            <a:spLocks noChangeShapeType="1"/>
          </p:cNvSpPr>
          <p:nvPr/>
        </p:nvSpPr>
        <p:spPr bwMode="auto">
          <a:xfrm>
            <a:off x="8534400" y="5257800"/>
            <a:ext cx="0" cy="60960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Text Box 14">
            <a:extLst>
              <a:ext uri="{FF2B5EF4-FFF2-40B4-BE49-F238E27FC236}">
                <a16:creationId xmlns:a16="http://schemas.microsoft.com/office/drawing/2014/main" id="{3B3DCDA4-C4D5-4319-9D9A-3099556EF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9400" y="3694113"/>
            <a:ext cx="117852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00FF"/>
                </a:solidFill>
              </a:rPr>
              <a:t>U = -2.5D</a:t>
            </a:r>
          </a:p>
        </p:txBody>
      </p:sp>
      <p:sp>
        <p:nvSpPr>
          <p:cNvPr id="29711" name="Text Box 17">
            <a:extLst>
              <a:ext uri="{FF2B5EF4-FFF2-40B4-BE49-F238E27FC236}">
                <a16:creationId xmlns:a16="http://schemas.microsoft.com/office/drawing/2014/main" id="{1E868C82-0F15-4955-A9D8-B5F882968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524000"/>
            <a:ext cx="2609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3333FF"/>
                </a:solidFill>
              </a:rPr>
              <a:t>U</a:t>
            </a:r>
            <a:r>
              <a:rPr lang="en-US" altLang="en-US" sz="4400"/>
              <a:t> + </a:t>
            </a:r>
            <a:r>
              <a:rPr lang="en-US" altLang="en-US" sz="4400">
                <a:solidFill>
                  <a:srgbClr val="E80212"/>
                </a:solidFill>
              </a:rPr>
              <a:t>P</a:t>
            </a:r>
            <a:r>
              <a:rPr lang="en-US" altLang="en-US" sz="4400"/>
              <a:t> = </a:t>
            </a:r>
            <a:r>
              <a:rPr lang="en-US" altLang="en-US" sz="4400">
                <a:solidFill>
                  <a:srgbClr val="99CC00"/>
                </a:solidFill>
              </a:rPr>
              <a:t>V</a:t>
            </a:r>
          </a:p>
        </p:txBody>
      </p:sp>
      <p:sp>
        <p:nvSpPr>
          <p:cNvPr id="29712" name="Oval 18">
            <a:extLst>
              <a:ext uri="{FF2B5EF4-FFF2-40B4-BE49-F238E27FC236}">
                <a16:creationId xmlns:a16="http://schemas.microsoft.com/office/drawing/2014/main" id="{A8875E2B-767A-466F-97B1-89F68462D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895600"/>
            <a:ext cx="685800" cy="1981200"/>
          </a:xfrm>
          <a:prstGeom prst="ellipse">
            <a:avLst/>
          </a:prstGeom>
          <a:noFill/>
          <a:ln w="9525">
            <a:solidFill>
              <a:srgbClr val="E8021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9713" name="Line 19">
            <a:extLst>
              <a:ext uri="{FF2B5EF4-FFF2-40B4-BE49-F238E27FC236}">
                <a16:creationId xmlns:a16="http://schemas.microsoft.com/office/drawing/2014/main" id="{C239CD1E-DA70-40B3-9C3E-2E570C55B8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4400" y="2971800"/>
            <a:ext cx="2286000" cy="91440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Line 20">
            <a:extLst>
              <a:ext uri="{FF2B5EF4-FFF2-40B4-BE49-F238E27FC236}">
                <a16:creationId xmlns:a16="http://schemas.microsoft.com/office/drawing/2014/main" id="{E7DB2D23-F2AA-4F61-AE57-6240B2AA8AED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3886200"/>
            <a:ext cx="2286000" cy="91440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Oval 21">
            <a:extLst>
              <a:ext uri="{FF2B5EF4-FFF2-40B4-BE49-F238E27FC236}">
                <a16:creationId xmlns:a16="http://schemas.microsoft.com/office/drawing/2014/main" id="{0F67119F-3066-47DE-BA1C-7B397C6043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10000"/>
            <a:ext cx="152400" cy="152400"/>
          </a:xfrm>
          <a:prstGeom prst="ellipse">
            <a:avLst/>
          </a:prstGeom>
          <a:solidFill>
            <a:srgbClr val="3333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9717" name="Text Box 23">
            <a:extLst>
              <a:ext uri="{FF2B5EF4-FFF2-40B4-BE49-F238E27FC236}">
                <a16:creationId xmlns:a16="http://schemas.microsoft.com/office/drawing/2014/main" id="{C2641A60-8808-4912-A462-0C40BE78B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528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E80212"/>
                </a:solidFill>
              </a:rPr>
              <a:t>+3D</a:t>
            </a:r>
          </a:p>
        </p:txBody>
      </p:sp>
      <p:sp>
        <p:nvSpPr>
          <p:cNvPr id="29718" name="Rectangle 24">
            <a:extLst>
              <a:ext uri="{FF2B5EF4-FFF2-40B4-BE49-F238E27FC236}">
                <a16:creationId xmlns:a16="http://schemas.microsoft.com/office/drawing/2014/main" id="{FE0CF4A0-8357-4F30-8E8E-F601082A5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29719" name="Text Box 26">
            <a:extLst>
              <a:ext uri="{FF2B5EF4-FFF2-40B4-BE49-F238E27FC236}">
                <a16:creationId xmlns:a16="http://schemas.microsoft.com/office/drawing/2014/main" id="{F128CB40-430C-4985-AD3F-CEFD4A39B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614488"/>
            <a:ext cx="5238750" cy="128111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Plugging these values into the Vergence Formula: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FF"/>
                </a:solidFill>
              </a:rPr>
              <a:t>U</a:t>
            </a:r>
            <a:r>
              <a:rPr lang="en-US" altLang="en-US" sz="2000"/>
              <a:t> + </a:t>
            </a:r>
            <a:r>
              <a:rPr lang="en-US" altLang="en-US" sz="2000">
                <a:solidFill>
                  <a:srgbClr val="E80212"/>
                </a:solidFill>
              </a:rPr>
              <a:t>P</a:t>
            </a:r>
            <a:r>
              <a:rPr lang="en-US" altLang="en-US" sz="2000"/>
              <a:t> = </a:t>
            </a:r>
            <a:r>
              <a:rPr lang="en-US" altLang="en-US" sz="2000">
                <a:solidFill>
                  <a:srgbClr val="99CC00"/>
                </a:solidFill>
              </a:rPr>
              <a:t>V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FF"/>
                </a:solidFill>
              </a:rPr>
              <a:t>-2.5</a:t>
            </a:r>
            <a:r>
              <a:rPr lang="en-US" altLang="en-US" sz="2000"/>
              <a:t> + </a:t>
            </a:r>
            <a:r>
              <a:rPr lang="en-US" altLang="en-US" sz="2000">
                <a:solidFill>
                  <a:srgbClr val="E80212"/>
                </a:solidFill>
              </a:rPr>
              <a:t>(+3)</a:t>
            </a:r>
            <a:r>
              <a:rPr lang="en-US" altLang="en-US" sz="2000"/>
              <a:t> = </a:t>
            </a:r>
            <a:r>
              <a:rPr lang="en-US" altLang="en-US" sz="2000">
                <a:solidFill>
                  <a:srgbClr val="99CC00"/>
                </a:solidFill>
              </a:rPr>
              <a:t>V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99CC00"/>
                </a:solidFill>
              </a:rPr>
              <a:t>+0.5 </a:t>
            </a:r>
            <a:r>
              <a:rPr lang="en-US" altLang="en-US" sz="2000"/>
              <a:t>=</a:t>
            </a:r>
            <a:r>
              <a:rPr lang="en-US" altLang="en-US" sz="2000">
                <a:solidFill>
                  <a:srgbClr val="99CC00"/>
                </a:solidFill>
              </a:rPr>
              <a:t> V</a:t>
            </a:r>
          </a:p>
        </p:txBody>
      </p:sp>
      <p:sp>
        <p:nvSpPr>
          <p:cNvPr id="29720" name="Text Box 28">
            <a:extLst>
              <a:ext uri="{FF2B5EF4-FFF2-40B4-BE49-F238E27FC236}">
                <a16:creationId xmlns:a16="http://schemas.microsoft.com/office/drawing/2014/main" id="{95E70D6F-2B71-4DC4-BA0C-D486C3164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6650" y="6248400"/>
            <a:ext cx="671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Distance equals the reciprocal of the outgoing vergence, ie, </a:t>
            </a:r>
            <a:r>
              <a:rPr lang="en-US" altLang="en-US" sz="2400" b="1">
                <a:solidFill>
                  <a:srgbClr val="99CC00"/>
                </a:solidFill>
              </a:rPr>
              <a:t>1/V</a:t>
            </a:r>
          </a:p>
        </p:txBody>
      </p:sp>
      <p:sp>
        <p:nvSpPr>
          <p:cNvPr id="29721" name="Slide Number Placeholder 1">
            <a:extLst>
              <a:ext uri="{FF2B5EF4-FFF2-40B4-BE49-F238E27FC236}">
                <a16:creationId xmlns:a16="http://schemas.microsoft.com/office/drawing/2014/main" id="{9DDC4D25-2A5F-47C5-B587-1B71EFF7F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20C53FA-D83A-4D4B-8125-0ECBD652FFEF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00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2542C06-0E8F-43EF-8023-4E8770DE78E4}"/>
              </a:ext>
            </a:extLst>
          </p:cNvPr>
          <p:cNvSpPr/>
          <p:nvPr/>
        </p:nvSpPr>
        <p:spPr>
          <a:xfrm>
            <a:off x="6429375" y="3276600"/>
            <a:ext cx="517525" cy="1295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F2CEF62-0D22-47B2-B802-A246ECED96FB}"/>
              </a:ext>
            </a:extLst>
          </p:cNvPr>
          <p:cNvCxnSpPr/>
          <p:nvPr/>
        </p:nvCxnSpPr>
        <p:spPr>
          <a:xfrm flipH="1">
            <a:off x="6372225" y="3352800"/>
            <a:ext cx="104775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55217D7-F3F2-4462-B830-2F47102D6DF4}"/>
              </a:ext>
            </a:extLst>
          </p:cNvPr>
          <p:cNvCxnSpPr/>
          <p:nvPr/>
        </p:nvCxnSpPr>
        <p:spPr>
          <a:xfrm flipH="1">
            <a:off x="6905625" y="3429000"/>
            <a:ext cx="104775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39399A5-037F-46D0-803D-38B4781FF2C7}"/>
              </a:ext>
            </a:extLst>
          </p:cNvPr>
          <p:cNvCxnSpPr/>
          <p:nvPr/>
        </p:nvCxnSpPr>
        <p:spPr>
          <a:xfrm flipH="1">
            <a:off x="6324600" y="4114800"/>
            <a:ext cx="104775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B77CB45-C5C6-4819-B2CE-0277A42AA3DD}"/>
              </a:ext>
            </a:extLst>
          </p:cNvPr>
          <p:cNvCxnSpPr/>
          <p:nvPr/>
        </p:nvCxnSpPr>
        <p:spPr>
          <a:xfrm flipH="1">
            <a:off x="6905625" y="4038600"/>
            <a:ext cx="104775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Box 6">
            <a:extLst>
              <a:ext uri="{FF2B5EF4-FFF2-40B4-BE49-F238E27FC236}">
                <a16:creationId xmlns:a16="http://schemas.microsoft.com/office/drawing/2014/main" id="{54B650AF-B9FB-48C2-9FAB-B8D249B690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5400" y="3671888"/>
            <a:ext cx="12234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99CC00"/>
                </a:solidFill>
              </a:rPr>
              <a:t>V = +0.5D</a:t>
            </a:r>
          </a:p>
        </p:txBody>
      </p:sp>
      <p:sp>
        <p:nvSpPr>
          <p:cNvPr id="32" name="Text Box 10">
            <a:extLst>
              <a:ext uri="{FF2B5EF4-FFF2-40B4-BE49-F238E27FC236}">
                <a16:creationId xmlns:a16="http://schemas.microsoft.com/office/drawing/2014/main" id="{C4C48515-C0F0-4903-BE7F-EA89E37735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8739" y="3728483"/>
            <a:ext cx="82266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E80212"/>
                </a:solidFill>
              </a:rPr>
              <a:t>P=+3D</a:t>
            </a:r>
          </a:p>
        </p:txBody>
      </p:sp>
      <p:sp>
        <p:nvSpPr>
          <p:cNvPr id="33" name="Text Box 9">
            <a:extLst>
              <a:ext uri="{FF2B5EF4-FFF2-40B4-BE49-F238E27FC236}">
                <a16:creationId xmlns:a16="http://schemas.microsoft.com/office/drawing/2014/main" id="{2890CF59-02A7-485D-9690-1CDCF05C0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4550" y="5562600"/>
            <a:ext cx="147348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99CC00"/>
                </a:solidFill>
              </a:rPr>
              <a:t>Distance = ?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3">
            <a:extLst>
              <a:ext uri="{FF2B5EF4-FFF2-40B4-BE49-F238E27FC236}">
                <a16:creationId xmlns:a16="http://schemas.microsoft.com/office/drawing/2014/main" id="{F57A8676-3E06-4B08-870A-443C49453D1F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5562600"/>
            <a:ext cx="22860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3" name="Line 4">
            <a:extLst>
              <a:ext uri="{FF2B5EF4-FFF2-40B4-BE49-F238E27FC236}">
                <a16:creationId xmlns:a16="http://schemas.microsoft.com/office/drawing/2014/main" id="{A6AE4EFE-8330-4116-BD75-F4AC2AA8542D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5257800"/>
            <a:ext cx="0" cy="609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4" name="Line 5">
            <a:extLst>
              <a:ext uri="{FF2B5EF4-FFF2-40B4-BE49-F238E27FC236}">
                <a16:creationId xmlns:a16="http://schemas.microsoft.com/office/drawing/2014/main" id="{97FAF8EF-7FD2-4C34-85E8-C418B293CD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5257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Line 6">
            <a:extLst>
              <a:ext uri="{FF2B5EF4-FFF2-40B4-BE49-F238E27FC236}">
                <a16:creationId xmlns:a16="http://schemas.microsoft.com/office/drawing/2014/main" id="{44E0F8CD-4009-41C6-8DC9-6E6AE95608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5562600"/>
            <a:ext cx="5334000" cy="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Line 7">
            <a:extLst>
              <a:ext uri="{FF2B5EF4-FFF2-40B4-BE49-F238E27FC236}">
                <a16:creationId xmlns:a16="http://schemas.microsoft.com/office/drawing/2014/main" id="{5F463C74-0EE4-44D9-86FA-8916CB66EF8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5257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8">
            <a:extLst>
              <a:ext uri="{FF2B5EF4-FFF2-40B4-BE49-F238E27FC236}">
                <a16:creationId xmlns:a16="http://schemas.microsoft.com/office/drawing/2014/main" id="{71F2FE1F-EEC1-4CB1-95D8-53F1E8710D1E}"/>
              </a:ext>
            </a:extLst>
          </p:cNvPr>
          <p:cNvSpPr>
            <a:spLocks noChangeShapeType="1"/>
          </p:cNvSpPr>
          <p:nvPr/>
        </p:nvSpPr>
        <p:spPr bwMode="auto">
          <a:xfrm>
            <a:off x="8534400" y="5257800"/>
            <a:ext cx="0" cy="60960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Text Box 9">
            <a:extLst>
              <a:ext uri="{FF2B5EF4-FFF2-40B4-BE49-F238E27FC236}">
                <a16:creationId xmlns:a16="http://schemas.microsoft.com/office/drawing/2014/main" id="{943198B3-D3AD-4113-94D5-B2A9AB7E0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4550" y="5562600"/>
            <a:ext cx="229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99CC00"/>
                </a:solidFill>
              </a:rPr>
              <a:t>Distance = 1/.5 = 2m</a:t>
            </a:r>
          </a:p>
        </p:txBody>
      </p:sp>
      <p:sp>
        <p:nvSpPr>
          <p:cNvPr id="30729" name="Text Box 10">
            <a:extLst>
              <a:ext uri="{FF2B5EF4-FFF2-40B4-BE49-F238E27FC236}">
                <a16:creationId xmlns:a16="http://schemas.microsoft.com/office/drawing/2014/main" id="{39127C39-F5EA-4FBC-9874-79CCADBE1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562600"/>
            <a:ext cx="1212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-.4 meters</a:t>
            </a:r>
          </a:p>
        </p:txBody>
      </p:sp>
      <p:sp>
        <p:nvSpPr>
          <p:cNvPr id="30731" name="Text Box 12">
            <a:extLst>
              <a:ext uri="{FF2B5EF4-FFF2-40B4-BE49-F238E27FC236}">
                <a16:creationId xmlns:a16="http://schemas.microsoft.com/office/drawing/2014/main" id="{D89FDAD9-998F-455E-BCAE-A9A14CE35B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9400" y="3694113"/>
            <a:ext cx="117852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00FF"/>
                </a:solidFill>
              </a:rPr>
              <a:t>U = -2.5D</a:t>
            </a:r>
          </a:p>
        </p:txBody>
      </p:sp>
      <p:sp>
        <p:nvSpPr>
          <p:cNvPr id="30733" name="Text Box 15">
            <a:extLst>
              <a:ext uri="{FF2B5EF4-FFF2-40B4-BE49-F238E27FC236}">
                <a16:creationId xmlns:a16="http://schemas.microsoft.com/office/drawing/2014/main" id="{4DC83EEB-6140-463C-A699-9776B94CE0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524000"/>
            <a:ext cx="2609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00FF"/>
                </a:solidFill>
              </a:rPr>
              <a:t>U</a:t>
            </a:r>
            <a:r>
              <a:rPr lang="en-US" altLang="en-US" sz="4400"/>
              <a:t> + </a:t>
            </a:r>
            <a:r>
              <a:rPr lang="en-US" altLang="en-US" sz="4400">
                <a:solidFill>
                  <a:srgbClr val="E80212"/>
                </a:solidFill>
              </a:rPr>
              <a:t>P</a:t>
            </a:r>
            <a:r>
              <a:rPr lang="en-US" altLang="en-US" sz="4400"/>
              <a:t> = </a:t>
            </a:r>
            <a:r>
              <a:rPr lang="en-US" altLang="en-US" sz="4400">
                <a:solidFill>
                  <a:srgbClr val="99CC00"/>
                </a:solidFill>
              </a:rPr>
              <a:t>V</a:t>
            </a:r>
          </a:p>
        </p:txBody>
      </p:sp>
      <p:sp>
        <p:nvSpPr>
          <p:cNvPr id="30734" name="Line 16">
            <a:extLst>
              <a:ext uri="{FF2B5EF4-FFF2-40B4-BE49-F238E27FC236}">
                <a16:creationId xmlns:a16="http://schemas.microsoft.com/office/drawing/2014/main" id="{1287A6AF-1236-4C6A-A6DC-2BFA0C1A3E52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2971800"/>
            <a:ext cx="5334000" cy="914400"/>
          </a:xfrm>
          <a:prstGeom prst="line">
            <a:avLst/>
          </a:prstGeom>
          <a:noFill/>
          <a:ln w="19050">
            <a:solidFill>
              <a:srgbClr val="99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Line 17">
            <a:extLst>
              <a:ext uri="{FF2B5EF4-FFF2-40B4-BE49-F238E27FC236}">
                <a16:creationId xmlns:a16="http://schemas.microsoft.com/office/drawing/2014/main" id="{4A37B7CA-224F-444C-B7DF-B948DC6C5C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3962400"/>
            <a:ext cx="5257800" cy="838200"/>
          </a:xfrm>
          <a:prstGeom prst="line">
            <a:avLst/>
          </a:prstGeom>
          <a:noFill/>
          <a:ln w="19050">
            <a:solidFill>
              <a:srgbClr val="99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Oval 18">
            <a:extLst>
              <a:ext uri="{FF2B5EF4-FFF2-40B4-BE49-F238E27FC236}">
                <a16:creationId xmlns:a16="http://schemas.microsoft.com/office/drawing/2014/main" id="{BF4D3FDC-C2CF-427B-8F8D-F98686EA7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3810000"/>
            <a:ext cx="152400" cy="1524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0737" name="Oval 19">
            <a:extLst>
              <a:ext uri="{FF2B5EF4-FFF2-40B4-BE49-F238E27FC236}">
                <a16:creationId xmlns:a16="http://schemas.microsoft.com/office/drawing/2014/main" id="{918B209A-2DD2-434B-84C4-CA8B8A1D9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895600"/>
            <a:ext cx="685800" cy="1981200"/>
          </a:xfrm>
          <a:prstGeom prst="ellipse">
            <a:avLst/>
          </a:prstGeom>
          <a:noFill/>
          <a:ln w="9525">
            <a:solidFill>
              <a:srgbClr val="E8021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0738" name="Line 20">
            <a:extLst>
              <a:ext uri="{FF2B5EF4-FFF2-40B4-BE49-F238E27FC236}">
                <a16:creationId xmlns:a16="http://schemas.microsoft.com/office/drawing/2014/main" id="{0F5C67A1-581C-46DD-8B70-C53F9E9EAE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4400" y="2971800"/>
            <a:ext cx="2286000" cy="91440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9" name="Line 21">
            <a:extLst>
              <a:ext uri="{FF2B5EF4-FFF2-40B4-BE49-F238E27FC236}">
                <a16:creationId xmlns:a16="http://schemas.microsoft.com/office/drawing/2014/main" id="{3F4A220A-67F4-4ED8-A127-05921AD294E8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3886200"/>
            <a:ext cx="2286000" cy="91440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Oval 22">
            <a:extLst>
              <a:ext uri="{FF2B5EF4-FFF2-40B4-BE49-F238E27FC236}">
                <a16:creationId xmlns:a16="http://schemas.microsoft.com/office/drawing/2014/main" id="{CD343565-6045-418C-8058-BEC4A82D3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10000"/>
            <a:ext cx="152400" cy="152400"/>
          </a:xfrm>
          <a:prstGeom prst="ellipse">
            <a:avLst/>
          </a:prstGeom>
          <a:solidFill>
            <a:srgbClr val="3333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0741" name="Text Box 23">
            <a:extLst>
              <a:ext uri="{FF2B5EF4-FFF2-40B4-BE49-F238E27FC236}">
                <a16:creationId xmlns:a16="http://schemas.microsoft.com/office/drawing/2014/main" id="{8FA33CB4-F233-44BC-9347-AD2102B4C1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528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E80212"/>
                </a:solidFill>
              </a:rPr>
              <a:t>+3D</a:t>
            </a:r>
          </a:p>
        </p:txBody>
      </p:sp>
      <p:sp>
        <p:nvSpPr>
          <p:cNvPr id="30742" name="Rectangle 24">
            <a:extLst>
              <a:ext uri="{FF2B5EF4-FFF2-40B4-BE49-F238E27FC236}">
                <a16:creationId xmlns:a16="http://schemas.microsoft.com/office/drawing/2014/main" id="{1A5104E6-1BAA-4B15-835B-F9B787C32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30743" name="Text Box 26">
            <a:extLst>
              <a:ext uri="{FF2B5EF4-FFF2-40B4-BE49-F238E27FC236}">
                <a16:creationId xmlns:a16="http://schemas.microsoft.com/office/drawing/2014/main" id="{4E3C4AB6-44E8-4848-8BE5-53FE0F3CA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614488"/>
            <a:ext cx="5238750" cy="128111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Plugging these values into the Vergence Formula: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FF"/>
                </a:solidFill>
              </a:rPr>
              <a:t>U</a:t>
            </a:r>
            <a:r>
              <a:rPr lang="en-US" altLang="en-US" sz="2000"/>
              <a:t> + </a:t>
            </a:r>
            <a:r>
              <a:rPr lang="en-US" altLang="en-US" sz="2000">
                <a:solidFill>
                  <a:srgbClr val="E80212"/>
                </a:solidFill>
              </a:rPr>
              <a:t>P</a:t>
            </a:r>
            <a:r>
              <a:rPr lang="en-US" altLang="en-US" sz="2000"/>
              <a:t> = </a:t>
            </a:r>
            <a:r>
              <a:rPr lang="en-US" altLang="en-US" sz="2000">
                <a:solidFill>
                  <a:srgbClr val="99CC00"/>
                </a:solidFill>
              </a:rPr>
              <a:t>V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FF"/>
                </a:solidFill>
              </a:rPr>
              <a:t>-2.5</a:t>
            </a:r>
            <a:r>
              <a:rPr lang="en-US" altLang="en-US" sz="2000"/>
              <a:t> + </a:t>
            </a:r>
            <a:r>
              <a:rPr lang="en-US" altLang="en-US" sz="2000">
                <a:solidFill>
                  <a:srgbClr val="E80212"/>
                </a:solidFill>
              </a:rPr>
              <a:t>(+3)</a:t>
            </a:r>
            <a:r>
              <a:rPr lang="en-US" altLang="en-US" sz="2000"/>
              <a:t> = </a:t>
            </a:r>
            <a:r>
              <a:rPr lang="en-US" altLang="en-US" sz="2000">
                <a:solidFill>
                  <a:srgbClr val="99CC00"/>
                </a:solidFill>
              </a:rPr>
              <a:t>V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99CC00"/>
                </a:solidFill>
              </a:rPr>
              <a:t>+0.5 </a:t>
            </a:r>
            <a:r>
              <a:rPr lang="en-US" altLang="en-US" sz="2000"/>
              <a:t>=</a:t>
            </a:r>
            <a:r>
              <a:rPr lang="en-US" altLang="en-US" sz="2000">
                <a:solidFill>
                  <a:srgbClr val="99CC00"/>
                </a:solidFill>
              </a:rPr>
              <a:t> V</a:t>
            </a:r>
          </a:p>
        </p:txBody>
      </p:sp>
      <p:sp>
        <p:nvSpPr>
          <p:cNvPr id="30744" name="Text Box 27">
            <a:extLst>
              <a:ext uri="{FF2B5EF4-FFF2-40B4-BE49-F238E27FC236}">
                <a16:creationId xmlns:a16="http://schemas.microsoft.com/office/drawing/2014/main" id="{5CA1F969-08A4-4C33-AEEB-7728C2253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6650" y="6248400"/>
            <a:ext cx="671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Distance equals the reciprocal of the outgoing vergence, ie, </a:t>
            </a:r>
            <a:r>
              <a:rPr lang="en-US" altLang="en-US" sz="2400" b="1">
                <a:solidFill>
                  <a:srgbClr val="99CC00"/>
                </a:solidFill>
              </a:rPr>
              <a:t>1/V</a:t>
            </a:r>
          </a:p>
        </p:txBody>
      </p:sp>
      <p:sp>
        <p:nvSpPr>
          <p:cNvPr id="30745" name="Slide Number Placeholder 1">
            <a:extLst>
              <a:ext uri="{FF2B5EF4-FFF2-40B4-BE49-F238E27FC236}">
                <a16:creationId xmlns:a16="http://schemas.microsoft.com/office/drawing/2014/main" id="{B4FBCDC4-024C-4D79-9EE8-7A64E3DDB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78DFFB3-6C0B-4257-806B-57FEBA00B8BE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0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BFBA743-35FB-4160-91EE-86F71EBE721C}"/>
              </a:ext>
            </a:extLst>
          </p:cNvPr>
          <p:cNvSpPr/>
          <p:nvPr/>
        </p:nvSpPr>
        <p:spPr>
          <a:xfrm>
            <a:off x="6429375" y="3276600"/>
            <a:ext cx="517525" cy="1295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C821B4C-BE85-4832-AD2A-8C00B7E7C54B}"/>
              </a:ext>
            </a:extLst>
          </p:cNvPr>
          <p:cNvCxnSpPr/>
          <p:nvPr/>
        </p:nvCxnSpPr>
        <p:spPr>
          <a:xfrm flipH="1">
            <a:off x="6372225" y="3352800"/>
            <a:ext cx="104775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3F4E52B-2587-47C2-AD47-E60522722BBE}"/>
              </a:ext>
            </a:extLst>
          </p:cNvPr>
          <p:cNvCxnSpPr/>
          <p:nvPr/>
        </p:nvCxnSpPr>
        <p:spPr>
          <a:xfrm flipH="1">
            <a:off x="6905625" y="3429000"/>
            <a:ext cx="104775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BDF72E7-3B7A-41CF-BCC2-867BDD07EA22}"/>
              </a:ext>
            </a:extLst>
          </p:cNvPr>
          <p:cNvCxnSpPr/>
          <p:nvPr/>
        </p:nvCxnSpPr>
        <p:spPr>
          <a:xfrm flipH="1">
            <a:off x="6324600" y="4114800"/>
            <a:ext cx="104775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715273F-A6A3-4B21-86DA-F49534F9C756}"/>
              </a:ext>
            </a:extLst>
          </p:cNvPr>
          <p:cNvCxnSpPr/>
          <p:nvPr/>
        </p:nvCxnSpPr>
        <p:spPr>
          <a:xfrm flipH="1">
            <a:off x="6905625" y="4038600"/>
            <a:ext cx="104775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Box 6">
            <a:extLst>
              <a:ext uri="{FF2B5EF4-FFF2-40B4-BE49-F238E27FC236}">
                <a16:creationId xmlns:a16="http://schemas.microsoft.com/office/drawing/2014/main" id="{BCE8CEED-1E67-4505-8F58-95059F5B3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5400" y="3671888"/>
            <a:ext cx="12234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99CC00"/>
                </a:solidFill>
              </a:rPr>
              <a:t>V = +0.5D</a:t>
            </a: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D9C515AB-56F6-4D9F-B1E0-18C3020AA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8739" y="3728483"/>
            <a:ext cx="82266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E80212"/>
                </a:solidFill>
              </a:rPr>
              <a:t>P=+3D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>
            <a:extLst>
              <a:ext uri="{FF2B5EF4-FFF2-40B4-BE49-F238E27FC236}">
                <a16:creationId xmlns:a16="http://schemas.microsoft.com/office/drawing/2014/main" id="{0E034366-2A66-4015-B746-B30A34A62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1515" y="4369422"/>
            <a:ext cx="514885" cy="52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17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E80212"/>
                </a:solidFill>
              </a:rPr>
              <a:t>P =</a:t>
            </a:r>
          </a:p>
          <a:p>
            <a:pPr eaLnBrk="1" hangingPunct="1">
              <a:lnSpc>
                <a:spcPts val="17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E80212"/>
                </a:solidFill>
              </a:rPr>
              <a:t>-1D</a:t>
            </a:r>
          </a:p>
        </p:txBody>
      </p:sp>
      <p:sp>
        <p:nvSpPr>
          <p:cNvPr id="31748" name="Text Box 5">
            <a:extLst>
              <a:ext uri="{FF2B5EF4-FFF2-40B4-BE49-F238E27FC236}">
                <a16:creationId xmlns:a16="http://schemas.microsoft.com/office/drawing/2014/main" id="{708DFAFB-99D3-4ED0-8B60-9CAFF26F7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524000"/>
            <a:ext cx="2609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00FF"/>
                </a:solidFill>
              </a:rPr>
              <a:t>U</a:t>
            </a:r>
            <a:r>
              <a:rPr lang="en-US" altLang="en-US" sz="4400"/>
              <a:t> + </a:t>
            </a:r>
            <a:r>
              <a:rPr lang="en-US" altLang="en-US" sz="4400">
                <a:solidFill>
                  <a:srgbClr val="E80212"/>
                </a:solidFill>
              </a:rPr>
              <a:t>P</a:t>
            </a:r>
            <a:r>
              <a:rPr lang="en-US" altLang="en-US" sz="4400"/>
              <a:t> = </a:t>
            </a:r>
            <a:r>
              <a:rPr lang="en-US" altLang="en-US" sz="4400">
                <a:solidFill>
                  <a:srgbClr val="99CC00"/>
                </a:solidFill>
              </a:rPr>
              <a:t>V</a:t>
            </a:r>
          </a:p>
        </p:txBody>
      </p:sp>
      <p:grpSp>
        <p:nvGrpSpPr>
          <p:cNvPr id="31749" name="Group 6">
            <a:extLst>
              <a:ext uri="{FF2B5EF4-FFF2-40B4-BE49-F238E27FC236}">
                <a16:creationId xmlns:a16="http://schemas.microsoft.com/office/drawing/2014/main" id="{861BE485-82D2-44B2-A0EC-01B9F6AB1E01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3657600"/>
            <a:ext cx="1295400" cy="1981200"/>
            <a:chOff x="3072" y="2064"/>
            <a:chExt cx="816" cy="1248"/>
          </a:xfrm>
        </p:grpSpPr>
        <p:sp>
          <p:nvSpPr>
            <p:cNvPr id="31759" name="Freeform 7">
              <a:extLst>
                <a:ext uri="{FF2B5EF4-FFF2-40B4-BE49-F238E27FC236}">
                  <a16:creationId xmlns:a16="http://schemas.microsoft.com/office/drawing/2014/main" id="{C9050C18-1586-4D9D-9F77-72D5B4841F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2" y="2064"/>
              <a:ext cx="248" cy="1248"/>
            </a:xfrm>
            <a:custGeom>
              <a:avLst/>
              <a:gdLst>
                <a:gd name="T0" fmla="*/ 0 w 200"/>
                <a:gd name="T1" fmla="*/ 0 h 1248"/>
                <a:gd name="T2" fmla="*/ 1332 w 200"/>
                <a:gd name="T3" fmla="*/ 624 h 1248"/>
                <a:gd name="T4" fmla="*/ 334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rgbClr val="E8021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0" name="Freeform 8">
              <a:extLst>
                <a:ext uri="{FF2B5EF4-FFF2-40B4-BE49-F238E27FC236}">
                  <a16:creationId xmlns:a16="http://schemas.microsoft.com/office/drawing/2014/main" id="{581E1FDB-3BE3-4A55-B6B3-3A881DB4130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648" y="2064"/>
              <a:ext cx="240" cy="1248"/>
            </a:xfrm>
            <a:custGeom>
              <a:avLst/>
              <a:gdLst>
                <a:gd name="T0" fmla="*/ 0 w 200"/>
                <a:gd name="T1" fmla="*/ 0 h 1248"/>
                <a:gd name="T2" fmla="*/ 986 w 200"/>
                <a:gd name="T3" fmla="*/ 624 h 1248"/>
                <a:gd name="T4" fmla="*/ 251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rgbClr val="E8021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1" name="Line 9">
              <a:extLst>
                <a:ext uri="{FF2B5EF4-FFF2-40B4-BE49-F238E27FC236}">
                  <a16:creationId xmlns:a16="http://schemas.microsoft.com/office/drawing/2014/main" id="{93E1737B-5ED0-4A97-817F-01501A5B3A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064"/>
              <a:ext cx="816" cy="0"/>
            </a:xfrm>
            <a:prstGeom prst="line">
              <a:avLst/>
            </a:prstGeom>
            <a:noFill/>
            <a:ln w="9525">
              <a:solidFill>
                <a:srgbClr val="E8021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2" name="Line 10">
              <a:extLst>
                <a:ext uri="{FF2B5EF4-FFF2-40B4-BE49-F238E27FC236}">
                  <a16:creationId xmlns:a16="http://schemas.microsoft.com/office/drawing/2014/main" id="{DC2392A8-0450-4C6B-A061-5BA86F6CF5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3312"/>
              <a:ext cx="720" cy="0"/>
            </a:xfrm>
            <a:prstGeom prst="line">
              <a:avLst/>
            </a:prstGeom>
            <a:noFill/>
            <a:ln w="9525">
              <a:solidFill>
                <a:srgbClr val="E8021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50" name="Line 11">
            <a:extLst>
              <a:ext uri="{FF2B5EF4-FFF2-40B4-BE49-F238E27FC236}">
                <a16:creationId xmlns:a16="http://schemas.microsoft.com/office/drawing/2014/main" id="{B937C5BD-4DD8-4561-BE38-6F6266B4BF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3886200"/>
            <a:ext cx="3733800" cy="76200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1" name="Line 12">
            <a:extLst>
              <a:ext uri="{FF2B5EF4-FFF2-40B4-BE49-F238E27FC236}">
                <a16:creationId xmlns:a16="http://schemas.microsoft.com/office/drawing/2014/main" id="{0F0AA218-227F-4B3F-A0C5-4088D91E7F7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648200"/>
            <a:ext cx="3733800" cy="76200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2" name="Text Box 13">
            <a:extLst>
              <a:ext uri="{FF2B5EF4-FFF2-40B4-BE49-F238E27FC236}">
                <a16:creationId xmlns:a16="http://schemas.microsoft.com/office/drawing/2014/main" id="{3559F6AA-F29B-4F71-900A-A9FB2B90C4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3950" y="3290888"/>
            <a:ext cx="55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E80212"/>
                </a:solidFill>
              </a:rPr>
              <a:t>-1D</a:t>
            </a:r>
          </a:p>
        </p:txBody>
      </p:sp>
      <p:sp>
        <p:nvSpPr>
          <p:cNvPr id="31753" name="Rectangle 14">
            <a:extLst>
              <a:ext uri="{FF2B5EF4-FFF2-40B4-BE49-F238E27FC236}">
                <a16:creationId xmlns:a16="http://schemas.microsoft.com/office/drawing/2014/main" id="{0ECEB123-E677-4575-A346-541B3EBD2F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31754" name="Line 22">
            <a:extLst>
              <a:ext uri="{FF2B5EF4-FFF2-40B4-BE49-F238E27FC236}">
                <a16:creationId xmlns:a16="http://schemas.microsoft.com/office/drawing/2014/main" id="{06A179D1-A0D0-499F-8685-E4BF241527A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5867400"/>
            <a:ext cx="3657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5" name="Line 23">
            <a:extLst>
              <a:ext uri="{FF2B5EF4-FFF2-40B4-BE49-F238E27FC236}">
                <a16:creationId xmlns:a16="http://schemas.microsoft.com/office/drawing/2014/main" id="{DBF834C3-DBE1-4813-A3B8-0873C6FA3DE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5715000"/>
            <a:ext cx="0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6" name="Line 24">
            <a:extLst>
              <a:ext uri="{FF2B5EF4-FFF2-40B4-BE49-F238E27FC236}">
                <a16:creationId xmlns:a16="http://schemas.microsoft.com/office/drawing/2014/main" id="{373334FB-FCC6-4AD7-9D61-A59E83209CF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715000"/>
            <a:ext cx="0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Text Box 25">
            <a:extLst>
              <a:ext uri="{FF2B5EF4-FFF2-40B4-BE49-F238E27FC236}">
                <a16:creationId xmlns:a16="http://schemas.microsoft.com/office/drawing/2014/main" id="{1BAD6D52-7DD3-4B18-881F-5A3DEC029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1150" y="5867400"/>
            <a:ext cx="103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-1 meter</a:t>
            </a:r>
          </a:p>
        </p:txBody>
      </p:sp>
      <p:sp>
        <p:nvSpPr>
          <p:cNvPr id="31758" name="Slide Number Placeholder 1">
            <a:extLst>
              <a:ext uri="{FF2B5EF4-FFF2-40B4-BE49-F238E27FC236}">
                <a16:creationId xmlns:a16="http://schemas.microsoft.com/office/drawing/2014/main" id="{7855F17B-CD4B-457F-8683-F1B9C6DA2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B01F927-02D1-416F-AA7B-E89BF92CE917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000"/>
          </a:p>
        </p:txBody>
      </p:sp>
      <p:sp>
        <p:nvSpPr>
          <p:cNvPr id="20" name="Text Box 4">
            <a:extLst>
              <a:ext uri="{FF2B5EF4-FFF2-40B4-BE49-F238E27FC236}">
                <a16:creationId xmlns:a16="http://schemas.microsoft.com/office/drawing/2014/main" id="{0CD5E3F8-E546-4503-B54E-D6B65D59C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1418" y="4412135"/>
            <a:ext cx="10935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U = 1/-1m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= -1D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5">
            <a:extLst>
              <a:ext uri="{FF2B5EF4-FFF2-40B4-BE49-F238E27FC236}">
                <a16:creationId xmlns:a16="http://schemas.microsoft.com/office/drawing/2014/main" id="{9C13E626-914D-4B66-91A2-53D9C5330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447800"/>
            <a:ext cx="7162800" cy="1828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C4178A2-9F5E-40D4-B594-F7C3C07AFD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1490663"/>
            <a:ext cx="5715000" cy="6429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/>
              <a:t>A </a:t>
            </a:r>
            <a:r>
              <a:rPr lang="en-US" altLang="en-US" sz="1600" b="1"/>
              <a:t>+1D</a:t>
            </a:r>
            <a:r>
              <a:rPr lang="en-US" altLang="en-US" sz="1600"/>
              <a:t> lens will focus parallel rays </a:t>
            </a:r>
            <a:r>
              <a:rPr lang="en-US" altLang="en-US" sz="1600" b="1">
                <a:solidFill>
                  <a:srgbClr val="0000FF"/>
                </a:solidFill>
              </a:rPr>
              <a:t>?</a:t>
            </a:r>
            <a:r>
              <a:rPr lang="en-US" altLang="en-US" sz="1600"/>
              <a:t>m to the</a:t>
            </a:r>
            <a:r>
              <a:rPr lang="en-US" altLang="en-US" sz="1600">
                <a:solidFill>
                  <a:srgbClr val="0000FF"/>
                </a:solidFill>
              </a:rPr>
              <a:t> </a:t>
            </a:r>
            <a:r>
              <a:rPr lang="en-US" altLang="en-US" sz="1600" b="1">
                <a:solidFill>
                  <a:srgbClr val="0000FF"/>
                </a:solidFill>
              </a:rPr>
              <a:t>?</a:t>
            </a:r>
            <a:r>
              <a:rPr lang="en-US" altLang="en-US" sz="1600"/>
              <a:t> of the lens</a:t>
            </a:r>
          </a:p>
        </p:txBody>
      </p:sp>
      <p:sp>
        <p:nvSpPr>
          <p:cNvPr id="6148" name="Oval 4">
            <a:extLst>
              <a:ext uri="{FF2B5EF4-FFF2-40B4-BE49-F238E27FC236}">
                <a16:creationId xmlns:a16="http://schemas.microsoft.com/office/drawing/2014/main" id="{D465AE27-4944-43F8-95B8-E937579F0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0425" y="2012950"/>
            <a:ext cx="341313" cy="901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149" name="Line 5">
            <a:extLst>
              <a:ext uri="{FF2B5EF4-FFF2-40B4-BE49-F238E27FC236}">
                <a16:creationId xmlns:a16="http://schemas.microsoft.com/office/drawing/2014/main" id="{8EFA70C5-1B92-402F-8B84-67D5EC3E90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2141538"/>
            <a:ext cx="2386013" cy="2206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6">
            <a:extLst>
              <a:ext uri="{FF2B5EF4-FFF2-40B4-BE49-F238E27FC236}">
                <a16:creationId xmlns:a16="http://schemas.microsoft.com/office/drawing/2014/main" id="{711C29E5-3510-4B41-9A26-7B07C5A15D4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514600"/>
            <a:ext cx="2386013" cy="271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Text Box 9">
            <a:extLst>
              <a:ext uri="{FF2B5EF4-FFF2-40B4-BE49-F238E27FC236}">
                <a16:creationId xmlns:a16="http://schemas.microsoft.com/office/drawing/2014/main" id="{D47C1AEA-5763-4BC0-87F0-3AB18CC1DD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5650" y="1752600"/>
            <a:ext cx="514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+1D</a:t>
            </a:r>
          </a:p>
        </p:txBody>
      </p:sp>
      <p:sp>
        <p:nvSpPr>
          <p:cNvPr id="6152" name="Text Box 14">
            <a:extLst>
              <a:ext uri="{FF2B5EF4-FFF2-40B4-BE49-F238E27FC236}">
                <a16:creationId xmlns:a16="http://schemas.microsoft.com/office/drawing/2014/main" id="{100ED0EF-7CDE-4601-9A07-7682D06BE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0038" y="2046288"/>
            <a:ext cx="14001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/>
              <a:t>Diopters = +1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rgbClr val="0000FF"/>
                </a:solidFill>
              </a:rPr>
              <a:t>Reciprocal = 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rgbClr val="0000FF"/>
                </a:solidFill>
              </a:rPr>
              <a:t>Distance = ?</a:t>
            </a:r>
          </a:p>
        </p:txBody>
      </p:sp>
      <p:sp>
        <p:nvSpPr>
          <p:cNvPr id="6153" name="Rectangle 16">
            <a:extLst>
              <a:ext uri="{FF2B5EF4-FFF2-40B4-BE49-F238E27FC236}">
                <a16:creationId xmlns:a16="http://schemas.microsoft.com/office/drawing/2014/main" id="{D0297E43-6179-40EE-854C-41718B88B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678363"/>
            <a:ext cx="7239000" cy="187483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154" name="Rectangle 17">
            <a:extLst>
              <a:ext uri="{FF2B5EF4-FFF2-40B4-BE49-F238E27FC236}">
                <a16:creationId xmlns:a16="http://schemas.microsoft.com/office/drawing/2014/main" id="{83F2575B-E63B-4CCB-AA7E-09934EDF8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721225"/>
            <a:ext cx="64008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87425" indent="-293688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en-US" sz="1600"/>
              <a:t>A </a:t>
            </a:r>
            <a:r>
              <a:rPr lang="en-US" altLang="en-US" sz="1600" b="1"/>
              <a:t>-1D</a:t>
            </a:r>
            <a:r>
              <a:rPr lang="en-US" altLang="en-US" sz="1600"/>
              <a:t> lens will ‘focus’ parallel rays </a:t>
            </a:r>
            <a:r>
              <a:rPr lang="en-US" altLang="en-US" sz="1600" b="1">
                <a:solidFill>
                  <a:srgbClr val="0000FF"/>
                </a:solidFill>
              </a:rPr>
              <a:t>?</a:t>
            </a:r>
            <a:r>
              <a:rPr lang="en-US" altLang="en-US" sz="1600"/>
              <a:t>m to the</a:t>
            </a:r>
            <a:r>
              <a:rPr lang="en-US" altLang="en-US" sz="1600">
                <a:solidFill>
                  <a:srgbClr val="3333FF"/>
                </a:solidFill>
              </a:rPr>
              <a:t> </a:t>
            </a:r>
            <a:r>
              <a:rPr lang="en-US" altLang="en-US" sz="1600" b="1">
                <a:solidFill>
                  <a:srgbClr val="3333FF"/>
                </a:solidFill>
              </a:rPr>
              <a:t>?</a:t>
            </a:r>
            <a:r>
              <a:rPr lang="en-US" altLang="en-US" sz="1600"/>
              <a:t> of the lens</a:t>
            </a:r>
          </a:p>
        </p:txBody>
      </p:sp>
      <p:sp>
        <p:nvSpPr>
          <p:cNvPr id="6155" name="Line 18">
            <a:extLst>
              <a:ext uri="{FF2B5EF4-FFF2-40B4-BE49-F238E27FC236}">
                <a16:creationId xmlns:a16="http://schemas.microsoft.com/office/drawing/2014/main" id="{3750C7B0-49FB-456F-BD1B-848A37756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105400"/>
            <a:ext cx="2386013" cy="3127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9">
            <a:extLst>
              <a:ext uri="{FF2B5EF4-FFF2-40B4-BE49-F238E27FC236}">
                <a16:creationId xmlns:a16="http://schemas.microsoft.com/office/drawing/2014/main" id="{37DA4A88-32E9-4FAC-AC52-1A46FFF07D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81200" y="6062663"/>
            <a:ext cx="2386013" cy="2619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Text Box 22">
            <a:extLst>
              <a:ext uri="{FF2B5EF4-FFF2-40B4-BE49-F238E27FC236}">
                <a16:creationId xmlns:a16="http://schemas.microsoft.com/office/drawing/2014/main" id="{FD5C1041-D2AE-48DE-A68E-34930F4D8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2100" y="5029200"/>
            <a:ext cx="469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-1D</a:t>
            </a:r>
          </a:p>
        </p:txBody>
      </p:sp>
      <p:sp>
        <p:nvSpPr>
          <p:cNvPr id="6158" name="Text Box 27">
            <a:extLst>
              <a:ext uri="{FF2B5EF4-FFF2-40B4-BE49-F238E27FC236}">
                <a16:creationId xmlns:a16="http://schemas.microsoft.com/office/drawing/2014/main" id="{D9CE8D06-63DE-451B-ABE2-38CCE64F1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7638" y="5322888"/>
            <a:ext cx="14001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/>
              <a:t>Diopters = -1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rgbClr val="0000FF"/>
                </a:solidFill>
              </a:rPr>
              <a:t>Reciprocal = 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rgbClr val="0000FF"/>
                </a:solidFill>
              </a:rPr>
              <a:t>Distance = ?</a:t>
            </a:r>
          </a:p>
        </p:txBody>
      </p:sp>
      <p:grpSp>
        <p:nvGrpSpPr>
          <p:cNvPr id="6159" name="Group 30">
            <a:extLst>
              <a:ext uri="{FF2B5EF4-FFF2-40B4-BE49-F238E27FC236}">
                <a16:creationId xmlns:a16="http://schemas.microsoft.com/office/drawing/2014/main" id="{3A616921-EF65-453C-9769-75B13717FB94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5283200"/>
            <a:ext cx="457200" cy="914400"/>
            <a:chOff x="3072" y="2064"/>
            <a:chExt cx="816" cy="1248"/>
          </a:xfrm>
        </p:grpSpPr>
        <p:sp>
          <p:nvSpPr>
            <p:cNvPr id="6169" name="Freeform 31">
              <a:extLst>
                <a:ext uri="{FF2B5EF4-FFF2-40B4-BE49-F238E27FC236}">
                  <a16:creationId xmlns:a16="http://schemas.microsoft.com/office/drawing/2014/main" id="{116CB369-3683-49C4-8605-2589CAEECA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2" y="2064"/>
              <a:ext cx="248" cy="1248"/>
            </a:xfrm>
            <a:custGeom>
              <a:avLst/>
              <a:gdLst>
                <a:gd name="T0" fmla="*/ 0 w 200"/>
                <a:gd name="T1" fmla="*/ 0 h 1248"/>
                <a:gd name="T2" fmla="*/ 1332 w 200"/>
                <a:gd name="T3" fmla="*/ 624 h 1248"/>
                <a:gd name="T4" fmla="*/ 334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Freeform 32">
              <a:extLst>
                <a:ext uri="{FF2B5EF4-FFF2-40B4-BE49-F238E27FC236}">
                  <a16:creationId xmlns:a16="http://schemas.microsoft.com/office/drawing/2014/main" id="{CF4FB46D-1CA9-426B-BD69-E7FF7444E9B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648" y="2064"/>
              <a:ext cx="240" cy="1248"/>
            </a:xfrm>
            <a:custGeom>
              <a:avLst/>
              <a:gdLst>
                <a:gd name="T0" fmla="*/ 0 w 200"/>
                <a:gd name="T1" fmla="*/ 0 h 1248"/>
                <a:gd name="T2" fmla="*/ 986 w 200"/>
                <a:gd name="T3" fmla="*/ 624 h 1248"/>
                <a:gd name="T4" fmla="*/ 251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Line 33">
              <a:extLst>
                <a:ext uri="{FF2B5EF4-FFF2-40B4-BE49-F238E27FC236}">
                  <a16:creationId xmlns:a16="http://schemas.microsoft.com/office/drawing/2014/main" id="{97011E9E-F821-46A6-BB54-83F2BDB8EB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06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Line 34">
              <a:extLst>
                <a:ext uri="{FF2B5EF4-FFF2-40B4-BE49-F238E27FC236}">
                  <a16:creationId xmlns:a16="http://schemas.microsoft.com/office/drawing/2014/main" id="{060CB7AC-6EE0-4366-A9F7-1BB41CC126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331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60" name="Text Box 40">
            <a:extLst>
              <a:ext uri="{FF2B5EF4-FFF2-40B4-BE49-F238E27FC236}">
                <a16:creationId xmlns:a16="http://schemas.microsoft.com/office/drawing/2014/main" id="{48174E6D-D4D6-4398-B2C0-09AF0D42C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352800"/>
            <a:ext cx="91201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We have seen how the dioptric power of a lens affects incoming parallel rays. </a:t>
            </a:r>
            <a:r>
              <a:rPr lang="en-US" altLang="en-US" sz="1400" i="1">
                <a:solidFill>
                  <a:srgbClr val="0000FF"/>
                </a:solidFill>
              </a:rPr>
              <a:t>But what if the rays are not parallel?</a:t>
            </a:r>
          </a:p>
        </p:txBody>
      </p:sp>
      <p:sp>
        <p:nvSpPr>
          <p:cNvPr id="6161" name="Text Box 42">
            <a:extLst>
              <a:ext uri="{FF2B5EF4-FFF2-40B4-BE49-F238E27FC236}">
                <a16:creationId xmlns:a16="http://schemas.microsoft.com/office/drawing/2014/main" id="{0625FB0D-FAF1-48F5-8715-858588DDC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8188" y="1676400"/>
            <a:ext cx="862012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600" i="1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6162" name="Text Box 43">
            <a:extLst>
              <a:ext uri="{FF2B5EF4-FFF2-40B4-BE49-F238E27FC236}">
                <a16:creationId xmlns:a16="http://schemas.microsoft.com/office/drawing/2014/main" id="{C9EC6BF0-46BE-4AB8-B8BA-4CB6D7C40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8188" y="4921250"/>
            <a:ext cx="862012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600" i="1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6163" name="Text Box 44">
            <a:extLst>
              <a:ext uri="{FF2B5EF4-FFF2-40B4-BE49-F238E27FC236}">
                <a16:creationId xmlns:a16="http://schemas.microsoft.com/office/drawing/2014/main" id="{8B6783E1-8A22-44D0-A682-790D95DF5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8050" y="1344613"/>
            <a:ext cx="6667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  <a:latin typeface="Segoe Script" panose="030B0504020000000003" pitchFamily="66" charset="0"/>
              </a:rPr>
              <a:t>non</a:t>
            </a:r>
          </a:p>
        </p:txBody>
      </p:sp>
      <p:sp>
        <p:nvSpPr>
          <p:cNvPr id="6164" name="Text Box 45">
            <a:extLst>
              <a:ext uri="{FF2B5EF4-FFF2-40B4-BE49-F238E27FC236}">
                <a16:creationId xmlns:a16="http://schemas.microsoft.com/office/drawing/2014/main" id="{00771567-16D5-4962-8D07-EEE4FF4E8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4250" y="4572000"/>
            <a:ext cx="6667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  <a:latin typeface="Segoe Script" panose="030B0504020000000003" pitchFamily="66" charset="0"/>
              </a:rPr>
              <a:t>non</a:t>
            </a:r>
          </a:p>
        </p:txBody>
      </p:sp>
      <p:sp>
        <p:nvSpPr>
          <p:cNvPr id="6165" name="Text Box 46">
            <a:extLst>
              <a:ext uri="{FF2B5EF4-FFF2-40B4-BE49-F238E27FC236}">
                <a16:creationId xmlns:a16="http://schemas.microsoft.com/office/drawing/2014/main" id="{67DB0E7A-BBB9-4722-B7D9-386EE116C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0300" y="1614488"/>
            <a:ext cx="292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^</a:t>
            </a:r>
          </a:p>
        </p:txBody>
      </p:sp>
      <p:sp>
        <p:nvSpPr>
          <p:cNvPr id="6166" name="Text Box 47">
            <a:extLst>
              <a:ext uri="{FF2B5EF4-FFF2-40B4-BE49-F238E27FC236}">
                <a16:creationId xmlns:a16="http://schemas.microsoft.com/office/drawing/2014/main" id="{3581B62E-1DD4-45E0-8D26-48383E4F1B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876800"/>
            <a:ext cx="292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^</a:t>
            </a:r>
          </a:p>
        </p:txBody>
      </p:sp>
      <p:sp>
        <p:nvSpPr>
          <p:cNvPr id="6167" name="Rectangle 5">
            <a:extLst>
              <a:ext uri="{FF2B5EF4-FFF2-40B4-BE49-F238E27FC236}">
                <a16:creationId xmlns:a16="http://schemas.microsoft.com/office/drawing/2014/main" id="{522B8E6F-3DE2-4299-BC24-457C96AE05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6168" name="Slide Number Placeholder 1">
            <a:extLst>
              <a:ext uri="{FF2B5EF4-FFF2-40B4-BE49-F238E27FC236}">
                <a16:creationId xmlns:a16="http://schemas.microsoft.com/office/drawing/2014/main" id="{EB5572C2-DCC6-414D-B6DE-E10D03611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398999D-74CD-46A5-9749-ACFD66C7B7E5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>
            <a:extLst>
              <a:ext uri="{FF2B5EF4-FFF2-40B4-BE49-F238E27FC236}">
                <a16:creationId xmlns:a16="http://schemas.microsoft.com/office/drawing/2014/main" id="{6DCFD35C-95D7-45EA-8285-2D457170C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524000"/>
            <a:ext cx="2609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00FF"/>
                </a:solidFill>
              </a:rPr>
              <a:t>U</a:t>
            </a:r>
            <a:r>
              <a:rPr lang="en-US" altLang="en-US" sz="4400"/>
              <a:t> + </a:t>
            </a:r>
            <a:r>
              <a:rPr lang="en-US" altLang="en-US" sz="4400">
                <a:solidFill>
                  <a:srgbClr val="E80212"/>
                </a:solidFill>
              </a:rPr>
              <a:t>P</a:t>
            </a:r>
            <a:r>
              <a:rPr lang="en-US" altLang="en-US" sz="4400"/>
              <a:t> = </a:t>
            </a:r>
            <a:r>
              <a:rPr lang="en-US" altLang="en-US" sz="4400">
                <a:solidFill>
                  <a:srgbClr val="99CC00"/>
                </a:solidFill>
              </a:rPr>
              <a:t>V</a:t>
            </a:r>
          </a:p>
        </p:txBody>
      </p:sp>
      <p:grpSp>
        <p:nvGrpSpPr>
          <p:cNvPr id="32773" name="Group 5">
            <a:extLst>
              <a:ext uri="{FF2B5EF4-FFF2-40B4-BE49-F238E27FC236}">
                <a16:creationId xmlns:a16="http://schemas.microsoft.com/office/drawing/2014/main" id="{92834A79-E22F-4EA8-B8F1-F3562C83C819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3657600"/>
            <a:ext cx="1295400" cy="1981200"/>
            <a:chOff x="3072" y="2064"/>
            <a:chExt cx="816" cy="1248"/>
          </a:xfrm>
        </p:grpSpPr>
        <p:sp>
          <p:nvSpPr>
            <p:cNvPr id="32785" name="Freeform 6">
              <a:extLst>
                <a:ext uri="{FF2B5EF4-FFF2-40B4-BE49-F238E27FC236}">
                  <a16:creationId xmlns:a16="http://schemas.microsoft.com/office/drawing/2014/main" id="{E5E38B52-E664-46A0-8E57-4A412533E7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2" y="2064"/>
              <a:ext cx="248" cy="1248"/>
            </a:xfrm>
            <a:custGeom>
              <a:avLst/>
              <a:gdLst>
                <a:gd name="T0" fmla="*/ 0 w 200"/>
                <a:gd name="T1" fmla="*/ 0 h 1248"/>
                <a:gd name="T2" fmla="*/ 1332 w 200"/>
                <a:gd name="T3" fmla="*/ 624 h 1248"/>
                <a:gd name="T4" fmla="*/ 334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rgbClr val="E8021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6" name="Freeform 7">
              <a:extLst>
                <a:ext uri="{FF2B5EF4-FFF2-40B4-BE49-F238E27FC236}">
                  <a16:creationId xmlns:a16="http://schemas.microsoft.com/office/drawing/2014/main" id="{ADBD3FD5-A354-48A7-980D-7B166569BFF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648" y="2064"/>
              <a:ext cx="240" cy="1248"/>
            </a:xfrm>
            <a:custGeom>
              <a:avLst/>
              <a:gdLst>
                <a:gd name="T0" fmla="*/ 0 w 200"/>
                <a:gd name="T1" fmla="*/ 0 h 1248"/>
                <a:gd name="T2" fmla="*/ 986 w 200"/>
                <a:gd name="T3" fmla="*/ 624 h 1248"/>
                <a:gd name="T4" fmla="*/ 251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rgbClr val="E8021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7" name="Line 8">
              <a:extLst>
                <a:ext uri="{FF2B5EF4-FFF2-40B4-BE49-F238E27FC236}">
                  <a16:creationId xmlns:a16="http://schemas.microsoft.com/office/drawing/2014/main" id="{14070193-D1EC-4155-9460-381DB974B4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064"/>
              <a:ext cx="816" cy="0"/>
            </a:xfrm>
            <a:prstGeom prst="line">
              <a:avLst/>
            </a:prstGeom>
            <a:noFill/>
            <a:ln w="9525">
              <a:solidFill>
                <a:srgbClr val="E8021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8" name="Line 9">
              <a:extLst>
                <a:ext uri="{FF2B5EF4-FFF2-40B4-BE49-F238E27FC236}">
                  <a16:creationId xmlns:a16="http://schemas.microsoft.com/office/drawing/2014/main" id="{16B373B3-975A-4329-8F1C-640B6B633E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3312"/>
              <a:ext cx="720" cy="0"/>
            </a:xfrm>
            <a:prstGeom prst="line">
              <a:avLst/>
            </a:prstGeom>
            <a:noFill/>
            <a:ln w="9525">
              <a:solidFill>
                <a:srgbClr val="E8021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74" name="Line 10">
            <a:extLst>
              <a:ext uri="{FF2B5EF4-FFF2-40B4-BE49-F238E27FC236}">
                <a16:creationId xmlns:a16="http://schemas.microsoft.com/office/drawing/2014/main" id="{59B7AECE-345A-4DBE-95DD-305E022F50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3886200"/>
            <a:ext cx="3733800" cy="76200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Line 11">
            <a:extLst>
              <a:ext uri="{FF2B5EF4-FFF2-40B4-BE49-F238E27FC236}">
                <a16:creationId xmlns:a16="http://schemas.microsoft.com/office/drawing/2014/main" id="{986D6565-92D5-493A-A366-DE52516B3EC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648200"/>
            <a:ext cx="3733800" cy="76200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6" name="Text Box 12">
            <a:extLst>
              <a:ext uri="{FF2B5EF4-FFF2-40B4-BE49-F238E27FC236}">
                <a16:creationId xmlns:a16="http://schemas.microsoft.com/office/drawing/2014/main" id="{BBFACC35-DC82-41B8-B4FB-3066D515B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3950" y="3290888"/>
            <a:ext cx="55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E80212"/>
                </a:solidFill>
              </a:rPr>
              <a:t>-1D</a:t>
            </a:r>
          </a:p>
        </p:txBody>
      </p:sp>
      <p:sp>
        <p:nvSpPr>
          <p:cNvPr id="32777" name="Rectangle 13">
            <a:extLst>
              <a:ext uri="{FF2B5EF4-FFF2-40B4-BE49-F238E27FC236}">
                <a16:creationId xmlns:a16="http://schemas.microsoft.com/office/drawing/2014/main" id="{73B39FC6-77D1-4C67-8871-27BE74448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32778" name="Text Box 18">
            <a:extLst>
              <a:ext uri="{FF2B5EF4-FFF2-40B4-BE49-F238E27FC236}">
                <a16:creationId xmlns:a16="http://schemas.microsoft.com/office/drawing/2014/main" id="{08D3ABD5-4521-452D-8B16-6E7D8C6EF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614488"/>
            <a:ext cx="5238750" cy="128111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Plugging these values into the Vergence Formula: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FF"/>
                </a:solidFill>
              </a:rPr>
              <a:t>U</a:t>
            </a:r>
            <a:r>
              <a:rPr lang="en-US" altLang="en-US" sz="2000"/>
              <a:t> + </a:t>
            </a:r>
            <a:r>
              <a:rPr lang="en-US" altLang="en-US" sz="2000">
                <a:solidFill>
                  <a:srgbClr val="E80212"/>
                </a:solidFill>
              </a:rPr>
              <a:t>P</a:t>
            </a:r>
            <a:r>
              <a:rPr lang="en-US" altLang="en-US" sz="2000"/>
              <a:t> = </a:t>
            </a:r>
            <a:r>
              <a:rPr lang="en-US" altLang="en-US" sz="2000">
                <a:solidFill>
                  <a:srgbClr val="99CC00"/>
                </a:solidFill>
              </a:rPr>
              <a:t>V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FF"/>
                </a:solidFill>
              </a:rPr>
              <a:t>-1</a:t>
            </a:r>
            <a:r>
              <a:rPr lang="en-US" altLang="en-US" sz="2000"/>
              <a:t> + </a:t>
            </a:r>
            <a:r>
              <a:rPr lang="en-US" altLang="en-US" sz="2000">
                <a:solidFill>
                  <a:srgbClr val="E80212"/>
                </a:solidFill>
              </a:rPr>
              <a:t>(-1)</a:t>
            </a:r>
            <a:r>
              <a:rPr lang="en-US" altLang="en-US" sz="2000"/>
              <a:t> = </a:t>
            </a:r>
            <a:r>
              <a:rPr lang="en-US" altLang="en-US" sz="2000">
                <a:solidFill>
                  <a:srgbClr val="99CC00"/>
                </a:solidFill>
              </a:rPr>
              <a:t>V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99CC00"/>
                </a:solidFill>
              </a:rPr>
              <a:t>-2 </a:t>
            </a:r>
            <a:r>
              <a:rPr lang="en-US" altLang="en-US" sz="2000"/>
              <a:t>=</a:t>
            </a:r>
            <a:r>
              <a:rPr lang="en-US" altLang="en-US" sz="2000">
                <a:solidFill>
                  <a:srgbClr val="99CC00"/>
                </a:solidFill>
              </a:rPr>
              <a:t> V</a:t>
            </a:r>
          </a:p>
        </p:txBody>
      </p:sp>
      <p:sp>
        <p:nvSpPr>
          <p:cNvPr id="32779" name="Text Box 20">
            <a:extLst>
              <a:ext uri="{FF2B5EF4-FFF2-40B4-BE49-F238E27FC236}">
                <a16:creationId xmlns:a16="http://schemas.microsoft.com/office/drawing/2014/main" id="{42A3D25C-D6FE-4574-9E04-233BB8A3C2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00" y="4433888"/>
            <a:ext cx="9733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99CC00"/>
                </a:solidFill>
              </a:rPr>
              <a:t>V = -2D</a:t>
            </a:r>
          </a:p>
        </p:txBody>
      </p:sp>
      <p:sp>
        <p:nvSpPr>
          <p:cNvPr id="32780" name="Line 21">
            <a:extLst>
              <a:ext uri="{FF2B5EF4-FFF2-40B4-BE49-F238E27FC236}">
                <a16:creationId xmlns:a16="http://schemas.microsoft.com/office/drawing/2014/main" id="{715C8697-A153-400C-B32F-61F45899F88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5867400"/>
            <a:ext cx="3657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22">
            <a:extLst>
              <a:ext uri="{FF2B5EF4-FFF2-40B4-BE49-F238E27FC236}">
                <a16:creationId xmlns:a16="http://schemas.microsoft.com/office/drawing/2014/main" id="{9D6FF533-A934-40F0-B4F1-CE4D87F7246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5715000"/>
            <a:ext cx="0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23">
            <a:extLst>
              <a:ext uri="{FF2B5EF4-FFF2-40B4-BE49-F238E27FC236}">
                <a16:creationId xmlns:a16="http://schemas.microsoft.com/office/drawing/2014/main" id="{F39CEE64-1821-4FF1-B7AB-F672D5755D1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715000"/>
            <a:ext cx="0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Text Box 24">
            <a:extLst>
              <a:ext uri="{FF2B5EF4-FFF2-40B4-BE49-F238E27FC236}">
                <a16:creationId xmlns:a16="http://schemas.microsoft.com/office/drawing/2014/main" id="{559C17DC-7507-476B-8A4D-670A0B579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1150" y="5867400"/>
            <a:ext cx="103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-1 meter</a:t>
            </a:r>
          </a:p>
        </p:txBody>
      </p:sp>
      <p:sp>
        <p:nvSpPr>
          <p:cNvPr id="32784" name="Slide Number Placeholder 1">
            <a:extLst>
              <a:ext uri="{FF2B5EF4-FFF2-40B4-BE49-F238E27FC236}">
                <a16:creationId xmlns:a16="http://schemas.microsoft.com/office/drawing/2014/main" id="{8F7C8F0B-0A52-464C-B3EC-561A1C038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8EEFD95-2282-4C45-99DD-B1C60556B068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000"/>
          </a:p>
        </p:txBody>
      </p:sp>
      <p:sp>
        <p:nvSpPr>
          <p:cNvPr id="22" name="Text Box 3">
            <a:extLst>
              <a:ext uri="{FF2B5EF4-FFF2-40B4-BE49-F238E27FC236}">
                <a16:creationId xmlns:a16="http://schemas.microsoft.com/office/drawing/2014/main" id="{C0C2B9D4-AE8C-404A-BA42-BACA9DC8F3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1515" y="4369422"/>
            <a:ext cx="514885" cy="52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17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E80212"/>
                </a:solidFill>
              </a:rPr>
              <a:t>P =</a:t>
            </a:r>
          </a:p>
          <a:p>
            <a:pPr eaLnBrk="1" hangingPunct="1">
              <a:lnSpc>
                <a:spcPts val="17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E80212"/>
                </a:solidFill>
              </a:rPr>
              <a:t>-1D</a:t>
            </a:r>
          </a:p>
        </p:txBody>
      </p:sp>
      <p:sp>
        <p:nvSpPr>
          <p:cNvPr id="25" name="Text Box 4">
            <a:extLst>
              <a:ext uri="{FF2B5EF4-FFF2-40B4-BE49-F238E27FC236}">
                <a16:creationId xmlns:a16="http://schemas.microsoft.com/office/drawing/2014/main" id="{A1A9215C-732A-4978-BB06-514A1691E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1418" y="4412135"/>
            <a:ext cx="10935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U = 1/-1m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= -1D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4">
            <a:extLst>
              <a:ext uri="{FF2B5EF4-FFF2-40B4-BE49-F238E27FC236}">
                <a16:creationId xmlns:a16="http://schemas.microsoft.com/office/drawing/2014/main" id="{B4D4594A-D33C-47AE-B6E6-191EE8A9B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524000"/>
            <a:ext cx="2609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00FF"/>
                </a:solidFill>
              </a:rPr>
              <a:t>U</a:t>
            </a:r>
            <a:r>
              <a:rPr lang="en-US" altLang="en-US" sz="4400"/>
              <a:t> + </a:t>
            </a:r>
            <a:r>
              <a:rPr lang="en-US" altLang="en-US" sz="4400">
                <a:solidFill>
                  <a:srgbClr val="E80212"/>
                </a:solidFill>
              </a:rPr>
              <a:t>P</a:t>
            </a:r>
            <a:r>
              <a:rPr lang="en-US" altLang="en-US" sz="4400"/>
              <a:t> = </a:t>
            </a:r>
            <a:r>
              <a:rPr lang="en-US" altLang="en-US" sz="4400">
                <a:solidFill>
                  <a:srgbClr val="99CC00"/>
                </a:solidFill>
              </a:rPr>
              <a:t>V</a:t>
            </a:r>
          </a:p>
        </p:txBody>
      </p:sp>
      <p:grpSp>
        <p:nvGrpSpPr>
          <p:cNvPr id="33797" name="Group 5">
            <a:extLst>
              <a:ext uri="{FF2B5EF4-FFF2-40B4-BE49-F238E27FC236}">
                <a16:creationId xmlns:a16="http://schemas.microsoft.com/office/drawing/2014/main" id="{8A5022BA-81FF-4E80-AC32-DBB6DB7F8EDA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3657600"/>
            <a:ext cx="1295400" cy="1981200"/>
            <a:chOff x="3072" y="2064"/>
            <a:chExt cx="816" cy="1248"/>
          </a:xfrm>
        </p:grpSpPr>
        <p:sp>
          <p:nvSpPr>
            <p:cNvPr id="33817" name="Freeform 6">
              <a:extLst>
                <a:ext uri="{FF2B5EF4-FFF2-40B4-BE49-F238E27FC236}">
                  <a16:creationId xmlns:a16="http://schemas.microsoft.com/office/drawing/2014/main" id="{6EF66B62-D355-4715-B981-54FFDC31B6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2" y="2064"/>
              <a:ext cx="248" cy="1248"/>
            </a:xfrm>
            <a:custGeom>
              <a:avLst/>
              <a:gdLst>
                <a:gd name="T0" fmla="*/ 0 w 200"/>
                <a:gd name="T1" fmla="*/ 0 h 1248"/>
                <a:gd name="T2" fmla="*/ 1332 w 200"/>
                <a:gd name="T3" fmla="*/ 624 h 1248"/>
                <a:gd name="T4" fmla="*/ 334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rgbClr val="E8021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8" name="Freeform 7">
              <a:extLst>
                <a:ext uri="{FF2B5EF4-FFF2-40B4-BE49-F238E27FC236}">
                  <a16:creationId xmlns:a16="http://schemas.microsoft.com/office/drawing/2014/main" id="{18A51686-A895-43AC-AF59-25A3AE3251F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648" y="2064"/>
              <a:ext cx="240" cy="1248"/>
            </a:xfrm>
            <a:custGeom>
              <a:avLst/>
              <a:gdLst>
                <a:gd name="T0" fmla="*/ 0 w 200"/>
                <a:gd name="T1" fmla="*/ 0 h 1248"/>
                <a:gd name="T2" fmla="*/ 986 w 200"/>
                <a:gd name="T3" fmla="*/ 624 h 1248"/>
                <a:gd name="T4" fmla="*/ 251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rgbClr val="E8021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9" name="Line 8">
              <a:extLst>
                <a:ext uri="{FF2B5EF4-FFF2-40B4-BE49-F238E27FC236}">
                  <a16:creationId xmlns:a16="http://schemas.microsoft.com/office/drawing/2014/main" id="{3E02687A-82F0-42C9-9C52-FC6491F9AF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064"/>
              <a:ext cx="816" cy="0"/>
            </a:xfrm>
            <a:prstGeom prst="line">
              <a:avLst/>
            </a:prstGeom>
            <a:noFill/>
            <a:ln w="9525">
              <a:solidFill>
                <a:srgbClr val="E8021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20" name="Line 9">
              <a:extLst>
                <a:ext uri="{FF2B5EF4-FFF2-40B4-BE49-F238E27FC236}">
                  <a16:creationId xmlns:a16="http://schemas.microsoft.com/office/drawing/2014/main" id="{2D05436E-78FE-4731-92D9-50540BFC6E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3312"/>
              <a:ext cx="720" cy="0"/>
            </a:xfrm>
            <a:prstGeom prst="line">
              <a:avLst/>
            </a:prstGeom>
            <a:noFill/>
            <a:ln w="9525">
              <a:solidFill>
                <a:srgbClr val="E8021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798" name="Line 10">
            <a:extLst>
              <a:ext uri="{FF2B5EF4-FFF2-40B4-BE49-F238E27FC236}">
                <a16:creationId xmlns:a16="http://schemas.microsoft.com/office/drawing/2014/main" id="{B485A860-6F38-4A4F-945A-56F610F1B6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3886200"/>
            <a:ext cx="3733800" cy="76200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9" name="Line 11">
            <a:extLst>
              <a:ext uri="{FF2B5EF4-FFF2-40B4-BE49-F238E27FC236}">
                <a16:creationId xmlns:a16="http://schemas.microsoft.com/office/drawing/2014/main" id="{73800197-4E52-40D4-AEEC-B2735085E6B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648200"/>
            <a:ext cx="3733800" cy="76200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Text Box 12">
            <a:extLst>
              <a:ext uri="{FF2B5EF4-FFF2-40B4-BE49-F238E27FC236}">
                <a16:creationId xmlns:a16="http://schemas.microsoft.com/office/drawing/2014/main" id="{FE46B707-2116-4DDB-8940-144DDAAEB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3950" y="3290888"/>
            <a:ext cx="55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E80212"/>
                </a:solidFill>
              </a:rPr>
              <a:t>-1D</a:t>
            </a:r>
          </a:p>
        </p:txBody>
      </p:sp>
      <p:sp>
        <p:nvSpPr>
          <p:cNvPr id="33801" name="Rectangle 13">
            <a:extLst>
              <a:ext uri="{FF2B5EF4-FFF2-40B4-BE49-F238E27FC236}">
                <a16:creationId xmlns:a16="http://schemas.microsoft.com/office/drawing/2014/main" id="{F81D9980-E33C-46B3-A4AF-D434CECB7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33802" name="Line 14">
            <a:extLst>
              <a:ext uri="{FF2B5EF4-FFF2-40B4-BE49-F238E27FC236}">
                <a16:creationId xmlns:a16="http://schemas.microsoft.com/office/drawing/2014/main" id="{21177885-CDA0-492A-9CEE-3D64BCE81DF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5867400"/>
            <a:ext cx="3657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Line 15">
            <a:extLst>
              <a:ext uri="{FF2B5EF4-FFF2-40B4-BE49-F238E27FC236}">
                <a16:creationId xmlns:a16="http://schemas.microsoft.com/office/drawing/2014/main" id="{1FE312CD-DDF4-46EA-8442-A3C16B398AA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5715000"/>
            <a:ext cx="0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Line 16">
            <a:extLst>
              <a:ext uri="{FF2B5EF4-FFF2-40B4-BE49-F238E27FC236}">
                <a16:creationId xmlns:a16="http://schemas.microsoft.com/office/drawing/2014/main" id="{4C8C73A8-3878-4AC0-8F8A-F47A6D2E89C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715000"/>
            <a:ext cx="0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Text Box 17">
            <a:extLst>
              <a:ext uri="{FF2B5EF4-FFF2-40B4-BE49-F238E27FC236}">
                <a16:creationId xmlns:a16="http://schemas.microsoft.com/office/drawing/2014/main" id="{E72AA129-F2D7-402F-B0D8-E32862B61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1150" y="5867400"/>
            <a:ext cx="103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-1 meter</a:t>
            </a:r>
          </a:p>
        </p:txBody>
      </p:sp>
      <p:sp>
        <p:nvSpPr>
          <p:cNvPr id="33806" name="Text Box 18">
            <a:extLst>
              <a:ext uri="{FF2B5EF4-FFF2-40B4-BE49-F238E27FC236}">
                <a16:creationId xmlns:a16="http://schemas.microsoft.com/office/drawing/2014/main" id="{86C2C278-B6AB-47DB-B648-7ECEC5168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614488"/>
            <a:ext cx="5238750" cy="128111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Plugging these values into the Vergence Formula: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FF"/>
                </a:solidFill>
              </a:rPr>
              <a:t>U</a:t>
            </a:r>
            <a:r>
              <a:rPr lang="en-US" altLang="en-US" sz="2000"/>
              <a:t> + </a:t>
            </a:r>
            <a:r>
              <a:rPr lang="en-US" altLang="en-US" sz="2000">
                <a:solidFill>
                  <a:srgbClr val="E80212"/>
                </a:solidFill>
              </a:rPr>
              <a:t>P</a:t>
            </a:r>
            <a:r>
              <a:rPr lang="en-US" altLang="en-US" sz="2000"/>
              <a:t> = </a:t>
            </a:r>
            <a:r>
              <a:rPr lang="en-US" altLang="en-US" sz="2000">
                <a:solidFill>
                  <a:srgbClr val="99CC00"/>
                </a:solidFill>
              </a:rPr>
              <a:t>V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FF"/>
                </a:solidFill>
              </a:rPr>
              <a:t>-1</a:t>
            </a:r>
            <a:r>
              <a:rPr lang="en-US" altLang="en-US" sz="2000"/>
              <a:t> + </a:t>
            </a:r>
            <a:r>
              <a:rPr lang="en-US" altLang="en-US" sz="2000">
                <a:solidFill>
                  <a:srgbClr val="E80212"/>
                </a:solidFill>
              </a:rPr>
              <a:t>(-1)</a:t>
            </a:r>
            <a:r>
              <a:rPr lang="en-US" altLang="en-US" sz="2000"/>
              <a:t> = </a:t>
            </a:r>
            <a:r>
              <a:rPr lang="en-US" altLang="en-US" sz="2000">
                <a:solidFill>
                  <a:srgbClr val="99CC00"/>
                </a:solidFill>
              </a:rPr>
              <a:t>V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99CC00"/>
                </a:solidFill>
              </a:rPr>
              <a:t>-2 </a:t>
            </a:r>
            <a:r>
              <a:rPr lang="en-US" altLang="en-US" sz="2000"/>
              <a:t>=</a:t>
            </a:r>
            <a:r>
              <a:rPr lang="en-US" altLang="en-US" sz="2000">
                <a:solidFill>
                  <a:srgbClr val="99CC00"/>
                </a:solidFill>
              </a:rPr>
              <a:t> V</a:t>
            </a:r>
          </a:p>
        </p:txBody>
      </p:sp>
      <p:sp>
        <p:nvSpPr>
          <p:cNvPr id="33808" name="Line 20">
            <a:extLst>
              <a:ext uri="{FF2B5EF4-FFF2-40B4-BE49-F238E27FC236}">
                <a16:creationId xmlns:a16="http://schemas.microsoft.com/office/drawing/2014/main" id="{380AE5A6-2A6E-44B4-8D00-BC28925BD4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3124200"/>
            <a:ext cx="1981200" cy="762000"/>
          </a:xfrm>
          <a:prstGeom prst="line">
            <a:avLst/>
          </a:prstGeom>
          <a:noFill/>
          <a:ln w="19050">
            <a:solidFill>
              <a:srgbClr val="99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Line 21">
            <a:extLst>
              <a:ext uri="{FF2B5EF4-FFF2-40B4-BE49-F238E27FC236}">
                <a16:creationId xmlns:a16="http://schemas.microsoft.com/office/drawing/2014/main" id="{B7C2DE03-FE4D-4B3D-8A3B-4F6E2AB5A6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4648200"/>
            <a:ext cx="1828800" cy="762000"/>
          </a:xfrm>
          <a:prstGeom prst="line">
            <a:avLst/>
          </a:prstGeom>
          <a:noFill/>
          <a:ln w="19050">
            <a:solidFill>
              <a:srgbClr val="99CC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Line 26">
            <a:extLst>
              <a:ext uri="{FF2B5EF4-FFF2-40B4-BE49-F238E27FC236}">
                <a16:creationId xmlns:a16="http://schemas.microsoft.com/office/drawing/2014/main" id="{008F8A2B-9A3A-4FD6-8463-8AE6A30942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2800" y="3886200"/>
            <a:ext cx="1905000" cy="762000"/>
          </a:xfrm>
          <a:prstGeom prst="line">
            <a:avLst/>
          </a:prstGeom>
          <a:noFill/>
          <a:ln w="19050">
            <a:solidFill>
              <a:srgbClr val="99CC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Line 27">
            <a:extLst>
              <a:ext uri="{FF2B5EF4-FFF2-40B4-BE49-F238E27FC236}">
                <a16:creationId xmlns:a16="http://schemas.microsoft.com/office/drawing/2014/main" id="{BF24BB2B-CF23-4D38-AE61-03A26CEFA11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410200"/>
            <a:ext cx="2057400" cy="838200"/>
          </a:xfrm>
          <a:prstGeom prst="line">
            <a:avLst/>
          </a:prstGeom>
          <a:noFill/>
          <a:ln w="19050">
            <a:solidFill>
              <a:srgbClr val="99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2" name="Line 29">
            <a:extLst>
              <a:ext uri="{FF2B5EF4-FFF2-40B4-BE49-F238E27FC236}">
                <a16:creationId xmlns:a16="http://schemas.microsoft.com/office/drawing/2014/main" id="{95E58887-C0CD-43E9-BDD6-0EA7694F8D59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6262688"/>
            <a:ext cx="0" cy="22860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3" name="Line 30">
            <a:extLst>
              <a:ext uri="{FF2B5EF4-FFF2-40B4-BE49-F238E27FC236}">
                <a16:creationId xmlns:a16="http://schemas.microsoft.com/office/drawing/2014/main" id="{31439AEC-31A4-4B26-BEF3-6A771F037997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6262688"/>
            <a:ext cx="0" cy="22860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4" name="Text Box 31">
            <a:extLst>
              <a:ext uri="{FF2B5EF4-FFF2-40B4-BE49-F238E27FC236}">
                <a16:creationId xmlns:a16="http://schemas.microsoft.com/office/drawing/2014/main" id="{55B4EB0E-0D2A-486E-A600-E950C61A70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6415088"/>
            <a:ext cx="1866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99CC00"/>
                </a:solidFill>
              </a:rPr>
              <a:t>1/-2 = -.5 meters</a:t>
            </a:r>
          </a:p>
        </p:txBody>
      </p:sp>
      <p:sp>
        <p:nvSpPr>
          <p:cNvPr id="33815" name="Line 33">
            <a:extLst>
              <a:ext uri="{FF2B5EF4-FFF2-40B4-BE49-F238E27FC236}">
                <a16:creationId xmlns:a16="http://schemas.microsoft.com/office/drawing/2014/main" id="{D2A0BB76-CE39-4642-B869-CBB3FD4936C9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6400800"/>
            <a:ext cx="1828800" cy="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6" name="Slide Number Placeholder 1">
            <a:extLst>
              <a:ext uri="{FF2B5EF4-FFF2-40B4-BE49-F238E27FC236}">
                <a16:creationId xmlns:a16="http://schemas.microsoft.com/office/drawing/2014/main" id="{82C7F057-758A-4CD6-878E-3F298AB1B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381A1DA-5BDE-4BD3-9632-0AC8B7C27216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000"/>
          </a:p>
        </p:txBody>
      </p:sp>
      <p:sp>
        <p:nvSpPr>
          <p:cNvPr id="29" name="Text Box 20">
            <a:extLst>
              <a:ext uri="{FF2B5EF4-FFF2-40B4-BE49-F238E27FC236}">
                <a16:creationId xmlns:a16="http://schemas.microsoft.com/office/drawing/2014/main" id="{102C8A5D-717E-4F37-8144-53AF0F715E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00" y="4433888"/>
            <a:ext cx="9733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99CC00"/>
                </a:solidFill>
              </a:rPr>
              <a:t>V = -2D</a:t>
            </a:r>
          </a:p>
        </p:txBody>
      </p:sp>
      <p:sp>
        <p:nvSpPr>
          <p:cNvPr id="30" name="Text Box 3">
            <a:extLst>
              <a:ext uri="{FF2B5EF4-FFF2-40B4-BE49-F238E27FC236}">
                <a16:creationId xmlns:a16="http://schemas.microsoft.com/office/drawing/2014/main" id="{605139A7-786D-452F-B993-0C78172906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1515" y="4369422"/>
            <a:ext cx="514885" cy="52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17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E80212"/>
                </a:solidFill>
              </a:rPr>
              <a:t>P =</a:t>
            </a:r>
          </a:p>
          <a:p>
            <a:pPr eaLnBrk="1" hangingPunct="1">
              <a:lnSpc>
                <a:spcPts val="17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E80212"/>
                </a:solidFill>
              </a:rPr>
              <a:t>-1D</a:t>
            </a:r>
          </a:p>
        </p:txBody>
      </p:sp>
      <p:sp>
        <p:nvSpPr>
          <p:cNvPr id="31" name="Text Box 4">
            <a:extLst>
              <a:ext uri="{FF2B5EF4-FFF2-40B4-BE49-F238E27FC236}">
                <a16:creationId xmlns:a16="http://schemas.microsoft.com/office/drawing/2014/main" id="{70295666-3665-41ED-AFC8-69B33CDB0C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1418" y="4412135"/>
            <a:ext cx="10935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U = 1/-1m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= -1D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40" name="Line 29">
            <a:extLst>
              <a:ext uri="{FF2B5EF4-FFF2-40B4-BE49-F238E27FC236}">
                <a16:creationId xmlns:a16="http://schemas.microsoft.com/office/drawing/2014/main" id="{8C008AC0-6D4B-4C12-AE74-4F12B68D6C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3537490"/>
            <a:ext cx="393700" cy="10345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0" name="Text Box 4">
            <a:extLst>
              <a:ext uri="{FF2B5EF4-FFF2-40B4-BE49-F238E27FC236}">
                <a16:creationId xmlns:a16="http://schemas.microsoft.com/office/drawing/2014/main" id="{1A1E6E89-E936-41C6-8149-30605618B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524000"/>
            <a:ext cx="2609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00FF"/>
                </a:solidFill>
              </a:rPr>
              <a:t>U </a:t>
            </a:r>
            <a:r>
              <a:rPr lang="en-US" altLang="en-US" sz="4400"/>
              <a:t>+ </a:t>
            </a:r>
            <a:r>
              <a:rPr lang="en-US" altLang="en-US" sz="4400">
                <a:solidFill>
                  <a:srgbClr val="E80212"/>
                </a:solidFill>
              </a:rPr>
              <a:t>P</a:t>
            </a:r>
            <a:r>
              <a:rPr lang="en-US" altLang="en-US" sz="4400"/>
              <a:t> = </a:t>
            </a:r>
            <a:r>
              <a:rPr lang="en-US" altLang="en-US" sz="4400">
                <a:solidFill>
                  <a:srgbClr val="99CC00"/>
                </a:solidFill>
              </a:rPr>
              <a:t>V</a:t>
            </a:r>
          </a:p>
        </p:txBody>
      </p:sp>
      <p:grpSp>
        <p:nvGrpSpPr>
          <p:cNvPr id="34821" name="Group 5">
            <a:extLst>
              <a:ext uri="{FF2B5EF4-FFF2-40B4-BE49-F238E27FC236}">
                <a16:creationId xmlns:a16="http://schemas.microsoft.com/office/drawing/2014/main" id="{EF1BB812-5239-460A-B22B-67183AD16D87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3657600"/>
            <a:ext cx="1295400" cy="1981200"/>
            <a:chOff x="3072" y="2064"/>
            <a:chExt cx="816" cy="1248"/>
          </a:xfrm>
        </p:grpSpPr>
        <p:sp>
          <p:nvSpPr>
            <p:cNvPr id="34843" name="Freeform 6">
              <a:extLst>
                <a:ext uri="{FF2B5EF4-FFF2-40B4-BE49-F238E27FC236}">
                  <a16:creationId xmlns:a16="http://schemas.microsoft.com/office/drawing/2014/main" id="{63A7CCDC-C86C-4A86-9BB0-156782D8AF2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2" y="2064"/>
              <a:ext cx="248" cy="1248"/>
            </a:xfrm>
            <a:custGeom>
              <a:avLst/>
              <a:gdLst>
                <a:gd name="T0" fmla="*/ 0 w 200"/>
                <a:gd name="T1" fmla="*/ 0 h 1248"/>
                <a:gd name="T2" fmla="*/ 1332 w 200"/>
                <a:gd name="T3" fmla="*/ 624 h 1248"/>
                <a:gd name="T4" fmla="*/ 334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rgbClr val="E8021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44" name="Freeform 7">
              <a:extLst>
                <a:ext uri="{FF2B5EF4-FFF2-40B4-BE49-F238E27FC236}">
                  <a16:creationId xmlns:a16="http://schemas.microsoft.com/office/drawing/2014/main" id="{F8CCDC63-135E-4C5A-A30C-BEB260D220D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648" y="2064"/>
              <a:ext cx="240" cy="1248"/>
            </a:xfrm>
            <a:custGeom>
              <a:avLst/>
              <a:gdLst>
                <a:gd name="T0" fmla="*/ 0 w 200"/>
                <a:gd name="T1" fmla="*/ 0 h 1248"/>
                <a:gd name="T2" fmla="*/ 986 w 200"/>
                <a:gd name="T3" fmla="*/ 624 h 1248"/>
                <a:gd name="T4" fmla="*/ 251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rgbClr val="E8021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45" name="Line 8">
              <a:extLst>
                <a:ext uri="{FF2B5EF4-FFF2-40B4-BE49-F238E27FC236}">
                  <a16:creationId xmlns:a16="http://schemas.microsoft.com/office/drawing/2014/main" id="{D460BD48-77BF-44BF-B6A5-1524D0C883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064"/>
              <a:ext cx="816" cy="0"/>
            </a:xfrm>
            <a:prstGeom prst="line">
              <a:avLst/>
            </a:prstGeom>
            <a:noFill/>
            <a:ln w="9525">
              <a:solidFill>
                <a:srgbClr val="E8021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46" name="Line 9">
              <a:extLst>
                <a:ext uri="{FF2B5EF4-FFF2-40B4-BE49-F238E27FC236}">
                  <a16:creationId xmlns:a16="http://schemas.microsoft.com/office/drawing/2014/main" id="{397EDE47-C305-4571-9048-4346343B83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3312"/>
              <a:ext cx="720" cy="0"/>
            </a:xfrm>
            <a:prstGeom prst="line">
              <a:avLst/>
            </a:prstGeom>
            <a:noFill/>
            <a:ln w="9525">
              <a:solidFill>
                <a:srgbClr val="E8021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22" name="Line 10">
            <a:extLst>
              <a:ext uri="{FF2B5EF4-FFF2-40B4-BE49-F238E27FC236}">
                <a16:creationId xmlns:a16="http://schemas.microsoft.com/office/drawing/2014/main" id="{22DC825A-DEF2-419F-961F-3807391B1A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3886200"/>
            <a:ext cx="3733800" cy="76200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11">
            <a:extLst>
              <a:ext uri="{FF2B5EF4-FFF2-40B4-BE49-F238E27FC236}">
                <a16:creationId xmlns:a16="http://schemas.microsoft.com/office/drawing/2014/main" id="{D77D6E13-7E25-48F3-B6D8-A0346723E15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648200"/>
            <a:ext cx="3733800" cy="76200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Text Box 12">
            <a:extLst>
              <a:ext uri="{FF2B5EF4-FFF2-40B4-BE49-F238E27FC236}">
                <a16:creationId xmlns:a16="http://schemas.microsoft.com/office/drawing/2014/main" id="{28AE7FEC-C869-41A2-9112-0DABC6A2C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3950" y="3290888"/>
            <a:ext cx="55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E80212"/>
                </a:solidFill>
              </a:rPr>
              <a:t>-1D</a:t>
            </a:r>
          </a:p>
        </p:txBody>
      </p:sp>
      <p:sp>
        <p:nvSpPr>
          <p:cNvPr id="34825" name="Rectangle 13">
            <a:extLst>
              <a:ext uri="{FF2B5EF4-FFF2-40B4-BE49-F238E27FC236}">
                <a16:creationId xmlns:a16="http://schemas.microsoft.com/office/drawing/2014/main" id="{D1B8FAA1-A3CC-411D-B0F9-64AFCDBAC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34826" name="Line 14">
            <a:extLst>
              <a:ext uri="{FF2B5EF4-FFF2-40B4-BE49-F238E27FC236}">
                <a16:creationId xmlns:a16="http://schemas.microsoft.com/office/drawing/2014/main" id="{95C98209-B594-4B95-B630-E56EE7C1239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5867400"/>
            <a:ext cx="3657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7" name="Line 15">
            <a:extLst>
              <a:ext uri="{FF2B5EF4-FFF2-40B4-BE49-F238E27FC236}">
                <a16:creationId xmlns:a16="http://schemas.microsoft.com/office/drawing/2014/main" id="{77E8CEE9-8373-4B00-B0A8-E132D46CB5D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5715000"/>
            <a:ext cx="0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8" name="Line 16">
            <a:extLst>
              <a:ext uri="{FF2B5EF4-FFF2-40B4-BE49-F238E27FC236}">
                <a16:creationId xmlns:a16="http://schemas.microsoft.com/office/drawing/2014/main" id="{5534E7BD-DA81-48FF-BB70-10EE07C5E76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715000"/>
            <a:ext cx="0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9" name="Text Box 17">
            <a:extLst>
              <a:ext uri="{FF2B5EF4-FFF2-40B4-BE49-F238E27FC236}">
                <a16:creationId xmlns:a16="http://schemas.microsoft.com/office/drawing/2014/main" id="{C81358AE-8634-45A4-B30F-BCB9A884C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1150" y="5867400"/>
            <a:ext cx="103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-1 meter</a:t>
            </a:r>
          </a:p>
        </p:txBody>
      </p:sp>
      <p:sp>
        <p:nvSpPr>
          <p:cNvPr id="34830" name="Text Box 18">
            <a:extLst>
              <a:ext uri="{FF2B5EF4-FFF2-40B4-BE49-F238E27FC236}">
                <a16:creationId xmlns:a16="http://schemas.microsoft.com/office/drawing/2014/main" id="{CE228C5C-7FA9-402B-A07A-84122ED68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614488"/>
            <a:ext cx="5238750" cy="128111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Plugging these values into the Vergence Formula: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FF"/>
                </a:solidFill>
              </a:rPr>
              <a:t>U</a:t>
            </a:r>
            <a:r>
              <a:rPr lang="en-US" altLang="en-US" sz="2000"/>
              <a:t> + </a:t>
            </a:r>
            <a:r>
              <a:rPr lang="en-US" altLang="en-US" sz="2000">
                <a:solidFill>
                  <a:srgbClr val="E80212"/>
                </a:solidFill>
              </a:rPr>
              <a:t>P</a:t>
            </a:r>
            <a:r>
              <a:rPr lang="en-US" altLang="en-US" sz="2000"/>
              <a:t> = </a:t>
            </a:r>
            <a:r>
              <a:rPr lang="en-US" altLang="en-US" sz="2000">
                <a:solidFill>
                  <a:srgbClr val="99CC00"/>
                </a:solidFill>
              </a:rPr>
              <a:t>V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FF"/>
                </a:solidFill>
              </a:rPr>
              <a:t>-1</a:t>
            </a:r>
            <a:r>
              <a:rPr lang="en-US" altLang="en-US" sz="2000"/>
              <a:t> + </a:t>
            </a:r>
            <a:r>
              <a:rPr lang="en-US" altLang="en-US" sz="2000">
                <a:solidFill>
                  <a:srgbClr val="E80212"/>
                </a:solidFill>
              </a:rPr>
              <a:t>(-1)</a:t>
            </a:r>
            <a:r>
              <a:rPr lang="en-US" altLang="en-US" sz="2000"/>
              <a:t> = </a:t>
            </a:r>
            <a:r>
              <a:rPr lang="en-US" altLang="en-US" sz="2000">
                <a:solidFill>
                  <a:srgbClr val="99CC00"/>
                </a:solidFill>
              </a:rPr>
              <a:t>V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99CC00"/>
                </a:solidFill>
              </a:rPr>
              <a:t>-2 </a:t>
            </a:r>
            <a:r>
              <a:rPr lang="en-US" altLang="en-US" sz="2000"/>
              <a:t>=</a:t>
            </a:r>
            <a:r>
              <a:rPr lang="en-US" altLang="en-US" sz="2000">
                <a:solidFill>
                  <a:srgbClr val="99CC00"/>
                </a:solidFill>
              </a:rPr>
              <a:t> V</a:t>
            </a:r>
          </a:p>
        </p:txBody>
      </p:sp>
      <p:sp>
        <p:nvSpPr>
          <p:cNvPr id="34832" name="Line 20">
            <a:extLst>
              <a:ext uri="{FF2B5EF4-FFF2-40B4-BE49-F238E27FC236}">
                <a16:creationId xmlns:a16="http://schemas.microsoft.com/office/drawing/2014/main" id="{2E89BEC3-A211-4EDE-90CA-EC15573FEB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3124200"/>
            <a:ext cx="1981200" cy="762000"/>
          </a:xfrm>
          <a:prstGeom prst="line">
            <a:avLst/>
          </a:prstGeom>
          <a:noFill/>
          <a:ln w="19050">
            <a:solidFill>
              <a:srgbClr val="99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3" name="Line 21">
            <a:extLst>
              <a:ext uri="{FF2B5EF4-FFF2-40B4-BE49-F238E27FC236}">
                <a16:creationId xmlns:a16="http://schemas.microsoft.com/office/drawing/2014/main" id="{EEAF9D04-3D1D-4183-BCF3-F026C1A3CD39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4648200"/>
            <a:ext cx="1828800" cy="762000"/>
          </a:xfrm>
          <a:prstGeom prst="line">
            <a:avLst/>
          </a:prstGeom>
          <a:noFill/>
          <a:ln w="19050">
            <a:solidFill>
              <a:srgbClr val="99CC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4" name="Line 22">
            <a:extLst>
              <a:ext uri="{FF2B5EF4-FFF2-40B4-BE49-F238E27FC236}">
                <a16:creationId xmlns:a16="http://schemas.microsoft.com/office/drawing/2014/main" id="{71AC0B13-213C-43C8-9F23-BB19592ADC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2800" y="3886200"/>
            <a:ext cx="1905000" cy="762000"/>
          </a:xfrm>
          <a:prstGeom prst="line">
            <a:avLst/>
          </a:prstGeom>
          <a:noFill/>
          <a:ln w="19050">
            <a:solidFill>
              <a:srgbClr val="99CC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5" name="Line 23">
            <a:extLst>
              <a:ext uri="{FF2B5EF4-FFF2-40B4-BE49-F238E27FC236}">
                <a16:creationId xmlns:a16="http://schemas.microsoft.com/office/drawing/2014/main" id="{19D30104-7EF2-4CC0-A1A6-CE9C4E07A77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410200"/>
            <a:ext cx="2057400" cy="838200"/>
          </a:xfrm>
          <a:prstGeom prst="line">
            <a:avLst/>
          </a:prstGeom>
          <a:noFill/>
          <a:ln w="19050">
            <a:solidFill>
              <a:srgbClr val="99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6" name="Line 24">
            <a:extLst>
              <a:ext uri="{FF2B5EF4-FFF2-40B4-BE49-F238E27FC236}">
                <a16:creationId xmlns:a16="http://schemas.microsoft.com/office/drawing/2014/main" id="{1BDAD195-0928-4935-84EC-42F303EF1FF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6262688"/>
            <a:ext cx="0" cy="22860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7" name="Line 25">
            <a:extLst>
              <a:ext uri="{FF2B5EF4-FFF2-40B4-BE49-F238E27FC236}">
                <a16:creationId xmlns:a16="http://schemas.microsoft.com/office/drawing/2014/main" id="{DFDCA396-0735-451E-8E69-32830D5937AA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6262688"/>
            <a:ext cx="0" cy="22860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8" name="Text Box 26">
            <a:extLst>
              <a:ext uri="{FF2B5EF4-FFF2-40B4-BE49-F238E27FC236}">
                <a16:creationId xmlns:a16="http://schemas.microsoft.com/office/drawing/2014/main" id="{4B1E2433-F139-4198-90D1-08922588B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6415088"/>
            <a:ext cx="1866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99CC00"/>
                </a:solidFill>
              </a:rPr>
              <a:t>1/-2 = -.5 meters</a:t>
            </a:r>
          </a:p>
        </p:txBody>
      </p:sp>
      <p:sp>
        <p:nvSpPr>
          <p:cNvPr id="34839" name="Line 27">
            <a:extLst>
              <a:ext uri="{FF2B5EF4-FFF2-40B4-BE49-F238E27FC236}">
                <a16:creationId xmlns:a16="http://schemas.microsoft.com/office/drawing/2014/main" id="{515FCC85-25D1-43AF-8D01-8DA6D4D5F3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6400800"/>
            <a:ext cx="1828800" cy="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1" name="Text Box 28">
            <a:extLst>
              <a:ext uri="{FF2B5EF4-FFF2-40B4-BE49-F238E27FC236}">
                <a16:creationId xmlns:a16="http://schemas.microsoft.com/office/drawing/2014/main" id="{83C2BFC1-CD86-485D-8CDD-4ABBF9FD9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2" y="2297112"/>
            <a:ext cx="4135438" cy="143668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</a:rPr>
              <a:t>Note that the cartoon seems to indicate that the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</a:rPr>
              <a:t>lens causes the rays to originate from this point.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</a:rPr>
              <a:t>This of course is </a:t>
            </a:r>
            <a:r>
              <a:rPr lang="en-US" altLang="en-US" sz="1400" b="1" dirty="0">
                <a:solidFill>
                  <a:schemeClr val="bg1"/>
                </a:solidFill>
              </a:rPr>
              <a:t>not</a:t>
            </a:r>
            <a:r>
              <a:rPr lang="en-US" altLang="en-US" sz="1400" dirty="0">
                <a:solidFill>
                  <a:schemeClr val="bg1"/>
                </a:solidFill>
              </a:rPr>
              <a:t> what happens. Nonetheless,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</a:rPr>
              <a:t>the lens does cause the exiting rays to diverge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 dirty="0">
                <a:solidFill>
                  <a:schemeClr val="bg1"/>
                </a:solidFill>
              </a:rPr>
              <a:t>as if</a:t>
            </a:r>
            <a:r>
              <a:rPr lang="en-US" altLang="en-US" sz="1400" dirty="0">
                <a:solidFill>
                  <a:schemeClr val="bg1"/>
                </a:solidFill>
              </a:rPr>
              <a:t> they did! Weirder still, this point is considered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</a:rPr>
              <a:t>a focal point, even though the rays act as if they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</a:rPr>
              <a:t>are leaving, not approaching it. More shortly!</a:t>
            </a:r>
          </a:p>
        </p:txBody>
      </p:sp>
      <p:sp>
        <p:nvSpPr>
          <p:cNvPr id="34842" name="Slide Number Placeholder 1">
            <a:extLst>
              <a:ext uri="{FF2B5EF4-FFF2-40B4-BE49-F238E27FC236}">
                <a16:creationId xmlns:a16="http://schemas.microsoft.com/office/drawing/2014/main" id="{0DC97B5A-3157-4C0C-B33C-CF46DE95B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0590AD5-4A80-4020-BBD8-F29DA80C06A6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1000"/>
          </a:p>
        </p:txBody>
      </p:sp>
      <p:sp>
        <p:nvSpPr>
          <p:cNvPr id="31" name="Text Box 20">
            <a:extLst>
              <a:ext uri="{FF2B5EF4-FFF2-40B4-BE49-F238E27FC236}">
                <a16:creationId xmlns:a16="http://schemas.microsoft.com/office/drawing/2014/main" id="{A4F8F2AD-380C-4D04-A634-9A4C7E471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00" y="4433888"/>
            <a:ext cx="9733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99CC00"/>
                </a:solidFill>
              </a:rPr>
              <a:t>V = -2D</a:t>
            </a:r>
          </a:p>
        </p:txBody>
      </p:sp>
      <p:sp>
        <p:nvSpPr>
          <p:cNvPr id="32" name="Text Box 3">
            <a:extLst>
              <a:ext uri="{FF2B5EF4-FFF2-40B4-BE49-F238E27FC236}">
                <a16:creationId xmlns:a16="http://schemas.microsoft.com/office/drawing/2014/main" id="{C4AAC54A-64D0-4617-9411-5DA8F10CD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1515" y="4369422"/>
            <a:ext cx="514885" cy="52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17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E80212"/>
                </a:solidFill>
              </a:rPr>
              <a:t>P =</a:t>
            </a:r>
          </a:p>
          <a:p>
            <a:pPr eaLnBrk="1" hangingPunct="1">
              <a:lnSpc>
                <a:spcPts val="17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E80212"/>
                </a:solidFill>
              </a:rPr>
              <a:t>-1D</a:t>
            </a:r>
          </a:p>
        </p:txBody>
      </p:sp>
      <p:sp>
        <p:nvSpPr>
          <p:cNvPr id="34" name="Text Box 4">
            <a:extLst>
              <a:ext uri="{FF2B5EF4-FFF2-40B4-BE49-F238E27FC236}">
                <a16:creationId xmlns:a16="http://schemas.microsoft.com/office/drawing/2014/main" id="{F81885F2-9D71-4D7B-A3A6-118426B7C0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1418" y="4412135"/>
            <a:ext cx="10935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U = 1/-1m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= -1D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 Box 3">
            <a:extLst>
              <a:ext uri="{FF2B5EF4-FFF2-40B4-BE49-F238E27FC236}">
                <a16:creationId xmlns:a16="http://schemas.microsoft.com/office/drawing/2014/main" id="{0E4DD140-4355-467A-A2E8-A30A9C0C3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1963" y="4468813"/>
            <a:ext cx="706437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700">
                <a:solidFill>
                  <a:srgbClr val="0000FF"/>
                </a:solidFill>
              </a:rPr>
              <a:t>U = ?</a:t>
            </a:r>
            <a:endParaRPr lang="en-US" altLang="en-US" sz="1700" b="1">
              <a:solidFill>
                <a:srgbClr val="0000FF"/>
              </a:solidFill>
            </a:endParaRPr>
          </a:p>
        </p:txBody>
      </p:sp>
      <p:sp>
        <p:nvSpPr>
          <p:cNvPr id="35844" name="Text Box 4">
            <a:extLst>
              <a:ext uri="{FF2B5EF4-FFF2-40B4-BE49-F238E27FC236}">
                <a16:creationId xmlns:a16="http://schemas.microsoft.com/office/drawing/2014/main" id="{072B96FA-3E86-4EDF-9252-5D62D35C2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524000"/>
            <a:ext cx="2609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00FF"/>
                </a:solidFill>
              </a:rPr>
              <a:t>U</a:t>
            </a:r>
            <a:r>
              <a:rPr lang="en-US" altLang="en-US" sz="4400"/>
              <a:t> + </a:t>
            </a:r>
            <a:r>
              <a:rPr lang="en-US" altLang="en-US" sz="4400">
                <a:solidFill>
                  <a:srgbClr val="E80212"/>
                </a:solidFill>
              </a:rPr>
              <a:t>P</a:t>
            </a:r>
            <a:r>
              <a:rPr lang="en-US" altLang="en-US" sz="4400"/>
              <a:t> = </a:t>
            </a:r>
            <a:r>
              <a:rPr lang="en-US" altLang="en-US" sz="4400">
                <a:solidFill>
                  <a:srgbClr val="99CC00"/>
                </a:solidFill>
              </a:rPr>
              <a:t>V</a:t>
            </a:r>
          </a:p>
        </p:txBody>
      </p:sp>
      <p:grpSp>
        <p:nvGrpSpPr>
          <p:cNvPr id="35845" name="Group 5">
            <a:extLst>
              <a:ext uri="{FF2B5EF4-FFF2-40B4-BE49-F238E27FC236}">
                <a16:creationId xmlns:a16="http://schemas.microsoft.com/office/drawing/2014/main" id="{2259F533-BC66-4E54-9598-DEE4A85F5066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3657600"/>
            <a:ext cx="1295400" cy="1981200"/>
            <a:chOff x="3072" y="2064"/>
            <a:chExt cx="816" cy="1248"/>
          </a:xfrm>
        </p:grpSpPr>
        <p:sp>
          <p:nvSpPr>
            <p:cNvPr id="35852" name="Freeform 6">
              <a:extLst>
                <a:ext uri="{FF2B5EF4-FFF2-40B4-BE49-F238E27FC236}">
                  <a16:creationId xmlns:a16="http://schemas.microsoft.com/office/drawing/2014/main" id="{20874857-ADFF-42A9-BDEC-DAC74976DB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2" y="2064"/>
              <a:ext cx="248" cy="1248"/>
            </a:xfrm>
            <a:custGeom>
              <a:avLst/>
              <a:gdLst>
                <a:gd name="T0" fmla="*/ 0 w 200"/>
                <a:gd name="T1" fmla="*/ 0 h 1248"/>
                <a:gd name="T2" fmla="*/ 1332 w 200"/>
                <a:gd name="T3" fmla="*/ 624 h 1248"/>
                <a:gd name="T4" fmla="*/ 334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rgbClr val="E8021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3" name="Freeform 7">
              <a:extLst>
                <a:ext uri="{FF2B5EF4-FFF2-40B4-BE49-F238E27FC236}">
                  <a16:creationId xmlns:a16="http://schemas.microsoft.com/office/drawing/2014/main" id="{59CA3C2A-4256-40E1-A904-4FB77E68F2A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648" y="2064"/>
              <a:ext cx="240" cy="1248"/>
            </a:xfrm>
            <a:custGeom>
              <a:avLst/>
              <a:gdLst>
                <a:gd name="T0" fmla="*/ 0 w 200"/>
                <a:gd name="T1" fmla="*/ 0 h 1248"/>
                <a:gd name="T2" fmla="*/ 986 w 200"/>
                <a:gd name="T3" fmla="*/ 624 h 1248"/>
                <a:gd name="T4" fmla="*/ 251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rgbClr val="E8021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4" name="Line 8">
              <a:extLst>
                <a:ext uri="{FF2B5EF4-FFF2-40B4-BE49-F238E27FC236}">
                  <a16:creationId xmlns:a16="http://schemas.microsoft.com/office/drawing/2014/main" id="{7222F298-51F9-404D-BB96-4BA442021D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064"/>
              <a:ext cx="816" cy="0"/>
            </a:xfrm>
            <a:prstGeom prst="line">
              <a:avLst/>
            </a:prstGeom>
            <a:noFill/>
            <a:ln w="9525">
              <a:solidFill>
                <a:srgbClr val="E8021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5" name="Line 9">
              <a:extLst>
                <a:ext uri="{FF2B5EF4-FFF2-40B4-BE49-F238E27FC236}">
                  <a16:creationId xmlns:a16="http://schemas.microsoft.com/office/drawing/2014/main" id="{6C4AF020-D7CF-4BFF-AB84-B119859027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3312"/>
              <a:ext cx="720" cy="0"/>
            </a:xfrm>
            <a:prstGeom prst="line">
              <a:avLst/>
            </a:prstGeom>
            <a:noFill/>
            <a:ln w="9525">
              <a:solidFill>
                <a:srgbClr val="E8021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846" name="Line 10">
            <a:extLst>
              <a:ext uri="{FF2B5EF4-FFF2-40B4-BE49-F238E27FC236}">
                <a16:creationId xmlns:a16="http://schemas.microsoft.com/office/drawing/2014/main" id="{339C8280-0378-4B3E-A083-A3421643CFB0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667000"/>
            <a:ext cx="3733800" cy="121920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7" name="Line 11">
            <a:extLst>
              <a:ext uri="{FF2B5EF4-FFF2-40B4-BE49-F238E27FC236}">
                <a16:creationId xmlns:a16="http://schemas.microsoft.com/office/drawing/2014/main" id="{03C3BA23-F971-4618-B245-DFEE131DBC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5410200"/>
            <a:ext cx="3733800" cy="129540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8" name="Text Box 12">
            <a:extLst>
              <a:ext uri="{FF2B5EF4-FFF2-40B4-BE49-F238E27FC236}">
                <a16:creationId xmlns:a16="http://schemas.microsoft.com/office/drawing/2014/main" id="{D24567AD-E1ED-4574-9645-E5C7F026F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0" y="3290888"/>
            <a:ext cx="55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E80212"/>
                </a:solidFill>
              </a:rPr>
              <a:t>-1D</a:t>
            </a:r>
          </a:p>
        </p:txBody>
      </p:sp>
      <p:sp>
        <p:nvSpPr>
          <p:cNvPr id="35849" name="Rectangle 13">
            <a:extLst>
              <a:ext uri="{FF2B5EF4-FFF2-40B4-BE49-F238E27FC236}">
                <a16:creationId xmlns:a16="http://schemas.microsoft.com/office/drawing/2014/main" id="{F10FC787-74E6-4A8C-B30D-BD5B1AC23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35850" name="Text Box 33">
            <a:extLst>
              <a:ext uri="{FF2B5EF4-FFF2-40B4-BE49-F238E27FC236}">
                <a16:creationId xmlns:a16="http://schemas.microsoft.com/office/drawing/2014/main" id="{600636E1-A58C-48C4-8490-0C7542601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5675" y="6248400"/>
            <a:ext cx="3425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To determine </a:t>
            </a:r>
            <a:r>
              <a:rPr lang="en-US" altLang="en-US" sz="1600" i="1">
                <a:solidFill>
                  <a:srgbClr val="0000FF"/>
                </a:solidFill>
              </a:rPr>
              <a:t>U</a:t>
            </a:r>
            <a:r>
              <a:rPr lang="en-US" altLang="en-US" sz="1600"/>
              <a:t>, we need to know…</a:t>
            </a:r>
          </a:p>
        </p:txBody>
      </p:sp>
      <p:sp>
        <p:nvSpPr>
          <p:cNvPr id="35851" name="Slide Number Placeholder 1">
            <a:extLst>
              <a:ext uri="{FF2B5EF4-FFF2-40B4-BE49-F238E27FC236}">
                <a16:creationId xmlns:a16="http://schemas.microsoft.com/office/drawing/2014/main" id="{43548414-B270-429D-AF96-5E050D8ED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8807C76-E4A8-404A-84BE-5A37EE32BDF9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altLang="en-US" sz="1000"/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2E88A55B-DCFA-46FF-9746-95D05D003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369422"/>
            <a:ext cx="514885" cy="52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17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E80212"/>
                </a:solidFill>
              </a:rPr>
              <a:t>P =</a:t>
            </a:r>
          </a:p>
          <a:p>
            <a:pPr eaLnBrk="1" hangingPunct="1">
              <a:lnSpc>
                <a:spcPts val="17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E80212"/>
                </a:solidFill>
              </a:rPr>
              <a:t>-1D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3">
            <a:extLst>
              <a:ext uri="{FF2B5EF4-FFF2-40B4-BE49-F238E27FC236}">
                <a16:creationId xmlns:a16="http://schemas.microsoft.com/office/drawing/2014/main" id="{5C88513A-E695-408A-A843-8377760F2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1963" y="4468813"/>
            <a:ext cx="1858201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700" dirty="0">
                <a:solidFill>
                  <a:srgbClr val="0000FF"/>
                </a:solidFill>
              </a:rPr>
              <a:t>U = 1/+0.5 = </a:t>
            </a:r>
            <a:r>
              <a:rPr lang="en-US" altLang="en-US" sz="1700" b="1" dirty="0">
                <a:solidFill>
                  <a:srgbClr val="0000FF"/>
                </a:solidFill>
              </a:rPr>
              <a:t>+2D</a:t>
            </a:r>
          </a:p>
        </p:txBody>
      </p:sp>
      <p:sp>
        <p:nvSpPr>
          <p:cNvPr id="36868" name="Text Box 4">
            <a:extLst>
              <a:ext uri="{FF2B5EF4-FFF2-40B4-BE49-F238E27FC236}">
                <a16:creationId xmlns:a16="http://schemas.microsoft.com/office/drawing/2014/main" id="{FD0BFDB9-2868-4A4F-861D-828A8CD24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524000"/>
            <a:ext cx="2609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00FF"/>
                </a:solidFill>
              </a:rPr>
              <a:t>U</a:t>
            </a:r>
            <a:r>
              <a:rPr lang="en-US" altLang="en-US" sz="4400"/>
              <a:t> + </a:t>
            </a:r>
            <a:r>
              <a:rPr lang="en-US" altLang="en-US" sz="4400">
                <a:solidFill>
                  <a:srgbClr val="E80212"/>
                </a:solidFill>
              </a:rPr>
              <a:t>P</a:t>
            </a:r>
            <a:r>
              <a:rPr lang="en-US" altLang="en-US" sz="4400"/>
              <a:t> = </a:t>
            </a:r>
            <a:r>
              <a:rPr lang="en-US" altLang="en-US" sz="4400">
                <a:solidFill>
                  <a:srgbClr val="99CC00"/>
                </a:solidFill>
              </a:rPr>
              <a:t>V</a:t>
            </a:r>
          </a:p>
        </p:txBody>
      </p:sp>
      <p:grpSp>
        <p:nvGrpSpPr>
          <p:cNvPr id="36869" name="Group 5">
            <a:extLst>
              <a:ext uri="{FF2B5EF4-FFF2-40B4-BE49-F238E27FC236}">
                <a16:creationId xmlns:a16="http://schemas.microsoft.com/office/drawing/2014/main" id="{F755DC1D-57CD-41AA-B120-742CCC52627B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3657600"/>
            <a:ext cx="1295400" cy="1981200"/>
            <a:chOff x="3072" y="2064"/>
            <a:chExt cx="816" cy="1248"/>
          </a:xfrm>
        </p:grpSpPr>
        <p:sp>
          <p:nvSpPr>
            <p:cNvPr id="36884" name="Freeform 6">
              <a:extLst>
                <a:ext uri="{FF2B5EF4-FFF2-40B4-BE49-F238E27FC236}">
                  <a16:creationId xmlns:a16="http://schemas.microsoft.com/office/drawing/2014/main" id="{F12B4AC0-649E-4BDD-BEA4-7F00536323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2" y="2064"/>
              <a:ext cx="248" cy="1248"/>
            </a:xfrm>
            <a:custGeom>
              <a:avLst/>
              <a:gdLst>
                <a:gd name="T0" fmla="*/ 0 w 200"/>
                <a:gd name="T1" fmla="*/ 0 h 1248"/>
                <a:gd name="T2" fmla="*/ 1332 w 200"/>
                <a:gd name="T3" fmla="*/ 624 h 1248"/>
                <a:gd name="T4" fmla="*/ 334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rgbClr val="E8021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Freeform 7">
              <a:extLst>
                <a:ext uri="{FF2B5EF4-FFF2-40B4-BE49-F238E27FC236}">
                  <a16:creationId xmlns:a16="http://schemas.microsoft.com/office/drawing/2014/main" id="{9E653A7D-1306-423C-BC94-162D9D97C8C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648" y="2064"/>
              <a:ext cx="240" cy="1248"/>
            </a:xfrm>
            <a:custGeom>
              <a:avLst/>
              <a:gdLst>
                <a:gd name="T0" fmla="*/ 0 w 200"/>
                <a:gd name="T1" fmla="*/ 0 h 1248"/>
                <a:gd name="T2" fmla="*/ 986 w 200"/>
                <a:gd name="T3" fmla="*/ 624 h 1248"/>
                <a:gd name="T4" fmla="*/ 251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rgbClr val="E8021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6" name="Line 8">
              <a:extLst>
                <a:ext uri="{FF2B5EF4-FFF2-40B4-BE49-F238E27FC236}">
                  <a16:creationId xmlns:a16="http://schemas.microsoft.com/office/drawing/2014/main" id="{E3DF5AD8-CBAB-4C1A-B3AF-A2CADF12F0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064"/>
              <a:ext cx="816" cy="0"/>
            </a:xfrm>
            <a:prstGeom prst="line">
              <a:avLst/>
            </a:prstGeom>
            <a:noFill/>
            <a:ln w="9525">
              <a:solidFill>
                <a:srgbClr val="E8021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7" name="Line 9">
              <a:extLst>
                <a:ext uri="{FF2B5EF4-FFF2-40B4-BE49-F238E27FC236}">
                  <a16:creationId xmlns:a16="http://schemas.microsoft.com/office/drawing/2014/main" id="{4AF20062-AB26-4B38-B541-1910683997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3312"/>
              <a:ext cx="720" cy="0"/>
            </a:xfrm>
            <a:prstGeom prst="line">
              <a:avLst/>
            </a:prstGeom>
            <a:noFill/>
            <a:ln w="9525">
              <a:solidFill>
                <a:srgbClr val="E8021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70" name="Line 10">
            <a:extLst>
              <a:ext uri="{FF2B5EF4-FFF2-40B4-BE49-F238E27FC236}">
                <a16:creationId xmlns:a16="http://schemas.microsoft.com/office/drawing/2014/main" id="{F32733E7-D251-416E-ADAD-B2B5CF7CF4DE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667000"/>
            <a:ext cx="3733800" cy="121920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Line 11">
            <a:extLst>
              <a:ext uri="{FF2B5EF4-FFF2-40B4-BE49-F238E27FC236}">
                <a16:creationId xmlns:a16="http://schemas.microsoft.com/office/drawing/2014/main" id="{7A3D8994-1883-4696-A72F-A4B2324E11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5410200"/>
            <a:ext cx="3733800" cy="129540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2" name="Text Box 12">
            <a:extLst>
              <a:ext uri="{FF2B5EF4-FFF2-40B4-BE49-F238E27FC236}">
                <a16:creationId xmlns:a16="http://schemas.microsoft.com/office/drawing/2014/main" id="{AFD63B98-6C94-479D-9180-DD81AC56E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0" y="3290888"/>
            <a:ext cx="55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E80212"/>
                </a:solidFill>
              </a:rPr>
              <a:t>-1D</a:t>
            </a:r>
          </a:p>
        </p:txBody>
      </p:sp>
      <p:sp>
        <p:nvSpPr>
          <p:cNvPr id="36873" name="Rectangle 13">
            <a:extLst>
              <a:ext uri="{FF2B5EF4-FFF2-40B4-BE49-F238E27FC236}">
                <a16:creationId xmlns:a16="http://schemas.microsoft.com/office/drawing/2014/main" id="{B141E899-BF00-4F9E-BFBF-5CEF28B6D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36874" name="Line 14">
            <a:extLst>
              <a:ext uri="{FF2B5EF4-FFF2-40B4-BE49-F238E27FC236}">
                <a16:creationId xmlns:a16="http://schemas.microsoft.com/office/drawing/2014/main" id="{D697047E-4607-4E52-8B83-6064252B2106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5867400"/>
            <a:ext cx="2133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5" name="Line 15">
            <a:extLst>
              <a:ext uri="{FF2B5EF4-FFF2-40B4-BE49-F238E27FC236}">
                <a16:creationId xmlns:a16="http://schemas.microsoft.com/office/drawing/2014/main" id="{FDF24B52-2595-4E52-A0F7-322AB9F7EC46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5715000"/>
            <a:ext cx="0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Line 16">
            <a:extLst>
              <a:ext uri="{FF2B5EF4-FFF2-40B4-BE49-F238E27FC236}">
                <a16:creationId xmlns:a16="http://schemas.microsoft.com/office/drawing/2014/main" id="{430FD5A8-004B-441A-B99F-439D2122856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715000"/>
            <a:ext cx="0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7" name="Text Box 17">
            <a:extLst>
              <a:ext uri="{FF2B5EF4-FFF2-40B4-BE49-F238E27FC236}">
                <a16:creationId xmlns:a16="http://schemas.microsoft.com/office/drawing/2014/main" id="{D298C33A-75BB-4BDD-BFF1-40CDDD14A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5867400"/>
            <a:ext cx="139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+0.5 meters</a:t>
            </a:r>
          </a:p>
        </p:txBody>
      </p:sp>
      <p:sp>
        <p:nvSpPr>
          <p:cNvPr id="36878" name="Line 18">
            <a:extLst>
              <a:ext uri="{FF2B5EF4-FFF2-40B4-BE49-F238E27FC236}">
                <a16:creationId xmlns:a16="http://schemas.microsoft.com/office/drawing/2014/main" id="{31479105-FF28-4549-9D42-6DF194B4BAB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886200"/>
            <a:ext cx="213360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9" name="Line 19">
            <a:extLst>
              <a:ext uri="{FF2B5EF4-FFF2-40B4-BE49-F238E27FC236}">
                <a16:creationId xmlns:a16="http://schemas.microsoft.com/office/drawing/2014/main" id="{5586A56C-BEAC-4320-B196-32BF250B1F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4648200"/>
            <a:ext cx="213360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0" name="Text Box 27">
            <a:extLst>
              <a:ext uri="{FF2B5EF4-FFF2-40B4-BE49-F238E27FC236}">
                <a16:creationId xmlns:a16="http://schemas.microsoft.com/office/drawing/2014/main" id="{4642467F-ED32-4347-8586-2CD08EDAB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5675" y="6248400"/>
            <a:ext cx="4657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To determine </a:t>
            </a:r>
            <a:r>
              <a:rPr lang="en-US" altLang="en-US" sz="1600" i="1">
                <a:solidFill>
                  <a:srgbClr val="0000FF"/>
                </a:solidFill>
              </a:rPr>
              <a:t>U</a:t>
            </a:r>
            <a:r>
              <a:rPr lang="en-US" altLang="en-US" sz="1600"/>
              <a:t>, we need to know…</a:t>
            </a:r>
            <a:r>
              <a:rPr lang="en-US" altLang="en-US" sz="1600" b="1" i="1">
                <a:solidFill>
                  <a:srgbClr val="0000FF"/>
                </a:solidFill>
              </a:rPr>
              <a:t>this </a:t>
            </a:r>
            <a:r>
              <a:rPr lang="en-US" altLang="en-US" sz="1600"/>
              <a:t>distance.</a:t>
            </a:r>
          </a:p>
        </p:txBody>
      </p:sp>
      <p:sp>
        <p:nvSpPr>
          <p:cNvPr id="36881" name="Text Box 28">
            <a:extLst>
              <a:ext uri="{FF2B5EF4-FFF2-40B4-BE49-F238E27FC236}">
                <a16:creationId xmlns:a16="http://schemas.microsoft.com/office/drawing/2014/main" id="{8320EE2E-60C5-4E6E-8CCB-1BB797382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505200"/>
            <a:ext cx="2133600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The vergence of converging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rays is </a:t>
            </a:r>
            <a:r>
              <a:rPr lang="en-US" altLang="en-US" sz="1200" i="1"/>
              <a:t>always</a:t>
            </a:r>
            <a:r>
              <a:rPr lang="en-US" altLang="en-US" sz="1200"/>
              <a:t> positive!</a:t>
            </a:r>
          </a:p>
        </p:txBody>
      </p:sp>
      <p:sp>
        <p:nvSpPr>
          <p:cNvPr id="36882" name="Line 29">
            <a:extLst>
              <a:ext uri="{FF2B5EF4-FFF2-40B4-BE49-F238E27FC236}">
                <a16:creationId xmlns:a16="http://schemas.microsoft.com/office/drawing/2014/main" id="{6586C4BB-8EE4-41D7-B768-0078AD93E90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962400"/>
            <a:ext cx="517525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3" name="Slide Number Placeholder 1">
            <a:extLst>
              <a:ext uri="{FF2B5EF4-FFF2-40B4-BE49-F238E27FC236}">
                <a16:creationId xmlns:a16="http://schemas.microsoft.com/office/drawing/2014/main" id="{47682B80-7374-40D6-AC28-BE678B7A9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BB9184A-350C-4AB9-86FD-13186977678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en-US" sz="1000"/>
          </a:p>
        </p:txBody>
      </p:sp>
      <p:sp>
        <p:nvSpPr>
          <p:cNvPr id="24" name="Text Box 3">
            <a:extLst>
              <a:ext uri="{FF2B5EF4-FFF2-40B4-BE49-F238E27FC236}">
                <a16:creationId xmlns:a16="http://schemas.microsoft.com/office/drawing/2014/main" id="{A4567839-FE24-4A95-900C-63DF33246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369422"/>
            <a:ext cx="514885" cy="52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17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E80212"/>
                </a:solidFill>
              </a:rPr>
              <a:t>P =</a:t>
            </a:r>
          </a:p>
          <a:p>
            <a:pPr eaLnBrk="1" hangingPunct="1">
              <a:lnSpc>
                <a:spcPts val="17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E80212"/>
                </a:solidFill>
              </a:rPr>
              <a:t>-1D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3">
            <a:extLst>
              <a:ext uri="{FF2B5EF4-FFF2-40B4-BE49-F238E27FC236}">
                <a16:creationId xmlns:a16="http://schemas.microsoft.com/office/drawing/2014/main" id="{39CAB00A-55C5-4B04-BDF7-6EAF1BCF64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1963" y="4468813"/>
            <a:ext cx="1858201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700" dirty="0">
                <a:solidFill>
                  <a:srgbClr val="0000FF"/>
                </a:solidFill>
              </a:rPr>
              <a:t>U = 1/+0.5 = </a:t>
            </a:r>
            <a:r>
              <a:rPr lang="en-US" altLang="en-US" sz="1700" b="1" dirty="0">
                <a:solidFill>
                  <a:srgbClr val="0000FF"/>
                </a:solidFill>
              </a:rPr>
              <a:t>+2D</a:t>
            </a:r>
          </a:p>
        </p:txBody>
      </p:sp>
      <p:sp>
        <p:nvSpPr>
          <p:cNvPr id="37892" name="Text Box 4">
            <a:extLst>
              <a:ext uri="{FF2B5EF4-FFF2-40B4-BE49-F238E27FC236}">
                <a16:creationId xmlns:a16="http://schemas.microsoft.com/office/drawing/2014/main" id="{3C0FAA2B-0AC3-4EBB-B0D1-BB5F50955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524000"/>
            <a:ext cx="2609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00FF"/>
                </a:solidFill>
              </a:rPr>
              <a:t>U</a:t>
            </a:r>
            <a:r>
              <a:rPr lang="en-US" altLang="en-US" sz="4400"/>
              <a:t> + </a:t>
            </a:r>
            <a:r>
              <a:rPr lang="en-US" altLang="en-US" sz="4400">
                <a:solidFill>
                  <a:srgbClr val="E80212"/>
                </a:solidFill>
              </a:rPr>
              <a:t>P</a:t>
            </a:r>
            <a:r>
              <a:rPr lang="en-US" altLang="en-US" sz="4400"/>
              <a:t> = </a:t>
            </a:r>
            <a:r>
              <a:rPr lang="en-US" altLang="en-US" sz="4400">
                <a:solidFill>
                  <a:srgbClr val="99CC00"/>
                </a:solidFill>
              </a:rPr>
              <a:t>V</a:t>
            </a:r>
          </a:p>
        </p:txBody>
      </p:sp>
      <p:grpSp>
        <p:nvGrpSpPr>
          <p:cNvPr id="37893" name="Group 5">
            <a:extLst>
              <a:ext uri="{FF2B5EF4-FFF2-40B4-BE49-F238E27FC236}">
                <a16:creationId xmlns:a16="http://schemas.microsoft.com/office/drawing/2014/main" id="{F39FA751-6A61-4D8A-8EF8-99E0EA484364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3657600"/>
            <a:ext cx="1295400" cy="1981200"/>
            <a:chOff x="3072" y="2064"/>
            <a:chExt cx="816" cy="1248"/>
          </a:xfrm>
        </p:grpSpPr>
        <p:sp>
          <p:nvSpPr>
            <p:cNvPr id="37912" name="Freeform 6">
              <a:extLst>
                <a:ext uri="{FF2B5EF4-FFF2-40B4-BE49-F238E27FC236}">
                  <a16:creationId xmlns:a16="http://schemas.microsoft.com/office/drawing/2014/main" id="{DB870A95-C8DC-468A-A5B7-B6D2550C8F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2" y="2064"/>
              <a:ext cx="248" cy="1248"/>
            </a:xfrm>
            <a:custGeom>
              <a:avLst/>
              <a:gdLst>
                <a:gd name="T0" fmla="*/ 0 w 200"/>
                <a:gd name="T1" fmla="*/ 0 h 1248"/>
                <a:gd name="T2" fmla="*/ 1332 w 200"/>
                <a:gd name="T3" fmla="*/ 624 h 1248"/>
                <a:gd name="T4" fmla="*/ 334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rgbClr val="E8021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3" name="Freeform 7">
              <a:extLst>
                <a:ext uri="{FF2B5EF4-FFF2-40B4-BE49-F238E27FC236}">
                  <a16:creationId xmlns:a16="http://schemas.microsoft.com/office/drawing/2014/main" id="{1C20884F-F709-41E6-8C2E-89899668C11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648" y="2064"/>
              <a:ext cx="240" cy="1248"/>
            </a:xfrm>
            <a:custGeom>
              <a:avLst/>
              <a:gdLst>
                <a:gd name="T0" fmla="*/ 0 w 200"/>
                <a:gd name="T1" fmla="*/ 0 h 1248"/>
                <a:gd name="T2" fmla="*/ 986 w 200"/>
                <a:gd name="T3" fmla="*/ 624 h 1248"/>
                <a:gd name="T4" fmla="*/ 251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rgbClr val="E8021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4" name="Line 8">
              <a:extLst>
                <a:ext uri="{FF2B5EF4-FFF2-40B4-BE49-F238E27FC236}">
                  <a16:creationId xmlns:a16="http://schemas.microsoft.com/office/drawing/2014/main" id="{205CE04A-FE3E-4671-9365-A94B086F58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064"/>
              <a:ext cx="816" cy="0"/>
            </a:xfrm>
            <a:prstGeom prst="line">
              <a:avLst/>
            </a:prstGeom>
            <a:noFill/>
            <a:ln w="9525">
              <a:solidFill>
                <a:srgbClr val="E8021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5" name="Line 9">
              <a:extLst>
                <a:ext uri="{FF2B5EF4-FFF2-40B4-BE49-F238E27FC236}">
                  <a16:creationId xmlns:a16="http://schemas.microsoft.com/office/drawing/2014/main" id="{E0446A81-0C7D-4257-B970-C869F3C9E7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3312"/>
              <a:ext cx="720" cy="0"/>
            </a:xfrm>
            <a:prstGeom prst="line">
              <a:avLst/>
            </a:prstGeom>
            <a:noFill/>
            <a:ln w="9525">
              <a:solidFill>
                <a:srgbClr val="E8021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894" name="Line 10">
            <a:extLst>
              <a:ext uri="{FF2B5EF4-FFF2-40B4-BE49-F238E27FC236}">
                <a16:creationId xmlns:a16="http://schemas.microsoft.com/office/drawing/2014/main" id="{C8AE938B-EAA5-493C-ABE3-8FE74FFF1E45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667000"/>
            <a:ext cx="3733800" cy="121920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5" name="Line 11">
            <a:extLst>
              <a:ext uri="{FF2B5EF4-FFF2-40B4-BE49-F238E27FC236}">
                <a16:creationId xmlns:a16="http://schemas.microsoft.com/office/drawing/2014/main" id="{D25897DB-803D-4AD2-BBBA-0AF0AFD80B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5410200"/>
            <a:ext cx="3733800" cy="129540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6" name="Text Box 12">
            <a:extLst>
              <a:ext uri="{FF2B5EF4-FFF2-40B4-BE49-F238E27FC236}">
                <a16:creationId xmlns:a16="http://schemas.microsoft.com/office/drawing/2014/main" id="{AEC4F4A6-93DE-4859-AC93-CEDEFA022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0" y="3290888"/>
            <a:ext cx="55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E80212"/>
                </a:solidFill>
              </a:rPr>
              <a:t>-1D</a:t>
            </a:r>
          </a:p>
        </p:txBody>
      </p:sp>
      <p:sp>
        <p:nvSpPr>
          <p:cNvPr id="37897" name="Rectangle 13">
            <a:extLst>
              <a:ext uri="{FF2B5EF4-FFF2-40B4-BE49-F238E27FC236}">
                <a16:creationId xmlns:a16="http://schemas.microsoft.com/office/drawing/2014/main" id="{A6661D66-94A8-4C8F-975B-1E39A8BF7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37898" name="Line 14">
            <a:extLst>
              <a:ext uri="{FF2B5EF4-FFF2-40B4-BE49-F238E27FC236}">
                <a16:creationId xmlns:a16="http://schemas.microsoft.com/office/drawing/2014/main" id="{376FF2C4-26F8-4566-A2CF-A57EF6EA8B61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5867400"/>
            <a:ext cx="2133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9" name="Line 15">
            <a:extLst>
              <a:ext uri="{FF2B5EF4-FFF2-40B4-BE49-F238E27FC236}">
                <a16:creationId xmlns:a16="http://schemas.microsoft.com/office/drawing/2014/main" id="{91BDDDCB-4249-4BC2-AE9E-6E4C3F9F3753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5715000"/>
            <a:ext cx="0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0" name="Line 16">
            <a:extLst>
              <a:ext uri="{FF2B5EF4-FFF2-40B4-BE49-F238E27FC236}">
                <a16:creationId xmlns:a16="http://schemas.microsoft.com/office/drawing/2014/main" id="{CFF21EA2-4AA3-4BB3-87BA-1803BB46839A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715000"/>
            <a:ext cx="0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1" name="Text Box 17">
            <a:extLst>
              <a:ext uri="{FF2B5EF4-FFF2-40B4-BE49-F238E27FC236}">
                <a16:creationId xmlns:a16="http://schemas.microsoft.com/office/drawing/2014/main" id="{FBA90EFD-BFF9-45EB-892D-20A739FE0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5867400"/>
            <a:ext cx="139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+0.5 meters</a:t>
            </a:r>
          </a:p>
        </p:txBody>
      </p:sp>
      <p:sp>
        <p:nvSpPr>
          <p:cNvPr id="37902" name="Line 18">
            <a:extLst>
              <a:ext uri="{FF2B5EF4-FFF2-40B4-BE49-F238E27FC236}">
                <a16:creationId xmlns:a16="http://schemas.microsoft.com/office/drawing/2014/main" id="{4BB40A88-0370-431B-8AE0-7315B651433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886200"/>
            <a:ext cx="213360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3" name="Line 19">
            <a:extLst>
              <a:ext uri="{FF2B5EF4-FFF2-40B4-BE49-F238E27FC236}">
                <a16:creationId xmlns:a16="http://schemas.microsoft.com/office/drawing/2014/main" id="{62842583-0B36-4BAC-8328-91441E625B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4648200"/>
            <a:ext cx="213360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4" name="Text Box 20">
            <a:extLst>
              <a:ext uri="{FF2B5EF4-FFF2-40B4-BE49-F238E27FC236}">
                <a16:creationId xmlns:a16="http://schemas.microsoft.com/office/drawing/2014/main" id="{D10FD649-6652-4355-A69B-C465116B18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614488"/>
            <a:ext cx="5238750" cy="128111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Plugging these values into the Vergence Formula: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FF"/>
                </a:solidFill>
              </a:rPr>
              <a:t>U</a:t>
            </a:r>
            <a:r>
              <a:rPr lang="en-US" altLang="en-US" sz="2000"/>
              <a:t> + </a:t>
            </a:r>
            <a:r>
              <a:rPr lang="en-US" altLang="en-US" sz="2000">
                <a:solidFill>
                  <a:srgbClr val="E80212"/>
                </a:solidFill>
              </a:rPr>
              <a:t>P</a:t>
            </a:r>
            <a:r>
              <a:rPr lang="en-US" altLang="en-US" sz="2000"/>
              <a:t> = </a:t>
            </a:r>
            <a:r>
              <a:rPr lang="en-US" altLang="en-US" sz="2000">
                <a:solidFill>
                  <a:srgbClr val="99CC00"/>
                </a:solidFill>
              </a:rPr>
              <a:t>V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FF"/>
                </a:solidFill>
              </a:rPr>
              <a:t>+2</a:t>
            </a:r>
            <a:r>
              <a:rPr lang="en-US" altLang="en-US" sz="2000"/>
              <a:t> + </a:t>
            </a:r>
            <a:r>
              <a:rPr lang="en-US" altLang="en-US" sz="2000">
                <a:solidFill>
                  <a:srgbClr val="E80212"/>
                </a:solidFill>
              </a:rPr>
              <a:t>(-1)</a:t>
            </a:r>
            <a:r>
              <a:rPr lang="en-US" altLang="en-US" sz="2000"/>
              <a:t> = </a:t>
            </a:r>
            <a:r>
              <a:rPr lang="en-US" altLang="en-US" sz="2000">
                <a:solidFill>
                  <a:srgbClr val="99CC00"/>
                </a:solidFill>
              </a:rPr>
              <a:t>V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99CC00"/>
                </a:solidFill>
              </a:rPr>
              <a:t>+1 </a:t>
            </a:r>
            <a:r>
              <a:rPr lang="en-US" altLang="en-US" sz="2000"/>
              <a:t>=</a:t>
            </a:r>
            <a:r>
              <a:rPr lang="en-US" altLang="en-US" sz="2000">
                <a:solidFill>
                  <a:srgbClr val="99CC00"/>
                </a:solidFill>
              </a:rPr>
              <a:t> V</a:t>
            </a:r>
          </a:p>
        </p:txBody>
      </p:sp>
      <p:sp>
        <p:nvSpPr>
          <p:cNvPr id="37905" name="Line 21">
            <a:extLst>
              <a:ext uri="{FF2B5EF4-FFF2-40B4-BE49-F238E27FC236}">
                <a16:creationId xmlns:a16="http://schemas.microsoft.com/office/drawing/2014/main" id="{0015447A-9A5E-4A09-BCA6-63F6DE2505C5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886200"/>
            <a:ext cx="4267200" cy="76200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6" name="Line 22">
            <a:extLst>
              <a:ext uri="{FF2B5EF4-FFF2-40B4-BE49-F238E27FC236}">
                <a16:creationId xmlns:a16="http://schemas.microsoft.com/office/drawing/2014/main" id="{186A5AC0-E179-4DB3-A8E9-80D76C22603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4648200"/>
            <a:ext cx="4267200" cy="76200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7" name="Line 23">
            <a:extLst>
              <a:ext uri="{FF2B5EF4-FFF2-40B4-BE49-F238E27FC236}">
                <a16:creationId xmlns:a16="http://schemas.microsoft.com/office/drawing/2014/main" id="{617EE9CE-425C-4BC2-845E-B1C2B27B651D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6324600"/>
            <a:ext cx="0" cy="22860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8" name="Line 24">
            <a:extLst>
              <a:ext uri="{FF2B5EF4-FFF2-40B4-BE49-F238E27FC236}">
                <a16:creationId xmlns:a16="http://schemas.microsoft.com/office/drawing/2014/main" id="{A1E5F1ED-7AA5-47D8-9D14-17AFBF0709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6477000"/>
            <a:ext cx="4267200" cy="14288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9" name="Line 25">
            <a:extLst>
              <a:ext uri="{FF2B5EF4-FFF2-40B4-BE49-F238E27FC236}">
                <a16:creationId xmlns:a16="http://schemas.microsoft.com/office/drawing/2014/main" id="{9BB41FB0-ED43-4A46-A354-BEF1733597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6338888"/>
            <a:ext cx="0" cy="22860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0" name="Text Box 26">
            <a:extLst>
              <a:ext uri="{FF2B5EF4-FFF2-40B4-BE49-F238E27FC236}">
                <a16:creationId xmlns:a16="http://schemas.microsoft.com/office/drawing/2014/main" id="{E99541DF-BB53-4196-9262-60FFF06CE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6427788"/>
            <a:ext cx="3124200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700">
                <a:solidFill>
                  <a:srgbClr val="99CC00"/>
                </a:solidFill>
              </a:rPr>
              <a:t>Distance = 1/</a:t>
            </a:r>
            <a:r>
              <a:rPr lang="en-US" altLang="en-US" sz="1700" i="1">
                <a:solidFill>
                  <a:srgbClr val="99CC00"/>
                </a:solidFill>
              </a:rPr>
              <a:t>V</a:t>
            </a:r>
            <a:r>
              <a:rPr lang="en-US" altLang="en-US" sz="1700">
                <a:solidFill>
                  <a:srgbClr val="99CC00"/>
                </a:solidFill>
              </a:rPr>
              <a:t> = 1/1 = 1 meter</a:t>
            </a:r>
          </a:p>
        </p:txBody>
      </p:sp>
      <p:sp>
        <p:nvSpPr>
          <p:cNvPr id="37911" name="Slide Number Placeholder 1">
            <a:extLst>
              <a:ext uri="{FF2B5EF4-FFF2-40B4-BE49-F238E27FC236}">
                <a16:creationId xmlns:a16="http://schemas.microsoft.com/office/drawing/2014/main" id="{58F8D297-DEAD-4F39-8DD2-9169BDD5B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3C97F3F-21B2-4E51-94A9-C66522AE3AE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US" altLang="en-US" sz="1000"/>
          </a:p>
        </p:txBody>
      </p:sp>
      <p:sp>
        <p:nvSpPr>
          <p:cNvPr id="28" name="Text Box 3">
            <a:extLst>
              <a:ext uri="{FF2B5EF4-FFF2-40B4-BE49-F238E27FC236}">
                <a16:creationId xmlns:a16="http://schemas.microsoft.com/office/drawing/2014/main" id="{C8E78944-1198-482A-A1D7-336C64F5B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369422"/>
            <a:ext cx="514885" cy="52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17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E80212"/>
                </a:solidFill>
              </a:rPr>
              <a:t>P =</a:t>
            </a:r>
          </a:p>
          <a:p>
            <a:pPr eaLnBrk="1" hangingPunct="1">
              <a:lnSpc>
                <a:spcPts val="17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E80212"/>
                </a:solidFill>
              </a:rPr>
              <a:t>-1D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7">
            <a:extLst>
              <a:ext uri="{FF2B5EF4-FFF2-40B4-BE49-F238E27FC236}">
                <a16:creationId xmlns:a16="http://schemas.microsoft.com/office/drawing/2014/main" id="{7824D100-8F38-4FF5-9069-48DC7B80F3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38915" name="Text Box 3">
            <a:extLst>
              <a:ext uri="{FF2B5EF4-FFF2-40B4-BE49-F238E27FC236}">
                <a16:creationId xmlns:a16="http://schemas.microsoft.com/office/drawing/2014/main" id="{D793C45C-0D5E-4ADF-90AB-8A52EF171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524000"/>
            <a:ext cx="2609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00FF"/>
                </a:solidFill>
              </a:rPr>
              <a:t>U</a:t>
            </a:r>
            <a:r>
              <a:rPr lang="en-US" altLang="en-US" sz="4400"/>
              <a:t> + </a:t>
            </a:r>
            <a:r>
              <a:rPr lang="en-US" altLang="en-US" sz="4400">
                <a:solidFill>
                  <a:srgbClr val="E80212"/>
                </a:solidFill>
              </a:rPr>
              <a:t>P</a:t>
            </a:r>
            <a:r>
              <a:rPr lang="en-US" altLang="en-US" sz="4400"/>
              <a:t> = </a:t>
            </a:r>
            <a:r>
              <a:rPr lang="en-US" altLang="en-US" sz="4400">
                <a:solidFill>
                  <a:srgbClr val="99CC00"/>
                </a:solidFill>
              </a:rPr>
              <a:t>V</a:t>
            </a:r>
          </a:p>
        </p:txBody>
      </p:sp>
      <p:sp>
        <p:nvSpPr>
          <p:cNvPr id="38916" name="Oval 4">
            <a:extLst>
              <a:ext uri="{FF2B5EF4-FFF2-40B4-BE49-F238E27FC236}">
                <a16:creationId xmlns:a16="http://schemas.microsoft.com/office/drawing/2014/main" id="{B10DE63B-5305-42B0-8EDC-66284252F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900" y="4343400"/>
            <a:ext cx="341313" cy="9017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8917" name="Oval 5">
            <a:extLst>
              <a:ext uri="{FF2B5EF4-FFF2-40B4-BE49-F238E27FC236}">
                <a16:creationId xmlns:a16="http://schemas.microsoft.com/office/drawing/2014/main" id="{EA2FEE7A-BB44-455C-AA7A-2FAF20EC4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724400"/>
            <a:ext cx="152400" cy="1524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8918" name="Oval 6">
            <a:extLst>
              <a:ext uri="{FF2B5EF4-FFF2-40B4-BE49-F238E27FC236}">
                <a16:creationId xmlns:a16="http://schemas.microsoft.com/office/drawing/2014/main" id="{CEC0B30B-81B2-4DE7-A094-DC2C2B57F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343400"/>
            <a:ext cx="188913" cy="9144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8919" name="Text Box 7">
            <a:extLst>
              <a:ext uri="{FF2B5EF4-FFF2-40B4-BE49-F238E27FC236}">
                <a16:creationId xmlns:a16="http://schemas.microsoft.com/office/drawing/2014/main" id="{FAF07F4D-F3B8-44A2-8494-5C0E6F712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8825" y="4022725"/>
            <a:ext cx="561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+4D</a:t>
            </a:r>
          </a:p>
        </p:txBody>
      </p:sp>
      <p:sp>
        <p:nvSpPr>
          <p:cNvPr id="38920" name="Text Box 8">
            <a:extLst>
              <a:ext uri="{FF2B5EF4-FFF2-40B4-BE49-F238E27FC236}">
                <a16:creationId xmlns:a16="http://schemas.microsoft.com/office/drawing/2014/main" id="{35700510-3E57-427C-894C-DC0CEF194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038600"/>
            <a:ext cx="561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+3D</a:t>
            </a:r>
          </a:p>
        </p:txBody>
      </p:sp>
      <p:sp>
        <p:nvSpPr>
          <p:cNvPr id="38921" name="Line 9">
            <a:extLst>
              <a:ext uri="{FF2B5EF4-FFF2-40B4-BE49-F238E27FC236}">
                <a16:creationId xmlns:a16="http://schemas.microsoft.com/office/drawing/2014/main" id="{559FDC00-908B-4944-AC69-913492ACFBB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791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2" name="Line 10">
            <a:extLst>
              <a:ext uri="{FF2B5EF4-FFF2-40B4-BE49-F238E27FC236}">
                <a16:creationId xmlns:a16="http://schemas.microsoft.com/office/drawing/2014/main" id="{2FD4A333-7BD2-4C63-8E5C-75BD30E2BE4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3" name="Line 11">
            <a:extLst>
              <a:ext uri="{FF2B5EF4-FFF2-40B4-BE49-F238E27FC236}">
                <a16:creationId xmlns:a16="http://schemas.microsoft.com/office/drawing/2014/main" id="{F1AC3275-8A40-43B5-B7D6-52945A3D3A7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33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4" name="Line 12">
            <a:extLst>
              <a:ext uri="{FF2B5EF4-FFF2-40B4-BE49-F238E27FC236}">
                <a16:creationId xmlns:a16="http://schemas.microsoft.com/office/drawing/2014/main" id="{BECD928E-11EA-46F6-AE25-8596361E7B95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Text Box 13">
            <a:extLst>
              <a:ext uri="{FF2B5EF4-FFF2-40B4-BE49-F238E27FC236}">
                <a16:creationId xmlns:a16="http://schemas.microsoft.com/office/drawing/2014/main" id="{A34E6521-59FB-4ABB-8EF6-8322413ED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2850" y="5821363"/>
            <a:ext cx="615950" cy="274637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-0.5 m</a:t>
            </a:r>
          </a:p>
        </p:txBody>
      </p:sp>
      <p:sp>
        <p:nvSpPr>
          <p:cNvPr id="38926" name="Text Box 14">
            <a:extLst>
              <a:ext uri="{FF2B5EF4-FFF2-40B4-BE49-F238E27FC236}">
                <a16:creationId xmlns:a16="http://schemas.microsoft.com/office/drawing/2014/main" id="{D3F4F06D-207F-49C7-9831-B18B49FC0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478338"/>
            <a:ext cx="549275" cy="2444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Object</a:t>
            </a:r>
          </a:p>
        </p:txBody>
      </p:sp>
      <p:sp>
        <p:nvSpPr>
          <p:cNvPr id="38927" name="Text Box 15">
            <a:extLst>
              <a:ext uri="{FF2B5EF4-FFF2-40B4-BE49-F238E27FC236}">
                <a16:creationId xmlns:a16="http://schemas.microsoft.com/office/drawing/2014/main" id="{6A19E455-B85E-4AF3-A809-9D59DD2E4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5821363"/>
            <a:ext cx="438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1 m</a:t>
            </a:r>
          </a:p>
        </p:txBody>
      </p:sp>
      <p:sp>
        <p:nvSpPr>
          <p:cNvPr id="38928" name="Slide Number Placeholder 1">
            <a:extLst>
              <a:ext uri="{FF2B5EF4-FFF2-40B4-BE49-F238E27FC236}">
                <a16:creationId xmlns:a16="http://schemas.microsoft.com/office/drawing/2014/main" id="{67378B5A-6861-4FFF-B1FB-3E64E4FE5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DF268FD-287C-4FAD-B8ED-C35E295CD50C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US" altLang="en-US" sz="1000"/>
          </a:p>
        </p:txBody>
      </p:sp>
      <p:sp>
        <p:nvSpPr>
          <p:cNvPr id="38929" name="Text Box 14">
            <a:extLst>
              <a:ext uri="{FF2B5EF4-FFF2-40B4-BE49-F238E27FC236}">
                <a16:creationId xmlns:a16="http://schemas.microsoft.com/office/drawing/2014/main" id="{3249B361-944F-4675-89F0-81DDBE6507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57200"/>
            <a:ext cx="5397500" cy="1865313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An object is located ½ m to the left of a +4D lens, which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is in turn 1 m to the left of a +3D lens. Where will the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final image be with respect to the second lens??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FFCCFF"/>
                </a:solidFill>
              </a:rPr>
              <a:t>1 m to the right of the second lens.</a:t>
            </a:r>
            <a:r>
              <a:rPr lang="en-US" altLang="en-US" sz="1600">
                <a:solidFill>
                  <a:srgbClr val="FFCCFF"/>
                </a:solidFill>
              </a:rPr>
              <a:t> To solve vergence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FFCCFF"/>
                </a:solidFill>
              </a:rPr>
              <a:t>problems such as this one, the key is to solve U+P=V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FFCCFF"/>
                </a:solidFill>
              </a:rPr>
              <a:t>for the first lens, then treat the image thus produced as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FFCCFF"/>
                </a:solidFill>
              </a:rPr>
              <a:t>the object for the next lens. This can be continued for any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FFCCFF"/>
                </a:solidFill>
              </a:rPr>
              <a:t>number of lenses.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7">
            <a:extLst>
              <a:ext uri="{FF2B5EF4-FFF2-40B4-BE49-F238E27FC236}">
                <a16:creationId xmlns:a16="http://schemas.microsoft.com/office/drawing/2014/main" id="{438CF36E-09BA-4766-81AA-2F01C33783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39939" name="Text Box 3">
            <a:extLst>
              <a:ext uri="{FF2B5EF4-FFF2-40B4-BE49-F238E27FC236}">
                <a16:creationId xmlns:a16="http://schemas.microsoft.com/office/drawing/2014/main" id="{53D17703-7BC7-4556-980C-0D6BF3C8A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524000"/>
            <a:ext cx="2609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00FF"/>
                </a:solidFill>
              </a:rPr>
              <a:t>U</a:t>
            </a:r>
            <a:r>
              <a:rPr lang="en-US" altLang="en-US" sz="4400"/>
              <a:t> + </a:t>
            </a:r>
            <a:r>
              <a:rPr lang="en-US" altLang="en-US" sz="4400">
                <a:solidFill>
                  <a:srgbClr val="E80212"/>
                </a:solidFill>
              </a:rPr>
              <a:t>P</a:t>
            </a:r>
            <a:r>
              <a:rPr lang="en-US" altLang="en-US" sz="4400"/>
              <a:t> = </a:t>
            </a:r>
            <a:r>
              <a:rPr lang="en-US" altLang="en-US" sz="4400">
                <a:solidFill>
                  <a:srgbClr val="99CC00"/>
                </a:solidFill>
              </a:rPr>
              <a:t>V</a:t>
            </a:r>
          </a:p>
        </p:txBody>
      </p:sp>
      <p:sp>
        <p:nvSpPr>
          <p:cNvPr id="39940" name="Oval 4">
            <a:extLst>
              <a:ext uri="{FF2B5EF4-FFF2-40B4-BE49-F238E27FC236}">
                <a16:creationId xmlns:a16="http://schemas.microsoft.com/office/drawing/2014/main" id="{0C01745F-3845-4572-8FBB-43BCBF478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900" y="4343400"/>
            <a:ext cx="341313" cy="9017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9941" name="Oval 5">
            <a:extLst>
              <a:ext uri="{FF2B5EF4-FFF2-40B4-BE49-F238E27FC236}">
                <a16:creationId xmlns:a16="http://schemas.microsoft.com/office/drawing/2014/main" id="{F5B67BF2-388C-4177-BD69-7B631EEF3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724400"/>
            <a:ext cx="152400" cy="1524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9942" name="Oval 6">
            <a:extLst>
              <a:ext uri="{FF2B5EF4-FFF2-40B4-BE49-F238E27FC236}">
                <a16:creationId xmlns:a16="http://schemas.microsoft.com/office/drawing/2014/main" id="{866AB241-B311-47EE-8D4B-74BD18107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343400"/>
            <a:ext cx="188913" cy="9144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9943" name="Text Box 7">
            <a:extLst>
              <a:ext uri="{FF2B5EF4-FFF2-40B4-BE49-F238E27FC236}">
                <a16:creationId xmlns:a16="http://schemas.microsoft.com/office/drawing/2014/main" id="{05CC7B49-69B1-4926-B25B-59F2D2E63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8825" y="4022725"/>
            <a:ext cx="561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+4D</a:t>
            </a:r>
          </a:p>
        </p:txBody>
      </p:sp>
      <p:sp>
        <p:nvSpPr>
          <p:cNvPr id="39944" name="Text Box 8">
            <a:extLst>
              <a:ext uri="{FF2B5EF4-FFF2-40B4-BE49-F238E27FC236}">
                <a16:creationId xmlns:a16="http://schemas.microsoft.com/office/drawing/2014/main" id="{52DDAC35-9E71-4578-9B9B-EE060F492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038600"/>
            <a:ext cx="561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+3D</a:t>
            </a:r>
          </a:p>
        </p:txBody>
      </p:sp>
      <p:sp>
        <p:nvSpPr>
          <p:cNvPr id="39945" name="Line 9">
            <a:extLst>
              <a:ext uri="{FF2B5EF4-FFF2-40B4-BE49-F238E27FC236}">
                <a16:creationId xmlns:a16="http://schemas.microsoft.com/office/drawing/2014/main" id="{29216505-56DE-4BEA-8E43-20566C9CCB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791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6" name="Line 10">
            <a:extLst>
              <a:ext uri="{FF2B5EF4-FFF2-40B4-BE49-F238E27FC236}">
                <a16:creationId xmlns:a16="http://schemas.microsoft.com/office/drawing/2014/main" id="{8A4589C1-9362-48D3-9084-AB4F9F434C8B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7" name="Line 11">
            <a:extLst>
              <a:ext uri="{FF2B5EF4-FFF2-40B4-BE49-F238E27FC236}">
                <a16:creationId xmlns:a16="http://schemas.microsoft.com/office/drawing/2014/main" id="{5A9BFBFA-814E-4FAE-8317-223C4DE5363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33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8" name="Line 12">
            <a:extLst>
              <a:ext uri="{FF2B5EF4-FFF2-40B4-BE49-F238E27FC236}">
                <a16:creationId xmlns:a16="http://schemas.microsoft.com/office/drawing/2014/main" id="{3D1CDC10-5564-45E5-A47B-9971BFE07C4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9" name="Text Box 13">
            <a:extLst>
              <a:ext uri="{FF2B5EF4-FFF2-40B4-BE49-F238E27FC236}">
                <a16:creationId xmlns:a16="http://schemas.microsoft.com/office/drawing/2014/main" id="{048B995C-F17F-400B-8C21-80C6651B7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2850" y="5821363"/>
            <a:ext cx="615950" cy="274637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-0.5 m</a:t>
            </a:r>
          </a:p>
        </p:txBody>
      </p:sp>
      <p:sp>
        <p:nvSpPr>
          <p:cNvPr id="39950" name="Text Box 14">
            <a:extLst>
              <a:ext uri="{FF2B5EF4-FFF2-40B4-BE49-F238E27FC236}">
                <a16:creationId xmlns:a16="http://schemas.microsoft.com/office/drawing/2014/main" id="{BCA55BA6-D30A-47F5-90F9-2561228A6A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478338"/>
            <a:ext cx="549275" cy="2444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Object</a:t>
            </a:r>
          </a:p>
        </p:txBody>
      </p:sp>
      <p:sp>
        <p:nvSpPr>
          <p:cNvPr id="39951" name="Text Box 15">
            <a:extLst>
              <a:ext uri="{FF2B5EF4-FFF2-40B4-BE49-F238E27FC236}">
                <a16:creationId xmlns:a16="http://schemas.microsoft.com/office/drawing/2014/main" id="{4979A211-E5AC-4127-B8BB-7FBC97BD13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5821363"/>
            <a:ext cx="438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1 m</a:t>
            </a:r>
          </a:p>
        </p:txBody>
      </p:sp>
      <p:sp>
        <p:nvSpPr>
          <p:cNvPr id="39952" name="Slide Number Placeholder 1">
            <a:extLst>
              <a:ext uri="{FF2B5EF4-FFF2-40B4-BE49-F238E27FC236}">
                <a16:creationId xmlns:a16="http://schemas.microsoft.com/office/drawing/2014/main" id="{D93D9318-9F40-4FC4-A999-3093706CE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4C4C995-A0E8-448E-963A-EBA86B65EF66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US" altLang="en-US" sz="1000"/>
          </a:p>
        </p:txBody>
      </p:sp>
      <p:sp>
        <p:nvSpPr>
          <p:cNvPr id="39953" name="Text Box 14">
            <a:extLst>
              <a:ext uri="{FF2B5EF4-FFF2-40B4-BE49-F238E27FC236}">
                <a16:creationId xmlns:a16="http://schemas.microsoft.com/office/drawing/2014/main" id="{361E566D-B902-4A7B-9604-97617FFB95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57200"/>
            <a:ext cx="5397500" cy="1865313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An object is located ½ m to the left of a +4D lens, which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is in turn 1 m to the left of a +3D lens. Where will the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final image be with respect to the second lens??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3333FF"/>
                </a:solidFill>
              </a:rPr>
              <a:t>1 m to the right of the second lens.</a:t>
            </a:r>
            <a:r>
              <a:rPr lang="en-US" altLang="en-US" sz="1600">
                <a:solidFill>
                  <a:srgbClr val="3333FF"/>
                </a:solidFill>
              </a:rPr>
              <a:t> To solve vergence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3333FF"/>
                </a:solidFill>
              </a:rPr>
              <a:t>problems such as this one, the key is to solve U+P=V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3333FF"/>
                </a:solidFill>
              </a:rPr>
              <a:t>for the first lens, then treat the image thus produced as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3333FF"/>
                </a:solidFill>
              </a:rPr>
              <a:t>the object for the next lens. This can be continued for any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3333FF"/>
                </a:solidFill>
              </a:rPr>
              <a:t>number of lenses.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6">
            <a:extLst>
              <a:ext uri="{FF2B5EF4-FFF2-40B4-BE49-F238E27FC236}">
                <a16:creationId xmlns:a16="http://schemas.microsoft.com/office/drawing/2014/main" id="{6C9BEF7D-C120-4585-A36B-C6306F859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40963" name="Text Box 3">
            <a:extLst>
              <a:ext uri="{FF2B5EF4-FFF2-40B4-BE49-F238E27FC236}">
                <a16:creationId xmlns:a16="http://schemas.microsoft.com/office/drawing/2014/main" id="{D201A13A-7C0C-4C6E-9CD9-05A2CD7C36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524000"/>
            <a:ext cx="2609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00FF"/>
                </a:solidFill>
              </a:rPr>
              <a:t>U</a:t>
            </a:r>
            <a:r>
              <a:rPr lang="en-US" altLang="en-US" sz="4400"/>
              <a:t> + </a:t>
            </a:r>
            <a:r>
              <a:rPr lang="en-US" altLang="en-US" sz="4400">
                <a:solidFill>
                  <a:srgbClr val="E80212"/>
                </a:solidFill>
              </a:rPr>
              <a:t>P</a:t>
            </a:r>
            <a:r>
              <a:rPr lang="en-US" altLang="en-US" sz="4400"/>
              <a:t> = </a:t>
            </a:r>
            <a:r>
              <a:rPr lang="en-US" altLang="en-US" sz="4400">
                <a:solidFill>
                  <a:srgbClr val="99CC00"/>
                </a:solidFill>
              </a:rPr>
              <a:t>V</a:t>
            </a:r>
          </a:p>
        </p:txBody>
      </p:sp>
      <p:sp>
        <p:nvSpPr>
          <p:cNvPr id="40964" name="Oval 4">
            <a:extLst>
              <a:ext uri="{FF2B5EF4-FFF2-40B4-BE49-F238E27FC236}">
                <a16:creationId xmlns:a16="http://schemas.microsoft.com/office/drawing/2014/main" id="{2A811EAE-D3DC-4594-B4CF-88340B7E1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900" y="4343400"/>
            <a:ext cx="341313" cy="9017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0965" name="Oval 5">
            <a:extLst>
              <a:ext uri="{FF2B5EF4-FFF2-40B4-BE49-F238E27FC236}">
                <a16:creationId xmlns:a16="http://schemas.microsoft.com/office/drawing/2014/main" id="{2E766D9C-E48E-4FF5-931D-2DCBA00DD7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343400"/>
            <a:ext cx="188913" cy="9144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0966" name="Text Box 6">
            <a:extLst>
              <a:ext uri="{FF2B5EF4-FFF2-40B4-BE49-F238E27FC236}">
                <a16:creationId xmlns:a16="http://schemas.microsoft.com/office/drawing/2014/main" id="{379F0F7B-8530-4463-A69E-C7A0DB2E5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8825" y="4022725"/>
            <a:ext cx="561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+4D</a:t>
            </a:r>
          </a:p>
        </p:txBody>
      </p:sp>
      <p:sp>
        <p:nvSpPr>
          <p:cNvPr id="40967" name="Text Box 7">
            <a:extLst>
              <a:ext uri="{FF2B5EF4-FFF2-40B4-BE49-F238E27FC236}">
                <a16:creationId xmlns:a16="http://schemas.microsoft.com/office/drawing/2014/main" id="{1567E330-C4F4-49F2-9681-6990085896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038600"/>
            <a:ext cx="561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+3D</a:t>
            </a:r>
          </a:p>
        </p:txBody>
      </p:sp>
      <p:sp>
        <p:nvSpPr>
          <p:cNvPr id="40968" name="Line 8">
            <a:extLst>
              <a:ext uri="{FF2B5EF4-FFF2-40B4-BE49-F238E27FC236}">
                <a16:creationId xmlns:a16="http://schemas.microsoft.com/office/drawing/2014/main" id="{1D10E699-4621-409F-A2FF-F592E87BB30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791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9" name="Line 9">
            <a:extLst>
              <a:ext uri="{FF2B5EF4-FFF2-40B4-BE49-F238E27FC236}">
                <a16:creationId xmlns:a16="http://schemas.microsoft.com/office/drawing/2014/main" id="{B7D0DDB4-318D-422D-93A2-3F1F62EA9B9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0" name="Line 10">
            <a:extLst>
              <a:ext uri="{FF2B5EF4-FFF2-40B4-BE49-F238E27FC236}">
                <a16:creationId xmlns:a16="http://schemas.microsoft.com/office/drawing/2014/main" id="{857EA87C-4247-49C2-A47C-49C3922EDC1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33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1" name="Line 11">
            <a:extLst>
              <a:ext uri="{FF2B5EF4-FFF2-40B4-BE49-F238E27FC236}">
                <a16:creationId xmlns:a16="http://schemas.microsoft.com/office/drawing/2014/main" id="{06734162-7734-44E5-A034-3E866280B13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2" name="Text Box 12">
            <a:extLst>
              <a:ext uri="{FF2B5EF4-FFF2-40B4-BE49-F238E27FC236}">
                <a16:creationId xmlns:a16="http://schemas.microsoft.com/office/drawing/2014/main" id="{C19E0E1E-F33F-4104-8D57-12424F261A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2850" y="5821363"/>
            <a:ext cx="615950" cy="274637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-0.5 m</a:t>
            </a:r>
          </a:p>
        </p:txBody>
      </p:sp>
      <p:sp>
        <p:nvSpPr>
          <p:cNvPr id="40973" name="Text Box 13">
            <a:extLst>
              <a:ext uri="{FF2B5EF4-FFF2-40B4-BE49-F238E27FC236}">
                <a16:creationId xmlns:a16="http://schemas.microsoft.com/office/drawing/2014/main" id="{98E8DF9C-A08C-4BDB-9F48-7020B713B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5821363"/>
            <a:ext cx="438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1 m</a:t>
            </a:r>
          </a:p>
        </p:txBody>
      </p:sp>
      <p:sp>
        <p:nvSpPr>
          <p:cNvPr id="40974" name="Text Box 14">
            <a:extLst>
              <a:ext uri="{FF2B5EF4-FFF2-40B4-BE49-F238E27FC236}">
                <a16:creationId xmlns:a16="http://schemas.microsoft.com/office/drawing/2014/main" id="{ED3725C1-3A2A-4A33-A2DA-F67DD109B0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543175"/>
            <a:ext cx="2901950" cy="12446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 dirty="0"/>
              <a:t>For the +4D lens: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U = 1/-0.5 = -2D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CCFFCC"/>
                </a:solidFill>
              </a:rPr>
              <a:t>P = +4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CCFFCC"/>
                </a:solidFill>
              </a:rPr>
              <a:t>V = +2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CCFFCC"/>
                </a:solidFill>
              </a:rPr>
              <a:t>The image from the first lens is 1/2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CCFFCC"/>
                </a:solidFill>
              </a:rPr>
              <a:t>= .5 m to the right of the first lens</a:t>
            </a:r>
          </a:p>
        </p:txBody>
      </p:sp>
      <p:sp>
        <p:nvSpPr>
          <p:cNvPr id="40975" name="Line 15">
            <a:extLst>
              <a:ext uri="{FF2B5EF4-FFF2-40B4-BE49-F238E27FC236}">
                <a16:creationId xmlns:a16="http://schemas.microsoft.com/office/drawing/2014/main" id="{36D81D68-9DE6-4F16-9762-EAED07CC4B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44196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6" name="Line 16">
            <a:extLst>
              <a:ext uri="{FF2B5EF4-FFF2-40B4-BE49-F238E27FC236}">
                <a16:creationId xmlns:a16="http://schemas.microsoft.com/office/drawing/2014/main" id="{77D50F8A-B7FB-4811-9623-91653BE50C6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48006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7" name="Oval 19">
            <a:extLst>
              <a:ext uri="{FF2B5EF4-FFF2-40B4-BE49-F238E27FC236}">
                <a16:creationId xmlns:a16="http://schemas.microsoft.com/office/drawing/2014/main" id="{305796F1-C8AC-48E8-9173-36FC84BE7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724400"/>
            <a:ext cx="152400" cy="1524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0978" name="Text Box 21">
            <a:extLst>
              <a:ext uri="{FF2B5EF4-FFF2-40B4-BE49-F238E27FC236}">
                <a16:creationId xmlns:a16="http://schemas.microsoft.com/office/drawing/2014/main" id="{D0A7B482-0F28-4384-B5B7-76424875C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478338"/>
            <a:ext cx="549275" cy="2444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Object</a:t>
            </a:r>
          </a:p>
        </p:txBody>
      </p:sp>
      <p:sp>
        <p:nvSpPr>
          <p:cNvPr id="40979" name="Slide Number Placeholder 1">
            <a:extLst>
              <a:ext uri="{FF2B5EF4-FFF2-40B4-BE49-F238E27FC236}">
                <a16:creationId xmlns:a16="http://schemas.microsoft.com/office/drawing/2014/main" id="{CD363FF1-AE23-43F5-93CD-2FF89BD8C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72FD28-24BC-4F4D-A8FF-D7EA7D87897C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US" altLang="en-US" sz="1000"/>
          </a:p>
        </p:txBody>
      </p:sp>
      <p:sp>
        <p:nvSpPr>
          <p:cNvPr id="40980" name="Text Box 14">
            <a:extLst>
              <a:ext uri="{FF2B5EF4-FFF2-40B4-BE49-F238E27FC236}">
                <a16:creationId xmlns:a16="http://schemas.microsoft.com/office/drawing/2014/main" id="{8B93DB55-444A-47D0-B962-1EDF3D533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57200"/>
            <a:ext cx="5397500" cy="1865313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An object is located ½ m to the left of a +4D lens, which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is in turn 1 m to the left of a +3D lens. Where will the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final image be with respect to the second lens??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3333FF"/>
                </a:solidFill>
              </a:rPr>
              <a:t>1 m to the right of the second lens.</a:t>
            </a:r>
            <a:r>
              <a:rPr lang="en-US" altLang="en-US" sz="1600">
                <a:solidFill>
                  <a:srgbClr val="3333FF"/>
                </a:solidFill>
              </a:rPr>
              <a:t> To solve vergence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3333FF"/>
                </a:solidFill>
              </a:rPr>
              <a:t>problems such as this one, the key is to solve U+P=V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3333FF"/>
                </a:solidFill>
              </a:rPr>
              <a:t>for the first lens, then treat the image thus produced as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3333FF"/>
                </a:solidFill>
              </a:rPr>
              <a:t>the object for the next lens. This can be continued for any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3333FF"/>
                </a:solidFill>
              </a:rPr>
              <a:t>number of lenses.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6">
            <a:extLst>
              <a:ext uri="{FF2B5EF4-FFF2-40B4-BE49-F238E27FC236}">
                <a16:creationId xmlns:a16="http://schemas.microsoft.com/office/drawing/2014/main" id="{193851AF-6412-46E1-83B7-57D0BB4C21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41987" name="Text Box 3">
            <a:extLst>
              <a:ext uri="{FF2B5EF4-FFF2-40B4-BE49-F238E27FC236}">
                <a16:creationId xmlns:a16="http://schemas.microsoft.com/office/drawing/2014/main" id="{5B2F866E-E29F-4180-87DF-791D295A5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524000"/>
            <a:ext cx="2609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00FF"/>
                </a:solidFill>
              </a:rPr>
              <a:t>U</a:t>
            </a:r>
            <a:r>
              <a:rPr lang="en-US" altLang="en-US" sz="4400"/>
              <a:t> + </a:t>
            </a:r>
            <a:r>
              <a:rPr lang="en-US" altLang="en-US" sz="4400">
                <a:solidFill>
                  <a:srgbClr val="E80212"/>
                </a:solidFill>
              </a:rPr>
              <a:t>P</a:t>
            </a:r>
            <a:r>
              <a:rPr lang="en-US" altLang="en-US" sz="4400"/>
              <a:t> = </a:t>
            </a:r>
            <a:r>
              <a:rPr lang="en-US" altLang="en-US" sz="4400">
                <a:solidFill>
                  <a:srgbClr val="99CC00"/>
                </a:solidFill>
              </a:rPr>
              <a:t>V</a:t>
            </a:r>
          </a:p>
        </p:txBody>
      </p:sp>
      <p:sp>
        <p:nvSpPr>
          <p:cNvPr id="41988" name="Oval 4">
            <a:extLst>
              <a:ext uri="{FF2B5EF4-FFF2-40B4-BE49-F238E27FC236}">
                <a16:creationId xmlns:a16="http://schemas.microsoft.com/office/drawing/2014/main" id="{1FBC5FB5-77FA-47FA-AD6E-EF67B86320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900" y="4343400"/>
            <a:ext cx="341313" cy="9017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1989" name="Oval 5">
            <a:extLst>
              <a:ext uri="{FF2B5EF4-FFF2-40B4-BE49-F238E27FC236}">
                <a16:creationId xmlns:a16="http://schemas.microsoft.com/office/drawing/2014/main" id="{55390FC3-616E-462D-ACFB-CB02BB61E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343400"/>
            <a:ext cx="188913" cy="9144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1990" name="Text Box 6">
            <a:extLst>
              <a:ext uri="{FF2B5EF4-FFF2-40B4-BE49-F238E27FC236}">
                <a16:creationId xmlns:a16="http://schemas.microsoft.com/office/drawing/2014/main" id="{059FEE99-25D5-42E3-A235-C460705C4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8825" y="4022725"/>
            <a:ext cx="561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/>
              <a:t>+4D</a:t>
            </a:r>
          </a:p>
        </p:txBody>
      </p:sp>
      <p:sp>
        <p:nvSpPr>
          <p:cNvPr id="41991" name="Text Box 7">
            <a:extLst>
              <a:ext uri="{FF2B5EF4-FFF2-40B4-BE49-F238E27FC236}">
                <a16:creationId xmlns:a16="http://schemas.microsoft.com/office/drawing/2014/main" id="{375B9B46-A5E5-440A-A628-81B7509A65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038600"/>
            <a:ext cx="561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+3D</a:t>
            </a:r>
          </a:p>
        </p:txBody>
      </p:sp>
      <p:sp>
        <p:nvSpPr>
          <p:cNvPr id="41992" name="Line 8">
            <a:extLst>
              <a:ext uri="{FF2B5EF4-FFF2-40B4-BE49-F238E27FC236}">
                <a16:creationId xmlns:a16="http://schemas.microsoft.com/office/drawing/2014/main" id="{02CD9F6C-27C2-419C-BA35-24BBC06035E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791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3" name="Line 9">
            <a:extLst>
              <a:ext uri="{FF2B5EF4-FFF2-40B4-BE49-F238E27FC236}">
                <a16:creationId xmlns:a16="http://schemas.microsoft.com/office/drawing/2014/main" id="{95B28A0C-E89E-4B61-B413-7AA5F2BBD08E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4" name="Line 10">
            <a:extLst>
              <a:ext uri="{FF2B5EF4-FFF2-40B4-BE49-F238E27FC236}">
                <a16:creationId xmlns:a16="http://schemas.microsoft.com/office/drawing/2014/main" id="{F19FDACF-4BA5-491E-9F4B-8D622A8C2F2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33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5" name="Line 11">
            <a:extLst>
              <a:ext uri="{FF2B5EF4-FFF2-40B4-BE49-F238E27FC236}">
                <a16:creationId xmlns:a16="http://schemas.microsoft.com/office/drawing/2014/main" id="{1CD80594-1074-44A8-AE7A-91434039290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6" name="Text Box 12">
            <a:extLst>
              <a:ext uri="{FF2B5EF4-FFF2-40B4-BE49-F238E27FC236}">
                <a16:creationId xmlns:a16="http://schemas.microsoft.com/office/drawing/2014/main" id="{002C0D88-D226-43D1-84EB-693DFD0DC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2850" y="5821363"/>
            <a:ext cx="615950" cy="274637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-0.5 m</a:t>
            </a:r>
          </a:p>
        </p:txBody>
      </p:sp>
      <p:sp>
        <p:nvSpPr>
          <p:cNvPr id="41997" name="Text Box 13">
            <a:extLst>
              <a:ext uri="{FF2B5EF4-FFF2-40B4-BE49-F238E27FC236}">
                <a16:creationId xmlns:a16="http://schemas.microsoft.com/office/drawing/2014/main" id="{1484338C-5E54-4D29-A21C-C645C4B48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5821363"/>
            <a:ext cx="438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1 m</a:t>
            </a:r>
          </a:p>
        </p:txBody>
      </p:sp>
      <p:sp>
        <p:nvSpPr>
          <p:cNvPr id="41998" name="Text Box 14">
            <a:extLst>
              <a:ext uri="{FF2B5EF4-FFF2-40B4-BE49-F238E27FC236}">
                <a16:creationId xmlns:a16="http://schemas.microsoft.com/office/drawing/2014/main" id="{5612FB57-884A-49B0-B15E-D0E79AFF9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543175"/>
            <a:ext cx="2901950" cy="12446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 dirty="0"/>
              <a:t>For the +4D lens: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U = 1/-0.5 = -2D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P = +4D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CCFFCC"/>
                </a:solidFill>
              </a:rPr>
              <a:t>V = +2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CCFFCC"/>
                </a:solidFill>
              </a:rPr>
              <a:t>The image from the first lens is 1/2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CCFFCC"/>
                </a:solidFill>
              </a:rPr>
              <a:t>= .5 m to the right of the first lens</a:t>
            </a:r>
          </a:p>
        </p:txBody>
      </p:sp>
      <p:sp>
        <p:nvSpPr>
          <p:cNvPr id="41999" name="Line 15">
            <a:extLst>
              <a:ext uri="{FF2B5EF4-FFF2-40B4-BE49-F238E27FC236}">
                <a16:creationId xmlns:a16="http://schemas.microsoft.com/office/drawing/2014/main" id="{79D8D7E7-3F5A-4400-9758-4E963B7B64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44196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0" name="Line 16">
            <a:extLst>
              <a:ext uri="{FF2B5EF4-FFF2-40B4-BE49-F238E27FC236}">
                <a16:creationId xmlns:a16="http://schemas.microsoft.com/office/drawing/2014/main" id="{2E0CE61C-4A2D-42B0-B3A1-1ECD39CECDF1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48006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1" name="Oval 19">
            <a:extLst>
              <a:ext uri="{FF2B5EF4-FFF2-40B4-BE49-F238E27FC236}">
                <a16:creationId xmlns:a16="http://schemas.microsoft.com/office/drawing/2014/main" id="{8CECBF4C-BC61-49FB-9AC0-527E77814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724400"/>
            <a:ext cx="152400" cy="1524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2002" name="Text Box 21">
            <a:extLst>
              <a:ext uri="{FF2B5EF4-FFF2-40B4-BE49-F238E27FC236}">
                <a16:creationId xmlns:a16="http://schemas.microsoft.com/office/drawing/2014/main" id="{E1BC5EE5-0ECD-4177-AB98-94D223437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478338"/>
            <a:ext cx="549275" cy="2444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Object</a:t>
            </a:r>
          </a:p>
        </p:txBody>
      </p:sp>
      <p:sp>
        <p:nvSpPr>
          <p:cNvPr id="42003" name="Slide Number Placeholder 1">
            <a:extLst>
              <a:ext uri="{FF2B5EF4-FFF2-40B4-BE49-F238E27FC236}">
                <a16:creationId xmlns:a16="http://schemas.microsoft.com/office/drawing/2014/main" id="{92D8E464-CEA6-4DF9-AC2D-0B6533307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F7695CB-C9FA-4E6F-B1E3-2A8CD3E924D7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US" altLang="en-US" sz="1000"/>
          </a:p>
        </p:txBody>
      </p:sp>
      <p:sp>
        <p:nvSpPr>
          <p:cNvPr id="42004" name="Text Box 14">
            <a:extLst>
              <a:ext uri="{FF2B5EF4-FFF2-40B4-BE49-F238E27FC236}">
                <a16:creationId xmlns:a16="http://schemas.microsoft.com/office/drawing/2014/main" id="{2366216C-36D1-420A-96FE-95D2BCA2D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57200"/>
            <a:ext cx="5397500" cy="1865313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An object is located ½ m to the left of a +4D lens, which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is in turn 1 m to the left of a +3D lens. Where will the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final image be with respect to the second lens??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3333FF"/>
                </a:solidFill>
              </a:rPr>
              <a:t>1 m to the right of the second lens.</a:t>
            </a:r>
            <a:r>
              <a:rPr lang="en-US" altLang="en-US" sz="1600">
                <a:solidFill>
                  <a:srgbClr val="3333FF"/>
                </a:solidFill>
              </a:rPr>
              <a:t> To solve vergence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3333FF"/>
                </a:solidFill>
              </a:rPr>
              <a:t>problems such as this one, the key is to solve U+P=V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3333FF"/>
                </a:solidFill>
              </a:rPr>
              <a:t>for the first lens, then treat the image thus produced as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3333FF"/>
                </a:solidFill>
              </a:rPr>
              <a:t>the object for the next lens. This can be continued for any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3333FF"/>
                </a:solidFill>
              </a:rPr>
              <a:t>number of lenses.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2703449-AB4F-4FE2-A8C2-342372F4E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447800"/>
            <a:ext cx="7162800" cy="1828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171" name="Rectangle 4">
            <a:extLst>
              <a:ext uri="{FF2B5EF4-FFF2-40B4-BE49-F238E27FC236}">
                <a16:creationId xmlns:a16="http://schemas.microsoft.com/office/drawing/2014/main" id="{22CA4C49-6635-4556-910E-85ADD24D6E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1490663"/>
            <a:ext cx="5715000" cy="6429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/>
              <a:t>A </a:t>
            </a:r>
            <a:r>
              <a:rPr lang="en-US" altLang="en-US" sz="1600" b="1"/>
              <a:t>+1D</a:t>
            </a:r>
            <a:r>
              <a:rPr lang="en-US" altLang="en-US" sz="1600"/>
              <a:t> lens will focus parallel rays </a:t>
            </a:r>
            <a:r>
              <a:rPr lang="en-US" altLang="en-US" sz="1600" b="1">
                <a:solidFill>
                  <a:srgbClr val="0000FF"/>
                </a:solidFill>
              </a:rPr>
              <a:t>?</a:t>
            </a:r>
            <a:r>
              <a:rPr lang="en-US" altLang="en-US" sz="1600"/>
              <a:t>m to the</a:t>
            </a:r>
            <a:r>
              <a:rPr lang="en-US" altLang="en-US" sz="1600">
                <a:solidFill>
                  <a:srgbClr val="0000FF"/>
                </a:solidFill>
              </a:rPr>
              <a:t> </a:t>
            </a:r>
            <a:r>
              <a:rPr lang="en-US" altLang="en-US" sz="1600" b="1">
                <a:solidFill>
                  <a:srgbClr val="0000FF"/>
                </a:solidFill>
              </a:rPr>
              <a:t>?</a:t>
            </a:r>
            <a:r>
              <a:rPr lang="en-US" altLang="en-US" sz="1600"/>
              <a:t> of the lens</a:t>
            </a:r>
          </a:p>
        </p:txBody>
      </p:sp>
      <p:sp>
        <p:nvSpPr>
          <p:cNvPr id="7172" name="Oval 5">
            <a:extLst>
              <a:ext uri="{FF2B5EF4-FFF2-40B4-BE49-F238E27FC236}">
                <a16:creationId xmlns:a16="http://schemas.microsoft.com/office/drawing/2014/main" id="{57DC7FD1-53D5-4328-AA48-662D43828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0425" y="2012950"/>
            <a:ext cx="341313" cy="901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173" name="Line 6">
            <a:extLst>
              <a:ext uri="{FF2B5EF4-FFF2-40B4-BE49-F238E27FC236}">
                <a16:creationId xmlns:a16="http://schemas.microsoft.com/office/drawing/2014/main" id="{48AB0E64-7DA4-44FE-A5B1-3E58C79A63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2141538"/>
            <a:ext cx="2386013" cy="2206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Line 7">
            <a:extLst>
              <a:ext uri="{FF2B5EF4-FFF2-40B4-BE49-F238E27FC236}">
                <a16:creationId xmlns:a16="http://schemas.microsoft.com/office/drawing/2014/main" id="{0F608921-233C-4595-B618-41A1B96A099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514600"/>
            <a:ext cx="2386013" cy="271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Text Box 8">
            <a:extLst>
              <a:ext uri="{FF2B5EF4-FFF2-40B4-BE49-F238E27FC236}">
                <a16:creationId xmlns:a16="http://schemas.microsoft.com/office/drawing/2014/main" id="{66FE6687-3F31-4DEC-A7F5-650AC01C4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5650" y="1752600"/>
            <a:ext cx="514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+1D</a:t>
            </a:r>
          </a:p>
        </p:txBody>
      </p:sp>
      <p:sp>
        <p:nvSpPr>
          <p:cNvPr id="7176" name="Text Box 9">
            <a:extLst>
              <a:ext uri="{FF2B5EF4-FFF2-40B4-BE49-F238E27FC236}">
                <a16:creationId xmlns:a16="http://schemas.microsoft.com/office/drawing/2014/main" id="{80E9C8ED-64A5-4578-B610-6325F0E5C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0038" y="2046288"/>
            <a:ext cx="14001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/>
              <a:t>Diopters = +1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rgbClr val="0000FF"/>
                </a:solidFill>
              </a:rPr>
              <a:t>Reciprocal = 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rgbClr val="0000FF"/>
                </a:solidFill>
              </a:rPr>
              <a:t>Distance = ?</a:t>
            </a:r>
          </a:p>
        </p:txBody>
      </p:sp>
      <p:sp>
        <p:nvSpPr>
          <p:cNvPr id="7177" name="Rectangle 10">
            <a:extLst>
              <a:ext uri="{FF2B5EF4-FFF2-40B4-BE49-F238E27FC236}">
                <a16:creationId xmlns:a16="http://schemas.microsoft.com/office/drawing/2014/main" id="{DF1E4C57-A29F-4167-849B-75357E690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678363"/>
            <a:ext cx="7239000" cy="187483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178" name="Rectangle 11">
            <a:extLst>
              <a:ext uri="{FF2B5EF4-FFF2-40B4-BE49-F238E27FC236}">
                <a16:creationId xmlns:a16="http://schemas.microsoft.com/office/drawing/2014/main" id="{A29AE284-70FD-41FB-8906-8C47A5C6B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721225"/>
            <a:ext cx="64008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87425" indent="-293688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en-US" sz="1600"/>
              <a:t>A </a:t>
            </a:r>
            <a:r>
              <a:rPr lang="en-US" altLang="en-US" sz="1600" b="1"/>
              <a:t>-1D</a:t>
            </a:r>
            <a:r>
              <a:rPr lang="en-US" altLang="en-US" sz="1600"/>
              <a:t> lens will ‘focus’ parallel rays </a:t>
            </a:r>
            <a:r>
              <a:rPr lang="en-US" altLang="en-US" sz="1600" b="1">
                <a:solidFill>
                  <a:srgbClr val="0000FF"/>
                </a:solidFill>
              </a:rPr>
              <a:t>?</a:t>
            </a:r>
            <a:r>
              <a:rPr lang="en-US" altLang="en-US" sz="1600"/>
              <a:t>m to the</a:t>
            </a:r>
            <a:r>
              <a:rPr lang="en-US" altLang="en-US" sz="1600">
                <a:solidFill>
                  <a:srgbClr val="3333FF"/>
                </a:solidFill>
              </a:rPr>
              <a:t> </a:t>
            </a:r>
            <a:r>
              <a:rPr lang="en-US" altLang="en-US" sz="1600" b="1">
                <a:solidFill>
                  <a:srgbClr val="3333FF"/>
                </a:solidFill>
              </a:rPr>
              <a:t>?</a:t>
            </a:r>
            <a:r>
              <a:rPr lang="en-US" altLang="en-US" sz="1600"/>
              <a:t> of the lens</a:t>
            </a:r>
          </a:p>
        </p:txBody>
      </p:sp>
      <p:sp>
        <p:nvSpPr>
          <p:cNvPr id="7179" name="Line 12">
            <a:extLst>
              <a:ext uri="{FF2B5EF4-FFF2-40B4-BE49-F238E27FC236}">
                <a16:creationId xmlns:a16="http://schemas.microsoft.com/office/drawing/2014/main" id="{A6DDE274-C616-4206-95EB-16B080E001A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105400"/>
            <a:ext cx="2386013" cy="3127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13">
            <a:extLst>
              <a:ext uri="{FF2B5EF4-FFF2-40B4-BE49-F238E27FC236}">
                <a16:creationId xmlns:a16="http://schemas.microsoft.com/office/drawing/2014/main" id="{E6D0D7C0-5064-4B68-8918-C17C92B410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81200" y="6062663"/>
            <a:ext cx="2386013" cy="2619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Text Box 14">
            <a:extLst>
              <a:ext uri="{FF2B5EF4-FFF2-40B4-BE49-F238E27FC236}">
                <a16:creationId xmlns:a16="http://schemas.microsoft.com/office/drawing/2014/main" id="{5012A96D-F92A-43C8-8F2A-7AFA26E1A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2100" y="5029200"/>
            <a:ext cx="469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-1D</a:t>
            </a:r>
          </a:p>
        </p:txBody>
      </p:sp>
      <p:sp>
        <p:nvSpPr>
          <p:cNvPr id="7182" name="Text Box 15">
            <a:extLst>
              <a:ext uri="{FF2B5EF4-FFF2-40B4-BE49-F238E27FC236}">
                <a16:creationId xmlns:a16="http://schemas.microsoft.com/office/drawing/2014/main" id="{973B38C4-27BF-4BED-AD74-AFA23B649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7638" y="5322888"/>
            <a:ext cx="14001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/>
              <a:t>Diopters = -1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rgbClr val="0000FF"/>
                </a:solidFill>
              </a:rPr>
              <a:t>Reciprocal = 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rgbClr val="0000FF"/>
                </a:solidFill>
              </a:rPr>
              <a:t>Distance = ?</a:t>
            </a:r>
          </a:p>
        </p:txBody>
      </p:sp>
      <p:grpSp>
        <p:nvGrpSpPr>
          <p:cNvPr id="7183" name="Group 16">
            <a:extLst>
              <a:ext uri="{FF2B5EF4-FFF2-40B4-BE49-F238E27FC236}">
                <a16:creationId xmlns:a16="http://schemas.microsoft.com/office/drawing/2014/main" id="{A1624372-2EBD-413E-8EE5-DA7B141549D2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5283200"/>
            <a:ext cx="457200" cy="914400"/>
            <a:chOff x="3072" y="2064"/>
            <a:chExt cx="816" cy="1248"/>
          </a:xfrm>
        </p:grpSpPr>
        <p:sp>
          <p:nvSpPr>
            <p:cNvPr id="7193" name="Freeform 17">
              <a:extLst>
                <a:ext uri="{FF2B5EF4-FFF2-40B4-BE49-F238E27FC236}">
                  <a16:creationId xmlns:a16="http://schemas.microsoft.com/office/drawing/2014/main" id="{A2165B24-8775-433A-8854-E6492C65DA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2" y="2064"/>
              <a:ext cx="248" cy="1248"/>
            </a:xfrm>
            <a:custGeom>
              <a:avLst/>
              <a:gdLst>
                <a:gd name="T0" fmla="*/ 0 w 200"/>
                <a:gd name="T1" fmla="*/ 0 h 1248"/>
                <a:gd name="T2" fmla="*/ 1332 w 200"/>
                <a:gd name="T3" fmla="*/ 624 h 1248"/>
                <a:gd name="T4" fmla="*/ 334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Freeform 18">
              <a:extLst>
                <a:ext uri="{FF2B5EF4-FFF2-40B4-BE49-F238E27FC236}">
                  <a16:creationId xmlns:a16="http://schemas.microsoft.com/office/drawing/2014/main" id="{AAE51E50-5722-4FE1-A5FE-D32F244EFBD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648" y="2064"/>
              <a:ext cx="240" cy="1248"/>
            </a:xfrm>
            <a:custGeom>
              <a:avLst/>
              <a:gdLst>
                <a:gd name="T0" fmla="*/ 0 w 200"/>
                <a:gd name="T1" fmla="*/ 0 h 1248"/>
                <a:gd name="T2" fmla="*/ 986 w 200"/>
                <a:gd name="T3" fmla="*/ 624 h 1248"/>
                <a:gd name="T4" fmla="*/ 251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Line 19">
              <a:extLst>
                <a:ext uri="{FF2B5EF4-FFF2-40B4-BE49-F238E27FC236}">
                  <a16:creationId xmlns:a16="http://schemas.microsoft.com/office/drawing/2014/main" id="{E322E055-30E4-40DF-8349-5E0B678355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06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Line 20">
              <a:extLst>
                <a:ext uri="{FF2B5EF4-FFF2-40B4-BE49-F238E27FC236}">
                  <a16:creationId xmlns:a16="http://schemas.microsoft.com/office/drawing/2014/main" id="{3E3685E4-FED4-4433-B8B7-585ACBE30F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331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84" name="Text Box 22">
            <a:extLst>
              <a:ext uri="{FF2B5EF4-FFF2-40B4-BE49-F238E27FC236}">
                <a16:creationId xmlns:a16="http://schemas.microsoft.com/office/drawing/2014/main" id="{500C6F95-B658-44E8-B68B-4F031ADDB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8188" y="1676400"/>
            <a:ext cx="862012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600" i="1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7185" name="Text Box 23">
            <a:extLst>
              <a:ext uri="{FF2B5EF4-FFF2-40B4-BE49-F238E27FC236}">
                <a16:creationId xmlns:a16="http://schemas.microsoft.com/office/drawing/2014/main" id="{CC1CCB12-EB93-4C6C-942C-815D2E470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8188" y="4921250"/>
            <a:ext cx="862012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600" i="1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7186" name="Text Box 26">
            <a:extLst>
              <a:ext uri="{FF2B5EF4-FFF2-40B4-BE49-F238E27FC236}">
                <a16:creationId xmlns:a16="http://schemas.microsoft.com/office/drawing/2014/main" id="{192C0FA7-7B69-46FA-B506-457DE5180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0300" y="1614488"/>
            <a:ext cx="292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^</a:t>
            </a:r>
          </a:p>
        </p:txBody>
      </p:sp>
      <p:sp>
        <p:nvSpPr>
          <p:cNvPr id="7187" name="Text Box 28">
            <a:extLst>
              <a:ext uri="{FF2B5EF4-FFF2-40B4-BE49-F238E27FC236}">
                <a16:creationId xmlns:a16="http://schemas.microsoft.com/office/drawing/2014/main" id="{8D88CA30-D54B-4DF7-8F01-8FC66FEF6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352800"/>
            <a:ext cx="91201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We have seen how the dioptric power of a lens affects incoming parallel rays. </a:t>
            </a:r>
            <a:r>
              <a:rPr lang="en-US" altLang="en-US" sz="1400" i="1">
                <a:solidFill>
                  <a:srgbClr val="0000FF"/>
                </a:solidFill>
              </a:rPr>
              <a:t>But what if the rays are not parallel?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We need a more generalized concept concerning the relationships among incoming/outgoing rays, and lenses.</a:t>
            </a:r>
          </a:p>
        </p:txBody>
      </p:sp>
      <p:sp>
        <p:nvSpPr>
          <p:cNvPr id="7188" name="Rectangle 5">
            <a:extLst>
              <a:ext uri="{FF2B5EF4-FFF2-40B4-BE49-F238E27FC236}">
                <a16:creationId xmlns:a16="http://schemas.microsoft.com/office/drawing/2014/main" id="{D4E19C66-4CAD-4343-B8B5-F77A230AF5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7189" name="Text Box 47">
            <a:extLst>
              <a:ext uri="{FF2B5EF4-FFF2-40B4-BE49-F238E27FC236}">
                <a16:creationId xmlns:a16="http://schemas.microsoft.com/office/drawing/2014/main" id="{3AA430C7-1370-4D3B-8582-1192D347F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876800"/>
            <a:ext cx="292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^</a:t>
            </a:r>
          </a:p>
        </p:txBody>
      </p:sp>
      <p:sp>
        <p:nvSpPr>
          <p:cNvPr id="7190" name="Slide Number Placeholder 1">
            <a:extLst>
              <a:ext uri="{FF2B5EF4-FFF2-40B4-BE49-F238E27FC236}">
                <a16:creationId xmlns:a16="http://schemas.microsoft.com/office/drawing/2014/main" id="{6ACC4B4B-7AE7-4D40-B9CF-50AE1428D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2A3602B-8A1D-47F1-BCA7-66F1EDE6CD67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/>
          </a:p>
        </p:txBody>
      </p:sp>
      <p:sp>
        <p:nvSpPr>
          <p:cNvPr id="7191" name="Text Box 44">
            <a:extLst>
              <a:ext uri="{FF2B5EF4-FFF2-40B4-BE49-F238E27FC236}">
                <a16:creationId xmlns:a16="http://schemas.microsoft.com/office/drawing/2014/main" id="{1E7FF982-0787-4747-B45E-A8F9B1C40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8050" y="1344613"/>
            <a:ext cx="6667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  <a:latin typeface="Segoe Script" panose="030B0504020000000003" pitchFamily="66" charset="0"/>
              </a:rPr>
              <a:t>non</a:t>
            </a:r>
          </a:p>
        </p:txBody>
      </p:sp>
      <p:sp>
        <p:nvSpPr>
          <p:cNvPr id="7192" name="Text Box 45">
            <a:extLst>
              <a:ext uri="{FF2B5EF4-FFF2-40B4-BE49-F238E27FC236}">
                <a16:creationId xmlns:a16="http://schemas.microsoft.com/office/drawing/2014/main" id="{D47E3D0F-C40E-4E90-873E-BA4F21DD7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4250" y="4572000"/>
            <a:ext cx="6667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  <a:latin typeface="Segoe Script" panose="030B0504020000000003" pitchFamily="66" charset="0"/>
              </a:rPr>
              <a:t>non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6">
            <a:extLst>
              <a:ext uri="{FF2B5EF4-FFF2-40B4-BE49-F238E27FC236}">
                <a16:creationId xmlns:a16="http://schemas.microsoft.com/office/drawing/2014/main" id="{241260E5-D394-43D4-9DA8-E270EBF53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5E827503-4EB3-40C3-A2F2-677AFDAC10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524000"/>
            <a:ext cx="2609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00FF"/>
                </a:solidFill>
              </a:rPr>
              <a:t>U</a:t>
            </a:r>
            <a:r>
              <a:rPr lang="en-US" altLang="en-US" sz="4400"/>
              <a:t> + </a:t>
            </a:r>
            <a:r>
              <a:rPr lang="en-US" altLang="en-US" sz="4400">
                <a:solidFill>
                  <a:srgbClr val="E80212"/>
                </a:solidFill>
              </a:rPr>
              <a:t>P</a:t>
            </a:r>
            <a:r>
              <a:rPr lang="en-US" altLang="en-US" sz="4400"/>
              <a:t> = </a:t>
            </a:r>
            <a:r>
              <a:rPr lang="en-US" altLang="en-US" sz="4400">
                <a:solidFill>
                  <a:srgbClr val="99CC00"/>
                </a:solidFill>
              </a:rPr>
              <a:t>V</a:t>
            </a:r>
          </a:p>
        </p:txBody>
      </p:sp>
      <p:sp>
        <p:nvSpPr>
          <p:cNvPr id="43012" name="Oval 4">
            <a:extLst>
              <a:ext uri="{FF2B5EF4-FFF2-40B4-BE49-F238E27FC236}">
                <a16:creationId xmlns:a16="http://schemas.microsoft.com/office/drawing/2014/main" id="{E050F36E-3D26-497D-8D29-A08D86562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900" y="4343400"/>
            <a:ext cx="341313" cy="9017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3013" name="Oval 5">
            <a:extLst>
              <a:ext uri="{FF2B5EF4-FFF2-40B4-BE49-F238E27FC236}">
                <a16:creationId xmlns:a16="http://schemas.microsoft.com/office/drawing/2014/main" id="{E01B90F0-E72F-4960-9DD1-74206C2C5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343400"/>
            <a:ext cx="188913" cy="9144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3014" name="Text Box 6">
            <a:extLst>
              <a:ext uri="{FF2B5EF4-FFF2-40B4-BE49-F238E27FC236}">
                <a16:creationId xmlns:a16="http://schemas.microsoft.com/office/drawing/2014/main" id="{B8447F94-509B-49B6-A0B9-74459217F8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8825" y="4022725"/>
            <a:ext cx="561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+4D</a:t>
            </a:r>
          </a:p>
        </p:txBody>
      </p:sp>
      <p:sp>
        <p:nvSpPr>
          <p:cNvPr id="43015" name="Text Box 7">
            <a:extLst>
              <a:ext uri="{FF2B5EF4-FFF2-40B4-BE49-F238E27FC236}">
                <a16:creationId xmlns:a16="http://schemas.microsoft.com/office/drawing/2014/main" id="{91222351-850E-488C-9DAF-52AFAE425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038600"/>
            <a:ext cx="561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+3D</a:t>
            </a:r>
          </a:p>
        </p:txBody>
      </p:sp>
      <p:sp>
        <p:nvSpPr>
          <p:cNvPr id="43016" name="Line 8">
            <a:extLst>
              <a:ext uri="{FF2B5EF4-FFF2-40B4-BE49-F238E27FC236}">
                <a16:creationId xmlns:a16="http://schemas.microsoft.com/office/drawing/2014/main" id="{ADF9513D-CEFB-41D8-8DA8-CEF3F33A6E5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791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7" name="Line 9">
            <a:extLst>
              <a:ext uri="{FF2B5EF4-FFF2-40B4-BE49-F238E27FC236}">
                <a16:creationId xmlns:a16="http://schemas.microsoft.com/office/drawing/2014/main" id="{FB7CE745-757D-4DBD-8FAB-8E81AD64F28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8" name="Line 10">
            <a:extLst>
              <a:ext uri="{FF2B5EF4-FFF2-40B4-BE49-F238E27FC236}">
                <a16:creationId xmlns:a16="http://schemas.microsoft.com/office/drawing/2014/main" id="{E80DE521-6A9A-4135-B0C5-745B0E2268E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33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9" name="Line 11">
            <a:extLst>
              <a:ext uri="{FF2B5EF4-FFF2-40B4-BE49-F238E27FC236}">
                <a16:creationId xmlns:a16="http://schemas.microsoft.com/office/drawing/2014/main" id="{D854F826-7AAB-4886-A23F-0D1D3008A204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0" name="Text Box 12">
            <a:extLst>
              <a:ext uri="{FF2B5EF4-FFF2-40B4-BE49-F238E27FC236}">
                <a16:creationId xmlns:a16="http://schemas.microsoft.com/office/drawing/2014/main" id="{6EF6F79A-4F24-46CA-9F96-C3813488F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2850" y="5821363"/>
            <a:ext cx="615950" cy="274637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-0.5 m</a:t>
            </a:r>
          </a:p>
        </p:txBody>
      </p:sp>
      <p:sp>
        <p:nvSpPr>
          <p:cNvPr id="43021" name="Text Box 13">
            <a:extLst>
              <a:ext uri="{FF2B5EF4-FFF2-40B4-BE49-F238E27FC236}">
                <a16:creationId xmlns:a16="http://schemas.microsoft.com/office/drawing/2014/main" id="{2F0A1D48-F359-4443-AEB6-A41C2B0CE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5821363"/>
            <a:ext cx="438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1 m</a:t>
            </a:r>
          </a:p>
        </p:txBody>
      </p:sp>
      <p:sp>
        <p:nvSpPr>
          <p:cNvPr id="43022" name="Text Box 14">
            <a:extLst>
              <a:ext uri="{FF2B5EF4-FFF2-40B4-BE49-F238E27FC236}">
                <a16:creationId xmlns:a16="http://schemas.microsoft.com/office/drawing/2014/main" id="{92B3F6D2-DB0F-45D3-96AC-65EB5B11D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543175"/>
            <a:ext cx="2901950" cy="12446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 dirty="0"/>
              <a:t>For the +4D lens: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U = 1/-0.5 = -2D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P = +4D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V = -2 + (+4) = +2D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CCFFCC"/>
                </a:solidFill>
              </a:rPr>
              <a:t>The image from the first lens is 1/2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CCFFCC"/>
                </a:solidFill>
              </a:rPr>
              <a:t>= .5 m to the right of the first lens</a:t>
            </a:r>
          </a:p>
        </p:txBody>
      </p:sp>
      <p:sp>
        <p:nvSpPr>
          <p:cNvPr id="43023" name="Line 15">
            <a:extLst>
              <a:ext uri="{FF2B5EF4-FFF2-40B4-BE49-F238E27FC236}">
                <a16:creationId xmlns:a16="http://schemas.microsoft.com/office/drawing/2014/main" id="{EB7E0303-C77B-4990-B26E-6127C84CB5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44196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4" name="Line 16">
            <a:extLst>
              <a:ext uri="{FF2B5EF4-FFF2-40B4-BE49-F238E27FC236}">
                <a16:creationId xmlns:a16="http://schemas.microsoft.com/office/drawing/2014/main" id="{B1E23CB5-E48B-4DCB-B316-180D87940FE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48006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5" name="Oval 19">
            <a:extLst>
              <a:ext uri="{FF2B5EF4-FFF2-40B4-BE49-F238E27FC236}">
                <a16:creationId xmlns:a16="http://schemas.microsoft.com/office/drawing/2014/main" id="{A2248886-EE17-4CA5-93BC-E19BBF56DF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724400"/>
            <a:ext cx="152400" cy="1524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3026" name="Text Box 21">
            <a:extLst>
              <a:ext uri="{FF2B5EF4-FFF2-40B4-BE49-F238E27FC236}">
                <a16:creationId xmlns:a16="http://schemas.microsoft.com/office/drawing/2014/main" id="{2E920093-4C27-4AE7-85DB-C9319DA979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478338"/>
            <a:ext cx="549275" cy="2444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Object</a:t>
            </a:r>
          </a:p>
        </p:txBody>
      </p:sp>
      <p:sp>
        <p:nvSpPr>
          <p:cNvPr id="43027" name="Slide Number Placeholder 1">
            <a:extLst>
              <a:ext uri="{FF2B5EF4-FFF2-40B4-BE49-F238E27FC236}">
                <a16:creationId xmlns:a16="http://schemas.microsoft.com/office/drawing/2014/main" id="{8CEA1B6F-6E52-45A5-842D-8DA65A117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09AE66E-ECBE-4C7D-A828-8DE6E5B53B73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en-US" altLang="en-US" sz="1000"/>
          </a:p>
        </p:txBody>
      </p:sp>
      <p:sp>
        <p:nvSpPr>
          <p:cNvPr id="43028" name="Text Box 14">
            <a:extLst>
              <a:ext uri="{FF2B5EF4-FFF2-40B4-BE49-F238E27FC236}">
                <a16:creationId xmlns:a16="http://schemas.microsoft.com/office/drawing/2014/main" id="{8AAD4996-AB7E-421F-A5FF-0669D81E1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57200"/>
            <a:ext cx="5397500" cy="1865313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An object is located ½ m to the left of a +4D lens, which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is in turn 1 m to the left of a +3D lens. Where will the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final image be with respect to the second lens??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3333FF"/>
                </a:solidFill>
              </a:rPr>
              <a:t>1 m to the right of the second lens.</a:t>
            </a:r>
            <a:r>
              <a:rPr lang="en-US" altLang="en-US" sz="1600">
                <a:solidFill>
                  <a:srgbClr val="3333FF"/>
                </a:solidFill>
              </a:rPr>
              <a:t> To solve vergence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3333FF"/>
                </a:solidFill>
              </a:rPr>
              <a:t>problems such as this one, the key is to solve U+P=V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3333FF"/>
                </a:solidFill>
              </a:rPr>
              <a:t>for the first lens, then treat the image thus produced as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3333FF"/>
                </a:solidFill>
              </a:rPr>
              <a:t>the object for the next lens. This can be continued for any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3333FF"/>
                </a:solidFill>
              </a:rPr>
              <a:t>number of lenses.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6">
            <a:extLst>
              <a:ext uri="{FF2B5EF4-FFF2-40B4-BE49-F238E27FC236}">
                <a16:creationId xmlns:a16="http://schemas.microsoft.com/office/drawing/2014/main" id="{68F74F51-E32D-4C01-86F0-9580FD700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44035" name="Text Box 3">
            <a:extLst>
              <a:ext uri="{FF2B5EF4-FFF2-40B4-BE49-F238E27FC236}">
                <a16:creationId xmlns:a16="http://schemas.microsoft.com/office/drawing/2014/main" id="{28A27375-1B72-401E-BB51-8B68369D86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524000"/>
            <a:ext cx="2609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00FF"/>
                </a:solidFill>
              </a:rPr>
              <a:t>U</a:t>
            </a:r>
            <a:r>
              <a:rPr lang="en-US" altLang="en-US" sz="4400"/>
              <a:t> + </a:t>
            </a:r>
            <a:r>
              <a:rPr lang="en-US" altLang="en-US" sz="4400">
                <a:solidFill>
                  <a:srgbClr val="E80212"/>
                </a:solidFill>
              </a:rPr>
              <a:t>P</a:t>
            </a:r>
            <a:r>
              <a:rPr lang="en-US" altLang="en-US" sz="4400"/>
              <a:t> = </a:t>
            </a:r>
            <a:r>
              <a:rPr lang="en-US" altLang="en-US" sz="4400">
                <a:solidFill>
                  <a:srgbClr val="99CC00"/>
                </a:solidFill>
              </a:rPr>
              <a:t>V</a:t>
            </a:r>
          </a:p>
        </p:txBody>
      </p:sp>
      <p:sp>
        <p:nvSpPr>
          <p:cNvPr id="44036" name="Oval 4">
            <a:extLst>
              <a:ext uri="{FF2B5EF4-FFF2-40B4-BE49-F238E27FC236}">
                <a16:creationId xmlns:a16="http://schemas.microsoft.com/office/drawing/2014/main" id="{E7EAF7D9-79FE-459F-A680-07D914424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900" y="4343400"/>
            <a:ext cx="341313" cy="9017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4037" name="Oval 5">
            <a:extLst>
              <a:ext uri="{FF2B5EF4-FFF2-40B4-BE49-F238E27FC236}">
                <a16:creationId xmlns:a16="http://schemas.microsoft.com/office/drawing/2014/main" id="{63527B97-4ECF-4A85-A021-F7D9033199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343400"/>
            <a:ext cx="188913" cy="9144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4038" name="Text Box 6">
            <a:extLst>
              <a:ext uri="{FF2B5EF4-FFF2-40B4-BE49-F238E27FC236}">
                <a16:creationId xmlns:a16="http://schemas.microsoft.com/office/drawing/2014/main" id="{1EC46DC2-6449-4721-A093-06AEF2965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8825" y="4022725"/>
            <a:ext cx="561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+4D</a:t>
            </a:r>
          </a:p>
        </p:txBody>
      </p:sp>
      <p:sp>
        <p:nvSpPr>
          <p:cNvPr id="44039" name="Text Box 7">
            <a:extLst>
              <a:ext uri="{FF2B5EF4-FFF2-40B4-BE49-F238E27FC236}">
                <a16:creationId xmlns:a16="http://schemas.microsoft.com/office/drawing/2014/main" id="{8A335070-98DB-48DE-9A2F-93E260132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038600"/>
            <a:ext cx="561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+3D</a:t>
            </a:r>
          </a:p>
        </p:txBody>
      </p:sp>
      <p:sp>
        <p:nvSpPr>
          <p:cNvPr id="44040" name="Line 8">
            <a:extLst>
              <a:ext uri="{FF2B5EF4-FFF2-40B4-BE49-F238E27FC236}">
                <a16:creationId xmlns:a16="http://schemas.microsoft.com/office/drawing/2014/main" id="{EBE69C35-9349-4EB6-AA92-4969E98E9C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791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1" name="Line 9">
            <a:extLst>
              <a:ext uri="{FF2B5EF4-FFF2-40B4-BE49-F238E27FC236}">
                <a16:creationId xmlns:a16="http://schemas.microsoft.com/office/drawing/2014/main" id="{24A12E76-151F-46E9-9118-7A42299F037B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2" name="Line 10">
            <a:extLst>
              <a:ext uri="{FF2B5EF4-FFF2-40B4-BE49-F238E27FC236}">
                <a16:creationId xmlns:a16="http://schemas.microsoft.com/office/drawing/2014/main" id="{635C7170-36D5-4F7E-8606-F79576F97EA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33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3" name="Line 11">
            <a:extLst>
              <a:ext uri="{FF2B5EF4-FFF2-40B4-BE49-F238E27FC236}">
                <a16:creationId xmlns:a16="http://schemas.microsoft.com/office/drawing/2014/main" id="{BAC6AD00-49C6-4F8B-9BDA-CAB9BE4CF905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4" name="Text Box 12">
            <a:extLst>
              <a:ext uri="{FF2B5EF4-FFF2-40B4-BE49-F238E27FC236}">
                <a16:creationId xmlns:a16="http://schemas.microsoft.com/office/drawing/2014/main" id="{DA178C67-0B5D-4545-B78E-343B7B7B80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2850" y="5821363"/>
            <a:ext cx="615950" cy="274637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-0.5 m</a:t>
            </a:r>
          </a:p>
        </p:txBody>
      </p:sp>
      <p:sp>
        <p:nvSpPr>
          <p:cNvPr id="44045" name="Text Box 13">
            <a:extLst>
              <a:ext uri="{FF2B5EF4-FFF2-40B4-BE49-F238E27FC236}">
                <a16:creationId xmlns:a16="http://schemas.microsoft.com/office/drawing/2014/main" id="{0DB18524-6FF1-4394-816E-BC9D98866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5821363"/>
            <a:ext cx="438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1 m</a:t>
            </a:r>
          </a:p>
        </p:txBody>
      </p:sp>
      <p:sp>
        <p:nvSpPr>
          <p:cNvPr id="44046" name="Text Box 14">
            <a:extLst>
              <a:ext uri="{FF2B5EF4-FFF2-40B4-BE49-F238E27FC236}">
                <a16:creationId xmlns:a16="http://schemas.microsoft.com/office/drawing/2014/main" id="{D5BF6935-6076-4A52-8AFB-713BA5D3F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543175"/>
            <a:ext cx="2901950" cy="12446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 dirty="0"/>
              <a:t>For the +4D lens: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U = 1/-0.5 = -2D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P = +4D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V = -2 + (+4) = +2D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The image from the first lens is 1/2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= .5 m to the right of the first lens</a:t>
            </a:r>
          </a:p>
        </p:txBody>
      </p:sp>
      <p:sp>
        <p:nvSpPr>
          <p:cNvPr id="44047" name="Line 15">
            <a:extLst>
              <a:ext uri="{FF2B5EF4-FFF2-40B4-BE49-F238E27FC236}">
                <a16:creationId xmlns:a16="http://schemas.microsoft.com/office/drawing/2014/main" id="{DC52B6D8-5455-4D92-BB49-638BE48B36E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44196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8" name="Line 16">
            <a:extLst>
              <a:ext uri="{FF2B5EF4-FFF2-40B4-BE49-F238E27FC236}">
                <a16:creationId xmlns:a16="http://schemas.microsoft.com/office/drawing/2014/main" id="{92A5EDE9-D456-4CEB-A16B-D75B4C87EC51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48006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9" name="Line 17">
            <a:extLst>
              <a:ext uri="{FF2B5EF4-FFF2-40B4-BE49-F238E27FC236}">
                <a16:creationId xmlns:a16="http://schemas.microsoft.com/office/drawing/2014/main" id="{2DD3B59B-CEF3-4D18-928D-91141E53677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4196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0" name="Line 18">
            <a:extLst>
              <a:ext uri="{FF2B5EF4-FFF2-40B4-BE49-F238E27FC236}">
                <a16:creationId xmlns:a16="http://schemas.microsoft.com/office/drawing/2014/main" id="{6ACC56E8-918F-4890-9677-23011C7D90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48006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1" name="Oval 19">
            <a:extLst>
              <a:ext uri="{FF2B5EF4-FFF2-40B4-BE49-F238E27FC236}">
                <a16:creationId xmlns:a16="http://schemas.microsoft.com/office/drawing/2014/main" id="{4F5062DB-0A73-461E-A2B7-A13586114D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724400"/>
            <a:ext cx="152400" cy="1524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4052" name="Oval 20">
            <a:extLst>
              <a:ext uri="{FF2B5EF4-FFF2-40B4-BE49-F238E27FC236}">
                <a16:creationId xmlns:a16="http://schemas.microsoft.com/office/drawing/2014/main" id="{AECF00C3-4F2C-419B-8B84-AE1166D96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724400"/>
            <a:ext cx="152400" cy="1524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4053" name="Text Box 21">
            <a:extLst>
              <a:ext uri="{FF2B5EF4-FFF2-40B4-BE49-F238E27FC236}">
                <a16:creationId xmlns:a16="http://schemas.microsoft.com/office/drawing/2014/main" id="{FE322CE6-29E3-47BF-A195-E6F6C26C87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478338"/>
            <a:ext cx="549275" cy="2444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Object</a:t>
            </a:r>
          </a:p>
        </p:txBody>
      </p:sp>
      <p:sp>
        <p:nvSpPr>
          <p:cNvPr id="44054" name="Text Box 22">
            <a:extLst>
              <a:ext uri="{FF2B5EF4-FFF2-40B4-BE49-F238E27FC236}">
                <a16:creationId xmlns:a16="http://schemas.microsoft.com/office/drawing/2014/main" id="{B615E349-846B-4EA7-BB0C-76A351A62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9813" y="4479925"/>
            <a:ext cx="534987" cy="2444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Image</a:t>
            </a:r>
          </a:p>
        </p:txBody>
      </p:sp>
      <p:sp>
        <p:nvSpPr>
          <p:cNvPr id="44055" name="Line 23">
            <a:extLst>
              <a:ext uri="{FF2B5EF4-FFF2-40B4-BE49-F238E27FC236}">
                <a16:creationId xmlns:a16="http://schemas.microsoft.com/office/drawing/2014/main" id="{E152223B-6BF2-433A-AD9B-8690EEFC641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548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6" name="Text Box 24">
            <a:extLst>
              <a:ext uri="{FF2B5EF4-FFF2-40B4-BE49-F238E27FC236}">
                <a16:creationId xmlns:a16="http://schemas.microsoft.com/office/drawing/2014/main" id="{A73ECA76-CD06-4360-8E37-A3548D815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7650" y="5486400"/>
            <a:ext cx="565150" cy="274638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0.5 m</a:t>
            </a:r>
          </a:p>
        </p:txBody>
      </p:sp>
      <p:sp>
        <p:nvSpPr>
          <p:cNvPr id="44057" name="Slide Number Placeholder 1">
            <a:extLst>
              <a:ext uri="{FF2B5EF4-FFF2-40B4-BE49-F238E27FC236}">
                <a16:creationId xmlns:a16="http://schemas.microsoft.com/office/drawing/2014/main" id="{35E35C6A-09BC-41C9-A104-0C6F4FEBD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5C7158B-2DA2-433A-BC86-9910067B2E20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en-US" altLang="en-US" sz="1000"/>
          </a:p>
        </p:txBody>
      </p:sp>
      <p:sp>
        <p:nvSpPr>
          <p:cNvPr id="44058" name="Text Box 14">
            <a:extLst>
              <a:ext uri="{FF2B5EF4-FFF2-40B4-BE49-F238E27FC236}">
                <a16:creationId xmlns:a16="http://schemas.microsoft.com/office/drawing/2014/main" id="{B7ED3B0B-D018-4E63-A9FF-A6AF959FD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57200"/>
            <a:ext cx="5397500" cy="1865313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An object is located ½ m to the left of a +4D lens, which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is in turn 1 m to the left of a +3D lens. Where will the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final image be with respect to the second lens??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3333FF"/>
                </a:solidFill>
              </a:rPr>
              <a:t>1 m to the right of the second lens.</a:t>
            </a:r>
            <a:r>
              <a:rPr lang="en-US" altLang="en-US" sz="1600">
                <a:solidFill>
                  <a:srgbClr val="3333FF"/>
                </a:solidFill>
              </a:rPr>
              <a:t> To solve vergence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3333FF"/>
                </a:solidFill>
              </a:rPr>
              <a:t>problems such as this one, the key is to solve U+P=V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3333FF"/>
                </a:solidFill>
              </a:rPr>
              <a:t>for the first lens, then treat the image thus produced as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3333FF"/>
                </a:solidFill>
              </a:rPr>
              <a:t>the object for the next lens. This can be continued for any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3333FF"/>
                </a:solidFill>
              </a:rPr>
              <a:t>number of lenses.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8">
            <a:extLst>
              <a:ext uri="{FF2B5EF4-FFF2-40B4-BE49-F238E27FC236}">
                <a16:creationId xmlns:a16="http://schemas.microsoft.com/office/drawing/2014/main" id="{199C7343-50F7-49DB-83A1-9EFE648EE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45059" name="Text Box 3">
            <a:extLst>
              <a:ext uri="{FF2B5EF4-FFF2-40B4-BE49-F238E27FC236}">
                <a16:creationId xmlns:a16="http://schemas.microsoft.com/office/drawing/2014/main" id="{EECEC8CB-22E8-4314-91BA-833586DA0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524000"/>
            <a:ext cx="2609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00FF"/>
                </a:solidFill>
              </a:rPr>
              <a:t>U</a:t>
            </a:r>
            <a:r>
              <a:rPr lang="en-US" altLang="en-US" sz="4400"/>
              <a:t> + </a:t>
            </a:r>
            <a:r>
              <a:rPr lang="en-US" altLang="en-US" sz="4400">
                <a:solidFill>
                  <a:srgbClr val="E80212"/>
                </a:solidFill>
              </a:rPr>
              <a:t>P</a:t>
            </a:r>
            <a:r>
              <a:rPr lang="en-US" altLang="en-US" sz="4400"/>
              <a:t> = </a:t>
            </a:r>
            <a:r>
              <a:rPr lang="en-US" altLang="en-US" sz="4400">
                <a:solidFill>
                  <a:srgbClr val="99CC00"/>
                </a:solidFill>
              </a:rPr>
              <a:t>V</a:t>
            </a:r>
          </a:p>
        </p:txBody>
      </p:sp>
      <p:sp>
        <p:nvSpPr>
          <p:cNvPr id="45060" name="Oval 4">
            <a:extLst>
              <a:ext uri="{FF2B5EF4-FFF2-40B4-BE49-F238E27FC236}">
                <a16:creationId xmlns:a16="http://schemas.microsoft.com/office/drawing/2014/main" id="{415ED2B0-76A8-4B39-97D4-45F7D890B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900" y="4343400"/>
            <a:ext cx="341313" cy="9017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5061" name="Oval 5">
            <a:extLst>
              <a:ext uri="{FF2B5EF4-FFF2-40B4-BE49-F238E27FC236}">
                <a16:creationId xmlns:a16="http://schemas.microsoft.com/office/drawing/2014/main" id="{6C94AEAE-656F-40F6-ACAC-5BC792125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343400"/>
            <a:ext cx="188913" cy="9144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5062" name="Text Box 6">
            <a:extLst>
              <a:ext uri="{FF2B5EF4-FFF2-40B4-BE49-F238E27FC236}">
                <a16:creationId xmlns:a16="http://schemas.microsoft.com/office/drawing/2014/main" id="{58130236-7A44-4592-9D9A-97CBCE90F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8825" y="4022725"/>
            <a:ext cx="561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+4D</a:t>
            </a:r>
          </a:p>
        </p:txBody>
      </p:sp>
      <p:sp>
        <p:nvSpPr>
          <p:cNvPr id="45063" name="Text Box 7">
            <a:extLst>
              <a:ext uri="{FF2B5EF4-FFF2-40B4-BE49-F238E27FC236}">
                <a16:creationId xmlns:a16="http://schemas.microsoft.com/office/drawing/2014/main" id="{DD7914A3-31B8-4018-B92B-B22AB3CC7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038600"/>
            <a:ext cx="561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+3D</a:t>
            </a:r>
          </a:p>
        </p:txBody>
      </p:sp>
      <p:sp>
        <p:nvSpPr>
          <p:cNvPr id="45064" name="Line 8">
            <a:extLst>
              <a:ext uri="{FF2B5EF4-FFF2-40B4-BE49-F238E27FC236}">
                <a16:creationId xmlns:a16="http://schemas.microsoft.com/office/drawing/2014/main" id="{53D2A5B9-704B-4AA2-9693-766E5AD35A6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791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5" name="Line 9">
            <a:extLst>
              <a:ext uri="{FF2B5EF4-FFF2-40B4-BE49-F238E27FC236}">
                <a16:creationId xmlns:a16="http://schemas.microsoft.com/office/drawing/2014/main" id="{182F364A-6122-4BE6-AD57-20C271DB051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6" name="Line 10">
            <a:extLst>
              <a:ext uri="{FF2B5EF4-FFF2-40B4-BE49-F238E27FC236}">
                <a16:creationId xmlns:a16="http://schemas.microsoft.com/office/drawing/2014/main" id="{20E45F84-5DE3-46DB-83F5-5755A888B95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33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7" name="Line 11">
            <a:extLst>
              <a:ext uri="{FF2B5EF4-FFF2-40B4-BE49-F238E27FC236}">
                <a16:creationId xmlns:a16="http://schemas.microsoft.com/office/drawing/2014/main" id="{74FC604D-6BB6-4A2C-A9BA-3BFCBB0719A0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8" name="Text Box 12">
            <a:extLst>
              <a:ext uri="{FF2B5EF4-FFF2-40B4-BE49-F238E27FC236}">
                <a16:creationId xmlns:a16="http://schemas.microsoft.com/office/drawing/2014/main" id="{843DE6CE-DA7B-43EF-BB6B-E718BDBDC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2850" y="5821363"/>
            <a:ext cx="615950" cy="274637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-0.5 m</a:t>
            </a:r>
          </a:p>
        </p:txBody>
      </p:sp>
      <p:sp>
        <p:nvSpPr>
          <p:cNvPr id="45069" name="Text Box 13">
            <a:extLst>
              <a:ext uri="{FF2B5EF4-FFF2-40B4-BE49-F238E27FC236}">
                <a16:creationId xmlns:a16="http://schemas.microsoft.com/office/drawing/2014/main" id="{90AF377C-E01B-4C80-838C-DF6F920DF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5821363"/>
            <a:ext cx="438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1 m</a:t>
            </a:r>
          </a:p>
        </p:txBody>
      </p:sp>
      <p:sp>
        <p:nvSpPr>
          <p:cNvPr id="45070" name="Line 15">
            <a:extLst>
              <a:ext uri="{FF2B5EF4-FFF2-40B4-BE49-F238E27FC236}">
                <a16:creationId xmlns:a16="http://schemas.microsoft.com/office/drawing/2014/main" id="{983D4B74-5D69-49DA-8E0B-6286C05D8B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44196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1" name="Line 16">
            <a:extLst>
              <a:ext uri="{FF2B5EF4-FFF2-40B4-BE49-F238E27FC236}">
                <a16:creationId xmlns:a16="http://schemas.microsoft.com/office/drawing/2014/main" id="{ADFBFE1C-0626-469C-ADB9-879F5809A4C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48006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2" name="Line 17">
            <a:extLst>
              <a:ext uri="{FF2B5EF4-FFF2-40B4-BE49-F238E27FC236}">
                <a16:creationId xmlns:a16="http://schemas.microsoft.com/office/drawing/2014/main" id="{2A448741-A48D-4281-9C31-E3E05BB8C6A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419600"/>
            <a:ext cx="3048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3" name="Line 18">
            <a:extLst>
              <a:ext uri="{FF2B5EF4-FFF2-40B4-BE49-F238E27FC236}">
                <a16:creationId xmlns:a16="http://schemas.microsoft.com/office/drawing/2014/main" id="{468A289E-EA45-4178-91CE-5DEB5E32F9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4419600"/>
            <a:ext cx="3048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4" name="Oval 19">
            <a:extLst>
              <a:ext uri="{FF2B5EF4-FFF2-40B4-BE49-F238E27FC236}">
                <a16:creationId xmlns:a16="http://schemas.microsoft.com/office/drawing/2014/main" id="{66291DD7-B4E7-4E7F-A6D5-60670B3951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724400"/>
            <a:ext cx="152400" cy="1524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5075" name="Oval 20">
            <a:extLst>
              <a:ext uri="{FF2B5EF4-FFF2-40B4-BE49-F238E27FC236}">
                <a16:creationId xmlns:a16="http://schemas.microsoft.com/office/drawing/2014/main" id="{B6BAFC8F-5CED-442D-8FEB-00E045B82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724400"/>
            <a:ext cx="152400" cy="1524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5076" name="Text Box 21">
            <a:extLst>
              <a:ext uri="{FF2B5EF4-FFF2-40B4-BE49-F238E27FC236}">
                <a16:creationId xmlns:a16="http://schemas.microsoft.com/office/drawing/2014/main" id="{49C5CE65-E7CA-4532-9A13-825462325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478338"/>
            <a:ext cx="549275" cy="2444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Object</a:t>
            </a:r>
          </a:p>
        </p:txBody>
      </p:sp>
      <p:sp>
        <p:nvSpPr>
          <p:cNvPr id="45077" name="Text Box 22">
            <a:extLst>
              <a:ext uri="{FF2B5EF4-FFF2-40B4-BE49-F238E27FC236}">
                <a16:creationId xmlns:a16="http://schemas.microsoft.com/office/drawing/2014/main" id="{D43EC096-2758-4A6F-AE77-52B6AFAE8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9813" y="4479925"/>
            <a:ext cx="534987" cy="2444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Image</a:t>
            </a:r>
          </a:p>
        </p:txBody>
      </p:sp>
      <p:sp>
        <p:nvSpPr>
          <p:cNvPr id="45078" name="Line 23">
            <a:extLst>
              <a:ext uri="{FF2B5EF4-FFF2-40B4-BE49-F238E27FC236}">
                <a16:creationId xmlns:a16="http://schemas.microsoft.com/office/drawing/2014/main" id="{44FA0A8D-1C71-4CFB-A1C6-A5859F1BFE1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548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9" name="Text Box 24">
            <a:extLst>
              <a:ext uri="{FF2B5EF4-FFF2-40B4-BE49-F238E27FC236}">
                <a16:creationId xmlns:a16="http://schemas.microsoft.com/office/drawing/2014/main" id="{AC16ADEB-345A-44B2-ADF7-A8F77437F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7650" y="5486400"/>
            <a:ext cx="565150" cy="274638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0.5 m</a:t>
            </a:r>
          </a:p>
        </p:txBody>
      </p:sp>
      <p:sp>
        <p:nvSpPr>
          <p:cNvPr id="45080" name="Text Box 25">
            <a:extLst>
              <a:ext uri="{FF2B5EF4-FFF2-40B4-BE49-F238E27FC236}">
                <a16:creationId xmlns:a16="http://schemas.microsoft.com/office/drawing/2014/main" id="{888D017E-83E9-4F24-9C32-140BCBD49C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590800"/>
            <a:ext cx="3705225" cy="1255713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 dirty="0"/>
              <a:t>For the +3D lens: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U = 1/-0.5 = -2D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FFFFCC"/>
                </a:solidFill>
              </a:rPr>
              <a:t>P = +3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FFFFCC"/>
                </a:solidFill>
              </a:rPr>
              <a:t>V = +1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FFFFCC"/>
                </a:solidFill>
              </a:rPr>
              <a:t>The image formed by the second lens is 1/1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FFFFCC"/>
                </a:solidFill>
              </a:rPr>
              <a:t>= </a:t>
            </a:r>
            <a:r>
              <a:rPr lang="en-US" altLang="en-US" sz="1400" b="1" dirty="0">
                <a:solidFill>
                  <a:srgbClr val="FFFFCC"/>
                </a:solidFill>
              </a:rPr>
              <a:t>1 m to the right of the second lens</a:t>
            </a:r>
          </a:p>
        </p:txBody>
      </p:sp>
      <p:sp>
        <p:nvSpPr>
          <p:cNvPr id="45081" name="Text Box 26">
            <a:extLst>
              <a:ext uri="{FF2B5EF4-FFF2-40B4-BE49-F238E27FC236}">
                <a16:creationId xmlns:a16="http://schemas.microsoft.com/office/drawing/2014/main" id="{4CC8DA55-3677-4129-A20E-2D72E4C6C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295001"/>
            <a:ext cx="678391" cy="276999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latin typeface="Segoe Script" panose="030B0504020000000003" pitchFamily="66" charset="0"/>
              </a:rPr>
              <a:t>Object</a:t>
            </a:r>
          </a:p>
        </p:txBody>
      </p:sp>
      <p:sp>
        <p:nvSpPr>
          <p:cNvPr id="45082" name="Line 27">
            <a:extLst>
              <a:ext uri="{FF2B5EF4-FFF2-40B4-BE49-F238E27FC236}">
                <a16:creationId xmlns:a16="http://schemas.microsoft.com/office/drawing/2014/main" id="{AC972D46-5E06-4A2A-90CF-F9D77AD64CAA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44958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3" name="Line 28">
            <a:extLst>
              <a:ext uri="{FF2B5EF4-FFF2-40B4-BE49-F238E27FC236}">
                <a16:creationId xmlns:a16="http://schemas.microsoft.com/office/drawing/2014/main" id="{5DFFE513-F798-49C0-B491-455A1E8CBC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44958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4" name="Text Box 29">
            <a:extLst>
              <a:ext uri="{FF2B5EF4-FFF2-40B4-BE49-F238E27FC236}">
                <a16:creationId xmlns:a16="http://schemas.microsoft.com/office/drawing/2014/main" id="{D495BCA4-7CAB-464B-8AA4-DA31A5B0E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0850" y="5486400"/>
            <a:ext cx="615950" cy="274638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-0.5 m</a:t>
            </a:r>
          </a:p>
        </p:txBody>
      </p:sp>
      <p:sp>
        <p:nvSpPr>
          <p:cNvPr id="38" name="Text Box 14">
            <a:extLst>
              <a:ext uri="{FF2B5EF4-FFF2-40B4-BE49-F238E27FC236}">
                <a16:creationId xmlns:a16="http://schemas.microsoft.com/office/drawing/2014/main" id="{E03E0CAE-0364-4E91-BA78-AFCDEE1E9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543175"/>
            <a:ext cx="2901950" cy="12446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sz="1400" b="1" i="1" dirty="0">
                <a:solidFill>
                  <a:schemeClr val="bg1">
                    <a:lumMod val="65000"/>
                  </a:schemeClr>
                </a:solidFill>
              </a:rPr>
              <a:t>For the +4D lens: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U = 1/-0.5 = -2D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P = +4D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V = -2 + (+4) = +2D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The image from the first lens is 1/2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= .5 m to the right of the first lens</a:t>
            </a:r>
          </a:p>
        </p:txBody>
      </p:sp>
      <p:sp>
        <p:nvSpPr>
          <p:cNvPr id="45086" name="Slide Number Placeholder 1">
            <a:extLst>
              <a:ext uri="{FF2B5EF4-FFF2-40B4-BE49-F238E27FC236}">
                <a16:creationId xmlns:a16="http://schemas.microsoft.com/office/drawing/2014/main" id="{8A520FA3-D847-4058-9AD0-BB94D2A3F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401886C-17B6-4BFA-99DE-45E79F2EDB78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en-US" altLang="en-US" sz="1000"/>
          </a:p>
        </p:txBody>
      </p:sp>
      <p:sp>
        <p:nvSpPr>
          <p:cNvPr id="45087" name="Text Box 14">
            <a:extLst>
              <a:ext uri="{FF2B5EF4-FFF2-40B4-BE49-F238E27FC236}">
                <a16:creationId xmlns:a16="http://schemas.microsoft.com/office/drawing/2014/main" id="{0618678C-2DAD-452C-9691-1497FECC6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57200"/>
            <a:ext cx="5397500" cy="1865313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An object is located ½ m to the left of a +4D lens, which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is in turn 1 m to the left of a +3D lens. Where will the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final image be with respect to the second lens??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3333FF"/>
                </a:solidFill>
              </a:rPr>
              <a:t>1 m to the right of the second lens.</a:t>
            </a:r>
            <a:r>
              <a:rPr lang="en-US" altLang="en-US" sz="1600">
                <a:solidFill>
                  <a:srgbClr val="3333FF"/>
                </a:solidFill>
              </a:rPr>
              <a:t> To solve vergence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3333FF"/>
                </a:solidFill>
              </a:rPr>
              <a:t>problems such as this one, the key is to solve U+P=V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3333FF"/>
                </a:solidFill>
              </a:rPr>
              <a:t>for the first lens, then treat the image thus produced as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3333FF"/>
                </a:solidFill>
              </a:rPr>
              <a:t>the object for the next lens. This can be continued for any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3333FF"/>
                </a:solidFill>
              </a:rPr>
              <a:t>number of lenses.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8">
            <a:extLst>
              <a:ext uri="{FF2B5EF4-FFF2-40B4-BE49-F238E27FC236}">
                <a16:creationId xmlns:a16="http://schemas.microsoft.com/office/drawing/2014/main" id="{93BE7612-449D-450B-B5A3-64D34F5F3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46083" name="Text Box 3">
            <a:extLst>
              <a:ext uri="{FF2B5EF4-FFF2-40B4-BE49-F238E27FC236}">
                <a16:creationId xmlns:a16="http://schemas.microsoft.com/office/drawing/2014/main" id="{C2EA64A2-9C2C-4DA9-BC10-C7D621454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524000"/>
            <a:ext cx="2609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00FF"/>
                </a:solidFill>
              </a:rPr>
              <a:t>U</a:t>
            </a:r>
            <a:r>
              <a:rPr lang="en-US" altLang="en-US" sz="4400"/>
              <a:t> + </a:t>
            </a:r>
            <a:r>
              <a:rPr lang="en-US" altLang="en-US" sz="4400">
                <a:solidFill>
                  <a:srgbClr val="E80212"/>
                </a:solidFill>
              </a:rPr>
              <a:t>P</a:t>
            </a:r>
            <a:r>
              <a:rPr lang="en-US" altLang="en-US" sz="4400"/>
              <a:t> = </a:t>
            </a:r>
            <a:r>
              <a:rPr lang="en-US" altLang="en-US" sz="4400">
                <a:solidFill>
                  <a:srgbClr val="99CC00"/>
                </a:solidFill>
              </a:rPr>
              <a:t>V</a:t>
            </a:r>
          </a:p>
        </p:txBody>
      </p:sp>
      <p:sp>
        <p:nvSpPr>
          <p:cNvPr id="46084" name="Oval 4">
            <a:extLst>
              <a:ext uri="{FF2B5EF4-FFF2-40B4-BE49-F238E27FC236}">
                <a16:creationId xmlns:a16="http://schemas.microsoft.com/office/drawing/2014/main" id="{A41A05D7-2C89-4141-A48D-EB3D9C5F8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900" y="4343400"/>
            <a:ext cx="341313" cy="9017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6085" name="Oval 5">
            <a:extLst>
              <a:ext uri="{FF2B5EF4-FFF2-40B4-BE49-F238E27FC236}">
                <a16:creationId xmlns:a16="http://schemas.microsoft.com/office/drawing/2014/main" id="{CD638227-BC3E-44C1-A9D4-CF4261D19F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343400"/>
            <a:ext cx="188913" cy="9144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6086" name="Text Box 6">
            <a:extLst>
              <a:ext uri="{FF2B5EF4-FFF2-40B4-BE49-F238E27FC236}">
                <a16:creationId xmlns:a16="http://schemas.microsoft.com/office/drawing/2014/main" id="{E832CDB3-6DF4-494A-8D65-6AB430E87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8825" y="4022725"/>
            <a:ext cx="561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+4D</a:t>
            </a:r>
          </a:p>
        </p:txBody>
      </p:sp>
      <p:sp>
        <p:nvSpPr>
          <p:cNvPr id="46087" name="Text Box 7">
            <a:extLst>
              <a:ext uri="{FF2B5EF4-FFF2-40B4-BE49-F238E27FC236}">
                <a16:creationId xmlns:a16="http://schemas.microsoft.com/office/drawing/2014/main" id="{256AE486-7B10-4A5D-B35C-85DC08700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038600"/>
            <a:ext cx="561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/>
              <a:t>+3D</a:t>
            </a:r>
          </a:p>
        </p:txBody>
      </p:sp>
      <p:sp>
        <p:nvSpPr>
          <p:cNvPr id="46088" name="Line 8">
            <a:extLst>
              <a:ext uri="{FF2B5EF4-FFF2-40B4-BE49-F238E27FC236}">
                <a16:creationId xmlns:a16="http://schemas.microsoft.com/office/drawing/2014/main" id="{1BF29E46-8393-4EE8-89C2-CBE480E7780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791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9" name="Line 9">
            <a:extLst>
              <a:ext uri="{FF2B5EF4-FFF2-40B4-BE49-F238E27FC236}">
                <a16:creationId xmlns:a16="http://schemas.microsoft.com/office/drawing/2014/main" id="{95102F54-DA8B-47F3-9534-C14210B43FF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0" name="Line 10">
            <a:extLst>
              <a:ext uri="{FF2B5EF4-FFF2-40B4-BE49-F238E27FC236}">
                <a16:creationId xmlns:a16="http://schemas.microsoft.com/office/drawing/2014/main" id="{D4C294B7-C321-4620-9480-ED1F09EA283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33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1" name="Line 11">
            <a:extLst>
              <a:ext uri="{FF2B5EF4-FFF2-40B4-BE49-F238E27FC236}">
                <a16:creationId xmlns:a16="http://schemas.microsoft.com/office/drawing/2014/main" id="{64A33D69-2ABD-4366-B66B-4BDD1DCD5219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2" name="Text Box 12">
            <a:extLst>
              <a:ext uri="{FF2B5EF4-FFF2-40B4-BE49-F238E27FC236}">
                <a16:creationId xmlns:a16="http://schemas.microsoft.com/office/drawing/2014/main" id="{EEC9D141-5C77-49F2-89E8-002BAA3F3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2850" y="5821363"/>
            <a:ext cx="615950" cy="274637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-0.5 m</a:t>
            </a:r>
          </a:p>
        </p:txBody>
      </p:sp>
      <p:sp>
        <p:nvSpPr>
          <p:cNvPr id="46093" name="Text Box 13">
            <a:extLst>
              <a:ext uri="{FF2B5EF4-FFF2-40B4-BE49-F238E27FC236}">
                <a16:creationId xmlns:a16="http://schemas.microsoft.com/office/drawing/2014/main" id="{782731DC-E38D-46B1-85A2-F4D16EB36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5821363"/>
            <a:ext cx="438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1 m</a:t>
            </a:r>
          </a:p>
        </p:txBody>
      </p:sp>
      <p:sp>
        <p:nvSpPr>
          <p:cNvPr id="46094" name="Line 15">
            <a:extLst>
              <a:ext uri="{FF2B5EF4-FFF2-40B4-BE49-F238E27FC236}">
                <a16:creationId xmlns:a16="http://schemas.microsoft.com/office/drawing/2014/main" id="{AAEF758E-2E33-45BF-85C1-4A51435858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44196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5" name="Line 16">
            <a:extLst>
              <a:ext uri="{FF2B5EF4-FFF2-40B4-BE49-F238E27FC236}">
                <a16:creationId xmlns:a16="http://schemas.microsoft.com/office/drawing/2014/main" id="{A08BE403-DA48-4490-8D60-B6AA26AE485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48006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6" name="Line 17">
            <a:extLst>
              <a:ext uri="{FF2B5EF4-FFF2-40B4-BE49-F238E27FC236}">
                <a16:creationId xmlns:a16="http://schemas.microsoft.com/office/drawing/2014/main" id="{72A11B49-B836-460A-AA51-B6430154BE9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419600"/>
            <a:ext cx="3048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7" name="Line 18">
            <a:extLst>
              <a:ext uri="{FF2B5EF4-FFF2-40B4-BE49-F238E27FC236}">
                <a16:creationId xmlns:a16="http://schemas.microsoft.com/office/drawing/2014/main" id="{8BC10807-62FF-4478-82CA-BCA4611A28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4419600"/>
            <a:ext cx="3048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8" name="Oval 19">
            <a:extLst>
              <a:ext uri="{FF2B5EF4-FFF2-40B4-BE49-F238E27FC236}">
                <a16:creationId xmlns:a16="http://schemas.microsoft.com/office/drawing/2014/main" id="{F032531A-FE96-4380-BC55-6FB95A96B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724400"/>
            <a:ext cx="152400" cy="1524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6099" name="Oval 20">
            <a:extLst>
              <a:ext uri="{FF2B5EF4-FFF2-40B4-BE49-F238E27FC236}">
                <a16:creationId xmlns:a16="http://schemas.microsoft.com/office/drawing/2014/main" id="{E19DFBF5-7258-4B30-8A16-BC9F1737D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724400"/>
            <a:ext cx="152400" cy="1524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6100" name="Text Box 21">
            <a:extLst>
              <a:ext uri="{FF2B5EF4-FFF2-40B4-BE49-F238E27FC236}">
                <a16:creationId xmlns:a16="http://schemas.microsoft.com/office/drawing/2014/main" id="{B0B36139-E7C1-4E67-B16F-B1E32B4AE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478338"/>
            <a:ext cx="549275" cy="2444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Object</a:t>
            </a:r>
          </a:p>
        </p:txBody>
      </p:sp>
      <p:sp>
        <p:nvSpPr>
          <p:cNvPr id="46101" name="Text Box 22">
            <a:extLst>
              <a:ext uri="{FF2B5EF4-FFF2-40B4-BE49-F238E27FC236}">
                <a16:creationId xmlns:a16="http://schemas.microsoft.com/office/drawing/2014/main" id="{D4571908-DE8E-40C2-835E-BD66427C4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9813" y="4479925"/>
            <a:ext cx="534987" cy="2444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Image</a:t>
            </a:r>
          </a:p>
        </p:txBody>
      </p:sp>
      <p:sp>
        <p:nvSpPr>
          <p:cNvPr id="46102" name="Line 23">
            <a:extLst>
              <a:ext uri="{FF2B5EF4-FFF2-40B4-BE49-F238E27FC236}">
                <a16:creationId xmlns:a16="http://schemas.microsoft.com/office/drawing/2014/main" id="{B8555F7C-FEC4-4874-B74F-ED905E03381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548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3" name="Text Box 24">
            <a:extLst>
              <a:ext uri="{FF2B5EF4-FFF2-40B4-BE49-F238E27FC236}">
                <a16:creationId xmlns:a16="http://schemas.microsoft.com/office/drawing/2014/main" id="{5AB74306-992B-4D72-A92D-29D3293B4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7650" y="5486400"/>
            <a:ext cx="565150" cy="274638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0.5 m</a:t>
            </a:r>
          </a:p>
        </p:txBody>
      </p:sp>
      <p:sp>
        <p:nvSpPr>
          <p:cNvPr id="46104" name="Text Box 25">
            <a:extLst>
              <a:ext uri="{FF2B5EF4-FFF2-40B4-BE49-F238E27FC236}">
                <a16:creationId xmlns:a16="http://schemas.microsoft.com/office/drawing/2014/main" id="{3E76100F-2266-41FF-BEF4-34149EF80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590800"/>
            <a:ext cx="3705225" cy="12557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 dirty="0"/>
              <a:t>For the +3D lens: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U = 1/-0.5 = -2D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P = +3D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FFFFCC"/>
                </a:solidFill>
              </a:rPr>
              <a:t>V = +1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FFFFCC"/>
                </a:solidFill>
              </a:rPr>
              <a:t>The image formed by the second lens is 1/1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FFFFCC"/>
                </a:solidFill>
              </a:rPr>
              <a:t>= </a:t>
            </a:r>
            <a:r>
              <a:rPr lang="en-US" altLang="en-US" sz="1400" b="1" dirty="0">
                <a:solidFill>
                  <a:srgbClr val="FFFFCC"/>
                </a:solidFill>
              </a:rPr>
              <a:t>1 m to the right of the second lens</a:t>
            </a:r>
          </a:p>
        </p:txBody>
      </p:sp>
      <p:sp>
        <p:nvSpPr>
          <p:cNvPr id="46106" name="Line 27">
            <a:extLst>
              <a:ext uri="{FF2B5EF4-FFF2-40B4-BE49-F238E27FC236}">
                <a16:creationId xmlns:a16="http://schemas.microsoft.com/office/drawing/2014/main" id="{89D10560-8DA7-404E-AEB4-6EAA0A9E4C3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44958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7" name="Line 28">
            <a:extLst>
              <a:ext uri="{FF2B5EF4-FFF2-40B4-BE49-F238E27FC236}">
                <a16:creationId xmlns:a16="http://schemas.microsoft.com/office/drawing/2014/main" id="{132672AB-5063-4522-8664-010FDDE2A5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44958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8" name="Text Box 29">
            <a:extLst>
              <a:ext uri="{FF2B5EF4-FFF2-40B4-BE49-F238E27FC236}">
                <a16:creationId xmlns:a16="http://schemas.microsoft.com/office/drawing/2014/main" id="{FBA9EB2D-F21E-424B-9990-7EA3AA594E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0850" y="5486400"/>
            <a:ext cx="615950" cy="274638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-0.5 m</a:t>
            </a:r>
          </a:p>
        </p:txBody>
      </p:sp>
      <p:sp>
        <p:nvSpPr>
          <p:cNvPr id="38" name="Text Box 14">
            <a:extLst>
              <a:ext uri="{FF2B5EF4-FFF2-40B4-BE49-F238E27FC236}">
                <a16:creationId xmlns:a16="http://schemas.microsoft.com/office/drawing/2014/main" id="{7606EA79-5214-488F-910A-366EB9DC9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543175"/>
            <a:ext cx="2901950" cy="12446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sz="1400" b="1" i="1" dirty="0">
                <a:solidFill>
                  <a:schemeClr val="bg1">
                    <a:lumMod val="65000"/>
                  </a:schemeClr>
                </a:solidFill>
              </a:rPr>
              <a:t>For the +4D lens: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U = 1/-0.5 = -2D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P = +4D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V = -2 + (+4) = +2D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The image from the first lens is 1/2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= .5 m to the right of the first lens</a:t>
            </a:r>
          </a:p>
        </p:txBody>
      </p:sp>
      <p:sp>
        <p:nvSpPr>
          <p:cNvPr id="46110" name="Slide Number Placeholder 1">
            <a:extLst>
              <a:ext uri="{FF2B5EF4-FFF2-40B4-BE49-F238E27FC236}">
                <a16:creationId xmlns:a16="http://schemas.microsoft.com/office/drawing/2014/main" id="{8FB0EB0D-E78B-4D3B-AE06-C1E9706E6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6027085-7BC7-494F-9554-0950592CA417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lang="en-US" altLang="en-US" sz="1000"/>
          </a:p>
        </p:txBody>
      </p:sp>
      <p:sp>
        <p:nvSpPr>
          <p:cNvPr id="46111" name="Text Box 14">
            <a:extLst>
              <a:ext uri="{FF2B5EF4-FFF2-40B4-BE49-F238E27FC236}">
                <a16:creationId xmlns:a16="http://schemas.microsoft.com/office/drawing/2014/main" id="{71D0E760-9FBD-4321-B2AA-DAAEFBFD8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57200"/>
            <a:ext cx="5397500" cy="1865313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An object is located ½ m to the left of a +4D lens, which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is in turn 1 m to the left of a +3D lens. Where will the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final image be with respect to the second lens??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3333FF"/>
                </a:solidFill>
              </a:rPr>
              <a:t>1 m to the right of the second lens.</a:t>
            </a:r>
            <a:r>
              <a:rPr lang="en-US" altLang="en-US" sz="1600">
                <a:solidFill>
                  <a:srgbClr val="3333FF"/>
                </a:solidFill>
              </a:rPr>
              <a:t> To solve vergence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3333FF"/>
                </a:solidFill>
              </a:rPr>
              <a:t>problems such as this one, the key is to solve U+P=V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3333FF"/>
                </a:solidFill>
              </a:rPr>
              <a:t>for the first lens, then treat the image thus produced as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3333FF"/>
                </a:solidFill>
              </a:rPr>
              <a:t>the object for the next lens. This can be continued for any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3333FF"/>
                </a:solidFill>
              </a:rPr>
              <a:t>number of lenses.</a:t>
            </a:r>
          </a:p>
        </p:txBody>
      </p:sp>
      <p:sp>
        <p:nvSpPr>
          <p:cNvPr id="32" name="Text Box 26">
            <a:extLst>
              <a:ext uri="{FF2B5EF4-FFF2-40B4-BE49-F238E27FC236}">
                <a16:creationId xmlns:a16="http://schemas.microsoft.com/office/drawing/2014/main" id="{33659538-F23B-47B6-A9DE-34C5C98417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295001"/>
            <a:ext cx="678391" cy="276999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latin typeface="Segoe Script" panose="030B0504020000000003" pitchFamily="66" charset="0"/>
              </a:rPr>
              <a:t>Object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8">
            <a:extLst>
              <a:ext uri="{FF2B5EF4-FFF2-40B4-BE49-F238E27FC236}">
                <a16:creationId xmlns:a16="http://schemas.microsoft.com/office/drawing/2014/main" id="{A0C3A75E-07CC-41ED-AEF2-9953C5060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47107" name="Text Box 3">
            <a:extLst>
              <a:ext uri="{FF2B5EF4-FFF2-40B4-BE49-F238E27FC236}">
                <a16:creationId xmlns:a16="http://schemas.microsoft.com/office/drawing/2014/main" id="{04262962-99D3-4445-9B96-80577E8C3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524000"/>
            <a:ext cx="2609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00FF"/>
                </a:solidFill>
              </a:rPr>
              <a:t>U</a:t>
            </a:r>
            <a:r>
              <a:rPr lang="en-US" altLang="en-US" sz="4400"/>
              <a:t> + </a:t>
            </a:r>
            <a:r>
              <a:rPr lang="en-US" altLang="en-US" sz="4400">
                <a:solidFill>
                  <a:srgbClr val="E80212"/>
                </a:solidFill>
              </a:rPr>
              <a:t>P</a:t>
            </a:r>
            <a:r>
              <a:rPr lang="en-US" altLang="en-US" sz="4400"/>
              <a:t> = </a:t>
            </a:r>
            <a:r>
              <a:rPr lang="en-US" altLang="en-US" sz="4400">
                <a:solidFill>
                  <a:srgbClr val="99CC00"/>
                </a:solidFill>
              </a:rPr>
              <a:t>V</a:t>
            </a:r>
          </a:p>
        </p:txBody>
      </p:sp>
      <p:sp>
        <p:nvSpPr>
          <p:cNvPr id="47108" name="Oval 4">
            <a:extLst>
              <a:ext uri="{FF2B5EF4-FFF2-40B4-BE49-F238E27FC236}">
                <a16:creationId xmlns:a16="http://schemas.microsoft.com/office/drawing/2014/main" id="{F870D55B-353E-4CFF-9892-D274234CD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900" y="4343400"/>
            <a:ext cx="341313" cy="9017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7109" name="Oval 5">
            <a:extLst>
              <a:ext uri="{FF2B5EF4-FFF2-40B4-BE49-F238E27FC236}">
                <a16:creationId xmlns:a16="http://schemas.microsoft.com/office/drawing/2014/main" id="{EC1AE043-9B22-41B6-BEE1-D14F1D9B48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343400"/>
            <a:ext cx="188913" cy="9144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7110" name="Text Box 6">
            <a:extLst>
              <a:ext uri="{FF2B5EF4-FFF2-40B4-BE49-F238E27FC236}">
                <a16:creationId xmlns:a16="http://schemas.microsoft.com/office/drawing/2014/main" id="{17124A28-9E5E-4AD8-91DE-E652A886D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8825" y="4022725"/>
            <a:ext cx="561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+4D</a:t>
            </a:r>
          </a:p>
        </p:txBody>
      </p:sp>
      <p:sp>
        <p:nvSpPr>
          <p:cNvPr id="47111" name="Text Box 7">
            <a:extLst>
              <a:ext uri="{FF2B5EF4-FFF2-40B4-BE49-F238E27FC236}">
                <a16:creationId xmlns:a16="http://schemas.microsoft.com/office/drawing/2014/main" id="{FF1E99F7-D7A4-4336-8C76-4D101B5FC0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038600"/>
            <a:ext cx="561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+3D</a:t>
            </a:r>
          </a:p>
        </p:txBody>
      </p:sp>
      <p:sp>
        <p:nvSpPr>
          <p:cNvPr id="47112" name="Line 8">
            <a:extLst>
              <a:ext uri="{FF2B5EF4-FFF2-40B4-BE49-F238E27FC236}">
                <a16:creationId xmlns:a16="http://schemas.microsoft.com/office/drawing/2014/main" id="{6C2441F4-5C4F-4E9E-AF93-877D4D27C5C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791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" name="Line 9">
            <a:extLst>
              <a:ext uri="{FF2B5EF4-FFF2-40B4-BE49-F238E27FC236}">
                <a16:creationId xmlns:a16="http://schemas.microsoft.com/office/drawing/2014/main" id="{538D9BF7-6878-4D89-B57C-0C1618C10BC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4" name="Line 10">
            <a:extLst>
              <a:ext uri="{FF2B5EF4-FFF2-40B4-BE49-F238E27FC236}">
                <a16:creationId xmlns:a16="http://schemas.microsoft.com/office/drawing/2014/main" id="{644DC3C9-D24F-410B-82E9-0237B8E9536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33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5" name="Line 11">
            <a:extLst>
              <a:ext uri="{FF2B5EF4-FFF2-40B4-BE49-F238E27FC236}">
                <a16:creationId xmlns:a16="http://schemas.microsoft.com/office/drawing/2014/main" id="{E59C8C83-0542-4E0D-8646-FFE509932EB3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6" name="Text Box 12">
            <a:extLst>
              <a:ext uri="{FF2B5EF4-FFF2-40B4-BE49-F238E27FC236}">
                <a16:creationId xmlns:a16="http://schemas.microsoft.com/office/drawing/2014/main" id="{F20ABE4D-3EB7-43EF-8CCF-0F3138928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2850" y="5821363"/>
            <a:ext cx="615950" cy="274637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-0.5 m</a:t>
            </a:r>
          </a:p>
        </p:txBody>
      </p:sp>
      <p:sp>
        <p:nvSpPr>
          <p:cNvPr id="47117" name="Text Box 13">
            <a:extLst>
              <a:ext uri="{FF2B5EF4-FFF2-40B4-BE49-F238E27FC236}">
                <a16:creationId xmlns:a16="http://schemas.microsoft.com/office/drawing/2014/main" id="{88DBA545-D3B4-43C1-A848-0A7B155B77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5821363"/>
            <a:ext cx="438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1 m</a:t>
            </a:r>
          </a:p>
        </p:txBody>
      </p:sp>
      <p:sp>
        <p:nvSpPr>
          <p:cNvPr id="47118" name="Line 15">
            <a:extLst>
              <a:ext uri="{FF2B5EF4-FFF2-40B4-BE49-F238E27FC236}">
                <a16:creationId xmlns:a16="http://schemas.microsoft.com/office/drawing/2014/main" id="{CF06AC79-45C8-478F-821B-E9412099A6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44196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9" name="Line 16">
            <a:extLst>
              <a:ext uri="{FF2B5EF4-FFF2-40B4-BE49-F238E27FC236}">
                <a16:creationId xmlns:a16="http://schemas.microsoft.com/office/drawing/2014/main" id="{C876058A-6DC7-4273-83BD-3EE63A6E2A1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48006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0" name="Line 17">
            <a:extLst>
              <a:ext uri="{FF2B5EF4-FFF2-40B4-BE49-F238E27FC236}">
                <a16:creationId xmlns:a16="http://schemas.microsoft.com/office/drawing/2014/main" id="{BEC9F176-7AE2-46FE-AE3E-BDBE7337D65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419600"/>
            <a:ext cx="3048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1" name="Line 18">
            <a:extLst>
              <a:ext uri="{FF2B5EF4-FFF2-40B4-BE49-F238E27FC236}">
                <a16:creationId xmlns:a16="http://schemas.microsoft.com/office/drawing/2014/main" id="{B5DDD987-DAC3-4CB7-8844-BAC411E76C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4419600"/>
            <a:ext cx="3048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2" name="Oval 19">
            <a:extLst>
              <a:ext uri="{FF2B5EF4-FFF2-40B4-BE49-F238E27FC236}">
                <a16:creationId xmlns:a16="http://schemas.microsoft.com/office/drawing/2014/main" id="{C51E497A-DCEF-4A6F-8870-3279DA0FB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724400"/>
            <a:ext cx="152400" cy="1524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7123" name="Oval 20">
            <a:extLst>
              <a:ext uri="{FF2B5EF4-FFF2-40B4-BE49-F238E27FC236}">
                <a16:creationId xmlns:a16="http://schemas.microsoft.com/office/drawing/2014/main" id="{D8651FB7-FC6C-4D80-AFBD-FF95486B3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724400"/>
            <a:ext cx="152400" cy="1524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7124" name="Text Box 21">
            <a:extLst>
              <a:ext uri="{FF2B5EF4-FFF2-40B4-BE49-F238E27FC236}">
                <a16:creationId xmlns:a16="http://schemas.microsoft.com/office/drawing/2014/main" id="{4F36444A-D5E9-4D40-8DD9-7F687430E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478338"/>
            <a:ext cx="549275" cy="2444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Object</a:t>
            </a:r>
          </a:p>
        </p:txBody>
      </p:sp>
      <p:sp>
        <p:nvSpPr>
          <p:cNvPr id="47125" name="Text Box 22">
            <a:extLst>
              <a:ext uri="{FF2B5EF4-FFF2-40B4-BE49-F238E27FC236}">
                <a16:creationId xmlns:a16="http://schemas.microsoft.com/office/drawing/2014/main" id="{5EC6CEC2-F95B-4188-9A65-B166F3BD0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9813" y="4479925"/>
            <a:ext cx="534987" cy="2444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Image</a:t>
            </a:r>
          </a:p>
        </p:txBody>
      </p:sp>
      <p:sp>
        <p:nvSpPr>
          <p:cNvPr id="47126" name="Line 23">
            <a:extLst>
              <a:ext uri="{FF2B5EF4-FFF2-40B4-BE49-F238E27FC236}">
                <a16:creationId xmlns:a16="http://schemas.microsoft.com/office/drawing/2014/main" id="{5C24BD0F-7740-411F-B439-7D01253225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548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7" name="Text Box 24">
            <a:extLst>
              <a:ext uri="{FF2B5EF4-FFF2-40B4-BE49-F238E27FC236}">
                <a16:creationId xmlns:a16="http://schemas.microsoft.com/office/drawing/2014/main" id="{5F08318D-579D-407C-AFFD-C1339B6657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7650" y="5486400"/>
            <a:ext cx="565150" cy="274638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0.5 m</a:t>
            </a:r>
          </a:p>
        </p:txBody>
      </p:sp>
      <p:sp>
        <p:nvSpPr>
          <p:cNvPr id="47128" name="Text Box 25">
            <a:extLst>
              <a:ext uri="{FF2B5EF4-FFF2-40B4-BE49-F238E27FC236}">
                <a16:creationId xmlns:a16="http://schemas.microsoft.com/office/drawing/2014/main" id="{FE612CB5-C41E-4539-B118-5A99216EB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590800"/>
            <a:ext cx="3705225" cy="12557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 dirty="0"/>
              <a:t>For the +3D lens: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U = 1/-0.5 = -2D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P = +3D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V = -2 + (+3) = +1D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FFFFCC"/>
                </a:solidFill>
              </a:rPr>
              <a:t>The image formed by the second lens is 1/1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FFFFCC"/>
                </a:solidFill>
              </a:rPr>
              <a:t>= </a:t>
            </a:r>
            <a:r>
              <a:rPr lang="en-US" altLang="en-US" sz="1400" b="1" dirty="0">
                <a:solidFill>
                  <a:srgbClr val="FFFFCC"/>
                </a:solidFill>
              </a:rPr>
              <a:t>1 m to the right of the second lens</a:t>
            </a:r>
          </a:p>
        </p:txBody>
      </p:sp>
      <p:sp>
        <p:nvSpPr>
          <p:cNvPr id="47130" name="Line 27">
            <a:extLst>
              <a:ext uri="{FF2B5EF4-FFF2-40B4-BE49-F238E27FC236}">
                <a16:creationId xmlns:a16="http://schemas.microsoft.com/office/drawing/2014/main" id="{D7CD0CC8-4392-4113-9676-091EDFB010F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44958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1" name="Line 28">
            <a:extLst>
              <a:ext uri="{FF2B5EF4-FFF2-40B4-BE49-F238E27FC236}">
                <a16:creationId xmlns:a16="http://schemas.microsoft.com/office/drawing/2014/main" id="{B5E9B7FD-3C80-40C1-AC1A-8CA7ED2B2E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44958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2" name="Text Box 29">
            <a:extLst>
              <a:ext uri="{FF2B5EF4-FFF2-40B4-BE49-F238E27FC236}">
                <a16:creationId xmlns:a16="http://schemas.microsoft.com/office/drawing/2014/main" id="{5D8D3C21-5F4F-4A1E-9355-45B206520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0850" y="5486400"/>
            <a:ext cx="615950" cy="274638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-0.5 m</a:t>
            </a:r>
          </a:p>
        </p:txBody>
      </p:sp>
      <p:sp>
        <p:nvSpPr>
          <p:cNvPr id="38" name="Text Box 14">
            <a:extLst>
              <a:ext uri="{FF2B5EF4-FFF2-40B4-BE49-F238E27FC236}">
                <a16:creationId xmlns:a16="http://schemas.microsoft.com/office/drawing/2014/main" id="{8904266B-373A-43BB-ACB0-F6209B025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543175"/>
            <a:ext cx="2901950" cy="12446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sz="1400" b="1" i="1" dirty="0">
                <a:solidFill>
                  <a:schemeClr val="bg1">
                    <a:lumMod val="65000"/>
                  </a:schemeClr>
                </a:solidFill>
              </a:rPr>
              <a:t>For the +4D lens: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U = 1/-0.5 = -2D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P = +4D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V = -2 + (+4) = +2D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The image from the first lens is 1/2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= .5 m to the right of the first lens</a:t>
            </a:r>
          </a:p>
        </p:txBody>
      </p:sp>
      <p:sp>
        <p:nvSpPr>
          <p:cNvPr id="47134" name="Slide Number Placeholder 1">
            <a:extLst>
              <a:ext uri="{FF2B5EF4-FFF2-40B4-BE49-F238E27FC236}">
                <a16:creationId xmlns:a16="http://schemas.microsoft.com/office/drawing/2014/main" id="{C367F8DD-FC95-4803-A6BD-7BA77259F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891EE6A-2AF3-49A4-8826-AC213B8DD2C6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lang="en-US" altLang="en-US" sz="1000"/>
          </a:p>
        </p:txBody>
      </p:sp>
      <p:sp>
        <p:nvSpPr>
          <p:cNvPr id="47135" name="Text Box 14">
            <a:extLst>
              <a:ext uri="{FF2B5EF4-FFF2-40B4-BE49-F238E27FC236}">
                <a16:creationId xmlns:a16="http://schemas.microsoft.com/office/drawing/2014/main" id="{E389FD02-9E82-45CD-A5AD-940141AAD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57200"/>
            <a:ext cx="5397500" cy="1865313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An object is located ½ m to the left of a +4D lens, which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is in turn 1 m to the left of a +3D lens. Where will the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final image be with respect to the second lens??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3333FF"/>
                </a:solidFill>
              </a:rPr>
              <a:t>1 m to the right of the second lens.</a:t>
            </a:r>
            <a:r>
              <a:rPr lang="en-US" altLang="en-US" sz="1600">
                <a:solidFill>
                  <a:srgbClr val="3333FF"/>
                </a:solidFill>
              </a:rPr>
              <a:t> To solve vergence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3333FF"/>
                </a:solidFill>
              </a:rPr>
              <a:t>problems such as this one, the key is to solve U+P=V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3333FF"/>
                </a:solidFill>
              </a:rPr>
              <a:t>for the first lens, then treat the image thus produced as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3333FF"/>
                </a:solidFill>
              </a:rPr>
              <a:t>the object for the next lens. This can be continued for any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3333FF"/>
                </a:solidFill>
              </a:rPr>
              <a:t>number of lenses.</a:t>
            </a:r>
          </a:p>
        </p:txBody>
      </p:sp>
      <p:sp>
        <p:nvSpPr>
          <p:cNvPr id="32" name="Text Box 26">
            <a:extLst>
              <a:ext uri="{FF2B5EF4-FFF2-40B4-BE49-F238E27FC236}">
                <a16:creationId xmlns:a16="http://schemas.microsoft.com/office/drawing/2014/main" id="{088E59FE-AC10-4B7A-833D-0E3F50B2F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295001"/>
            <a:ext cx="678391" cy="276999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latin typeface="Segoe Script" panose="030B0504020000000003" pitchFamily="66" charset="0"/>
              </a:rPr>
              <a:t>Object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8">
            <a:extLst>
              <a:ext uri="{FF2B5EF4-FFF2-40B4-BE49-F238E27FC236}">
                <a16:creationId xmlns:a16="http://schemas.microsoft.com/office/drawing/2014/main" id="{CCCF0651-2741-484C-9096-A3223AC02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48131" name="Text Box 3">
            <a:extLst>
              <a:ext uri="{FF2B5EF4-FFF2-40B4-BE49-F238E27FC236}">
                <a16:creationId xmlns:a16="http://schemas.microsoft.com/office/drawing/2014/main" id="{C0CC02C4-DFFB-4C6E-941F-4B82C2DE2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524000"/>
            <a:ext cx="2609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00FF"/>
                </a:solidFill>
              </a:rPr>
              <a:t>U</a:t>
            </a:r>
            <a:r>
              <a:rPr lang="en-US" altLang="en-US" sz="4400"/>
              <a:t> + </a:t>
            </a:r>
            <a:r>
              <a:rPr lang="en-US" altLang="en-US" sz="4400">
                <a:solidFill>
                  <a:srgbClr val="E80212"/>
                </a:solidFill>
              </a:rPr>
              <a:t>P</a:t>
            </a:r>
            <a:r>
              <a:rPr lang="en-US" altLang="en-US" sz="4400"/>
              <a:t> = </a:t>
            </a:r>
            <a:r>
              <a:rPr lang="en-US" altLang="en-US" sz="4400">
                <a:solidFill>
                  <a:srgbClr val="99CC00"/>
                </a:solidFill>
              </a:rPr>
              <a:t>V</a:t>
            </a:r>
          </a:p>
        </p:txBody>
      </p:sp>
      <p:sp>
        <p:nvSpPr>
          <p:cNvPr id="48132" name="Oval 4">
            <a:extLst>
              <a:ext uri="{FF2B5EF4-FFF2-40B4-BE49-F238E27FC236}">
                <a16:creationId xmlns:a16="http://schemas.microsoft.com/office/drawing/2014/main" id="{7751B38C-40A4-4CE0-B386-238565719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900" y="4343400"/>
            <a:ext cx="341313" cy="9017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8133" name="Oval 5">
            <a:extLst>
              <a:ext uri="{FF2B5EF4-FFF2-40B4-BE49-F238E27FC236}">
                <a16:creationId xmlns:a16="http://schemas.microsoft.com/office/drawing/2014/main" id="{A1EB979E-A897-42E8-92DB-94A65EB5A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343400"/>
            <a:ext cx="188913" cy="9144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8134" name="Text Box 6">
            <a:extLst>
              <a:ext uri="{FF2B5EF4-FFF2-40B4-BE49-F238E27FC236}">
                <a16:creationId xmlns:a16="http://schemas.microsoft.com/office/drawing/2014/main" id="{BD84F703-77D9-4B3F-9FAA-E4D5D99F9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8825" y="4022725"/>
            <a:ext cx="561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+4D</a:t>
            </a:r>
          </a:p>
        </p:txBody>
      </p:sp>
      <p:sp>
        <p:nvSpPr>
          <p:cNvPr id="48135" name="Text Box 7">
            <a:extLst>
              <a:ext uri="{FF2B5EF4-FFF2-40B4-BE49-F238E27FC236}">
                <a16:creationId xmlns:a16="http://schemas.microsoft.com/office/drawing/2014/main" id="{3DEF7E02-E7B3-4A16-9A4A-5B7385F40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038600"/>
            <a:ext cx="561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+3D</a:t>
            </a:r>
          </a:p>
        </p:txBody>
      </p:sp>
      <p:sp>
        <p:nvSpPr>
          <p:cNvPr id="48136" name="Line 8">
            <a:extLst>
              <a:ext uri="{FF2B5EF4-FFF2-40B4-BE49-F238E27FC236}">
                <a16:creationId xmlns:a16="http://schemas.microsoft.com/office/drawing/2014/main" id="{45F6C4F1-745B-4846-A626-A2E6A7DAF48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791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7" name="Line 9">
            <a:extLst>
              <a:ext uri="{FF2B5EF4-FFF2-40B4-BE49-F238E27FC236}">
                <a16:creationId xmlns:a16="http://schemas.microsoft.com/office/drawing/2014/main" id="{BADB38A6-8DF8-4E43-92E6-921109936B8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8" name="Line 10">
            <a:extLst>
              <a:ext uri="{FF2B5EF4-FFF2-40B4-BE49-F238E27FC236}">
                <a16:creationId xmlns:a16="http://schemas.microsoft.com/office/drawing/2014/main" id="{328CE2A9-1D88-4B73-A877-E4C5A32450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33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9" name="Line 11">
            <a:extLst>
              <a:ext uri="{FF2B5EF4-FFF2-40B4-BE49-F238E27FC236}">
                <a16:creationId xmlns:a16="http://schemas.microsoft.com/office/drawing/2014/main" id="{79817959-7429-4924-8A9B-C24B1EC78605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0" name="Text Box 12">
            <a:extLst>
              <a:ext uri="{FF2B5EF4-FFF2-40B4-BE49-F238E27FC236}">
                <a16:creationId xmlns:a16="http://schemas.microsoft.com/office/drawing/2014/main" id="{B874B229-F417-4C56-B31A-E6858632AF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2850" y="5821363"/>
            <a:ext cx="615950" cy="274637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-0.5 m</a:t>
            </a:r>
          </a:p>
        </p:txBody>
      </p:sp>
      <p:sp>
        <p:nvSpPr>
          <p:cNvPr id="48141" name="Text Box 13">
            <a:extLst>
              <a:ext uri="{FF2B5EF4-FFF2-40B4-BE49-F238E27FC236}">
                <a16:creationId xmlns:a16="http://schemas.microsoft.com/office/drawing/2014/main" id="{D5EE9597-3AF0-4DBA-A91B-A012DAD5CF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5821363"/>
            <a:ext cx="438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1 m</a:t>
            </a:r>
          </a:p>
        </p:txBody>
      </p:sp>
      <p:sp>
        <p:nvSpPr>
          <p:cNvPr id="48142" name="Text Box 14">
            <a:extLst>
              <a:ext uri="{FF2B5EF4-FFF2-40B4-BE49-F238E27FC236}">
                <a16:creationId xmlns:a16="http://schemas.microsoft.com/office/drawing/2014/main" id="{9BE3E7E3-A55B-4A1F-A5FA-A5F9890EE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57200"/>
            <a:ext cx="5397500" cy="1865313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An object is located ½ m to the left of a +4D lens, which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is in turn 1 m to the left of a +3D lens. Where will the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final image be with respect to the second lens??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3333FF"/>
                </a:solidFill>
              </a:rPr>
              <a:t>1 m to the right of the second lens.</a:t>
            </a:r>
            <a:r>
              <a:rPr lang="en-US" altLang="en-US" sz="1600">
                <a:solidFill>
                  <a:srgbClr val="3333FF"/>
                </a:solidFill>
              </a:rPr>
              <a:t> To solve vergence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3333FF"/>
                </a:solidFill>
              </a:rPr>
              <a:t>problems such as this one, the key is to solve U+P=V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3333FF"/>
                </a:solidFill>
              </a:rPr>
              <a:t>for the first lens, then treat the image thus produced as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3333FF"/>
                </a:solidFill>
              </a:rPr>
              <a:t>the object for the next lens. This can be continued for any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3333FF"/>
                </a:solidFill>
              </a:rPr>
              <a:t>number of lenses.</a:t>
            </a:r>
          </a:p>
        </p:txBody>
      </p:sp>
      <p:sp>
        <p:nvSpPr>
          <p:cNvPr id="48143" name="Line 15">
            <a:extLst>
              <a:ext uri="{FF2B5EF4-FFF2-40B4-BE49-F238E27FC236}">
                <a16:creationId xmlns:a16="http://schemas.microsoft.com/office/drawing/2014/main" id="{0F1FF91E-28E6-4CB9-9222-B4919323B7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44196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4" name="Line 16">
            <a:extLst>
              <a:ext uri="{FF2B5EF4-FFF2-40B4-BE49-F238E27FC236}">
                <a16:creationId xmlns:a16="http://schemas.microsoft.com/office/drawing/2014/main" id="{D0E8E835-FAC9-42C0-9BE6-2B0C759CD1C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48006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5" name="Line 17">
            <a:extLst>
              <a:ext uri="{FF2B5EF4-FFF2-40B4-BE49-F238E27FC236}">
                <a16:creationId xmlns:a16="http://schemas.microsoft.com/office/drawing/2014/main" id="{AA565A4B-1D88-46AA-B6B5-02E5878B8BF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419600"/>
            <a:ext cx="3048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6" name="Line 18">
            <a:extLst>
              <a:ext uri="{FF2B5EF4-FFF2-40B4-BE49-F238E27FC236}">
                <a16:creationId xmlns:a16="http://schemas.microsoft.com/office/drawing/2014/main" id="{77709E7D-C8B6-4B51-B5E6-CA4B5D8AC43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4419600"/>
            <a:ext cx="3048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7" name="Oval 19">
            <a:extLst>
              <a:ext uri="{FF2B5EF4-FFF2-40B4-BE49-F238E27FC236}">
                <a16:creationId xmlns:a16="http://schemas.microsoft.com/office/drawing/2014/main" id="{AD5DF9F0-3A95-4EEC-A188-22CE76030F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724400"/>
            <a:ext cx="152400" cy="1524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8148" name="Oval 20">
            <a:extLst>
              <a:ext uri="{FF2B5EF4-FFF2-40B4-BE49-F238E27FC236}">
                <a16:creationId xmlns:a16="http://schemas.microsoft.com/office/drawing/2014/main" id="{1E8DE157-4ECB-44DA-86B4-89669C7F4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724400"/>
            <a:ext cx="152400" cy="1524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8149" name="Text Box 21">
            <a:extLst>
              <a:ext uri="{FF2B5EF4-FFF2-40B4-BE49-F238E27FC236}">
                <a16:creationId xmlns:a16="http://schemas.microsoft.com/office/drawing/2014/main" id="{EA92847D-C38C-4058-8914-C836F3411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478338"/>
            <a:ext cx="549275" cy="2444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Object</a:t>
            </a:r>
          </a:p>
        </p:txBody>
      </p:sp>
      <p:sp>
        <p:nvSpPr>
          <p:cNvPr id="48150" name="Text Box 22">
            <a:extLst>
              <a:ext uri="{FF2B5EF4-FFF2-40B4-BE49-F238E27FC236}">
                <a16:creationId xmlns:a16="http://schemas.microsoft.com/office/drawing/2014/main" id="{6667F109-867D-4D65-BF71-C59210BF4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9813" y="4479925"/>
            <a:ext cx="534987" cy="2444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Image</a:t>
            </a:r>
          </a:p>
        </p:txBody>
      </p:sp>
      <p:sp>
        <p:nvSpPr>
          <p:cNvPr id="48151" name="Line 23">
            <a:extLst>
              <a:ext uri="{FF2B5EF4-FFF2-40B4-BE49-F238E27FC236}">
                <a16:creationId xmlns:a16="http://schemas.microsoft.com/office/drawing/2014/main" id="{C97C0567-B94C-4D8A-9A84-5AFA5D7CFA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548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2" name="Text Box 24">
            <a:extLst>
              <a:ext uri="{FF2B5EF4-FFF2-40B4-BE49-F238E27FC236}">
                <a16:creationId xmlns:a16="http://schemas.microsoft.com/office/drawing/2014/main" id="{113DA016-22B3-4612-98ED-38E19952AE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7650" y="5486400"/>
            <a:ext cx="565150" cy="274638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0.5 m</a:t>
            </a:r>
          </a:p>
        </p:txBody>
      </p:sp>
      <p:sp>
        <p:nvSpPr>
          <p:cNvPr id="48153" name="Text Box 25">
            <a:extLst>
              <a:ext uri="{FF2B5EF4-FFF2-40B4-BE49-F238E27FC236}">
                <a16:creationId xmlns:a16="http://schemas.microsoft.com/office/drawing/2014/main" id="{E379683A-828A-4A77-87E6-D97E5C338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590800"/>
            <a:ext cx="3705225" cy="12557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 dirty="0"/>
              <a:t>For the +3D lens: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U = 1/-0.5 = -2D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P = +3D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V = -2 + (+3) = +1D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The image formed by the second lens is 1/1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= </a:t>
            </a:r>
            <a:r>
              <a:rPr lang="en-US" altLang="en-US" sz="1400" b="1" dirty="0"/>
              <a:t>1 m to the right of the second lens</a:t>
            </a:r>
          </a:p>
        </p:txBody>
      </p:sp>
      <p:sp>
        <p:nvSpPr>
          <p:cNvPr id="48155" name="Line 27">
            <a:extLst>
              <a:ext uri="{FF2B5EF4-FFF2-40B4-BE49-F238E27FC236}">
                <a16:creationId xmlns:a16="http://schemas.microsoft.com/office/drawing/2014/main" id="{7F6D0153-EA92-4862-A683-ABE3B5ABB264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44958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6" name="Line 28">
            <a:extLst>
              <a:ext uri="{FF2B5EF4-FFF2-40B4-BE49-F238E27FC236}">
                <a16:creationId xmlns:a16="http://schemas.microsoft.com/office/drawing/2014/main" id="{0A4BC2C3-FC80-44BD-99FA-6795694EE8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44958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7" name="Text Box 29">
            <a:extLst>
              <a:ext uri="{FF2B5EF4-FFF2-40B4-BE49-F238E27FC236}">
                <a16:creationId xmlns:a16="http://schemas.microsoft.com/office/drawing/2014/main" id="{87E3F8D3-E05C-433E-9781-CD2940EAD2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0850" y="5486400"/>
            <a:ext cx="615950" cy="274638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-0.5 m</a:t>
            </a:r>
          </a:p>
        </p:txBody>
      </p:sp>
      <p:sp>
        <p:nvSpPr>
          <p:cNvPr id="48158" name="Line 30">
            <a:extLst>
              <a:ext uri="{FF2B5EF4-FFF2-40B4-BE49-F238E27FC236}">
                <a16:creationId xmlns:a16="http://schemas.microsoft.com/office/drawing/2014/main" id="{A51AEAF2-4C3C-45E4-BC05-6ADD480C5855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96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9" name="Line 31">
            <a:extLst>
              <a:ext uri="{FF2B5EF4-FFF2-40B4-BE49-F238E27FC236}">
                <a16:creationId xmlns:a16="http://schemas.microsoft.com/office/drawing/2014/main" id="{E849CB2E-2319-4122-BC27-09E61E2B7009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7912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0" name="Text Box 32">
            <a:extLst>
              <a:ext uri="{FF2B5EF4-FFF2-40B4-BE49-F238E27FC236}">
                <a16:creationId xmlns:a16="http://schemas.microsoft.com/office/drawing/2014/main" id="{9935B394-B79A-4D0A-B432-628D2F75F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821363"/>
            <a:ext cx="438150" cy="27463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1 m</a:t>
            </a:r>
          </a:p>
        </p:txBody>
      </p:sp>
      <p:sp>
        <p:nvSpPr>
          <p:cNvPr id="48161" name="Line 33">
            <a:extLst>
              <a:ext uri="{FF2B5EF4-FFF2-40B4-BE49-F238E27FC236}">
                <a16:creationId xmlns:a16="http://schemas.microsoft.com/office/drawing/2014/main" id="{68E7C00B-6B11-4F10-BB16-3151FD95443A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4419600"/>
            <a:ext cx="2971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2" name="Line 34">
            <a:extLst>
              <a:ext uri="{FF2B5EF4-FFF2-40B4-BE49-F238E27FC236}">
                <a16:creationId xmlns:a16="http://schemas.microsoft.com/office/drawing/2014/main" id="{08A9357D-051E-419B-94FF-1DDFCCFB85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4800600"/>
            <a:ext cx="2971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3" name="Oval 35">
            <a:extLst>
              <a:ext uri="{FF2B5EF4-FFF2-40B4-BE49-F238E27FC236}">
                <a16:creationId xmlns:a16="http://schemas.microsoft.com/office/drawing/2014/main" id="{D10C1C57-04F2-4F80-9C89-AAF2EE8D19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4724400"/>
            <a:ext cx="152400" cy="1524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8164" name="Text Box 36">
            <a:extLst>
              <a:ext uri="{FF2B5EF4-FFF2-40B4-BE49-F238E27FC236}">
                <a16:creationId xmlns:a16="http://schemas.microsoft.com/office/drawing/2014/main" id="{7F12F134-0CC9-4875-A55A-E6752190D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9413" y="4479925"/>
            <a:ext cx="534987" cy="2444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Image</a:t>
            </a:r>
          </a:p>
        </p:txBody>
      </p:sp>
      <p:sp>
        <p:nvSpPr>
          <p:cNvPr id="38" name="Text Box 14">
            <a:extLst>
              <a:ext uri="{FF2B5EF4-FFF2-40B4-BE49-F238E27FC236}">
                <a16:creationId xmlns:a16="http://schemas.microsoft.com/office/drawing/2014/main" id="{146159C4-A9C5-46FD-85A0-32803FA61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543175"/>
            <a:ext cx="2901950" cy="12446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sz="1400" b="1" i="1" dirty="0">
                <a:solidFill>
                  <a:schemeClr val="bg1">
                    <a:lumMod val="65000"/>
                  </a:schemeClr>
                </a:solidFill>
              </a:rPr>
              <a:t>For the +4D lens: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U = 1/-0.5 = -2D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P = +4D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V = -2 + (+4) = +2D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The image from the first lens is 1/2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= .5 m to the right of the first lens</a:t>
            </a:r>
          </a:p>
        </p:txBody>
      </p:sp>
      <p:sp>
        <p:nvSpPr>
          <p:cNvPr id="48166" name="Slide Number Placeholder 1">
            <a:extLst>
              <a:ext uri="{FF2B5EF4-FFF2-40B4-BE49-F238E27FC236}">
                <a16:creationId xmlns:a16="http://schemas.microsoft.com/office/drawing/2014/main" id="{6DA922F2-353D-4A54-8B90-7269F0C43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CFFB735-0AFC-4F71-AAA4-A4E3E155F1CA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45</a:t>
            </a:fld>
            <a:endParaRPr lang="en-US" altLang="en-US" sz="1000"/>
          </a:p>
        </p:txBody>
      </p:sp>
      <p:sp>
        <p:nvSpPr>
          <p:cNvPr id="39" name="Text Box 26">
            <a:extLst>
              <a:ext uri="{FF2B5EF4-FFF2-40B4-BE49-F238E27FC236}">
                <a16:creationId xmlns:a16="http://schemas.microsoft.com/office/drawing/2014/main" id="{D70754C7-E64C-4D0A-815D-3FC62B3DA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295001"/>
            <a:ext cx="678391" cy="276999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latin typeface="Segoe Script" panose="030B0504020000000003" pitchFamily="66" charset="0"/>
              </a:rPr>
              <a:t>Object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2">
            <a:extLst>
              <a:ext uri="{FF2B5EF4-FFF2-40B4-BE49-F238E27FC236}">
                <a16:creationId xmlns:a16="http://schemas.microsoft.com/office/drawing/2014/main" id="{E951C757-4B5E-4477-B59D-3EB9B4158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49155" name="Text Box 3">
            <a:extLst>
              <a:ext uri="{FF2B5EF4-FFF2-40B4-BE49-F238E27FC236}">
                <a16:creationId xmlns:a16="http://schemas.microsoft.com/office/drawing/2014/main" id="{65BB7754-1311-4D4E-977B-6C41D5FFD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524000"/>
            <a:ext cx="2609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00FF"/>
                </a:solidFill>
              </a:rPr>
              <a:t>U</a:t>
            </a:r>
            <a:r>
              <a:rPr lang="en-US" altLang="en-US" sz="4400"/>
              <a:t> + </a:t>
            </a:r>
            <a:r>
              <a:rPr lang="en-US" altLang="en-US" sz="4400">
                <a:solidFill>
                  <a:srgbClr val="E80212"/>
                </a:solidFill>
              </a:rPr>
              <a:t>P</a:t>
            </a:r>
            <a:r>
              <a:rPr lang="en-US" altLang="en-US" sz="4400"/>
              <a:t> = </a:t>
            </a:r>
            <a:r>
              <a:rPr lang="en-US" altLang="en-US" sz="4400">
                <a:solidFill>
                  <a:srgbClr val="99CC00"/>
                </a:solidFill>
              </a:rPr>
              <a:t>V</a:t>
            </a:r>
          </a:p>
        </p:txBody>
      </p:sp>
      <p:sp>
        <p:nvSpPr>
          <p:cNvPr id="49156" name="Oval 4">
            <a:extLst>
              <a:ext uri="{FF2B5EF4-FFF2-40B4-BE49-F238E27FC236}">
                <a16:creationId xmlns:a16="http://schemas.microsoft.com/office/drawing/2014/main" id="{BCD1694D-BA1B-44A5-BD19-20A2CEA12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343400"/>
            <a:ext cx="188913" cy="9144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9157" name="Text Box 5">
            <a:extLst>
              <a:ext uri="{FF2B5EF4-FFF2-40B4-BE49-F238E27FC236}">
                <a16:creationId xmlns:a16="http://schemas.microsoft.com/office/drawing/2014/main" id="{024C5B97-DB7F-4513-8E99-3C9E3AE040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8825" y="4022725"/>
            <a:ext cx="511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-2D</a:t>
            </a:r>
          </a:p>
        </p:txBody>
      </p:sp>
      <p:sp>
        <p:nvSpPr>
          <p:cNvPr id="49158" name="Text Box 6">
            <a:extLst>
              <a:ext uri="{FF2B5EF4-FFF2-40B4-BE49-F238E27FC236}">
                <a16:creationId xmlns:a16="http://schemas.microsoft.com/office/drawing/2014/main" id="{8D5606FE-5591-478B-ABE7-945139B59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038600"/>
            <a:ext cx="561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+1D</a:t>
            </a:r>
          </a:p>
        </p:txBody>
      </p:sp>
      <p:sp>
        <p:nvSpPr>
          <p:cNvPr id="49159" name="Line 7">
            <a:extLst>
              <a:ext uri="{FF2B5EF4-FFF2-40B4-BE49-F238E27FC236}">
                <a16:creationId xmlns:a16="http://schemas.microsoft.com/office/drawing/2014/main" id="{93A32BE4-2283-40B5-879F-E3E7D3A357B1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791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0" name="Line 8">
            <a:extLst>
              <a:ext uri="{FF2B5EF4-FFF2-40B4-BE49-F238E27FC236}">
                <a16:creationId xmlns:a16="http://schemas.microsoft.com/office/drawing/2014/main" id="{04B65A24-8E7E-4842-A4AF-83054F48976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1" name="Line 9">
            <a:extLst>
              <a:ext uri="{FF2B5EF4-FFF2-40B4-BE49-F238E27FC236}">
                <a16:creationId xmlns:a16="http://schemas.microsoft.com/office/drawing/2014/main" id="{6582FF53-3BF3-4F4D-96D2-8AEE7E7E331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33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2" name="Line 10">
            <a:extLst>
              <a:ext uri="{FF2B5EF4-FFF2-40B4-BE49-F238E27FC236}">
                <a16:creationId xmlns:a16="http://schemas.microsoft.com/office/drawing/2014/main" id="{F2DAE752-805F-4114-9BC8-A36F1BF20BD3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3" name="Text Box 11">
            <a:extLst>
              <a:ext uri="{FF2B5EF4-FFF2-40B4-BE49-F238E27FC236}">
                <a16:creationId xmlns:a16="http://schemas.microsoft.com/office/drawing/2014/main" id="{6706BB3B-9DB3-43C5-A9A8-8173C64B9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5821363"/>
            <a:ext cx="438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1 m</a:t>
            </a:r>
          </a:p>
        </p:txBody>
      </p:sp>
      <p:sp>
        <p:nvSpPr>
          <p:cNvPr id="49164" name="Text Box 12">
            <a:extLst>
              <a:ext uri="{FF2B5EF4-FFF2-40B4-BE49-F238E27FC236}">
                <a16:creationId xmlns:a16="http://schemas.microsoft.com/office/drawing/2014/main" id="{E9330D1D-92B9-4508-9D49-E4901EB31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57200"/>
            <a:ext cx="4894263" cy="97472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An object is located ½ m to the left of a -2D lens,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which is in turn 1 m to the left of a +1D lens. How far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is the final image from the object?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rgbClr val="CCFFCC"/>
              </a:solidFill>
            </a:endParaRPr>
          </a:p>
        </p:txBody>
      </p:sp>
      <p:sp>
        <p:nvSpPr>
          <p:cNvPr id="49165" name="Oval 13">
            <a:extLst>
              <a:ext uri="{FF2B5EF4-FFF2-40B4-BE49-F238E27FC236}">
                <a16:creationId xmlns:a16="http://schemas.microsoft.com/office/drawing/2014/main" id="{A576F532-FD16-4D76-8B0D-DA8E81DC3D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724400"/>
            <a:ext cx="152400" cy="1524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9166" name="Text Box 14">
            <a:extLst>
              <a:ext uri="{FF2B5EF4-FFF2-40B4-BE49-F238E27FC236}">
                <a16:creationId xmlns:a16="http://schemas.microsoft.com/office/drawing/2014/main" id="{0FDA7470-1935-41AC-9EFD-04C3D2B19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478338"/>
            <a:ext cx="5492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Object</a:t>
            </a:r>
          </a:p>
        </p:txBody>
      </p:sp>
      <p:grpSp>
        <p:nvGrpSpPr>
          <p:cNvPr id="49167" name="Group 15">
            <a:extLst>
              <a:ext uri="{FF2B5EF4-FFF2-40B4-BE49-F238E27FC236}">
                <a16:creationId xmlns:a16="http://schemas.microsoft.com/office/drawing/2014/main" id="{8CA3F9DB-911C-486F-AACE-2C39E9A79B0B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343400"/>
            <a:ext cx="457200" cy="914400"/>
            <a:chOff x="3072" y="2064"/>
            <a:chExt cx="816" cy="1248"/>
          </a:xfrm>
        </p:grpSpPr>
        <p:sp>
          <p:nvSpPr>
            <p:cNvPr id="49171" name="Freeform 16">
              <a:extLst>
                <a:ext uri="{FF2B5EF4-FFF2-40B4-BE49-F238E27FC236}">
                  <a16:creationId xmlns:a16="http://schemas.microsoft.com/office/drawing/2014/main" id="{C1532D47-C84C-4EC8-B9C4-F03A954615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2" y="2064"/>
              <a:ext cx="248" cy="1248"/>
            </a:xfrm>
            <a:custGeom>
              <a:avLst/>
              <a:gdLst>
                <a:gd name="T0" fmla="*/ 0 w 200"/>
                <a:gd name="T1" fmla="*/ 0 h 1248"/>
                <a:gd name="T2" fmla="*/ 1332 w 200"/>
                <a:gd name="T3" fmla="*/ 624 h 1248"/>
                <a:gd name="T4" fmla="*/ 334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2" name="Freeform 17">
              <a:extLst>
                <a:ext uri="{FF2B5EF4-FFF2-40B4-BE49-F238E27FC236}">
                  <a16:creationId xmlns:a16="http://schemas.microsoft.com/office/drawing/2014/main" id="{E98C75E5-769F-4B84-BDF9-C92C29B30FB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648" y="2064"/>
              <a:ext cx="240" cy="1248"/>
            </a:xfrm>
            <a:custGeom>
              <a:avLst/>
              <a:gdLst>
                <a:gd name="T0" fmla="*/ 0 w 200"/>
                <a:gd name="T1" fmla="*/ 0 h 1248"/>
                <a:gd name="T2" fmla="*/ 986 w 200"/>
                <a:gd name="T3" fmla="*/ 624 h 1248"/>
                <a:gd name="T4" fmla="*/ 251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3" name="Line 18">
              <a:extLst>
                <a:ext uri="{FF2B5EF4-FFF2-40B4-BE49-F238E27FC236}">
                  <a16:creationId xmlns:a16="http://schemas.microsoft.com/office/drawing/2014/main" id="{D8C280D9-F9FE-4F62-9F3D-0DDE840991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06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4" name="Line 19">
              <a:extLst>
                <a:ext uri="{FF2B5EF4-FFF2-40B4-BE49-F238E27FC236}">
                  <a16:creationId xmlns:a16="http://schemas.microsoft.com/office/drawing/2014/main" id="{D0D0F441-91C9-4A1F-B82E-A330F7EC00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331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9168" name="Text Box 20">
            <a:extLst>
              <a:ext uri="{FF2B5EF4-FFF2-40B4-BE49-F238E27FC236}">
                <a16:creationId xmlns:a16="http://schemas.microsoft.com/office/drawing/2014/main" id="{08F9F52B-7772-4F48-BCC8-CB957A39F4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2850" y="5821363"/>
            <a:ext cx="615950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-0.5 m</a:t>
            </a:r>
          </a:p>
        </p:txBody>
      </p:sp>
      <p:sp>
        <p:nvSpPr>
          <p:cNvPr id="49169" name="Rectangle 21">
            <a:extLst>
              <a:ext uri="{FF2B5EF4-FFF2-40B4-BE49-F238E27FC236}">
                <a16:creationId xmlns:a16="http://schemas.microsoft.com/office/drawing/2014/main" id="{A4CB5685-E009-4D5C-A5D4-E49DE29CE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114800"/>
            <a:ext cx="533400" cy="1905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9170" name="Slide Number Placeholder 1">
            <a:extLst>
              <a:ext uri="{FF2B5EF4-FFF2-40B4-BE49-F238E27FC236}">
                <a16:creationId xmlns:a16="http://schemas.microsoft.com/office/drawing/2014/main" id="{C0AE89AA-FD35-4EAA-B533-52214E3C0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01CC1D2-E10E-4082-B115-2E6E63B3FCEB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46</a:t>
            </a:fld>
            <a:endParaRPr lang="en-US" altLang="en-US" sz="100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3">
            <a:extLst>
              <a:ext uri="{FF2B5EF4-FFF2-40B4-BE49-F238E27FC236}">
                <a16:creationId xmlns:a16="http://schemas.microsoft.com/office/drawing/2014/main" id="{7AF66347-A49C-4633-8946-6AA0016B5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50179" name="Text Box 3">
            <a:extLst>
              <a:ext uri="{FF2B5EF4-FFF2-40B4-BE49-F238E27FC236}">
                <a16:creationId xmlns:a16="http://schemas.microsoft.com/office/drawing/2014/main" id="{B900B5C9-E48F-4255-887D-9A5A266C0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524000"/>
            <a:ext cx="2609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00FF"/>
                </a:solidFill>
              </a:rPr>
              <a:t>U </a:t>
            </a:r>
            <a:r>
              <a:rPr lang="en-US" altLang="en-US" sz="4400"/>
              <a:t>+ </a:t>
            </a:r>
            <a:r>
              <a:rPr lang="en-US" altLang="en-US" sz="4400">
                <a:solidFill>
                  <a:srgbClr val="E80212"/>
                </a:solidFill>
              </a:rPr>
              <a:t>P</a:t>
            </a:r>
            <a:r>
              <a:rPr lang="en-US" altLang="en-US" sz="4400"/>
              <a:t> = </a:t>
            </a:r>
            <a:r>
              <a:rPr lang="en-US" altLang="en-US" sz="4400">
                <a:solidFill>
                  <a:srgbClr val="99CC00"/>
                </a:solidFill>
              </a:rPr>
              <a:t>V</a:t>
            </a:r>
          </a:p>
        </p:txBody>
      </p:sp>
      <p:sp>
        <p:nvSpPr>
          <p:cNvPr id="50180" name="Oval 4">
            <a:extLst>
              <a:ext uri="{FF2B5EF4-FFF2-40B4-BE49-F238E27FC236}">
                <a16:creationId xmlns:a16="http://schemas.microsoft.com/office/drawing/2014/main" id="{24D507AD-FE94-474F-AF3C-C34230ED5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343400"/>
            <a:ext cx="188913" cy="9144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0181" name="Text Box 5">
            <a:extLst>
              <a:ext uri="{FF2B5EF4-FFF2-40B4-BE49-F238E27FC236}">
                <a16:creationId xmlns:a16="http://schemas.microsoft.com/office/drawing/2014/main" id="{F0A0621E-DC29-423F-8BBE-01D32FCD90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8825" y="4022725"/>
            <a:ext cx="511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-2D</a:t>
            </a:r>
          </a:p>
        </p:txBody>
      </p:sp>
      <p:sp>
        <p:nvSpPr>
          <p:cNvPr id="50182" name="Text Box 6">
            <a:extLst>
              <a:ext uri="{FF2B5EF4-FFF2-40B4-BE49-F238E27FC236}">
                <a16:creationId xmlns:a16="http://schemas.microsoft.com/office/drawing/2014/main" id="{8D2488A8-D109-43C3-9880-80A038445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038600"/>
            <a:ext cx="561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+1D</a:t>
            </a:r>
          </a:p>
        </p:txBody>
      </p:sp>
      <p:sp>
        <p:nvSpPr>
          <p:cNvPr id="50183" name="Line 7">
            <a:extLst>
              <a:ext uri="{FF2B5EF4-FFF2-40B4-BE49-F238E27FC236}">
                <a16:creationId xmlns:a16="http://schemas.microsoft.com/office/drawing/2014/main" id="{735517F7-A3D9-4ED2-B3F6-26D0D96F5F9B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791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4" name="Line 8">
            <a:extLst>
              <a:ext uri="{FF2B5EF4-FFF2-40B4-BE49-F238E27FC236}">
                <a16:creationId xmlns:a16="http://schemas.microsoft.com/office/drawing/2014/main" id="{3A46CA8D-F7CD-4A98-AC65-C756FF305CB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5" name="Line 9">
            <a:extLst>
              <a:ext uri="{FF2B5EF4-FFF2-40B4-BE49-F238E27FC236}">
                <a16:creationId xmlns:a16="http://schemas.microsoft.com/office/drawing/2014/main" id="{9C263032-212F-4C63-8C6F-47CBACD1C84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33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6" name="Text Box 11">
            <a:extLst>
              <a:ext uri="{FF2B5EF4-FFF2-40B4-BE49-F238E27FC236}">
                <a16:creationId xmlns:a16="http://schemas.microsoft.com/office/drawing/2014/main" id="{3041A40A-F653-44B1-BC3D-77D86E265B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5821363"/>
            <a:ext cx="438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1 m</a:t>
            </a:r>
          </a:p>
        </p:txBody>
      </p:sp>
      <p:sp>
        <p:nvSpPr>
          <p:cNvPr id="50187" name="Text Box 12">
            <a:extLst>
              <a:ext uri="{FF2B5EF4-FFF2-40B4-BE49-F238E27FC236}">
                <a16:creationId xmlns:a16="http://schemas.microsoft.com/office/drawing/2014/main" id="{7FC9E77B-F171-41FD-8004-EFC31C5F1B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543175"/>
            <a:ext cx="1516063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/>
              <a:t>For the -2D lens: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U = 1/-0.5 = -2D</a:t>
            </a:r>
          </a:p>
        </p:txBody>
      </p:sp>
      <p:sp>
        <p:nvSpPr>
          <p:cNvPr id="50188" name="Line 13">
            <a:extLst>
              <a:ext uri="{FF2B5EF4-FFF2-40B4-BE49-F238E27FC236}">
                <a16:creationId xmlns:a16="http://schemas.microsoft.com/office/drawing/2014/main" id="{E2602F4E-BE98-4AB7-9190-9616C5DEFB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44196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9" name="Line 14">
            <a:extLst>
              <a:ext uri="{FF2B5EF4-FFF2-40B4-BE49-F238E27FC236}">
                <a16:creationId xmlns:a16="http://schemas.microsoft.com/office/drawing/2014/main" id="{B79ECCF5-DE1B-4A86-B056-50AE636AF01B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48006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0" name="Oval 15">
            <a:extLst>
              <a:ext uri="{FF2B5EF4-FFF2-40B4-BE49-F238E27FC236}">
                <a16:creationId xmlns:a16="http://schemas.microsoft.com/office/drawing/2014/main" id="{01BAA2A4-F40F-4F0D-AA6C-C137A6647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724400"/>
            <a:ext cx="152400" cy="1524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0191" name="Text Box 16">
            <a:extLst>
              <a:ext uri="{FF2B5EF4-FFF2-40B4-BE49-F238E27FC236}">
                <a16:creationId xmlns:a16="http://schemas.microsoft.com/office/drawing/2014/main" id="{892B5F42-3CDB-4C90-8192-90E3DF80D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478338"/>
            <a:ext cx="5492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Object</a:t>
            </a:r>
          </a:p>
        </p:txBody>
      </p:sp>
      <p:grpSp>
        <p:nvGrpSpPr>
          <p:cNvPr id="50192" name="Group 18">
            <a:extLst>
              <a:ext uri="{FF2B5EF4-FFF2-40B4-BE49-F238E27FC236}">
                <a16:creationId xmlns:a16="http://schemas.microsoft.com/office/drawing/2014/main" id="{5791FFF2-8DD0-48A7-A6E1-C38A5F996D24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343400"/>
            <a:ext cx="457200" cy="914400"/>
            <a:chOff x="3072" y="2064"/>
            <a:chExt cx="816" cy="1248"/>
          </a:xfrm>
        </p:grpSpPr>
        <p:sp>
          <p:nvSpPr>
            <p:cNvPr id="50198" name="Freeform 19">
              <a:extLst>
                <a:ext uri="{FF2B5EF4-FFF2-40B4-BE49-F238E27FC236}">
                  <a16:creationId xmlns:a16="http://schemas.microsoft.com/office/drawing/2014/main" id="{15493BD5-9810-42F5-9A1C-657F38C7D16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2" y="2064"/>
              <a:ext cx="248" cy="1248"/>
            </a:xfrm>
            <a:custGeom>
              <a:avLst/>
              <a:gdLst>
                <a:gd name="T0" fmla="*/ 0 w 200"/>
                <a:gd name="T1" fmla="*/ 0 h 1248"/>
                <a:gd name="T2" fmla="*/ 1332 w 200"/>
                <a:gd name="T3" fmla="*/ 624 h 1248"/>
                <a:gd name="T4" fmla="*/ 334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9" name="Freeform 20">
              <a:extLst>
                <a:ext uri="{FF2B5EF4-FFF2-40B4-BE49-F238E27FC236}">
                  <a16:creationId xmlns:a16="http://schemas.microsoft.com/office/drawing/2014/main" id="{F893C195-A129-4CC7-9009-5133CFA5D4E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648" y="2064"/>
              <a:ext cx="240" cy="1248"/>
            </a:xfrm>
            <a:custGeom>
              <a:avLst/>
              <a:gdLst>
                <a:gd name="T0" fmla="*/ 0 w 200"/>
                <a:gd name="T1" fmla="*/ 0 h 1248"/>
                <a:gd name="T2" fmla="*/ 986 w 200"/>
                <a:gd name="T3" fmla="*/ 624 h 1248"/>
                <a:gd name="T4" fmla="*/ 251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0" name="Line 21">
              <a:extLst>
                <a:ext uri="{FF2B5EF4-FFF2-40B4-BE49-F238E27FC236}">
                  <a16:creationId xmlns:a16="http://schemas.microsoft.com/office/drawing/2014/main" id="{9E45304D-6EDD-4E1B-849C-1199F8926A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06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1" name="Line 22">
              <a:extLst>
                <a:ext uri="{FF2B5EF4-FFF2-40B4-BE49-F238E27FC236}">
                  <a16:creationId xmlns:a16="http://schemas.microsoft.com/office/drawing/2014/main" id="{AA43D846-F9B9-4B0F-A125-ACD1E29BF0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331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193" name="Text Box 29">
            <a:extLst>
              <a:ext uri="{FF2B5EF4-FFF2-40B4-BE49-F238E27FC236}">
                <a16:creationId xmlns:a16="http://schemas.microsoft.com/office/drawing/2014/main" id="{3CA7BAAE-08D2-4820-B0EA-704EAA9E54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2850" y="5821363"/>
            <a:ext cx="615950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-0.5 m</a:t>
            </a:r>
          </a:p>
        </p:txBody>
      </p:sp>
      <p:sp>
        <p:nvSpPr>
          <p:cNvPr id="50194" name="Rectangle 31">
            <a:extLst>
              <a:ext uri="{FF2B5EF4-FFF2-40B4-BE49-F238E27FC236}">
                <a16:creationId xmlns:a16="http://schemas.microsoft.com/office/drawing/2014/main" id="{AF2F79CB-AB49-4923-B2AF-9D32C0938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114800"/>
            <a:ext cx="533400" cy="1905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0195" name="Text Box 32">
            <a:extLst>
              <a:ext uri="{FF2B5EF4-FFF2-40B4-BE49-F238E27FC236}">
                <a16:creationId xmlns:a16="http://schemas.microsoft.com/office/drawing/2014/main" id="{B1AE137A-36AC-4752-A3FE-4CC31948F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57200"/>
            <a:ext cx="4894263" cy="97472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An object is located ½ m to the left of a -2D lens,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which is in turn 1 m to the left of a +1D lens. How far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is the final image from the object?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CCFFCC"/>
                </a:solidFill>
              </a:rPr>
              <a:t>6.50 m.</a:t>
            </a:r>
            <a:endParaRPr lang="en-US" altLang="en-US" sz="1600">
              <a:solidFill>
                <a:srgbClr val="CCFFCC"/>
              </a:solidFill>
            </a:endParaRPr>
          </a:p>
        </p:txBody>
      </p:sp>
      <p:sp>
        <p:nvSpPr>
          <p:cNvPr id="50196" name="Line 35">
            <a:extLst>
              <a:ext uri="{FF2B5EF4-FFF2-40B4-BE49-F238E27FC236}">
                <a16:creationId xmlns:a16="http://schemas.microsoft.com/office/drawing/2014/main" id="{71AEA2AB-5B3A-4A12-BD93-51C1B398BE3C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7" name="Slide Number Placeholder 1">
            <a:extLst>
              <a:ext uri="{FF2B5EF4-FFF2-40B4-BE49-F238E27FC236}">
                <a16:creationId xmlns:a16="http://schemas.microsoft.com/office/drawing/2014/main" id="{6151DEBE-251B-443B-AFE9-BAC6A2296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6F6588B-FCF2-4506-9D58-436388CC169E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47</a:t>
            </a:fld>
            <a:endParaRPr lang="en-US" altLang="en-US" sz="100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3">
            <a:extLst>
              <a:ext uri="{FF2B5EF4-FFF2-40B4-BE49-F238E27FC236}">
                <a16:creationId xmlns:a16="http://schemas.microsoft.com/office/drawing/2014/main" id="{B2D8826A-D7F4-4C44-97C9-88E0B240A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51203" name="Text Box 3">
            <a:extLst>
              <a:ext uri="{FF2B5EF4-FFF2-40B4-BE49-F238E27FC236}">
                <a16:creationId xmlns:a16="http://schemas.microsoft.com/office/drawing/2014/main" id="{12BE0D6D-F62E-4FDF-A51A-39B02492D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524000"/>
            <a:ext cx="2609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00FF"/>
                </a:solidFill>
              </a:rPr>
              <a:t>U</a:t>
            </a:r>
            <a:r>
              <a:rPr lang="en-US" altLang="en-US" sz="4400"/>
              <a:t> + </a:t>
            </a:r>
            <a:r>
              <a:rPr lang="en-US" altLang="en-US" sz="4400">
                <a:solidFill>
                  <a:srgbClr val="E80212"/>
                </a:solidFill>
              </a:rPr>
              <a:t>P</a:t>
            </a:r>
            <a:r>
              <a:rPr lang="en-US" altLang="en-US" sz="4400"/>
              <a:t> = </a:t>
            </a:r>
            <a:r>
              <a:rPr lang="en-US" altLang="en-US" sz="4400">
                <a:solidFill>
                  <a:srgbClr val="99CC00"/>
                </a:solidFill>
              </a:rPr>
              <a:t>V</a:t>
            </a:r>
          </a:p>
        </p:txBody>
      </p:sp>
      <p:sp>
        <p:nvSpPr>
          <p:cNvPr id="51204" name="Oval 4">
            <a:extLst>
              <a:ext uri="{FF2B5EF4-FFF2-40B4-BE49-F238E27FC236}">
                <a16:creationId xmlns:a16="http://schemas.microsoft.com/office/drawing/2014/main" id="{EA36D7D7-FA3E-4CBF-8B2F-F8552AF71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343400"/>
            <a:ext cx="188913" cy="9144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1205" name="Text Box 5">
            <a:extLst>
              <a:ext uri="{FF2B5EF4-FFF2-40B4-BE49-F238E27FC236}">
                <a16:creationId xmlns:a16="http://schemas.microsoft.com/office/drawing/2014/main" id="{8D14670D-AF28-4D0F-B249-5B1E3195E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8825" y="4022725"/>
            <a:ext cx="511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/>
              <a:t>-2D</a:t>
            </a:r>
          </a:p>
        </p:txBody>
      </p:sp>
      <p:sp>
        <p:nvSpPr>
          <p:cNvPr id="51206" name="Text Box 6">
            <a:extLst>
              <a:ext uri="{FF2B5EF4-FFF2-40B4-BE49-F238E27FC236}">
                <a16:creationId xmlns:a16="http://schemas.microsoft.com/office/drawing/2014/main" id="{28DB536A-9BB0-46FF-AF18-CD2466650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038600"/>
            <a:ext cx="561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+1D</a:t>
            </a:r>
          </a:p>
        </p:txBody>
      </p:sp>
      <p:sp>
        <p:nvSpPr>
          <p:cNvPr id="51207" name="Line 7">
            <a:extLst>
              <a:ext uri="{FF2B5EF4-FFF2-40B4-BE49-F238E27FC236}">
                <a16:creationId xmlns:a16="http://schemas.microsoft.com/office/drawing/2014/main" id="{76BE1E16-5FC6-4E81-90F4-DBDD2F09D71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791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8" name="Line 8">
            <a:extLst>
              <a:ext uri="{FF2B5EF4-FFF2-40B4-BE49-F238E27FC236}">
                <a16:creationId xmlns:a16="http://schemas.microsoft.com/office/drawing/2014/main" id="{58CA06AA-2EA4-4B39-8025-1119744A232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9" name="Line 9">
            <a:extLst>
              <a:ext uri="{FF2B5EF4-FFF2-40B4-BE49-F238E27FC236}">
                <a16:creationId xmlns:a16="http://schemas.microsoft.com/office/drawing/2014/main" id="{CA4D04F4-F5BB-46BB-B8C7-1AC23C7CB6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33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0" name="Text Box 11">
            <a:extLst>
              <a:ext uri="{FF2B5EF4-FFF2-40B4-BE49-F238E27FC236}">
                <a16:creationId xmlns:a16="http://schemas.microsoft.com/office/drawing/2014/main" id="{B373740A-4FC8-4DBE-9840-CFFD4FB3D2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5821363"/>
            <a:ext cx="438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1 m</a:t>
            </a:r>
          </a:p>
        </p:txBody>
      </p:sp>
      <p:sp>
        <p:nvSpPr>
          <p:cNvPr id="51211" name="Text Box 12">
            <a:extLst>
              <a:ext uri="{FF2B5EF4-FFF2-40B4-BE49-F238E27FC236}">
                <a16:creationId xmlns:a16="http://schemas.microsoft.com/office/drawing/2014/main" id="{53511834-4212-4B7D-98A4-2744CA2FC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543175"/>
            <a:ext cx="1516063" cy="67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/>
              <a:t>For the -2D lens: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U = 1/-0.5 = -2D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P = -2D</a:t>
            </a:r>
          </a:p>
        </p:txBody>
      </p:sp>
      <p:sp>
        <p:nvSpPr>
          <p:cNvPr id="51212" name="Line 13">
            <a:extLst>
              <a:ext uri="{FF2B5EF4-FFF2-40B4-BE49-F238E27FC236}">
                <a16:creationId xmlns:a16="http://schemas.microsoft.com/office/drawing/2014/main" id="{FDAB4C75-371A-4FEE-96BD-2B6D6F129A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44196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3" name="Line 14">
            <a:extLst>
              <a:ext uri="{FF2B5EF4-FFF2-40B4-BE49-F238E27FC236}">
                <a16:creationId xmlns:a16="http://schemas.microsoft.com/office/drawing/2014/main" id="{9D36AB9D-8F43-4723-9DC5-BF63B569386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48006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4" name="Oval 15">
            <a:extLst>
              <a:ext uri="{FF2B5EF4-FFF2-40B4-BE49-F238E27FC236}">
                <a16:creationId xmlns:a16="http://schemas.microsoft.com/office/drawing/2014/main" id="{26429367-B75A-4BB2-A61E-2B15FA24F9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724400"/>
            <a:ext cx="152400" cy="1524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1215" name="Text Box 16">
            <a:extLst>
              <a:ext uri="{FF2B5EF4-FFF2-40B4-BE49-F238E27FC236}">
                <a16:creationId xmlns:a16="http://schemas.microsoft.com/office/drawing/2014/main" id="{8E436F6C-FA6E-42EE-93D6-A7E2EFC4B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478338"/>
            <a:ext cx="5492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Object</a:t>
            </a:r>
          </a:p>
        </p:txBody>
      </p:sp>
      <p:grpSp>
        <p:nvGrpSpPr>
          <p:cNvPr id="51216" name="Group 18">
            <a:extLst>
              <a:ext uri="{FF2B5EF4-FFF2-40B4-BE49-F238E27FC236}">
                <a16:creationId xmlns:a16="http://schemas.microsoft.com/office/drawing/2014/main" id="{97C4C71F-A8AD-4DC2-9A47-244D40926328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343400"/>
            <a:ext cx="457200" cy="914400"/>
            <a:chOff x="3072" y="2064"/>
            <a:chExt cx="816" cy="1248"/>
          </a:xfrm>
        </p:grpSpPr>
        <p:sp>
          <p:nvSpPr>
            <p:cNvPr id="51222" name="Freeform 19">
              <a:extLst>
                <a:ext uri="{FF2B5EF4-FFF2-40B4-BE49-F238E27FC236}">
                  <a16:creationId xmlns:a16="http://schemas.microsoft.com/office/drawing/2014/main" id="{322EB9FA-6C7A-4BEF-9E1E-E5D58B18D6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2" y="2064"/>
              <a:ext cx="248" cy="1248"/>
            </a:xfrm>
            <a:custGeom>
              <a:avLst/>
              <a:gdLst>
                <a:gd name="T0" fmla="*/ 0 w 200"/>
                <a:gd name="T1" fmla="*/ 0 h 1248"/>
                <a:gd name="T2" fmla="*/ 1332 w 200"/>
                <a:gd name="T3" fmla="*/ 624 h 1248"/>
                <a:gd name="T4" fmla="*/ 334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3" name="Freeform 20">
              <a:extLst>
                <a:ext uri="{FF2B5EF4-FFF2-40B4-BE49-F238E27FC236}">
                  <a16:creationId xmlns:a16="http://schemas.microsoft.com/office/drawing/2014/main" id="{1DFD26A1-385E-4E9D-AFFA-F604A0A8C96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648" y="2064"/>
              <a:ext cx="240" cy="1248"/>
            </a:xfrm>
            <a:custGeom>
              <a:avLst/>
              <a:gdLst>
                <a:gd name="T0" fmla="*/ 0 w 200"/>
                <a:gd name="T1" fmla="*/ 0 h 1248"/>
                <a:gd name="T2" fmla="*/ 986 w 200"/>
                <a:gd name="T3" fmla="*/ 624 h 1248"/>
                <a:gd name="T4" fmla="*/ 251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4" name="Line 21">
              <a:extLst>
                <a:ext uri="{FF2B5EF4-FFF2-40B4-BE49-F238E27FC236}">
                  <a16:creationId xmlns:a16="http://schemas.microsoft.com/office/drawing/2014/main" id="{A83FC845-5D2C-4ED2-9EA5-F6AB9FF148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06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5" name="Line 22">
              <a:extLst>
                <a:ext uri="{FF2B5EF4-FFF2-40B4-BE49-F238E27FC236}">
                  <a16:creationId xmlns:a16="http://schemas.microsoft.com/office/drawing/2014/main" id="{B2CF12A8-C7AE-425A-9C61-7BB1DE66F2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331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17" name="Text Box 29">
            <a:extLst>
              <a:ext uri="{FF2B5EF4-FFF2-40B4-BE49-F238E27FC236}">
                <a16:creationId xmlns:a16="http://schemas.microsoft.com/office/drawing/2014/main" id="{E8A6F42F-C387-4202-86B6-207F2FA4C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2850" y="5821363"/>
            <a:ext cx="615950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-0.5 m</a:t>
            </a:r>
          </a:p>
        </p:txBody>
      </p:sp>
      <p:sp>
        <p:nvSpPr>
          <p:cNvPr id="51218" name="Rectangle 31">
            <a:extLst>
              <a:ext uri="{FF2B5EF4-FFF2-40B4-BE49-F238E27FC236}">
                <a16:creationId xmlns:a16="http://schemas.microsoft.com/office/drawing/2014/main" id="{6449CE9A-9915-4489-AE1B-7BDD2314E2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114800"/>
            <a:ext cx="533400" cy="1905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1219" name="Text Box 32">
            <a:extLst>
              <a:ext uri="{FF2B5EF4-FFF2-40B4-BE49-F238E27FC236}">
                <a16:creationId xmlns:a16="http://schemas.microsoft.com/office/drawing/2014/main" id="{36801300-95E7-4E39-A129-D9FA6B1D8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57200"/>
            <a:ext cx="4894263" cy="97472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An object is located ½ m to the left of a -2D lens,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which is in turn 1 m to the left of a +1D lens. How far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is the final image from the object?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CCFFCC"/>
                </a:solidFill>
              </a:rPr>
              <a:t>6.50 m.</a:t>
            </a:r>
            <a:endParaRPr lang="en-US" altLang="en-US" sz="1600">
              <a:solidFill>
                <a:srgbClr val="CCFFCC"/>
              </a:solidFill>
            </a:endParaRPr>
          </a:p>
        </p:txBody>
      </p:sp>
      <p:sp>
        <p:nvSpPr>
          <p:cNvPr id="51220" name="Line 35">
            <a:extLst>
              <a:ext uri="{FF2B5EF4-FFF2-40B4-BE49-F238E27FC236}">
                <a16:creationId xmlns:a16="http://schemas.microsoft.com/office/drawing/2014/main" id="{E736F512-6D35-49A1-9C8A-2214FB90FBF0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1" name="Slide Number Placeholder 1">
            <a:extLst>
              <a:ext uri="{FF2B5EF4-FFF2-40B4-BE49-F238E27FC236}">
                <a16:creationId xmlns:a16="http://schemas.microsoft.com/office/drawing/2014/main" id="{C124C1BC-D73B-4FA1-8074-B5AE15686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F39F7E7-6532-4293-89BF-674662119C90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48</a:t>
            </a:fld>
            <a:endParaRPr lang="en-US" altLang="en-US" sz="100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3">
            <a:extLst>
              <a:ext uri="{FF2B5EF4-FFF2-40B4-BE49-F238E27FC236}">
                <a16:creationId xmlns:a16="http://schemas.microsoft.com/office/drawing/2014/main" id="{40B64BFA-E6A0-4CDC-B1D1-D16236892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52227" name="Text Box 3">
            <a:extLst>
              <a:ext uri="{FF2B5EF4-FFF2-40B4-BE49-F238E27FC236}">
                <a16:creationId xmlns:a16="http://schemas.microsoft.com/office/drawing/2014/main" id="{04B91B04-0858-4068-9CCB-948F518AC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524000"/>
            <a:ext cx="2609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00FF"/>
                </a:solidFill>
              </a:rPr>
              <a:t>U</a:t>
            </a:r>
            <a:r>
              <a:rPr lang="en-US" altLang="en-US" sz="4400"/>
              <a:t> + </a:t>
            </a:r>
            <a:r>
              <a:rPr lang="en-US" altLang="en-US" sz="4400">
                <a:solidFill>
                  <a:srgbClr val="E80212"/>
                </a:solidFill>
              </a:rPr>
              <a:t>P</a:t>
            </a:r>
            <a:r>
              <a:rPr lang="en-US" altLang="en-US" sz="4400"/>
              <a:t> = </a:t>
            </a:r>
            <a:r>
              <a:rPr lang="en-US" altLang="en-US" sz="4400">
                <a:solidFill>
                  <a:srgbClr val="99CC00"/>
                </a:solidFill>
              </a:rPr>
              <a:t>V</a:t>
            </a:r>
          </a:p>
        </p:txBody>
      </p:sp>
      <p:sp>
        <p:nvSpPr>
          <p:cNvPr id="52228" name="Oval 4">
            <a:extLst>
              <a:ext uri="{FF2B5EF4-FFF2-40B4-BE49-F238E27FC236}">
                <a16:creationId xmlns:a16="http://schemas.microsoft.com/office/drawing/2014/main" id="{59518469-CAEC-49F8-AB7A-ED8217B879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343400"/>
            <a:ext cx="188913" cy="9144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2229" name="Text Box 5">
            <a:extLst>
              <a:ext uri="{FF2B5EF4-FFF2-40B4-BE49-F238E27FC236}">
                <a16:creationId xmlns:a16="http://schemas.microsoft.com/office/drawing/2014/main" id="{BAF70C75-5784-4ADA-80D3-7AF2A09A7C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8825" y="4022725"/>
            <a:ext cx="511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-2D</a:t>
            </a:r>
          </a:p>
        </p:txBody>
      </p:sp>
      <p:sp>
        <p:nvSpPr>
          <p:cNvPr id="52230" name="Text Box 6">
            <a:extLst>
              <a:ext uri="{FF2B5EF4-FFF2-40B4-BE49-F238E27FC236}">
                <a16:creationId xmlns:a16="http://schemas.microsoft.com/office/drawing/2014/main" id="{07359C15-0958-40CF-BC39-B6EA082D3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038600"/>
            <a:ext cx="561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+1D</a:t>
            </a:r>
          </a:p>
        </p:txBody>
      </p:sp>
      <p:sp>
        <p:nvSpPr>
          <p:cNvPr id="52231" name="Line 7">
            <a:extLst>
              <a:ext uri="{FF2B5EF4-FFF2-40B4-BE49-F238E27FC236}">
                <a16:creationId xmlns:a16="http://schemas.microsoft.com/office/drawing/2014/main" id="{DF32F090-09C7-4F06-8488-EDF12683BE9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791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2" name="Line 8">
            <a:extLst>
              <a:ext uri="{FF2B5EF4-FFF2-40B4-BE49-F238E27FC236}">
                <a16:creationId xmlns:a16="http://schemas.microsoft.com/office/drawing/2014/main" id="{7A7D8722-C1D9-4A8E-85E3-E102AC78E56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3" name="Line 9">
            <a:extLst>
              <a:ext uri="{FF2B5EF4-FFF2-40B4-BE49-F238E27FC236}">
                <a16:creationId xmlns:a16="http://schemas.microsoft.com/office/drawing/2014/main" id="{111E7A99-FE55-4D7E-8632-CF65F5A060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33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4" name="Text Box 11">
            <a:extLst>
              <a:ext uri="{FF2B5EF4-FFF2-40B4-BE49-F238E27FC236}">
                <a16:creationId xmlns:a16="http://schemas.microsoft.com/office/drawing/2014/main" id="{3480D0C4-BF3A-49CD-A74D-FFC48D23A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5821363"/>
            <a:ext cx="438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1 m</a:t>
            </a:r>
          </a:p>
        </p:txBody>
      </p:sp>
      <p:sp>
        <p:nvSpPr>
          <p:cNvPr id="52235" name="Text Box 12">
            <a:extLst>
              <a:ext uri="{FF2B5EF4-FFF2-40B4-BE49-F238E27FC236}">
                <a16:creationId xmlns:a16="http://schemas.microsoft.com/office/drawing/2014/main" id="{BB9591A6-C6E5-424B-97E1-57AC05A8F1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543175"/>
            <a:ext cx="1640193" cy="86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/>
              <a:t>For the -2D lens: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U = 1/-0.5 = -2D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P = -2D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V = -2 + (-2) = -4D</a:t>
            </a:r>
          </a:p>
        </p:txBody>
      </p:sp>
      <p:sp>
        <p:nvSpPr>
          <p:cNvPr id="52236" name="Line 13">
            <a:extLst>
              <a:ext uri="{FF2B5EF4-FFF2-40B4-BE49-F238E27FC236}">
                <a16:creationId xmlns:a16="http://schemas.microsoft.com/office/drawing/2014/main" id="{EA0FAEC9-FBE1-450E-ABAF-EBAA1AF6D2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44196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7" name="Line 14">
            <a:extLst>
              <a:ext uri="{FF2B5EF4-FFF2-40B4-BE49-F238E27FC236}">
                <a16:creationId xmlns:a16="http://schemas.microsoft.com/office/drawing/2014/main" id="{9A29E556-6AE7-4270-B307-385E808A1A05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48006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8" name="Oval 15">
            <a:extLst>
              <a:ext uri="{FF2B5EF4-FFF2-40B4-BE49-F238E27FC236}">
                <a16:creationId xmlns:a16="http://schemas.microsoft.com/office/drawing/2014/main" id="{7D0EFD9D-E59F-4FF2-87C2-7FE386539D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724400"/>
            <a:ext cx="152400" cy="1524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2239" name="Text Box 16">
            <a:extLst>
              <a:ext uri="{FF2B5EF4-FFF2-40B4-BE49-F238E27FC236}">
                <a16:creationId xmlns:a16="http://schemas.microsoft.com/office/drawing/2014/main" id="{7E29B3D4-FA63-4EE5-BD85-C755601AA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478338"/>
            <a:ext cx="5492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Object</a:t>
            </a:r>
          </a:p>
        </p:txBody>
      </p:sp>
      <p:grpSp>
        <p:nvGrpSpPr>
          <p:cNvPr id="52240" name="Group 18">
            <a:extLst>
              <a:ext uri="{FF2B5EF4-FFF2-40B4-BE49-F238E27FC236}">
                <a16:creationId xmlns:a16="http://schemas.microsoft.com/office/drawing/2014/main" id="{9C4C922C-510F-4BEB-BFF8-54D7439E1B06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343400"/>
            <a:ext cx="457200" cy="914400"/>
            <a:chOff x="3072" y="2064"/>
            <a:chExt cx="816" cy="1248"/>
          </a:xfrm>
        </p:grpSpPr>
        <p:sp>
          <p:nvSpPr>
            <p:cNvPr id="52246" name="Freeform 19">
              <a:extLst>
                <a:ext uri="{FF2B5EF4-FFF2-40B4-BE49-F238E27FC236}">
                  <a16:creationId xmlns:a16="http://schemas.microsoft.com/office/drawing/2014/main" id="{1396E2D7-8A6B-48E4-83C7-C628B9D5F2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2" y="2064"/>
              <a:ext cx="248" cy="1248"/>
            </a:xfrm>
            <a:custGeom>
              <a:avLst/>
              <a:gdLst>
                <a:gd name="T0" fmla="*/ 0 w 200"/>
                <a:gd name="T1" fmla="*/ 0 h 1248"/>
                <a:gd name="T2" fmla="*/ 1332 w 200"/>
                <a:gd name="T3" fmla="*/ 624 h 1248"/>
                <a:gd name="T4" fmla="*/ 334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7" name="Freeform 20">
              <a:extLst>
                <a:ext uri="{FF2B5EF4-FFF2-40B4-BE49-F238E27FC236}">
                  <a16:creationId xmlns:a16="http://schemas.microsoft.com/office/drawing/2014/main" id="{710AC80D-7FFE-412E-86E4-313742B9465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648" y="2064"/>
              <a:ext cx="240" cy="1248"/>
            </a:xfrm>
            <a:custGeom>
              <a:avLst/>
              <a:gdLst>
                <a:gd name="T0" fmla="*/ 0 w 200"/>
                <a:gd name="T1" fmla="*/ 0 h 1248"/>
                <a:gd name="T2" fmla="*/ 986 w 200"/>
                <a:gd name="T3" fmla="*/ 624 h 1248"/>
                <a:gd name="T4" fmla="*/ 251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8" name="Line 21">
              <a:extLst>
                <a:ext uri="{FF2B5EF4-FFF2-40B4-BE49-F238E27FC236}">
                  <a16:creationId xmlns:a16="http://schemas.microsoft.com/office/drawing/2014/main" id="{03ACB94A-C078-45B9-83AF-0E75F5EF95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06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9" name="Line 22">
              <a:extLst>
                <a:ext uri="{FF2B5EF4-FFF2-40B4-BE49-F238E27FC236}">
                  <a16:creationId xmlns:a16="http://schemas.microsoft.com/office/drawing/2014/main" id="{F8D9BAF0-72DE-429C-BBAD-9286BABA92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331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241" name="Text Box 29">
            <a:extLst>
              <a:ext uri="{FF2B5EF4-FFF2-40B4-BE49-F238E27FC236}">
                <a16:creationId xmlns:a16="http://schemas.microsoft.com/office/drawing/2014/main" id="{E97E984B-C8C2-4D3D-B0FD-10E251B9AD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2850" y="5821363"/>
            <a:ext cx="615950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-0.5 m</a:t>
            </a:r>
          </a:p>
        </p:txBody>
      </p:sp>
      <p:sp>
        <p:nvSpPr>
          <p:cNvPr id="52242" name="Rectangle 31">
            <a:extLst>
              <a:ext uri="{FF2B5EF4-FFF2-40B4-BE49-F238E27FC236}">
                <a16:creationId xmlns:a16="http://schemas.microsoft.com/office/drawing/2014/main" id="{7E2B91FD-C746-4EBA-87D3-F65233A8BF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114800"/>
            <a:ext cx="533400" cy="1905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2243" name="Text Box 32">
            <a:extLst>
              <a:ext uri="{FF2B5EF4-FFF2-40B4-BE49-F238E27FC236}">
                <a16:creationId xmlns:a16="http://schemas.microsoft.com/office/drawing/2014/main" id="{A42994F4-AFED-46AD-BFD5-FDA2840F7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57200"/>
            <a:ext cx="4894263" cy="97472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An object is located ½ m to the left of a -2D lens,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which is in turn 1 m to the left of a +1D lens. How far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is the final image from the object?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CCFFCC"/>
                </a:solidFill>
              </a:rPr>
              <a:t>6.50 m.</a:t>
            </a:r>
            <a:endParaRPr lang="en-US" altLang="en-US" sz="1600">
              <a:solidFill>
                <a:srgbClr val="CCFFCC"/>
              </a:solidFill>
            </a:endParaRPr>
          </a:p>
        </p:txBody>
      </p:sp>
      <p:sp>
        <p:nvSpPr>
          <p:cNvPr id="52244" name="Line 35">
            <a:extLst>
              <a:ext uri="{FF2B5EF4-FFF2-40B4-BE49-F238E27FC236}">
                <a16:creationId xmlns:a16="http://schemas.microsoft.com/office/drawing/2014/main" id="{E813809D-7F15-483E-89EF-DAE6EEE45C23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5" name="Slide Number Placeholder 1">
            <a:extLst>
              <a:ext uri="{FF2B5EF4-FFF2-40B4-BE49-F238E27FC236}">
                <a16:creationId xmlns:a16="http://schemas.microsoft.com/office/drawing/2014/main" id="{7ACF03AC-77D3-49E6-82EA-BB9F9AABF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C4B5056-A5D5-40EF-8B38-6760547937DA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49</a:t>
            </a:fld>
            <a:endParaRPr lang="en-US" altLang="en-US" sz="1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3E6A82A-285E-47DC-A3B3-AA5EF7DB62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447800"/>
            <a:ext cx="7162800" cy="1828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8195" name="Rectangle 4">
            <a:extLst>
              <a:ext uri="{FF2B5EF4-FFF2-40B4-BE49-F238E27FC236}">
                <a16:creationId xmlns:a16="http://schemas.microsoft.com/office/drawing/2014/main" id="{A987C85F-5004-4B8B-B568-99D03412DF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1490663"/>
            <a:ext cx="5715000" cy="6429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/>
              <a:t>A </a:t>
            </a:r>
            <a:r>
              <a:rPr lang="en-US" altLang="en-US" sz="1600" b="1"/>
              <a:t>+1D</a:t>
            </a:r>
            <a:r>
              <a:rPr lang="en-US" altLang="en-US" sz="1600"/>
              <a:t> lens will focus parallel rays </a:t>
            </a:r>
            <a:r>
              <a:rPr lang="en-US" altLang="en-US" sz="1600" b="1">
                <a:solidFill>
                  <a:srgbClr val="0000FF"/>
                </a:solidFill>
              </a:rPr>
              <a:t>?</a:t>
            </a:r>
            <a:r>
              <a:rPr lang="en-US" altLang="en-US" sz="1600"/>
              <a:t>m to the</a:t>
            </a:r>
            <a:r>
              <a:rPr lang="en-US" altLang="en-US" sz="1600">
                <a:solidFill>
                  <a:srgbClr val="0000FF"/>
                </a:solidFill>
              </a:rPr>
              <a:t> </a:t>
            </a:r>
            <a:r>
              <a:rPr lang="en-US" altLang="en-US" sz="1600" b="1">
                <a:solidFill>
                  <a:srgbClr val="0000FF"/>
                </a:solidFill>
              </a:rPr>
              <a:t>?</a:t>
            </a:r>
            <a:r>
              <a:rPr lang="en-US" altLang="en-US" sz="1600"/>
              <a:t> of the lens</a:t>
            </a:r>
          </a:p>
        </p:txBody>
      </p:sp>
      <p:sp>
        <p:nvSpPr>
          <p:cNvPr id="8196" name="Oval 5">
            <a:extLst>
              <a:ext uri="{FF2B5EF4-FFF2-40B4-BE49-F238E27FC236}">
                <a16:creationId xmlns:a16="http://schemas.microsoft.com/office/drawing/2014/main" id="{84EBAF40-F97F-4F0F-9F14-206A30BE3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0425" y="2012950"/>
            <a:ext cx="341313" cy="901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8197" name="Line 6">
            <a:extLst>
              <a:ext uri="{FF2B5EF4-FFF2-40B4-BE49-F238E27FC236}">
                <a16:creationId xmlns:a16="http://schemas.microsoft.com/office/drawing/2014/main" id="{3AB38C39-32E1-43D9-8C14-C45D65044DA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2141538"/>
            <a:ext cx="2386013" cy="2206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7">
            <a:extLst>
              <a:ext uri="{FF2B5EF4-FFF2-40B4-BE49-F238E27FC236}">
                <a16:creationId xmlns:a16="http://schemas.microsoft.com/office/drawing/2014/main" id="{2D9335E5-AE0C-4F2A-BD53-9EDD8C5BA39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514600"/>
            <a:ext cx="2386013" cy="271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Text Box 8">
            <a:extLst>
              <a:ext uri="{FF2B5EF4-FFF2-40B4-BE49-F238E27FC236}">
                <a16:creationId xmlns:a16="http://schemas.microsoft.com/office/drawing/2014/main" id="{68FA7BD4-0512-4C78-9255-9FDAFD655F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5650" y="1752600"/>
            <a:ext cx="514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+1D</a:t>
            </a:r>
          </a:p>
        </p:txBody>
      </p:sp>
      <p:sp>
        <p:nvSpPr>
          <p:cNvPr id="8200" name="Text Box 9">
            <a:extLst>
              <a:ext uri="{FF2B5EF4-FFF2-40B4-BE49-F238E27FC236}">
                <a16:creationId xmlns:a16="http://schemas.microsoft.com/office/drawing/2014/main" id="{2553765A-2475-4C44-B9F2-19FDE2CC7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0038" y="2046288"/>
            <a:ext cx="14001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/>
              <a:t>Diopters = +1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rgbClr val="0000FF"/>
                </a:solidFill>
              </a:rPr>
              <a:t>Reciprocal = 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rgbClr val="0000FF"/>
                </a:solidFill>
              </a:rPr>
              <a:t>Distance = ?</a:t>
            </a:r>
          </a:p>
        </p:txBody>
      </p:sp>
      <p:sp>
        <p:nvSpPr>
          <p:cNvPr id="8201" name="Rectangle 10">
            <a:extLst>
              <a:ext uri="{FF2B5EF4-FFF2-40B4-BE49-F238E27FC236}">
                <a16:creationId xmlns:a16="http://schemas.microsoft.com/office/drawing/2014/main" id="{06178EB8-EFD1-4AD9-999A-0DC0A4EB6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678363"/>
            <a:ext cx="7239000" cy="187483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8202" name="Rectangle 11">
            <a:extLst>
              <a:ext uri="{FF2B5EF4-FFF2-40B4-BE49-F238E27FC236}">
                <a16:creationId xmlns:a16="http://schemas.microsoft.com/office/drawing/2014/main" id="{1DAA8997-E307-4461-8D55-DF5C71427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721225"/>
            <a:ext cx="64008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87425" indent="-293688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en-US" sz="1600"/>
              <a:t>A </a:t>
            </a:r>
            <a:r>
              <a:rPr lang="en-US" altLang="en-US" sz="1600" b="1"/>
              <a:t>-1D</a:t>
            </a:r>
            <a:r>
              <a:rPr lang="en-US" altLang="en-US" sz="1600"/>
              <a:t> lens will ‘focus’ parallel rays </a:t>
            </a:r>
            <a:r>
              <a:rPr lang="en-US" altLang="en-US" sz="1600" b="1">
                <a:solidFill>
                  <a:srgbClr val="0000FF"/>
                </a:solidFill>
              </a:rPr>
              <a:t>?</a:t>
            </a:r>
            <a:r>
              <a:rPr lang="en-US" altLang="en-US" sz="1600"/>
              <a:t>m to the</a:t>
            </a:r>
            <a:r>
              <a:rPr lang="en-US" altLang="en-US" sz="1600">
                <a:solidFill>
                  <a:srgbClr val="3333FF"/>
                </a:solidFill>
              </a:rPr>
              <a:t> </a:t>
            </a:r>
            <a:r>
              <a:rPr lang="en-US" altLang="en-US" sz="1600" b="1">
                <a:solidFill>
                  <a:srgbClr val="3333FF"/>
                </a:solidFill>
              </a:rPr>
              <a:t>?</a:t>
            </a:r>
            <a:r>
              <a:rPr lang="en-US" altLang="en-US" sz="1600"/>
              <a:t> of the lens</a:t>
            </a:r>
          </a:p>
        </p:txBody>
      </p:sp>
      <p:sp>
        <p:nvSpPr>
          <p:cNvPr id="8203" name="Line 12">
            <a:extLst>
              <a:ext uri="{FF2B5EF4-FFF2-40B4-BE49-F238E27FC236}">
                <a16:creationId xmlns:a16="http://schemas.microsoft.com/office/drawing/2014/main" id="{87859F9F-BD73-4513-8C09-918016AEC01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105400"/>
            <a:ext cx="2386013" cy="3127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3">
            <a:extLst>
              <a:ext uri="{FF2B5EF4-FFF2-40B4-BE49-F238E27FC236}">
                <a16:creationId xmlns:a16="http://schemas.microsoft.com/office/drawing/2014/main" id="{CC4CED7B-B6EA-4F41-A960-65D02ED292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81200" y="6062663"/>
            <a:ext cx="2386013" cy="2619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Text Box 14">
            <a:extLst>
              <a:ext uri="{FF2B5EF4-FFF2-40B4-BE49-F238E27FC236}">
                <a16:creationId xmlns:a16="http://schemas.microsoft.com/office/drawing/2014/main" id="{CFF82BC8-F653-4306-89BA-1D1A4F396E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2100" y="5029200"/>
            <a:ext cx="469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-1D</a:t>
            </a:r>
          </a:p>
        </p:txBody>
      </p:sp>
      <p:sp>
        <p:nvSpPr>
          <p:cNvPr id="8206" name="Text Box 15">
            <a:extLst>
              <a:ext uri="{FF2B5EF4-FFF2-40B4-BE49-F238E27FC236}">
                <a16:creationId xmlns:a16="http://schemas.microsoft.com/office/drawing/2014/main" id="{DF379B01-F34B-44A7-9750-10B050E88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7638" y="5322888"/>
            <a:ext cx="14001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/>
              <a:t>Diopters = -1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rgbClr val="0000FF"/>
                </a:solidFill>
              </a:rPr>
              <a:t>Reciprocal = 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rgbClr val="0000FF"/>
                </a:solidFill>
              </a:rPr>
              <a:t>Distance = ?</a:t>
            </a:r>
          </a:p>
        </p:txBody>
      </p:sp>
      <p:grpSp>
        <p:nvGrpSpPr>
          <p:cNvPr id="8207" name="Group 16">
            <a:extLst>
              <a:ext uri="{FF2B5EF4-FFF2-40B4-BE49-F238E27FC236}">
                <a16:creationId xmlns:a16="http://schemas.microsoft.com/office/drawing/2014/main" id="{959A9D16-938A-4539-B344-80BA0BE71EA2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5283200"/>
            <a:ext cx="457200" cy="914400"/>
            <a:chOff x="3072" y="2064"/>
            <a:chExt cx="816" cy="1248"/>
          </a:xfrm>
        </p:grpSpPr>
        <p:sp>
          <p:nvSpPr>
            <p:cNvPr id="8218" name="Freeform 17">
              <a:extLst>
                <a:ext uri="{FF2B5EF4-FFF2-40B4-BE49-F238E27FC236}">
                  <a16:creationId xmlns:a16="http://schemas.microsoft.com/office/drawing/2014/main" id="{79FAFC96-4AB9-4ECB-8639-94C70454D7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2" y="2064"/>
              <a:ext cx="248" cy="1248"/>
            </a:xfrm>
            <a:custGeom>
              <a:avLst/>
              <a:gdLst>
                <a:gd name="T0" fmla="*/ 0 w 200"/>
                <a:gd name="T1" fmla="*/ 0 h 1248"/>
                <a:gd name="T2" fmla="*/ 1332 w 200"/>
                <a:gd name="T3" fmla="*/ 624 h 1248"/>
                <a:gd name="T4" fmla="*/ 334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9" name="Freeform 18">
              <a:extLst>
                <a:ext uri="{FF2B5EF4-FFF2-40B4-BE49-F238E27FC236}">
                  <a16:creationId xmlns:a16="http://schemas.microsoft.com/office/drawing/2014/main" id="{E023AE48-C2F5-4E2C-BF93-F6B862CCBEB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648" y="2064"/>
              <a:ext cx="240" cy="1248"/>
            </a:xfrm>
            <a:custGeom>
              <a:avLst/>
              <a:gdLst>
                <a:gd name="T0" fmla="*/ 0 w 200"/>
                <a:gd name="T1" fmla="*/ 0 h 1248"/>
                <a:gd name="T2" fmla="*/ 986 w 200"/>
                <a:gd name="T3" fmla="*/ 624 h 1248"/>
                <a:gd name="T4" fmla="*/ 251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0" name="Line 19">
              <a:extLst>
                <a:ext uri="{FF2B5EF4-FFF2-40B4-BE49-F238E27FC236}">
                  <a16:creationId xmlns:a16="http://schemas.microsoft.com/office/drawing/2014/main" id="{962CBFF0-6B4B-4AB7-A0C3-89F9BC9E56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06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Line 20">
              <a:extLst>
                <a:ext uri="{FF2B5EF4-FFF2-40B4-BE49-F238E27FC236}">
                  <a16:creationId xmlns:a16="http://schemas.microsoft.com/office/drawing/2014/main" id="{E9FF7D65-1498-4715-B39D-100834818E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331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8" name="Text Box 21">
            <a:extLst>
              <a:ext uri="{FF2B5EF4-FFF2-40B4-BE49-F238E27FC236}">
                <a16:creationId xmlns:a16="http://schemas.microsoft.com/office/drawing/2014/main" id="{80321504-2E3E-4FEC-9FB9-7A4ECCCBA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8188" y="1676400"/>
            <a:ext cx="862012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600" i="1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8209" name="Text Box 22">
            <a:extLst>
              <a:ext uri="{FF2B5EF4-FFF2-40B4-BE49-F238E27FC236}">
                <a16:creationId xmlns:a16="http://schemas.microsoft.com/office/drawing/2014/main" id="{E40480EA-CB50-41BC-A4F8-ED564E68A7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8188" y="4921250"/>
            <a:ext cx="862012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600" i="1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8210" name="Text Box 25">
            <a:extLst>
              <a:ext uri="{FF2B5EF4-FFF2-40B4-BE49-F238E27FC236}">
                <a16:creationId xmlns:a16="http://schemas.microsoft.com/office/drawing/2014/main" id="{D72EB472-D25C-457D-B615-7BA16E9DF7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0300" y="1614488"/>
            <a:ext cx="292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^</a:t>
            </a:r>
          </a:p>
        </p:txBody>
      </p:sp>
      <p:sp>
        <p:nvSpPr>
          <p:cNvPr id="8211" name="Text Box 27">
            <a:extLst>
              <a:ext uri="{FF2B5EF4-FFF2-40B4-BE49-F238E27FC236}">
                <a16:creationId xmlns:a16="http://schemas.microsoft.com/office/drawing/2014/main" id="{4D022B10-7554-4852-B42D-C8E675C3F3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352800"/>
            <a:ext cx="91201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B2B2B2"/>
                </a:solidFill>
              </a:rPr>
              <a:t>We have seen how the dioptric power of a lens affects incoming parallel rays. </a:t>
            </a:r>
            <a:r>
              <a:rPr lang="en-US" altLang="en-US" sz="1400" i="1">
                <a:solidFill>
                  <a:srgbClr val="B2B2B2"/>
                </a:solidFill>
              </a:rPr>
              <a:t>But what if the rays are not parallel?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We need a </a:t>
            </a:r>
            <a:r>
              <a:rPr lang="en-US" altLang="en-US" sz="1400" b="1"/>
              <a:t>more generalized concept</a:t>
            </a:r>
            <a:r>
              <a:rPr lang="en-US" altLang="en-US" sz="1400"/>
              <a:t> concerning the relationships among incoming/outgoing rays, and lenses.</a:t>
            </a:r>
          </a:p>
        </p:txBody>
      </p:sp>
      <p:sp>
        <p:nvSpPr>
          <p:cNvPr id="8212" name="Text Box 28">
            <a:extLst>
              <a:ext uri="{FF2B5EF4-FFF2-40B4-BE49-F238E27FC236}">
                <a16:creationId xmlns:a16="http://schemas.microsoft.com/office/drawing/2014/main" id="{40771393-78DA-4723-AEEF-6CFB08CAE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916363"/>
            <a:ext cx="8054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/>
              <a:t>This is provided by </a:t>
            </a:r>
            <a:r>
              <a:rPr lang="en-US" altLang="en-US" sz="3200" b="1" i="1">
                <a:solidFill>
                  <a:srgbClr val="0000FF"/>
                </a:solidFill>
              </a:rPr>
              <a:t>The Vergence Formula</a:t>
            </a:r>
          </a:p>
        </p:txBody>
      </p:sp>
      <p:sp>
        <p:nvSpPr>
          <p:cNvPr id="8213" name="Rectangle 5">
            <a:extLst>
              <a:ext uri="{FF2B5EF4-FFF2-40B4-BE49-F238E27FC236}">
                <a16:creationId xmlns:a16="http://schemas.microsoft.com/office/drawing/2014/main" id="{9F6EC750-4712-4733-B44E-63A47BA19F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8214" name="Text Box 47">
            <a:extLst>
              <a:ext uri="{FF2B5EF4-FFF2-40B4-BE49-F238E27FC236}">
                <a16:creationId xmlns:a16="http://schemas.microsoft.com/office/drawing/2014/main" id="{D4EF4895-C80A-4D15-AEA5-4A50005A0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876800"/>
            <a:ext cx="292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^</a:t>
            </a:r>
          </a:p>
        </p:txBody>
      </p:sp>
      <p:sp>
        <p:nvSpPr>
          <p:cNvPr id="8215" name="Slide Number Placeholder 1">
            <a:extLst>
              <a:ext uri="{FF2B5EF4-FFF2-40B4-BE49-F238E27FC236}">
                <a16:creationId xmlns:a16="http://schemas.microsoft.com/office/drawing/2014/main" id="{DD557EC5-A1E6-4612-9C3D-8FF5C2DCB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C3F8FDB-F07D-43F3-A257-DE4E7ED15CAA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/>
          </a:p>
        </p:txBody>
      </p:sp>
      <p:sp>
        <p:nvSpPr>
          <p:cNvPr id="8216" name="Text Box 44">
            <a:extLst>
              <a:ext uri="{FF2B5EF4-FFF2-40B4-BE49-F238E27FC236}">
                <a16:creationId xmlns:a16="http://schemas.microsoft.com/office/drawing/2014/main" id="{E441F8A0-D889-48E0-A19B-55B1C3DEE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8050" y="1344613"/>
            <a:ext cx="6667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  <a:latin typeface="Segoe Script" panose="030B0504020000000003" pitchFamily="66" charset="0"/>
              </a:rPr>
              <a:t>non</a:t>
            </a:r>
          </a:p>
        </p:txBody>
      </p:sp>
      <p:sp>
        <p:nvSpPr>
          <p:cNvPr id="8217" name="Text Box 45">
            <a:extLst>
              <a:ext uri="{FF2B5EF4-FFF2-40B4-BE49-F238E27FC236}">
                <a16:creationId xmlns:a16="http://schemas.microsoft.com/office/drawing/2014/main" id="{D4F59B4C-00C2-4E4D-9D74-7FB5F2466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4250" y="4572000"/>
            <a:ext cx="6667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  <a:latin typeface="Segoe Script" panose="030B0504020000000003" pitchFamily="66" charset="0"/>
              </a:rPr>
              <a:t>non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3">
            <a:extLst>
              <a:ext uri="{FF2B5EF4-FFF2-40B4-BE49-F238E27FC236}">
                <a16:creationId xmlns:a16="http://schemas.microsoft.com/office/drawing/2014/main" id="{F1E78960-403F-4A02-8DC9-62193BDE1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53251" name="Text Box 3">
            <a:extLst>
              <a:ext uri="{FF2B5EF4-FFF2-40B4-BE49-F238E27FC236}">
                <a16:creationId xmlns:a16="http://schemas.microsoft.com/office/drawing/2014/main" id="{C74645F3-3A6C-4D69-B94F-C2D8C9342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524000"/>
            <a:ext cx="2609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00FF"/>
                </a:solidFill>
              </a:rPr>
              <a:t>U</a:t>
            </a:r>
            <a:r>
              <a:rPr lang="en-US" altLang="en-US" sz="4400"/>
              <a:t> + </a:t>
            </a:r>
            <a:r>
              <a:rPr lang="en-US" altLang="en-US" sz="4400">
                <a:solidFill>
                  <a:srgbClr val="E80212"/>
                </a:solidFill>
              </a:rPr>
              <a:t>P</a:t>
            </a:r>
            <a:r>
              <a:rPr lang="en-US" altLang="en-US" sz="4400"/>
              <a:t> = </a:t>
            </a:r>
            <a:r>
              <a:rPr lang="en-US" altLang="en-US" sz="4400">
                <a:solidFill>
                  <a:srgbClr val="99CC00"/>
                </a:solidFill>
              </a:rPr>
              <a:t>V</a:t>
            </a:r>
          </a:p>
        </p:txBody>
      </p:sp>
      <p:sp>
        <p:nvSpPr>
          <p:cNvPr id="53252" name="Oval 4">
            <a:extLst>
              <a:ext uri="{FF2B5EF4-FFF2-40B4-BE49-F238E27FC236}">
                <a16:creationId xmlns:a16="http://schemas.microsoft.com/office/drawing/2014/main" id="{A58644E0-CD81-435F-86F3-436308DD88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343400"/>
            <a:ext cx="188913" cy="9144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3253" name="Text Box 5">
            <a:extLst>
              <a:ext uri="{FF2B5EF4-FFF2-40B4-BE49-F238E27FC236}">
                <a16:creationId xmlns:a16="http://schemas.microsoft.com/office/drawing/2014/main" id="{733269B8-EADD-4B7D-BDF7-EBB08DB1B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8825" y="4022725"/>
            <a:ext cx="511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-2D</a:t>
            </a:r>
          </a:p>
        </p:txBody>
      </p:sp>
      <p:sp>
        <p:nvSpPr>
          <p:cNvPr id="53254" name="Text Box 6">
            <a:extLst>
              <a:ext uri="{FF2B5EF4-FFF2-40B4-BE49-F238E27FC236}">
                <a16:creationId xmlns:a16="http://schemas.microsoft.com/office/drawing/2014/main" id="{D2EC1D65-EC84-4FAF-9DFC-F1DE0F62F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038600"/>
            <a:ext cx="561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+1D</a:t>
            </a:r>
          </a:p>
        </p:txBody>
      </p:sp>
      <p:sp>
        <p:nvSpPr>
          <p:cNvPr id="53255" name="Line 7">
            <a:extLst>
              <a:ext uri="{FF2B5EF4-FFF2-40B4-BE49-F238E27FC236}">
                <a16:creationId xmlns:a16="http://schemas.microsoft.com/office/drawing/2014/main" id="{C9F0E256-5A63-4C9C-848E-467707A063A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791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6" name="Line 8">
            <a:extLst>
              <a:ext uri="{FF2B5EF4-FFF2-40B4-BE49-F238E27FC236}">
                <a16:creationId xmlns:a16="http://schemas.microsoft.com/office/drawing/2014/main" id="{2FA1D486-A1BC-45F8-BC19-671FE52DFBD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7" name="Line 9">
            <a:extLst>
              <a:ext uri="{FF2B5EF4-FFF2-40B4-BE49-F238E27FC236}">
                <a16:creationId xmlns:a16="http://schemas.microsoft.com/office/drawing/2014/main" id="{415FF82F-8642-4D67-9380-63D76E9F0C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33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8" name="Text Box 11">
            <a:extLst>
              <a:ext uri="{FF2B5EF4-FFF2-40B4-BE49-F238E27FC236}">
                <a16:creationId xmlns:a16="http://schemas.microsoft.com/office/drawing/2014/main" id="{F4E6BFB3-974A-46E6-937E-DB669B1EEC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5821363"/>
            <a:ext cx="438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1 m</a:t>
            </a:r>
          </a:p>
        </p:txBody>
      </p:sp>
      <p:sp>
        <p:nvSpPr>
          <p:cNvPr id="53259" name="Text Box 12">
            <a:extLst>
              <a:ext uri="{FF2B5EF4-FFF2-40B4-BE49-F238E27FC236}">
                <a16:creationId xmlns:a16="http://schemas.microsoft.com/office/drawing/2014/main" id="{798B3024-CE67-442F-BACB-3CA269275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543175"/>
            <a:ext cx="2960688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/>
              <a:t>For the -2D lens: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U = 1/-0.5 = -2D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P = -2D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V = -2 + (-2) = -4D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The image from the first lens is 1/-4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= .25 m to the left of the first lens</a:t>
            </a:r>
          </a:p>
        </p:txBody>
      </p:sp>
      <p:sp>
        <p:nvSpPr>
          <p:cNvPr id="53260" name="Line 13">
            <a:extLst>
              <a:ext uri="{FF2B5EF4-FFF2-40B4-BE49-F238E27FC236}">
                <a16:creationId xmlns:a16="http://schemas.microsoft.com/office/drawing/2014/main" id="{B20C4EDE-2DFD-49D8-9F78-5ACB5D554C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44196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1" name="Line 14">
            <a:extLst>
              <a:ext uri="{FF2B5EF4-FFF2-40B4-BE49-F238E27FC236}">
                <a16:creationId xmlns:a16="http://schemas.microsoft.com/office/drawing/2014/main" id="{C0FE9E5D-E09C-446B-96CD-65DC6E335F35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48006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2" name="Oval 15">
            <a:extLst>
              <a:ext uri="{FF2B5EF4-FFF2-40B4-BE49-F238E27FC236}">
                <a16:creationId xmlns:a16="http://schemas.microsoft.com/office/drawing/2014/main" id="{ED45B35B-3C39-4C9F-AD30-E68B7DFA44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724400"/>
            <a:ext cx="152400" cy="1524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3263" name="Text Box 16">
            <a:extLst>
              <a:ext uri="{FF2B5EF4-FFF2-40B4-BE49-F238E27FC236}">
                <a16:creationId xmlns:a16="http://schemas.microsoft.com/office/drawing/2014/main" id="{49D088F7-23AA-47CB-A923-87B56675D3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478338"/>
            <a:ext cx="5492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Object</a:t>
            </a:r>
          </a:p>
        </p:txBody>
      </p:sp>
      <p:sp>
        <p:nvSpPr>
          <p:cNvPr id="53264" name="Text Box 17">
            <a:extLst>
              <a:ext uri="{FF2B5EF4-FFF2-40B4-BE49-F238E27FC236}">
                <a16:creationId xmlns:a16="http://schemas.microsoft.com/office/drawing/2014/main" id="{89A0EB8F-2989-4689-923C-8AD3F80120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251325"/>
            <a:ext cx="5349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Image</a:t>
            </a:r>
          </a:p>
        </p:txBody>
      </p:sp>
      <p:grpSp>
        <p:nvGrpSpPr>
          <p:cNvPr id="53265" name="Group 18">
            <a:extLst>
              <a:ext uri="{FF2B5EF4-FFF2-40B4-BE49-F238E27FC236}">
                <a16:creationId xmlns:a16="http://schemas.microsoft.com/office/drawing/2014/main" id="{CD2FA0DA-479D-4056-82D9-A626F423299A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343400"/>
            <a:ext cx="457200" cy="914400"/>
            <a:chOff x="3072" y="2064"/>
            <a:chExt cx="816" cy="1248"/>
          </a:xfrm>
        </p:grpSpPr>
        <p:sp>
          <p:nvSpPr>
            <p:cNvPr id="53278" name="Freeform 19">
              <a:extLst>
                <a:ext uri="{FF2B5EF4-FFF2-40B4-BE49-F238E27FC236}">
                  <a16:creationId xmlns:a16="http://schemas.microsoft.com/office/drawing/2014/main" id="{F166199B-AF60-43DD-B64F-F09AD3949E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2" y="2064"/>
              <a:ext cx="248" cy="1248"/>
            </a:xfrm>
            <a:custGeom>
              <a:avLst/>
              <a:gdLst>
                <a:gd name="T0" fmla="*/ 0 w 200"/>
                <a:gd name="T1" fmla="*/ 0 h 1248"/>
                <a:gd name="T2" fmla="*/ 1332 w 200"/>
                <a:gd name="T3" fmla="*/ 624 h 1248"/>
                <a:gd name="T4" fmla="*/ 334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79" name="Freeform 20">
              <a:extLst>
                <a:ext uri="{FF2B5EF4-FFF2-40B4-BE49-F238E27FC236}">
                  <a16:creationId xmlns:a16="http://schemas.microsoft.com/office/drawing/2014/main" id="{0DDD2D95-0008-43BA-BAB8-52BC0958346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648" y="2064"/>
              <a:ext cx="240" cy="1248"/>
            </a:xfrm>
            <a:custGeom>
              <a:avLst/>
              <a:gdLst>
                <a:gd name="T0" fmla="*/ 0 w 200"/>
                <a:gd name="T1" fmla="*/ 0 h 1248"/>
                <a:gd name="T2" fmla="*/ 986 w 200"/>
                <a:gd name="T3" fmla="*/ 624 h 1248"/>
                <a:gd name="T4" fmla="*/ 251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0" name="Line 21">
              <a:extLst>
                <a:ext uri="{FF2B5EF4-FFF2-40B4-BE49-F238E27FC236}">
                  <a16:creationId xmlns:a16="http://schemas.microsoft.com/office/drawing/2014/main" id="{7BF3384D-D207-4B6B-8AA8-B1BFD47095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06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1" name="Line 22">
              <a:extLst>
                <a:ext uri="{FF2B5EF4-FFF2-40B4-BE49-F238E27FC236}">
                  <a16:creationId xmlns:a16="http://schemas.microsoft.com/office/drawing/2014/main" id="{4C846BAD-0BEC-4674-BE50-D277B31167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331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266" name="Line 23">
            <a:extLst>
              <a:ext uri="{FF2B5EF4-FFF2-40B4-BE49-F238E27FC236}">
                <a16:creationId xmlns:a16="http://schemas.microsoft.com/office/drawing/2014/main" id="{90A9DE68-DD71-4267-8B7C-F501A1948BA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548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7" name="Line 24">
            <a:extLst>
              <a:ext uri="{FF2B5EF4-FFF2-40B4-BE49-F238E27FC236}">
                <a16:creationId xmlns:a16="http://schemas.microsoft.com/office/drawing/2014/main" id="{10BE12E0-1E76-4DBA-881E-5974E49411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43434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8" name="Line 25">
            <a:extLst>
              <a:ext uri="{FF2B5EF4-FFF2-40B4-BE49-F238E27FC236}">
                <a16:creationId xmlns:a16="http://schemas.microsoft.com/office/drawing/2014/main" id="{F45221A2-2D89-4A4B-85B2-3C5F495ED1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41148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9" name="Line 26">
            <a:extLst>
              <a:ext uri="{FF2B5EF4-FFF2-40B4-BE49-F238E27FC236}">
                <a16:creationId xmlns:a16="http://schemas.microsoft.com/office/drawing/2014/main" id="{8E272AE8-F001-4E7D-95B9-E8D17ABC205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8006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0" name="Line 27">
            <a:extLst>
              <a:ext uri="{FF2B5EF4-FFF2-40B4-BE49-F238E27FC236}">
                <a16:creationId xmlns:a16="http://schemas.microsoft.com/office/drawing/2014/main" id="{453A440B-E669-4FB8-94E6-D233428C842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816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1" name="Oval 28">
            <a:extLst>
              <a:ext uri="{FF2B5EF4-FFF2-40B4-BE49-F238E27FC236}">
                <a16:creationId xmlns:a16="http://schemas.microsoft.com/office/drawing/2014/main" id="{5DB99CF3-F854-4744-9FFC-920C16ADB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724400"/>
            <a:ext cx="152400" cy="1524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3272" name="Text Box 29">
            <a:extLst>
              <a:ext uri="{FF2B5EF4-FFF2-40B4-BE49-F238E27FC236}">
                <a16:creationId xmlns:a16="http://schemas.microsoft.com/office/drawing/2014/main" id="{CA7DE97E-AB9F-4359-AFDB-57639122A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2850" y="5821363"/>
            <a:ext cx="615950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-0.5 m</a:t>
            </a:r>
          </a:p>
        </p:txBody>
      </p:sp>
      <p:sp>
        <p:nvSpPr>
          <p:cNvPr id="53273" name="Text Box 30">
            <a:extLst>
              <a:ext uri="{FF2B5EF4-FFF2-40B4-BE49-F238E27FC236}">
                <a16:creationId xmlns:a16="http://schemas.microsoft.com/office/drawing/2014/main" id="{637C0C2C-3203-48FB-B07F-D4BB5AC4C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3850" y="5562600"/>
            <a:ext cx="615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-.25 m</a:t>
            </a:r>
          </a:p>
        </p:txBody>
      </p:sp>
      <p:sp>
        <p:nvSpPr>
          <p:cNvPr id="53274" name="Rectangle 31">
            <a:extLst>
              <a:ext uri="{FF2B5EF4-FFF2-40B4-BE49-F238E27FC236}">
                <a16:creationId xmlns:a16="http://schemas.microsoft.com/office/drawing/2014/main" id="{C6EBF5C2-0537-4F51-8A2A-AE0C2B5A8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114800"/>
            <a:ext cx="533400" cy="1905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3275" name="Text Box 32">
            <a:extLst>
              <a:ext uri="{FF2B5EF4-FFF2-40B4-BE49-F238E27FC236}">
                <a16:creationId xmlns:a16="http://schemas.microsoft.com/office/drawing/2014/main" id="{60BD2486-FE16-4137-995E-6F13625F5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57200"/>
            <a:ext cx="4894263" cy="97472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An object is located ½ m to the left of a -2D lens,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which is in turn 1 m to the left of a +1D lens. How far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is the final image from the object?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CCFFCC"/>
                </a:solidFill>
              </a:rPr>
              <a:t>6.50 m.</a:t>
            </a:r>
            <a:endParaRPr lang="en-US" altLang="en-US" sz="1600">
              <a:solidFill>
                <a:srgbClr val="CCFFCC"/>
              </a:solidFill>
            </a:endParaRPr>
          </a:p>
        </p:txBody>
      </p:sp>
      <p:sp>
        <p:nvSpPr>
          <p:cNvPr id="53276" name="Line 35">
            <a:extLst>
              <a:ext uri="{FF2B5EF4-FFF2-40B4-BE49-F238E27FC236}">
                <a16:creationId xmlns:a16="http://schemas.microsoft.com/office/drawing/2014/main" id="{AAD34D0A-4971-4EA1-8F87-21C9773BE869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7" name="Slide Number Placeholder 1">
            <a:extLst>
              <a:ext uri="{FF2B5EF4-FFF2-40B4-BE49-F238E27FC236}">
                <a16:creationId xmlns:a16="http://schemas.microsoft.com/office/drawing/2014/main" id="{47E2136E-53BD-4E98-8944-C1F390655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D92E6BC-7F55-4179-8F57-BADFE5980852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50</a:t>
            </a:fld>
            <a:endParaRPr lang="en-US" altLang="en-US" sz="100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59">
            <a:extLst>
              <a:ext uri="{FF2B5EF4-FFF2-40B4-BE49-F238E27FC236}">
                <a16:creationId xmlns:a16="http://schemas.microsoft.com/office/drawing/2014/main" id="{9F4467BA-9F3B-4104-A66F-D9D2D04A8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54275" name="Text Box 3">
            <a:extLst>
              <a:ext uri="{FF2B5EF4-FFF2-40B4-BE49-F238E27FC236}">
                <a16:creationId xmlns:a16="http://schemas.microsoft.com/office/drawing/2014/main" id="{9F4B355A-61A6-404D-A17E-8F919E15A0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524000"/>
            <a:ext cx="2609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00FF"/>
                </a:solidFill>
              </a:rPr>
              <a:t>U</a:t>
            </a:r>
            <a:r>
              <a:rPr lang="en-US" altLang="en-US" sz="4400"/>
              <a:t> + </a:t>
            </a:r>
            <a:r>
              <a:rPr lang="en-US" altLang="en-US" sz="4400">
                <a:solidFill>
                  <a:srgbClr val="E80212"/>
                </a:solidFill>
              </a:rPr>
              <a:t>P</a:t>
            </a:r>
            <a:r>
              <a:rPr lang="en-US" altLang="en-US" sz="4400"/>
              <a:t> = </a:t>
            </a:r>
            <a:r>
              <a:rPr lang="en-US" altLang="en-US" sz="4400">
                <a:solidFill>
                  <a:srgbClr val="99CC00"/>
                </a:solidFill>
              </a:rPr>
              <a:t>V</a:t>
            </a:r>
          </a:p>
        </p:txBody>
      </p:sp>
      <p:sp>
        <p:nvSpPr>
          <p:cNvPr id="54276" name="Oval 4">
            <a:extLst>
              <a:ext uri="{FF2B5EF4-FFF2-40B4-BE49-F238E27FC236}">
                <a16:creationId xmlns:a16="http://schemas.microsoft.com/office/drawing/2014/main" id="{C3BC4B93-9C3A-427E-80E1-0B711495DC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343400"/>
            <a:ext cx="188913" cy="9144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4277" name="Text Box 5">
            <a:extLst>
              <a:ext uri="{FF2B5EF4-FFF2-40B4-BE49-F238E27FC236}">
                <a16:creationId xmlns:a16="http://schemas.microsoft.com/office/drawing/2014/main" id="{AC00C629-270B-43F6-8AC9-0A1BA6B6A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8825" y="4022725"/>
            <a:ext cx="511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-2D</a:t>
            </a:r>
          </a:p>
        </p:txBody>
      </p:sp>
      <p:sp>
        <p:nvSpPr>
          <p:cNvPr id="54278" name="Text Box 6">
            <a:extLst>
              <a:ext uri="{FF2B5EF4-FFF2-40B4-BE49-F238E27FC236}">
                <a16:creationId xmlns:a16="http://schemas.microsoft.com/office/drawing/2014/main" id="{80BC7ED9-F36F-456C-A3BE-F416F65AD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038600"/>
            <a:ext cx="561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+1D</a:t>
            </a:r>
          </a:p>
        </p:txBody>
      </p:sp>
      <p:sp>
        <p:nvSpPr>
          <p:cNvPr id="54279" name="Line 7">
            <a:extLst>
              <a:ext uri="{FF2B5EF4-FFF2-40B4-BE49-F238E27FC236}">
                <a16:creationId xmlns:a16="http://schemas.microsoft.com/office/drawing/2014/main" id="{D0F444C9-C5B5-4C51-A39B-D46FB08AFC1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791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0" name="Line 8">
            <a:extLst>
              <a:ext uri="{FF2B5EF4-FFF2-40B4-BE49-F238E27FC236}">
                <a16:creationId xmlns:a16="http://schemas.microsoft.com/office/drawing/2014/main" id="{1567850B-5CBC-461C-8C4E-447FE93F2E0B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1" name="Line 9">
            <a:extLst>
              <a:ext uri="{FF2B5EF4-FFF2-40B4-BE49-F238E27FC236}">
                <a16:creationId xmlns:a16="http://schemas.microsoft.com/office/drawing/2014/main" id="{3EC0DF33-E424-46C5-9073-BDBAE02B2F5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33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2" name="Line 10">
            <a:extLst>
              <a:ext uri="{FF2B5EF4-FFF2-40B4-BE49-F238E27FC236}">
                <a16:creationId xmlns:a16="http://schemas.microsoft.com/office/drawing/2014/main" id="{9D86553D-1C23-4748-8835-DFF0D42EAFC5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486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3" name="Text Box 11">
            <a:extLst>
              <a:ext uri="{FF2B5EF4-FFF2-40B4-BE49-F238E27FC236}">
                <a16:creationId xmlns:a16="http://schemas.microsoft.com/office/drawing/2014/main" id="{67403F26-888F-483B-94A0-9BB9F35ED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5821363"/>
            <a:ext cx="438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1 m</a:t>
            </a:r>
          </a:p>
        </p:txBody>
      </p:sp>
      <p:sp>
        <p:nvSpPr>
          <p:cNvPr id="44044" name="Text Box 12">
            <a:extLst>
              <a:ext uri="{FF2B5EF4-FFF2-40B4-BE49-F238E27FC236}">
                <a16:creationId xmlns:a16="http://schemas.microsoft.com/office/drawing/2014/main" id="{951A3A5C-66ED-4D10-887D-DBBF890E1E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543175"/>
            <a:ext cx="2960688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For the -2D lens: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U = 1/-0.5 = -2D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P = -2D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V = -4D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The image from the first lens is 1/-4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= .25 m to the left of the first lens</a:t>
            </a:r>
          </a:p>
        </p:txBody>
      </p:sp>
      <p:sp>
        <p:nvSpPr>
          <p:cNvPr id="54285" name="Line 13">
            <a:extLst>
              <a:ext uri="{FF2B5EF4-FFF2-40B4-BE49-F238E27FC236}">
                <a16:creationId xmlns:a16="http://schemas.microsoft.com/office/drawing/2014/main" id="{46CFBBEB-FDE8-4960-909E-05EC47EE5D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44196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6" name="Line 14">
            <a:extLst>
              <a:ext uri="{FF2B5EF4-FFF2-40B4-BE49-F238E27FC236}">
                <a16:creationId xmlns:a16="http://schemas.microsoft.com/office/drawing/2014/main" id="{8A427A37-2F19-4119-9AEF-0FB750F0881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48006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7" name="Line 15">
            <a:extLst>
              <a:ext uri="{FF2B5EF4-FFF2-40B4-BE49-F238E27FC236}">
                <a16:creationId xmlns:a16="http://schemas.microsoft.com/office/drawing/2014/main" id="{85C7FF14-240E-42E3-A0C1-3B1189BCD7E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800600"/>
            <a:ext cx="3810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8" name="Line 16">
            <a:extLst>
              <a:ext uri="{FF2B5EF4-FFF2-40B4-BE49-F238E27FC236}">
                <a16:creationId xmlns:a16="http://schemas.microsoft.com/office/drawing/2014/main" id="{B5759355-E1B4-402B-A082-F9C1FEAD9F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4419600"/>
            <a:ext cx="3810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9" name="Oval 17">
            <a:extLst>
              <a:ext uri="{FF2B5EF4-FFF2-40B4-BE49-F238E27FC236}">
                <a16:creationId xmlns:a16="http://schemas.microsoft.com/office/drawing/2014/main" id="{28DE0EE3-E65F-4418-A12B-97292AECA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724400"/>
            <a:ext cx="152400" cy="1524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4290" name="Text Box 18">
            <a:extLst>
              <a:ext uri="{FF2B5EF4-FFF2-40B4-BE49-F238E27FC236}">
                <a16:creationId xmlns:a16="http://schemas.microsoft.com/office/drawing/2014/main" id="{D34DCA7C-D168-4678-AEB1-119FE4ECF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478338"/>
            <a:ext cx="5492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Object</a:t>
            </a:r>
          </a:p>
        </p:txBody>
      </p:sp>
      <p:sp>
        <p:nvSpPr>
          <p:cNvPr id="54291" name="Text Box 19">
            <a:extLst>
              <a:ext uri="{FF2B5EF4-FFF2-40B4-BE49-F238E27FC236}">
                <a16:creationId xmlns:a16="http://schemas.microsoft.com/office/drawing/2014/main" id="{499E24E0-1F1F-4604-9383-F91FF26E0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251325"/>
            <a:ext cx="5349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Image</a:t>
            </a:r>
          </a:p>
        </p:txBody>
      </p:sp>
      <p:sp>
        <p:nvSpPr>
          <p:cNvPr id="54292" name="Text Box 20">
            <a:extLst>
              <a:ext uri="{FF2B5EF4-FFF2-40B4-BE49-F238E27FC236}">
                <a16:creationId xmlns:a16="http://schemas.microsoft.com/office/drawing/2014/main" id="{F98D4387-E5C2-4D95-AB64-A316FCD1D0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813" y="2590800"/>
            <a:ext cx="3633787" cy="12557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/>
              <a:t>For the +1D lens: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U = 1/-1.25 m = -0.8D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FFFFCC"/>
                </a:solidFill>
              </a:rPr>
              <a:t>P = +1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FFFFCC"/>
                </a:solidFill>
              </a:rPr>
              <a:t>V = +0.2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FFFFCC"/>
                </a:solidFill>
              </a:rPr>
              <a:t>The image formed by the second lens is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FFFFCC"/>
                </a:solidFill>
              </a:rPr>
              <a:t>1/+0.2  = 5 m to the right of the second lens</a:t>
            </a:r>
          </a:p>
        </p:txBody>
      </p:sp>
      <p:sp>
        <p:nvSpPr>
          <p:cNvPr id="54293" name="Text Box 21">
            <a:extLst>
              <a:ext uri="{FF2B5EF4-FFF2-40B4-BE49-F238E27FC236}">
                <a16:creationId xmlns:a16="http://schemas.microsoft.com/office/drawing/2014/main" id="{5193BF19-8B8E-4F13-A460-5F911D342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0788" y="4067175"/>
            <a:ext cx="677862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>
                <a:latin typeface="Segoe Script" panose="030B0504020000000003" pitchFamily="66" charset="0"/>
              </a:rPr>
              <a:t>Object</a:t>
            </a:r>
          </a:p>
        </p:txBody>
      </p:sp>
      <p:sp>
        <p:nvSpPr>
          <p:cNvPr id="54294" name="Line 22">
            <a:extLst>
              <a:ext uri="{FF2B5EF4-FFF2-40B4-BE49-F238E27FC236}">
                <a16:creationId xmlns:a16="http://schemas.microsoft.com/office/drawing/2014/main" id="{B498FE43-B1F4-459B-B620-CB3A7AB8D11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20788" y="4267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5" name="Line 23">
            <a:extLst>
              <a:ext uri="{FF2B5EF4-FFF2-40B4-BE49-F238E27FC236}">
                <a16:creationId xmlns:a16="http://schemas.microsoft.com/office/drawing/2014/main" id="{547C260A-C9EF-4C6A-A510-9B0B323F35E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20788" y="4267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4296" name="Group 31">
            <a:extLst>
              <a:ext uri="{FF2B5EF4-FFF2-40B4-BE49-F238E27FC236}">
                <a16:creationId xmlns:a16="http://schemas.microsoft.com/office/drawing/2014/main" id="{A684D577-91B4-4361-B6EA-32828FCAF89C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343400"/>
            <a:ext cx="457200" cy="914400"/>
            <a:chOff x="3072" y="2064"/>
            <a:chExt cx="816" cy="1248"/>
          </a:xfrm>
        </p:grpSpPr>
        <p:sp>
          <p:nvSpPr>
            <p:cNvPr id="54310" name="Freeform 32">
              <a:extLst>
                <a:ext uri="{FF2B5EF4-FFF2-40B4-BE49-F238E27FC236}">
                  <a16:creationId xmlns:a16="http://schemas.microsoft.com/office/drawing/2014/main" id="{D715AEE9-CBA3-4EEF-B7FA-1BC4073A05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2" y="2064"/>
              <a:ext cx="248" cy="1248"/>
            </a:xfrm>
            <a:custGeom>
              <a:avLst/>
              <a:gdLst>
                <a:gd name="T0" fmla="*/ 0 w 200"/>
                <a:gd name="T1" fmla="*/ 0 h 1248"/>
                <a:gd name="T2" fmla="*/ 1332 w 200"/>
                <a:gd name="T3" fmla="*/ 624 h 1248"/>
                <a:gd name="T4" fmla="*/ 334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1" name="Freeform 33">
              <a:extLst>
                <a:ext uri="{FF2B5EF4-FFF2-40B4-BE49-F238E27FC236}">
                  <a16:creationId xmlns:a16="http://schemas.microsoft.com/office/drawing/2014/main" id="{C9D8F552-0346-4B57-BF4B-23F7B4ACC48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648" y="2064"/>
              <a:ext cx="240" cy="1248"/>
            </a:xfrm>
            <a:custGeom>
              <a:avLst/>
              <a:gdLst>
                <a:gd name="T0" fmla="*/ 0 w 200"/>
                <a:gd name="T1" fmla="*/ 0 h 1248"/>
                <a:gd name="T2" fmla="*/ 986 w 200"/>
                <a:gd name="T3" fmla="*/ 624 h 1248"/>
                <a:gd name="T4" fmla="*/ 251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2" name="Line 34">
              <a:extLst>
                <a:ext uri="{FF2B5EF4-FFF2-40B4-BE49-F238E27FC236}">
                  <a16:creationId xmlns:a16="http://schemas.microsoft.com/office/drawing/2014/main" id="{9A91ED6F-DD2D-46A5-8D6A-2881E32F70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06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3" name="Line 35">
              <a:extLst>
                <a:ext uri="{FF2B5EF4-FFF2-40B4-BE49-F238E27FC236}">
                  <a16:creationId xmlns:a16="http://schemas.microsoft.com/office/drawing/2014/main" id="{9C3F0796-C796-41B2-B892-1D18DAEE2C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331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297" name="Line 36">
            <a:extLst>
              <a:ext uri="{FF2B5EF4-FFF2-40B4-BE49-F238E27FC236}">
                <a16:creationId xmlns:a16="http://schemas.microsoft.com/office/drawing/2014/main" id="{70C9C34A-58FF-4357-923B-F40B8C37CF1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548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8" name="Line 37">
            <a:extLst>
              <a:ext uri="{FF2B5EF4-FFF2-40B4-BE49-F238E27FC236}">
                <a16:creationId xmlns:a16="http://schemas.microsoft.com/office/drawing/2014/main" id="{2F8ACE95-E957-4666-8D48-BBF90916E8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43434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9" name="Line 38">
            <a:extLst>
              <a:ext uri="{FF2B5EF4-FFF2-40B4-BE49-F238E27FC236}">
                <a16:creationId xmlns:a16="http://schemas.microsoft.com/office/drawing/2014/main" id="{A3602E9B-DAE3-48CB-A8C9-2B0DA3B041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41148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0" name="Line 39">
            <a:extLst>
              <a:ext uri="{FF2B5EF4-FFF2-40B4-BE49-F238E27FC236}">
                <a16:creationId xmlns:a16="http://schemas.microsoft.com/office/drawing/2014/main" id="{20DB577D-B008-4F12-B572-6D606826063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8006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1" name="Line 40">
            <a:extLst>
              <a:ext uri="{FF2B5EF4-FFF2-40B4-BE49-F238E27FC236}">
                <a16:creationId xmlns:a16="http://schemas.microsoft.com/office/drawing/2014/main" id="{980EF30E-D1E5-48C5-B043-25F47D4CF3A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816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2" name="Oval 41">
            <a:extLst>
              <a:ext uri="{FF2B5EF4-FFF2-40B4-BE49-F238E27FC236}">
                <a16:creationId xmlns:a16="http://schemas.microsoft.com/office/drawing/2014/main" id="{27B15212-078E-46E4-9AE6-329D88204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724400"/>
            <a:ext cx="152400" cy="1524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4303" name="Line 43">
            <a:extLst>
              <a:ext uri="{FF2B5EF4-FFF2-40B4-BE49-F238E27FC236}">
                <a16:creationId xmlns:a16="http://schemas.microsoft.com/office/drawing/2014/main" id="{73A2A3C8-675D-44AF-833C-36DA1013C4D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61722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4" name="Text Box 44">
            <a:extLst>
              <a:ext uri="{FF2B5EF4-FFF2-40B4-BE49-F238E27FC236}">
                <a16:creationId xmlns:a16="http://schemas.microsoft.com/office/drawing/2014/main" id="{9B63BAC8-B342-42EB-902D-AAD0A1BA3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7050" y="6202363"/>
            <a:ext cx="700088" cy="27463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-1.25 m</a:t>
            </a:r>
          </a:p>
        </p:txBody>
      </p:sp>
      <p:sp>
        <p:nvSpPr>
          <p:cNvPr id="54305" name="Text Box 45">
            <a:extLst>
              <a:ext uri="{FF2B5EF4-FFF2-40B4-BE49-F238E27FC236}">
                <a16:creationId xmlns:a16="http://schemas.microsoft.com/office/drawing/2014/main" id="{1F036CD0-D84A-42E7-9F6E-C68A98A9E5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3850" y="5562600"/>
            <a:ext cx="615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-.25 m</a:t>
            </a:r>
          </a:p>
        </p:txBody>
      </p:sp>
      <p:sp>
        <p:nvSpPr>
          <p:cNvPr id="54306" name="Text Box 56">
            <a:extLst>
              <a:ext uri="{FF2B5EF4-FFF2-40B4-BE49-F238E27FC236}">
                <a16:creationId xmlns:a16="http://schemas.microsoft.com/office/drawing/2014/main" id="{7CD7EA29-81F9-4FEB-ABDB-391071F9A8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57200"/>
            <a:ext cx="4894263" cy="97472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An object is located ½ m to the left of a -2D lens,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which is in turn 1 m to the left of a +1D lens. How far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is the final image from the object?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CCFFCC"/>
                </a:solidFill>
              </a:rPr>
              <a:t>6.50 m.</a:t>
            </a:r>
            <a:endParaRPr lang="en-US" altLang="en-US" sz="1600">
              <a:solidFill>
                <a:srgbClr val="CCFFCC"/>
              </a:solidFill>
            </a:endParaRPr>
          </a:p>
        </p:txBody>
      </p:sp>
      <p:sp>
        <p:nvSpPr>
          <p:cNvPr id="54307" name="Line 57">
            <a:extLst>
              <a:ext uri="{FF2B5EF4-FFF2-40B4-BE49-F238E27FC236}">
                <a16:creationId xmlns:a16="http://schemas.microsoft.com/office/drawing/2014/main" id="{E83B0007-E06D-431F-B071-F923C353D79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6019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8" name="Text Box 58">
            <a:extLst>
              <a:ext uri="{FF2B5EF4-FFF2-40B4-BE49-F238E27FC236}">
                <a16:creationId xmlns:a16="http://schemas.microsoft.com/office/drawing/2014/main" id="{41C7F208-6F5F-4AF9-A356-E2C262A2D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2850" y="5821363"/>
            <a:ext cx="615950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B2B2B2"/>
                </a:solidFill>
              </a:rPr>
              <a:t>-0.5 m</a:t>
            </a:r>
          </a:p>
        </p:txBody>
      </p:sp>
      <p:sp>
        <p:nvSpPr>
          <p:cNvPr id="54309" name="Slide Number Placeholder 1">
            <a:extLst>
              <a:ext uri="{FF2B5EF4-FFF2-40B4-BE49-F238E27FC236}">
                <a16:creationId xmlns:a16="http://schemas.microsoft.com/office/drawing/2014/main" id="{B7338BFF-BDDF-4AF0-A022-027890C66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DB9CB7E-FF46-4F0A-9B1C-D9CE10E6864F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51</a:t>
            </a:fld>
            <a:endParaRPr lang="en-US" altLang="en-US" sz="100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59">
            <a:extLst>
              <a:ext uri="{FF2B5EF4-FFF2-40B4-BE49-F238E27FC236}">
                <a16:creationId xmlns:a16="http://schemas.microsoft.com/office/drawing/2014/main" id="{6CC3219E-3392-4467-BD95-6AB2CBA076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55299" name="Text Box 3">
            <a:extLst>
              <a:ext uri="{FF2B5EF4-FFF2-40B4-BE49-F238E27FC236}">
                <a16:creationId xmlns:a16="http://schemas.microsoft.com/office/drawing/2014/main" id="{F9D41B62-9F5C-4450-8E7C-8AE3B318B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524000"/>
            <a:ext cx="2609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00FF"/>
                </a:solidFill>
              </a:rPr>
              <a:t>U</a:t>
            </a:r>
            <a:r>
              <a:rPr lang="en-US" altLang="en-US" sz="4400"/>
              <a:t> + </a:t>
            </a:r>
            <a:r>
              <a:rPr lang="en-US" altLang="en-US" sz="4400">
                <a:solidFill>
                  <a:srgbClr val="E80212"/>
                </a:solidFill>
              </a:rPr>
              <a:t>P</a:t>
            </a:r>
            <a:r>
              <a:rPr lang="en-US" altLang="en-US" sz="4400"/>
              <a:t> = </a:t>
            </a:r>
            <a:r>
              <a:rPr lang="en-US" altLang="en-US" sz="4400">
                <a:solidFill>
                  <a:srgbClr val="99CC00"/>
                </a:solidFill>
              </a:rPr>
              <a:t>V</a:t>
            </a:r>
          </a:p>
        </p:txBody>
      </p:sp>
      <p:sp>
        <p:nvSpPr>
          <p:cNvPr id="55300" name="Oval 4">
            <a:extLst>
              <a:ext uri="{FF2B5EF4-FFF2-40B4-BE49-F238E27FC236}">
                <a16:creationId xmlns:a16="http://schemas.microsoft.com/office/drawing/2014/main" id="{E1871484-9AAA-4BEA-A0E7-C854D8220C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343400"/>
            <a:ext cx="188913" cy="9144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5301" name="Text Box 5">
            <a:extLst>
              <a:ext uri="{FF2B5EF4-FFF2-40B4-BE49-F238E27FC236}">
                <a16:creationId xmlns:a16="http://schemas.microsoft.com/office/drawing/2014/main" id="{E706531E-90F3-4C5D-BE38-F1B7CCF27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8825" y="4022725"/>
            <a:ext cx="511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-2D</a:t>
            </a:r>
          </a:p>
        </p:txBody>
      </p:sp>
      <p:sp>
        <p:nvSpPr>
          <p:cNvPr id="55302" name="Text Box 6">
            <a:extLst>
              <a:ext uri="{FF2B5EF4-FFF2-40B4-BE49-F238E27FC236}">
                <a16:creationId xmlns:a16="http://schemas.microsoft.com/office/drawing/2014/main" id="{E97163A7-31C8-45C6-912D-D52DCFCB7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038600"/>
            <a:ext cx="561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/>
              <a:t>+1D</a:t>
            </a:r>
          </a:p>
        </p:txBody>
      </p:sp>
      <p:sp>
        <p:nvSpPr>
          <p:cNvPr id="55303" name="Line 7">
            <a:extLst>
              <a:ext uri="{FF2B5EF4-FFF2-40B4-BE49-F238E27FC236}">
                <a16:creationId xmlns:a16="http://schemas.microsoft.com/office/drawing/2014/main" id="{2147819F-D72D-45DA-AA67-A9B46BB687E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791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4" name="Line 8">
            <a:extLst>
              <a:ext uri="{FF2B5EF4-FFF2-40B4-BE49-F238E27FC236}">
                <a16:creationId xmlns:a16="http://schemas.microsoft.com/office/drawing/2014/main" id="{9CAEDAED-DBB7-446B-BBD6-27452D47297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5" name="Line 9">
            <a:extLst>
              <a:ext uri="{FF2B5EF4-FFF2-40B4-BE49-F238E27FC236}">
                <a16:creationId xmlns:a16="http://schemas.microsoft.com/office/drawing/2014/main" id="{D69C7EBB-A22D-49DB-83F1-E5CB6D7F42E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33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6" name="Line 10">
            <a:extLst>
              <a:ext uri="{FF2B5EF4-FFF2-40B4-BE49-F238E27FC236}">
                <a16:creationId xmlns:a16="http://schemas.microsoft.com/office/drawing/2014/main" id="{760F8A64-4A2D-4B17-9B85-1C6A04FA1077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486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7" name="Text Box 11">
            <a:extLst>
              <a:ext uri="{FF2B5EF4-FFF2-40B4-BE49-F238E27FC236}">
                <a16:creationId xmlns:a16="http://schemas.microsoft.com/office/drawing/2014/main" id="{C0409B71-9683-4939-B191-CD3FEC6F3C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5821363"/>
            <a:ext cx="438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1 m</a:t>
            </a:r>
          </a:p>
        </p:txBody>
      </p:sp>
      <p:sp>
        <p:nvSpPr>
          <p:cNvPr id="44044" name="Text Box 12">
            <a:extLst>
              <a:ext uri="{FF2B5EF4-FFF2-40B4-BE49-F238E27FC236}">
                <a16:creationId xmlns:a16="http://schemas.microsoft.com/office/drawing/2014/main" id="{711D886E-B8D8-4461-9297-7D1C6A825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543175"/>
            <a:ext cx="2960688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For the -2D lens: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U = 1/-0.5 = -2D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P = -2D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V = -4D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The image from the first lens is 1/-4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= .25 m to the left of the first lens</a:t>
            </a:r>
          </a:p>
        </p:txBody>
      </p:sp>
      <p:sp>
        <p:nvSpPr>
          <p:cNvPr id="55309" name="Line 13">
            <a:extLst>
              <a:ext uri="{FF2B5EF4-FFF2-40B4-BE49-F238E27FC236}">
                <a16:creationId xmlns:a16="http://schemas.microsoft.com/office/drawing/2014/main" id="{4287C3CD-B61B-435E-9A18-479153FE73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44196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0" name="Line 14">
            <a:extLst>
              <a:ext uri="{FF2B5EF4-FFF2-40B4-BE49-F238E27FC236}">
                <a16:creationId xmlns:a16="http://schemas.microsoft.com/office/drawing/2014/main" id="{7815A84D-1848-48A1-9725-83F74BA1A6E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48006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1" name="Line 15">
            <a:extLst>
              <a:ext uri="{FF2B5EF4-FFF2-40B4-BE49-F238E27FC236}">
                <a16:creationId xmlns:a16="http://schemas.microsoft.com/office/drawing/2014/main" id="{B34A9C0C-3C8D-496F-9A0D-6B8E230E571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800600"/>
            <a:ext cx="3810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2" name="Line 16">
            <a:extLst>
              <a:ext uri="{FF2B5EF4-FFF2-40B4-BE49-F238E27FC236}">
                <a16:creationId xmlns:a16="http://schemas.microsoft.com/office/drawing/2014/main" id="{48B20E90-76E7-45DD-BB88-DD04FAEC16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4419600"/>
            <a:ext cx="3810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3" name="Oval 17">
            <a:extLst>
              <a:ext uri="{FF2B5EF4-FFF2-40B4-BE49-F238E27FC236}">
                <a16:creationId xmlns:a16="http://schemas.microsoft.com/office/drawing/2014/main" id="{0270514B-F4A1-464C-9461-C25A6881C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724400"/>
            <a:ext cx="152400" cy="1524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5314" name="Text Box 18">
            <a:extLst>
              <a:ext uri="{FF2B5EF4-FFF2-40B4-BE49-F238E27FC236}">
                <a16:creationId xmlns:a16="http://schemas.microsoft.com/office/drawing/2014/main" id="{D6CCF880-78B4-4CDB-9813-95CB19315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478338"/>
            <a:ext cx="5492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Object</a:t>
            </a:r>
          </a:p>
        </p:txBody>
      </p:sp>
      <p:sp>
        <p:nvSpPr>
          <p:cNvPr id="55315" name="Text Box 19">
            <a:extLst>
              <a:ext uri="{FF2B5EF4-FFF2-40B4-BE49-F238E27FC236}">
                <a16:creationId xmlns:a16="http://schemas.microsoft.com/office/drawing/2014/main" id="{2C7DBAF6-2C80-45F5-999A-3DDCBCE8C0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251325"/>
            <a:ext cx="5349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Image</a:t>
            </a:r>
          </a:p>
        </p:txBody>
      </p:sp>
      <p:sp>
        <p:nvSpPr>
          <p:cNvPr id="55316" name="Text Box 20">
            <a:extLst>
              <a:ext uri="{FF2B5EF4-FFF2-40B4-BE49-F238E27FC236}">
                <a16:creationId xmlns:a16="http://schemas.microsoft.com/office/drawing/2014/main" id="{06698431-A5FF-4AE4-A00C-92AF57555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813" y="2590800"/>
            <a:ext cx="3633787" cy="12557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/>
              <a:t>For the +1D lens: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U = 1/-1.25 m = -0.8D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P = +1D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FFFFCC"/>
                </a:solidFill>
              </a:rPr>
              <a:t>V = +0.2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FFFFCC"/>
                </a:solidFill>
              </a:rPr>
              <a:t>The image formed by the second lens is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FFFFCC"/>
                </a:solidFill>
              </a:rPr>
              <a:t>1/+0.2  = 5 m to the right of the second lens</a:t>
            </a:r>
          </a:p>
        </p:txBody>
      </p:sp>
      <p:sp>
        <p:nvSpPr>
          <p:cNvPr id="55318" name="Line 22">
            <a:extLst>
              <a:ext uri="{FF2B5EF4-FFF2-40B4-BE49-F238E27FC236}">
                <a16:creationId xmlns:a16="http://schemas.microsoft.com/office/drawing/2014/main" id="{8D0F17F2-E95A-4136-99D7-CBE5F60C4EB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20788" y="4267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9" name="Line 23">
            <a:extLst>
              <a:ext uri="{FF2B5EF4-FFF2-40B4-BE49-F238E27FC236}">
                <a16:creationId xmlns:a16="http://schemas.microsoft.com/office/drawing/2014/main" id="{1774CD77-A4E6-43F3-8EED-68496C1936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20788" y="4267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5320" name="Group 31">
            <a:extLst>
              <a:ext uri="{FF2B5EF4-FFF2-40B4-BE49-F238E27FC236}">
                <a16:creationId xmlns:a16="http://schemas.microsoft.com/office/drawing/2014/main" id="{1A697454-1227-4EF1-8E4C-178C4EED9C34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343400"/>
            <a:ext cx="457200" cy="914400"/>
            <a:chOff x="3072" y="2064"/>
            <a:chExt cx="816" cy="1248"/>
          </a:xfrm>
        </p:grpSpPr>
        <p:sp>
          <p:nvSpPr>
            <p:cNvPr id="55334" name="Freeform 32">
              <a:extLst>
                <a:ext uri="{FF2B5EF4-FFF2-40B4-BE49-F238E27FC236}">
                  <a16:creationId xmlns:a16="http://schemas.microsoft.com/office/drawing/2014/main" id="{BF70A99A-BCC0-4BA6-8718-089F29EC62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2" y="2064"/>
              <a:ext cx="248" cy="1248"/>
            </a:xfrm>
            <a:custGeom>
              <a:avLst/>
              <a:gdLst>
                <a:gd name="T0" fmla="*/ 0 w 200"/>
                <a:gd name="T1" fmla="*/ 0 h 1248"/>
                <a:gd name="T2" fmla="*/ 1332 w 200"/>
                <a:gd name="T3" fmla="*/ 624 h 1248"/>
                <a:gd name="T4" fmla="*/ 334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35" name="Freeform 33">
              <a:extLst>
                <a:ext uri="{FF2B5EF4-FFF2-40B4-BE49-F238E27FC236}">
                  <a16:creationId xmlns:a16="http://schemas.microsoft.com/office/drawing/2014/main" id="{50E1AFC0-0093-4580-B241-A623E89D401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648" y="2064"/>
              <a:ext cx="240" cy="1248"/>
            </a:xfrm>
            <a:custGeom>
              <a:avLst/>
              <a:gdLst>
                <a:gd name="T0" fmla="*/ 0 w 200"/>
                <a:gd name="T1" fmla="*/ 0 h 1248"/>
                <a:gd name="T2" fmla="*/ 986 w 200"/>
                <a:gd name="T3" fmla="*/ 624 h 1248"/>
                <a:gd name="T4" fmla="*/ 251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36" name="Line 34">
              <a:extLst>
                <a:ext uri="{FF2B5EF4-FFF2-40B4-BE49-F238E27FC236}">
                  <a16:creationId xmlns:a16="http://schemas.microsoft.com/office/drawing/2014/main" id="{C79663FD-23B7-48FA-92F4-7B5249BD59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06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37" name="Line 35">
              <a:extLst>
                <a:ext uri="{FF2B5EF4-FFF2-40B4-BE49-F238E27FC236}">
                  <a16:creationId xmlns:a16="http://schemas.microsoft.com/office/drawing/2014/main" id="{73681200-98A1-4604-84AF-7FEC26CA29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331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321" name="Line 36">
            <a:extLst>
              <a:ext uri="{FF2B5EF4-FFF2-40B4-BE49-F238E27FC236}">
                <a16:creationId xmlns:a16="http://schemas.microsoft.com/office/drawing/2014/main" id="{5F55CDB7-FE51-4A8B-BDE8-921C37E9362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548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2" name="Line 37">
            <a:extLst>
              <a:ext uri="{FF2B5EF4-FFF2-40B4-BE49-F238E27FC236}">
                <a16:creationId xmlns:a16="http://schemas.microsoft.com/office/drawing/2014/main" id="{C0ABE20E-BD51-43CC-8181-B48DDC2FB6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43434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3" name="Line 38">
            <a:extLst>
              <a:ext uri="{FF2B5EF4-FFF2-40B4-BE49-F238E27FC236}">
                <a16:creationId xmlns:a16="http://schemas.microsoft.com/office/drawing/2014/main" id="{CB462A68-8F50-43FC-8576-5EDA8133F4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41148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4" name="Line 39">
            <a:extLst>
              <a:ext uri="{FF2B5EF4-FFF2-40B4-BE49-F238E27FC236}">
                <a16:creationId xmlns:a16="http://schemas.microsoft.com/office/drawing/2014/main" id="{FB7CC42B-C2CB-4D01-9A2B-8E0686CAE47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8006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5" name="Line 40">
            <a:extLst>
              <a:ext uri="{FF2B5EF4-FFF2-40B4-BE49-F238E27FC236}">
                <a16:creationId xmlns:a16="http://schemas.microsoft.com/office/drawing/2014/main" id="{99679628-EF2F-437D-AF18-CBEF4E3DF36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816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6" name="Oval 41">
            <a:extLst>
              <a:ext uri="{FF2B5EF4-FFF2-40B4-BE49-F238E27FC236}">
                <a16:creationId xmlns:a16="http://schemas.microsoft.com/office/drawing/2014/main" id="{06140C16-62B1-48E6-86B8-42BC063E5B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724400"/>
            <a:ext cx="152400" cy="1524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5327" name="Line 43">
            <a:extLst>
              <a:ext uri="{FF2B5EF4-FFF2-40B4-BE49-F238E27FC236}">
                <a16:creationId xmlns:a16="http://schemas.microsoft.com/office/drawing/2014/main" id="{4115A426-8D12-4422-8E81-7B7921424E7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61722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8" name="Text Box 44">
            <a:extLst>
              <a:ext uri="{FF2B5EF4-FFF2-40B4-BE49-F238E27FC236}">
                <a16:creationId xmlns:a16="http://schemas.microsoft.com/office/drawing/2014/main" id="{D6AF415D-2199-4EFC-8F61-AB511B5386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7050" y="6202363"/>
            <a:ext cx="700088" cy="27463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-1.25 m</a:t>
            </a:r>
          </a:p>
        </p:txBody>
      </p:sp>
      <p:sp>
        <p:nvSpPr>
          <p:cNvPr id="55329" name="Text Box 45">
            <a:extLst>
              <a:ext uri="{FF2B5EF4-FFF2-40B4-BE49-F238E27FC236}">
                <a16:creationId xmlns:a16="http://schemas.microsoft.com/office/drawing/2014/main" id="{4EA106E5-675A-47ED-814E-A01B32341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3850" y="5562600"/>
            <a:ext cx="615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-.25 m</a:t>
            </a:r>
          </a:p>
        </p:txBody>
      </p:sp>
      <p:sp>
        <p:nvSpPr>
          <p:cNvPr id="55330" name="Text Box 56">
            <a:extLst>
              <a:ext uri="{FF2B5EF4-FFF2-40B4-BE49-F238E27FC236}">
                <a16:creationId xmlns:a16="http://schemas.microsoft.com/office/drawing/2014/main" id="{6D2D2D44-0DB9-4D2B-A250-A2E92956B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57200"/>
            <a:ext cx="4894263" cy="97472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An object is located ½ m to the left of a -2D lens,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which is in turn 1 m to the left of a +1D lens. How far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is the final image from the object?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CCFFCC"/>
                </a:solidFill>
              </a:rPr>
              <a:t>6.50 m.</a:t>
            </a:r>
            <a:endParaRPr lang="en-US" altLang="en-US" sz="1600">
              <a:solidFill>
                <a:srgbClr val="CCFFCC"/>
              </a:solidFill>
            </a:endParaRPr>
          </a:p>
        </p:txBody>
      </p:sp>
      <p:sp>
        <p:nvSpPr>
          <p:cNvPr id="55331" name="Line 57">
            <a:extLst>
              <a:ext uri="{FF2B5EF4-FFF2-40B4-BE49-F238E27FC236}">
                <a16:creationId xmlns:a16="http://schemas.microsoft.com/office/drawing/2014/main" id="{B07B5464-B18C-49E4-AF33-338B227A743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6019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2" name="Text Box 58">
            <a:extLst>
              <a:ext uri="{FF2B5EF4-FFF2-40B4-BE49-F238E27FC236}">
                <a16:creationId xmlns:a16="http://schemas.microsoft.com/office/drawing/2014/main" id="{144DC3AF-D3CD-4B9F-B245-3C570B69E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2850" y="5821363"/>
            <a:ext cx="615950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B2B2B2"/>
                </a:solidFill>
              </a:rPr>
              <a:t>-0.5 m</a:t>
            </a:r>
          </a:p>
        </p:txBody>
      </p:sp>
      <p:sp>
        <p:nvSpPr>
          <p:cNvPr id="55333" name="Slide Number Placeholder 1">
            <a:extLst>
              <a:ext uri="{FF2B5EF4-FFF2-40B4-BE49-F238E27FC236}">
                <a16:creationId xmlns:a16="http://schemas.microsoft.com/office/drawing/2014/main" id="{334D5D30-1E71-452F-A8A9-98726CBED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713BFD4-B09F-43F6-B5A8-E243A3C0D039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52</a:t>
            </a:fld>
            <a:endParaRPr lang="en-US" altLang="en-US" sz="1000"/>
          </a:p>
        </p:txBody>
      </p:sp>
      <p:sp>
        <p:nvSpPr>
          <p:cNvPr id="43" name="Text Box 21">
            <a:extLst>
              <a:ext uri="{FF2B5EF4-FFF2-40B4-BE49-F238E27FC236}">
                <a16:creationId xmlns:a16="http://schemas.microsoft.com/office/drawing/2014/main" id="{4B2022E3-3966-4B31-9D9F-88CF99A901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0788" y="4067175"/>
            <a:ext cx="677862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>
                <a:latin typeface="Segoe Script" panose="030B0504020000000003" pitchFamily="66" charset="0"/>
              </a:rPr>
              <a:t>Object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59">
            <a:extLst>
              <a:ext uri="{FF2B5EF4-FFF2-40B4-BE49-F238E27FC236}">
                <a16:creationId xmlns:a16="http://schemas.microsoft.com/office/drawing/2014/main" id="{4F97E6E0-3FEF-46CD-A6A3-5A3032870E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56323" name="Text Box 3">
            <a:extLst>
              <a:ext uri="{FF2B5EF4-FFF2-40B4-BE49-F238E27FC236}">
                <a16:creationId xmlns:a16="http://schemas.microsoft.com/office/drawing/2014/main" id="{D4A25B73-B80B-458B-873C-17F88C4B0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524000"/>
            <a:ext cx="2609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00FF"/>
                </a:solidFill>
              </a:rPr>
              <a:t>U </a:t>
            </a:r>
            <a:r>
              <a:rPr lang="en-US" altLang="en-US" sz="4400"/>
              <a:t>+ </a:t>
            </a:r>
            <a:r>
              <a:rPr lang="en-US" altLang="en-US" sz="4400">
                <a:solidFill>
                  <a:srgbClr val="E80212"/>
                </a:solidFill>
              </a:rPr>
              <a:t>P</a:t>
            </a:r>
            <a:r>
              <a:rPr lang="en-US" altLang="en-US" sz="4400"/>
              <a:t> = </a:t>
            </a:r>
            <a:r>
              <a:rPr lang="en-US" altLang="en-US" sz="4400">
                <a:solidFill>
                  <a:srgbClr val="99CC00"/>
                </a:solidFill>
              </a:rPr>
              <a:t>V</a:t>
            </a:r>
          </a:p>
        </p:txBody>
      </p:sp>
      <p:sp>
        <p:nvSpPr>
          <p:cNvPr id="56324" name="Oval 4">
            <a:extLst>
              <a:ext uri="{FF2B5EF4-FFF2-40B4-BE49-F238E27FC236}">
                <a16:creationId xmlns:a16="http://schemas.microsoft.com/office/drawing/2014/main" id="{E4A67D47-9001-4DE2-97C9-C752D3FC8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343400"/>
            <a:ext cx="188913" cy="9144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6325" name="Text Box 5">
            <a:extLst>
              <a:ext uri="{FF2B5EF4-FFF2-40B4-BE49-F238E27FC236}">
                <a16:creationId xmlns:a16="http://schemas.microsoft.com/office/drawing/2014/main" id="{1CF4F8D9-28A3-40FE-8636-DD31CA76A6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8825" y="4022725"/>
            <a:ext cx="511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-2D</a:t>
            </a:r>
          </a:p>
        </p:txBody>
      </p:sp>
      <p:sp>
        <p:nvSpPr>
          <p:cNvPr id="56326" name="Text Box 6">
            <a:extLst>
              <a:ext uri="{FF2B5EF4-FFF2-40B4-BE49-F238E27FC236}">
                <a16:creationId xmlns:a16="http://schemas.microsoft.com/office/drawing/2014/main" id="{E64FA442-6F3C-4F77-B733-F663D3DE3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038600"/>
            <a:ext cx="561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+1D</a:t>
            </a:r>
          </a:p>
        </p:txBody>
      </p:sp>
      <p:sp>
        <p:nvSpPr>
          <p:cNvPr id="56327" name="Line 7">
            <a:extLst>
              <a:ext uri="{FF2B5EF4-FFF2-40B4-BE49-F238E27FC236}">
                <a16:creationId xmlns:a16="http://schemas.microsoft.com/office/drawing/2014/main" id="{A09FE1BE-02B8-42C3-9371-CB27D272DC8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791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8" name="Line 8">
            <a:extLst>
              <a:ext uri="{FF2B5EF4-FFF2-40B4-BE49-F238E27FC236}">
                <a16:creationId xmlns:a16="http://schemas.microsoft.com/office/drawing/2014/main" id="{59B54BC7-E96F-4B08-B88E-E97C81B23E0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9" name="Line 9">
            <a:extLst>
              <a:ext uri="{FF2B5EF4-FFF2-40B4-BE49-F238E27FC236}">
                <a16:creationId xmlns:a16="http://schemas.microsoft.com/office/drawing/2014/main" id="{7BDB290F-65A6-4FD7-82E7-57B5D89EF34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33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0" name="Line 10">
            <a:extLst>
              <a:ext uri="{FF2B5EF4-FFF2-40B4-BE49-F238E27FC236}">
                <a16:creationId xmlns:a16="http://schemas.microsoft.com/office/drawing/2014/main" id="{7BF3344F-2F29-4DE8-AB11-695291B3E537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486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1" name="Text Box 11">
            <a:extLst>
              <a:ext uri="{FF2B5EF4-FFF2-40B4-BE49-F238E27FC236}">
                <a16:creationId xmlns:a16="http://schemas.microsoft.com/office/drawing/2014/main" id="{AB140A67-1EFB-441A-B7AF-A11B877C6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5821363"/>
            <a:ext cx="438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1 m</a:t>
            </a:r>
          </a:p>
        </p:txBody>
      </p:sp>
      <p:sp>
        <p:nvSpPr>
          <p:cNvPr id="44044" name="Text Box 12">
            <a:extLst>
              <a:ext uri="{FF2B5EF4-FFF2-40B4-BE49-F238E27FC236}">
                <a16:creationId xmlns:a16="http://schemas.microsoft.com/office/drawing/2014/main" id="{D76EED29-3A04-4C51-8827-354C7B688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543175"/>
            <a:ext cx="2960688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For the -2D lens: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U = 1/-0.5 = -2D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P = -2D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V = -4D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The image from the first lens is 1/-4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= .25 m to the left of the first lens</a:t>
            </a:r>
          </a:p>
        </p:txBody>
      </p:sp>
      <p:sp>
        <p:nvSpPr>
          <p:cNvPr id="56333" name="Line 13">
            <a:extLst>
              <a:ext uri="{FF2B5EF4-FFF2-40B4-BE49-F238E27FC236}">
                <a16:creationId xmlns:a16="http://schemas.microsoft.com/office/drawing/2014/main" id="{4963A8A8-7C22-49FD-9C19-BF258AB6F3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44196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4" name="Line 14">
            <a:extLst>
              <a:ext uri="{FF2B5EF4-FFF2-40B4-BE49-F238E27FC236}">
                <a16:creationId xmlns:a16="http://schemas.microsoft.com/office/drawing/2014/main" id="{27FA3FCB-0916-4B6D-8129-BC637F046A0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48006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5" name="Line 15">
            <a:extLst>
              <a:ext uri="{FF2B5EF4-FFF2-40B4-BE49-F238E27FC236}">
                <a16:creationId xmlns:a16="http://schemas.microsoft.com/office/drawing/2014/main" id="{FD843E34-D6CA-45DB-8011-FD877BA0D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800600"/>
            <a:ext cx="3810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6" name="Line 16">
            <a:extLst>
              <a:ext uri="{FF2B5EF4-FFF2-40B4-BE49-F238E27FC236}">
                <a16:creationId xmlns:a16="http://schemas.microsoft.com/office/drawing/2014/main" id="{6830BD84-8E5C-4353-A403-A19C569509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4419600"/>
            <a:ext cx="3810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7" name="Oval 17">
            <a:extLst>
              <a:ext uri="{FF2B5EF4-FFF2-40B4-BE49-F238E27FC236}">
                <a16:creationId xmlns:a16="http://schemas.microsoft.com/office/drawing/2014/main" id="{54B245A7-9EDF-4A21-A9E3-5CB39B1DE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724400"/>
            <a:ext cx="152400" cy="1524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6338" name="Text Box 18">
            <a:extLst>
              <a:ext uri="{FF2B5EF4-FFF2-40B4-BE49-F238E27FC236}">
                <a16:creationId xmlns:a16="http://schemas.microsoft.com/office/drawing/2014/main" id="{FE335304-387E-4F52-AC9F-D7C26D7D9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478338"/>
            <a:ext cx="5492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Object</a:t>
            </a:r>
          </a:p>
        </p:txBody>
      </p:sp>
      <p:sp>
        <p:nvSpPr>
          <p:cNvPr id="56339" name="Text Box 19">
            <a:extLst>
              <a:ext uri="{FF2B5EF4-FFF2-40B4-BE49-F238E27FC236}">
                <a16:creationId xmlns:a16="http://schemas.microsoft.com/office/drawing/2014/main" id="{1D2600D0-3921-46AE-9D44-16BB036F2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251325"/>
            <a:ext cx="5349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Image</a:t>
            </a:r>
          </a:p>
        </p:txBody>
      </p:sp>
      <p:sp>
        <p:nvSpPr>
          <p:cNvPr id="56340" name="Text Box 20">
            <a:extLst>
              <a:ext uri="{FF2B5EF4-FFF2-40B4-BE49-F238E27FC236}">
                <a16:creationId xmlns:a16="http://schemas.microsoft.com/office/drawing/2014/main" id="{21318D8F-B1D7-4CFF-ABCE-5E35D077B8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813" y="2590800"/>
            <a:ext cx="3633787" cy="12557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/>
              <a:t>For the +1D lens: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U = 1/-1.25 m = -0.8D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P = +1D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V = -0.8 + (+1) = +0.2D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FFFFCC"/>
                </a:solidFill>
              </a:rPr>
              <a:t>The image formed by the second lens is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FFFFCC"/>
                </a:solidFill>
              </a:rPr>
              <a:t>1/+0.2  = 5 m to the right of the second lens</a:t>
            </a:r>
          </a:p>
        </p:txBody>
      </p:sp>
      <p:sp>
        <p:nvSpPr>
          <p:cNvPr id="56342" name="Line 22">
            <a:extLst>
              <a:ext uri="{FF2B5EF4-FFF2-40B4-BE49-F238E27FC236}">
                <a16:creationId xmlns:a16="http://schemas.microsoft.com/office/drawing/2014/main" id="{94B52A16-8DB2-47D4-8DDB-41C3755AB6A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20788" y="4267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3" name="Line 23">
            <a:extLst>
              <a:ext uri="{FF2B5EF4-FFF2-40B4-BE49-F238E27FC236}">
                <a16:creationId xmlns:a16="http://schemas.microsoft.com/office/drawing/2014/main" id="{37F02670-C334-433C-8689-3AEE514ADC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20788" y="4267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6344" name="Group 31">
            <a:extLst>
              <a:ext uri="{FF2B5EF4-FFF2-40B4-BE49-F238E27FC236}">
                <a16:creationId xmlns:a16="http://schemas.microsoft.com/office/drawing/2014/main" id="{4963468F-E35F-45F5-BA88-A31CED2B93D3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343400"/>
            <a:ext cx="457200" cy="914400"/>
            <a:chOff x="3072" y="2064"/>
            <a:chExt cx="816" cy="1248"/>
          </a:xfrm>
        </p:grpSpPr>
        <p:sp>
          <p:nvSpPr>
            <p:cNvPr id="56358" name="Freeform 32">
              <a:extLst>
                <a:ext uri="{FF2B5EF4-FFF2-40B4-BE49-F238E27FC236}">
                  <a16:creationId xmlns:a16="http://schemas.microsoft.com/office/drawing/2014/main" id="{1832C8F7-846D-41FB-A2BE-ABFE7713716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2" y="2064"/>
              <a:ext cx="248" cy="1248"/>
            </a:xfrm>
            <a:custGeom>
              <a:avLst/>
              <a:gdLst>
                <a:gd name="T0" fmla="*/ 0 w 200"/>
                <a:gd name="T1" fmla="*/ 0 h 1248"/>
                <a:gd name="T2" fmla="*/ 1332 w 200"/>
                <a:gd name="T3" fmla="*/ 624 h 1248"/>
                <a:gd name="T4" fmla="*/ 334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9" name="Freeform 33">
              <a:extLst>
                <a:ext uri="{FF2B5EF4-FFF2-40B4-BE49-F238E27FC236}">
                  <a16:creationId xmlns:a16="http://schemas.microsoft.com/office/drawing/2014/main" id="{558D585A-B1C4-4B34-974F-FC451AED213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648" y="2064"/>
              <a:ext cx="240" cy="1248"/>
            </a:xfrm>
            <a:custGeom>
              <a:avLst/>
              <a:gdLst>
                <a:gd name="T0" fmla="*/ 0 w 200"/>
                <a:gd name="T1" fmla="*/ 0 h 1248"/>
                <a:gd name="T2" fmla="*/ 986 w 200"/>
                <a:gd name="T3" fmla="*/ 624 h 1248"/>
                <a:gd name="T4" fmla="*/ 251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60" name="Line 34">
              <a:extLst>
                <a:ext uri="{FF2B5EF4-FFF2-40B4-BE49-F238E27FC236}">
                  <a16:creationId xmlns:a16="http://schemas.microsoft.com/office/drawing/2014/main" id="{128807CF-F2AB-4027-9687-3DF5A46CDF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06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61" name="Line 35">
              <a:extLst>
                <a:ext uri="{FF2B5EF4-FFF2-40B4-BE49-F238E27FC236}">
                  <a16:creationId xmlns:a16="http://schemas.microsoft.com/office/drawing/2014/main" id="{D1B01533-A7F2-49B9-9275-9DC8923DAE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331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6345" name="Line 36">
            <a:extLst>
              <a:ext uri="{FF2B5EF4-FFF2-40B4-BE49-F238E27FC236}">
                <a16:creationId xmlns:a16="http://schemas.microsoft.com/office/drawing/2014/main" id="{7FA14913-22CE-4875-8182-ED1902CDABB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548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6" name="Line 37">
            <a:extLst>
              <a:ext uri="{FF2B5EF4-FFF2-40B4-BE49-F238E27FC236}">
                <a16:creationId xmlns:a16="http://schemas.microsoft.com/office/drawing/2014/main" id="{ED1967C1-D311-4C4A-BEB8-A4A2C9C1DD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43434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7" name="Line 38">
            <a:extLst>
              <a:ext uri="{FF2B5EF4-FFF2-40B4-BE49-F238E27FC236}">
                <a16:creationId xmlns:a16="http://schemas.microsoft.com/office/drawing/2014/main" id="{CDCCB621-63F0-48F9-9FC2-E6C2FCD93B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41148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8" name="Line 39">
            <a:extLst>
              <a:ext uri="{FF2B5EF4-FFF2-40B4-BE49-F238E27FC236}">
                <a16:creationId xmlns:a16="http://schemas.microsoft.com/office/drawing/2014/main" id="{96BD1B15-B5DF-4F57-A4A5-95295635A37F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8006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9" name="Line 40">
            <a:extLst>
              <a:ext uri="{FF2B5EF4-FFF2-40B4-BE49-F238E27FC236}">
                <a16:creationId xmlns:a16="http://schemas.microsoft.com/office/drawing/2014/main" id="{A6C75C15-59ED-4B50-8760-088CB210B2E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816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0" name="Oval 41">
            <a:extLst>
              <a:ext uri="{FF2B5EF4-FFF2-40B4-BE49-F238E27FC236}">
                <a16:creationId xmlns:a16="http://schemas.microsoft.com/office/drawing/2014/main" id="{332C7929-8046-4DF5-9172-7F01EDB4D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724400"/>
            <a:ext cx="152400" cy="1524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6351" name="Line 43">
            <a:extLst>
              <a:ext uri="{FF2B5EF4-FFF2-40B4-BE49-F238E27FC236}">
                <a16:creationId xmlns:a16="http://schemas.microsoft.com/office/drawing/2014/main" id="{7F8928B9-6916-4394-95EC-C1D6272B27D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61722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2" name="Text Box 44">
            <a:extLst>
              <a:ext uri="{FF2B5EF4-FFF2-40B4-BE49-F238E27FC236}">
                <a16:creationId xmlns:a16="http://schemas.microsoft.com/office/drawing/2014/main" id="{7F5F44D9-430B-4E1B-A14A-F64960811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7050" y="6202363"/>
            <a:ext cx="700088" cy="27463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-1.25 m</a:t>
            </a:r>
          </a:p>
        </p:txBody>
      </p:sp>
      <p:sp>
        <p:nvSpPr>
          <p:cNvPr id="56353" name="Text Box 45">
            <a:extLst>
              <a:ext uri="{FF2B5EF4-FFF2-40B4-BE49-F238E27FC236}">
                <a16:creationId xmlns:a16="http://schemas.microsoft.com/office/drawing/2014/main" id="{FAE1EF1E-E4EB-4B32-93A0-EEB676B11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3850" y="5562600"/>
            <a:ext cx="615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-.25 m</a:t>
            </a:r>
          </a:p>
        </p:txBody>
      </p:sp>
      <p:sp>
        <p:nvSpPr>
          <p:cNvPr id="56354" name="Text Box 56">
            <a:extLst>
              <a:ext uri="{FF2B5EF4-FFF2-40B4-BE49-F238E27FC236}">
                <a16:creationId xmlns:a16="http://schemas.microsoft.com/office/drawing/2014/main" id="{95FB03B3-15EF-4F30-9D36-3E9EFC7B3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57200"/>
            <a:ext cx="4894263" cy="97472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An object is located ½ m to the left of a -2D lens,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which is in turn 1 m to the left of a +1D lens. How far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is the final image from the object?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CCFFCC"/>
                </a:solidFill>
              </a:rPr>
              <a:t>6.50 m.</a:t>
            </a:r>
            <a:endParaRPr lang="en-US" altLang="en-US" sz="1600">
              <a:solidFill>
                <a:srgbClr val="CCFFCC"/>
              </a:solidFill>
            </a:endParaRPr>
          </a:p>
        </p:txBody>
      </p:sp>
      <p:sp>
        <p:nvSpPr>
          <p:cNvPr id="56355" name="Line 57">
            <a:extLst>
              <a:ext uri="{FF2B5EF4-FFF2-40B4-BE49-F238E27FC236}">
                <a16:creationId xmlns:a16="http://schemas.microsoft.com/office/drawing/2014/main" id="{2AC7FB91-544F-4838-91B3-4BD46EA6AF3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6019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6" name="Text Box 58">
            <a:extLst>
              <a:ext uri="{FF2B5EF4-FFF2-40B4-BE49-F238E27FC236}">
                <a16:creationId xmlns:a16="http://schemas.microsoft.com/office/drawing/2014/main" id="{855B90A9-5AEE-4A8D-922C-92237894FE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2850" y="5821363"/>
            <a:ext cx="615950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B2B2B2"/>
                </a:solidFill>
              </a:rPr>
              <a:t>-0.5 m</a:t>
            </a:r>
          </a:p>
        </p:txBody>
      </p:sp>
      <p:sp>
        <p:nvSpPr>
          <p:cNvPr id="56357" name="Slide Number Placeholder 1">
            <a:extLst>
              <a:ext uri="{FF2B5EF4-FFF2-40B4-BE49-F238E27FC236}">
                <a16:creationId xmlns:a16="http://schemas.microsoft.com/office/drawing/2014/main" id="{303A7B4A-B64C-4512-BDC6-B0717ED0F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355AA48-C74C-4EE8-9A0C-2AEB585EE118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53</a:t>
            </a:fld>
            <a:endParaRPr lang="en-US" altLang="en-US" sz="1000"/>
          </a:p>
        </p:txBody>
      </p:sp>
      <p:sp>
        <p:nvSpPr>
          <p:cNvPr id="43" name="Text Box 21">
            <a:extLst>
              <a:ext uri="{FF2B5EF4-FFF2-40B4-BE49-F238E27FC236}">
                <a16:creationId xmlns:a16="http://schemas.microsoft.com/office/drawing/2014/main" id="{15C12DEB-E39C-4295-988A-D5ECB99CB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0788" y="4067175"/>
            <a:ext cx="677862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>
                <a:latin typeface="Segoe Script" panose="030B0504020000000003" pitchFamily="66" charset="0"/>
              </a:rPr>
              <a:t>Object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59">
            <a:extLst>
              <a:ext uri="{FF2B5EF4-FFF2-40B4-BE49-F238E27FC236}">
                <a16:creationId xmlns:a16="http://schemas.microsoft.com/office/drawing/2014/main" id="{EBB794C7-A954-4078-BCBE-E234A5CE57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57347" name="Text Box 3">
            <a:extLst>
              <a:ext uri="{FF2B5EF4-FFF2-40B4-BE49-F238E27FC236}">
                <a16:creationId xmlns:a16="http://schemas.microsoft.com/office/drawing/2014/main" id="{1135EADF-C39A-467F-9EA6-7AF9506A9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524000"/>
            <a:ext cx="2609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00FF"/>
                </a:solidFill>
              </a:rPr>
              <a:t>U</a:t>
            </a:r>
            <a:r>
              <a:rPr lang="en-US" altLang="en-US" sz="4400"/>
              <a:t> + </a:t>
            </a:r>
            <a:r>
              <a:rPr lang="en-US" altLang="en-US" sz="4400">
                <a:solidFill>
                  <a:srgbClr val="E80212"/>
                </a:solidFill>
              </a:rPr>
              <a:t>P</a:t>
            </a:r>
            <a:r>
              <a:rPr lang="en-US" altLang="en-US" sz="4400"/>
              <a:t> = </a:t>
            </a:r>
            <a:r>
              <a:rPr lang="en-US" altLang="en-US" sz="4400">
                <a:solidFill>
                  <a:srgbClr val="99CC00"/>
                </a:solidFill>
              </a:rPr>
              <a:t>V</a:t>
            </a:r>
          </a:p>
        </p:txBody>
      </p:sp>
      <p:sp>
        <p:nvSpPr>
          <p:cNvPr id="57348" name="Oval 4">
            <a:extLst>
              <a:ext uri="{FF2B5EF4-FFF2-40B4-BE49-F238E27FC236}">
                <a16:creationId xmlns:a16="http://schemas.microsoft.com/office/drawing/2014/main" id="{101EB0B0-5409-48E8-AEA3-863B81F62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343400"/>
            <a:ext cx="188913" cy="9144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7349" name="Text Box 5">
            <a:extLst>
              <a:ext uri="{FF2B5EF4-FFF2-40B4-BE49-F238E27FC236}">
                <a16:creationId xmlns:a16="http://schemas.microsoft.com/office/drawing/2014/main" id="{EF3AFF46-FBF6-4B0A-8D07-81EE00CF1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8825" y="4022725"/>
            <a:ext cx="511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-2D</a:t>
            </a:r>
          </a:p>
        </p:txBody>
      </p:sp>
      <p:sp>
        <p:nvSpPr>
          <p:cNvPr id="57350" name="Text Box 6">
            <a:extLst>
              <a:ext uri="{FF2B5EF4-FFF2-40B4-BE49-F238E27FC236}">
                <a16:creationId xmlns:a16="http://schemas.microsoft.com/office/drawing/2014/main" id="{11B2E0E8-FF56-4063-BBD0-637EA44747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038600"/>
            <a:ext cx="561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+1D</a:t>
            </a:r>
          </a:p>
        </p:txBody>
      </p:sp>
      <p:sp>
        <p:nvSpPr>
          <p:cNvPr id="57351" name="Line 7">
            <a:extLst>
              <a:ext uri="{FF2B5EF4-FFF2-40B4-BE49-F238E27FC236}">
                <a16:creationId xmlns:a16="http://schemas.microsoft.com/office/drawing/2014/main" id="{12E19B59-493D-45B3-B803-71025AE0D6A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791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2" name="Line 8">
            <a:extLst>
              <a:ext uri="{FF2B5EF4-FFF2-40B4-BE49-F238E27FC236}">
                <a16:creationId xmlns:a16="http://schemas.microsoft.com/office/drawing/2014/main" id="{ED90C8C0-8FF1-4210-835F-ABCA8ADD913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3" name="Line 9">
            <a:extLst>
              <a:ext uri="{FF2B5EF4-FFF2-40B4-BE49-F238E27FC236}">
                <a16:creationId xmlns:a16="http://schemas.microsoft.com/office/drawing/2014/main" id="{A0C07CE9-C2B3-444D-BAAB-18950B8781C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33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4" name="Line 10">
            <a:extLst>
              <a:ext uri="{FF2B5EF4-FFF2-40B4-BE49-F238E27FC236}">
                <a16:creationId xmlns:a16="http://schemas.microsoft.com/office/drawing/2014/main" id="{36BB4061-EFA7-47EF-A429-484AD9155117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486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5" name="Text Box 11">
            <a:extLst>
              <a:ext uri="{FF2B5EF4-FFF2-40B4-BE49-F238E27FC236}">
                <a16:creationId xmlns:a16="http://schemas.microsoft.com/office/drawing/2014/main" id="{B3AE7E2F-3FFA-40EF-90C6-B1EBF631F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5821363"/>
            <a:ext cx="438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1 m</a:t>
            </a:r>
          </a:p>
        </p:txBody>
      </p:sp>
      <p:sp>
        <p:nvSpPr>
          <p:cNvPr id="44044" name="Text Box 12">
            <a:extLst>
              <a:ext uri="{FF2B5EF4-FFF2-40B4-BE49-F238E27FC236}">
                <a16:creationId xmlns:a16="http://schemas.microsoft.com/office/drawing/2014/main" id="{AA257303-D6BC-4B64-8EFA-2787D0AEE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543175"/>
            <a:ext cx="2960688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For the -2D lens: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U = 1/-0.5 = -2D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P = -2D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V = -4D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The image from the first lens is 1/-4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= .25 m to the left of the first lens</a:t>
            </a:r>
          </a:p>
        </p:txBody>
      </p:sp>
      <p:sp>
        <p:nvSpPr>
          <p:cNvPr id="57357" name="Line 13">
            <a:extLst>
              <a:ext uri="{FF2B5EF4-FFF2-40B4-BE49-F238E27FC236}">
                <a16:creationId xmlns:a16="http://schemas.microsoft.com/office/drawing/2014/main" id="{46D66002-F58E-42A8-A213-54977D569E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44196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8" name="Line 14">
            <a:extLst>
              <a:ext uri="{FF2B5EF4-FFF2-40B4-BE49-F238E27FC236}">
                <a16:creationId xmlns:a16="http://schemas.microsoft.com/office/drawing/2014/main" id="{DBE0A8B6-F7E3-43DA-B43B-E11D7DEEF22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48006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9" name="Line 15">
            <a:extLst>
              <a:ext uri="{FF2B5EF4-FFF2-40B4-BE49-F238E27FC236}">
                <a16:creationId xmlns:a16="http://schemas.microsoft.com/office/drawing/2014/main" id="{234EF4B2-5B49-4656-94D5-07B39A68B2F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800600"/>
            <a:ext cx="3810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0" name="Line 16">
            <a:extLst>
              <a:ext uri="{FF2B5EF4-FFF2-40B4-BE49-F238E27FC236}">
                <a16:creationId xmlns:a16="http://schemas.microsoft.com/office/drawing/2014/main" id="{D049492B-1383-4B63-81C8-16F7C7EF4A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4419600"/>
            <a:ext cx="3810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1" name="Oval 17">
            <a:extLst>
              <a:ext uri="{FF2B5EF4-FFF2-40B4-BE49-F238E27FC236}">
                <a16:creationId xmlns:a16="http://schemas.microsoft.com/office/drawing/2014/main" id="{DDDBC235-1C95-480F-97FC-CA68BB6A4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724400"/>
            <a:ext cx="152400" cy="1524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7362" name="Text Box 18">
            <a:extLst>
              <a:ext uri="{FF2B5EF4-FFF2-40B4-BE49-F238E27FC236}">
                <a16:creationId xmlns:a16="http://schemas.microsoft.com/office/drawing/2014/main" id="{F509BD5C-EF10-49BC-B8C1-8D5B31E7B4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478338"/>
            <a:ext cx="5492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Object</a:t>
            </a:r>
          </a:p>
        </p:txBody>
      </p:sp>
      <p:sp>
        <p:nvSpPr>
          <p:cNvPr id="57363" name="Text Box 19">
            <a:extLst>
              <a:ext uri="{FF2B5EF4-FFF2-40B4-BE49-F238E27FC236}">
                <a16:creationId xmlns:a16="http://schemas.microsoft.com/office/drawing/2014/main" id="{8D257E1A-88CC-438E-9EF2-326DFD98F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251325"/>
            <a:ext cx="5349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Image</a:t>
            </a:r>
          </a:p>
        </p:txBody>
      </p:sp>
      <p:sp>
        <p:nvSpPr>
          <p:cNvPr id="57364" name="Text Box 20">
            <a:extLst>
              <a:ext uri="{FF2B5EF4-FFF2-40B4-BE49-F238E27FC236}">
                <a16:creationId xmlns:a16="http://schemas.microsoft.com/office/drawing/2014/main" id="{34788BE2-FED2-4676-BB71-9222C7C81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813" y="2590800"/>
            <a:ext cx="3633787" cy="12557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/>
              <a:t>For the +1D lens: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U = 1/-1.25 m = -0.8D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P = +1D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V = -0.8 + (+1) = +0.2D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The image formed by the second lens is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1/+0.2  = 5 m to the right of the second lens</a:t>
            </a:r>
          </a:p>
        </p:txBody>
      </p:sp>
      <p:sp>
        <p:nvSpPr>
          <p:cNvPr id="57366" name="Line 22">
            <a:extLst>
              <a:ext uri="{FF2B5EF4-FFF2-40B4-BE49-F238E27FC236}">
                <a16:creationId xmlns:a16="http://schemas.microsoft.com/office/drawing/2014/main" id="{114B68AE-55C3-42E2-BA28-E91EF29030E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20788" y="4267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7" name="Line 23">
            <a:extLst>
              <a:ext uri="{FF2B5EF4-FFF2-40B4-BE49-F238E27FC236}">
                <a16:creationId xmlns:a16="http://schemas.microsoft.com/office/drawing/2014/main" id="{68D16920-48A3-4F88-A5A6-F80A44CA94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20788" y="4267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8" name="Line 25">
            <a:extLst>
              <a:ext uri="{FF2B5EF4-FFF2-40B4-BE49-F238E27FC236}">
                <a16:creationId xmlns:a16="http://schemas.microsoft.com/office/drawing/2014/main" id="{3F5F98F8-4D32-4691-8971-15AEFC242464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7912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9" name="Text Box 26">
            <a:extLst>
              <a:ext uri="{FF2B5EF4-FFF2-40B4-BE49-F238E27FC236}">
                <a16:creationId xmlns:a16="http://schemas.microsoft.com/office/drawing/2014/main" id="{9024B2EE-6E3E-4F13-A1A3-3D404D75C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821363"/>
            <a:ext cx="438150" cy="27463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5 m</a:t>
            </a:r>
          </a:p>
        </p:txBody>
      </p:sp>
      <p:sp>
        <p:nvSpPr>
          <p:cNvPr id="57370" name="Line 27">
            <a:extLst>
              <a:ext uri="{FF2B5EF4-FFF2-40B4-BE49-F238E27FC236}">
                <a16:creationId xmlns:a16="http://schemas.microsoft.com/office/drawing/2014/main" id="{3FAC25B5-65D4-439E-A9C6-D6A69474C453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4419600"/>
            <a:ext cx="2971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1" name="Line 28">
            <a:extLst>
              <a:ext uri="{FF2B5EF4-FFF2-40B4-BE49-F238E27FC236}">
                <a16:creationId xmlns:a16="http://schemas.microsoft.com/office/drawing/2014/main" id="{93EB527D-C39D-4331-AF97-94E8E5FBDC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4800600"/>
            <a:ext cx="2971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2" name="Oval 29">
            <a:extLst>
              <a:ext uri="{FF2B5EF4-FFF2-40B4-BE49-F238E27FC236}">
                <a16:creationId xmlns:a16="http://schemas.microsoft.com/office/drawing/2014/main" id="{05043368-648D-4984-9826-7FD03274EE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4724400"/>
            <a:ext cx="152400" cy="1524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7373" name="Text Box 30">
            <a:extLst>
              <a:ext uri="{FF2B5EF4-FFF2-40B4-BE49-F238E27FC236}">
                <a16:creationId xmlns:a16="http://schemas.microsoft.com/office/drawing/2014/main" id="{8F6EFC4E-8655-46D9-9B1D-151B938C2F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9413" y="4479925"/>
            <a:ext cx="534987" cy="2444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Image</a:t>
            </a:r>
          </a:p>
        </p:txBody>
      </p:sp>
      <p:grpSp>
        <p:nvGrpSpPr>
          <p:cNvPr id="57374" name="Group 31">
            <a:extLst>
              <a:ext uri="{FF2B5EF4-FFF2-40B4-BE49-F238E27FC236}">
                <a16:creationId xmlns:a16="http://schemas.microsoft.com/office/drawing/2014/main" id="{D72BF901-2712-4AD1-9E92-FE0B1E6C7826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343400"/>
            <a:ext cx="457200" cy="914400"/>
            <a:chOff x="3072" y="2064"/>
            <a:chExt cx="816" cy="1248"/>
          </a:xfrm>
        </p:grpSpPr>
        <p:sp>
          <p:nvSpPr>
            <p:cNvPr id="57396" name="Freeform 32">
              <a:extLst>
                <a:ext uri="{FF2B5EF4-FFF2-40B4-BE49-F238E27FC236}">
                  <a16:creationId xmlns:a16="http://schemas.microsoft.com/office/drawing/2014/main" id="{CD1FD1CE-B724-4CD1-9387-8FBE397237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2" y="2064"/>
              <a:ext cx="248" cy="1248"/>
            </a:xfrm>
            <a:custGeom>
              <a:avLst/>
              <a:gdLst>
                <a:gd name="T0" fmla="*/ 0 w 200"/>
                <a:gd name="T1" fmla="*/ 0 h 1248"/>
                <a:gd name="T2" fmla="*/ 1332 w 200"/>
                <a:gd name="T3" fmla="*/ 624 h 1248"/>
                <a:gd name="T4" fmla="*/ 334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97" name="Freeform 33">
              <a:extLst>
                <a:ext uri="{FF2B5EF4-FFF2-40B4-BE49-F238E27FC236}">
                  <a16:creationId xmlns:a16="http://schemas.microsoft.com/office/drawing/2014/main" id="{0CDD6E11-6CD8-476A-895F-093BD7FA002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648" y="2064"/>
              <a:ext cx="240" cy="1248"/>
            </a:xfrm>
            <a:custGeom>
              <a:avLst/>
              <a:gdLst>
                <a:gd name="T0" fmla="*/ 0 w 200"/>
                <a:gd name="T1" fmla="*/ 0 h 1248"/>
                <a:gd name="T2" fmla="*/ 986 w 200"/>
                <a:gd name="T3" fmla="*/ 624 h 1248"/>
                <a:gd name="T4" fmla="*/ 251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98" name="Line 34">
              <a:extLst>
                <a:ext uri="{FF2B5EF4-FFF2-40B4-BE49-F238E27FC236}">
                  <a16:creationId xmlns:a16="http://schemas.microsoft.com/office/drawing/2014/main" id="{51516457-A348-4468-BA2F-3B4C5816EF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06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99" name="Line 35">
              <a:extLst>
                <a:ext uri="{FF2B5EF4-FFF2-40B4-BE49-F238E27FC236}">
                  <a16:creationId xmlns:a16="http://schemas.microsoft.com/office/drawing/2014/main" id="{1543C689-E7E0-44F4-84D2-DAA30874CC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331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375" name="Line 36">
            <a:extLst>
              <a:ext uri="{FF2B5EF4-FFF2-40B4-BE49-F238E27FC236}">
                <a16:creationId xmlns:a16="http://schemas.microsoft.com/office/drawing/2014/main" id="{2BE0ECED-8AAE-4A9A-84A5-21FCE9608A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548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6" name="Line 37">
            <a:extLst>
              <a:ext uri="{FF2B5EF4-FFF2-40B4-BE49-F238E27FC236}">
                <a16:creationId xmlns:a16="http://schemas.microsoft.com/office/drawing/2014/main" id="{DA1FB74B-24A7-4EDE-889F-16BC782B37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43434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7" name="Line 38">
            <a:extLst>
              <a:ext uri="{FF2B5EF4-FFF2-40B4-BE49-F238E27FC236}">
                <a16:creationId xmlns:a16="http://schemas.microsoft.com/office/drawing/2014/main" id="{AAFE2F43-BFFE-4E37-A419-D670100B33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41148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8" name="Line 39">
            <a:extLst>
              <a:ext uri="{FF2B5EF4-FFF2-40B4-BE49-F238E27FC236}">
                <a16:creationId xmlns:a16="http://schemas.microsoft.com/office/drawing/2014/main" id="{95357304-48C0-44FC-93E9-701E18D36CD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8006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9" name="Line 40">
            <a:extLst>
              <a:ext uri="{FF2B5EF4-FFF2-40B4-BE49-F238E27FC236}">
                <a16:creationId xmlns:a16="http://schemas.microsoft.com/office/drawing/2014/main" id="{906575A3-3368-43C6-94E9-5D76A159DAE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816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0" name="Oval 41">
            <a:extLst>
              <a:ext uri="{FF2B5EF4-FFF2-40B4-BE49-F238E27FC236}">
                <a16:creationId xmlns:a16="http://schemas.microsoft.com/office/drawing/2014/main" id="{E8EC1AAE-CDE1-4E40-B649-FD772435C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724400"/>
            <a:ext cx="152400" cy="1524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7381" name="Line 43">
            <a:extLst>
              <a:ext uri="{FF2B5EF4-FFF2-40B4-BE49-F238E27FC236}">
                <a16:creationId xmlns:a16="http://schemas.microsoft.com/office/drawing/2014/main" id="{4EC4CFFC-AB9A-45F5-8A34-4D279CD09E2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61722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2" name="Text Box 44">
            <a:extLst>
              <a:ext uri="{FF2B5EF4-FFF2-40B4-BE49-F238E27FC236}">
                <a16:creationId xmlns:a16="http://schemas.microsoft.com/office/drawing/2014/main" id="{555FB36E-85DE-478D-A6A6-AE2922E38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7050" y="6202363"/>
            <a:ext cx="700088" cy="27463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-1.25 m</a:t>
            </a:r>
          </a:p>
        </p:txBody>
      </p:sp>
      <p:sp>
        <p:nvSpPr>
          <p:cNvPr id="57383" name="Text Box 45">
            <a:extLst>
              <a:ext uri="{FF2B5EF4-FFF2-40B4-BE49-F238E27FC236}">
                <a16:creationId xmlns:a16="http://schemas.microsoft.com/office/drawing/2014/main" id="{C337A4C9-7BB4-4DD4-A5F2-3FBD8FB3B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3850" y="5562600"/>
            <a:ext cx="615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-.25 m</a:t>
            </a:r>
          </a:p>
        </p:txBody>
      </p:sp>
      <p:sp>
        <p:nvSpPr>
          <p:cNvPr id="57384" name="Rectangle 46">
            <a:extLst>
              <a:ext uri="{FF2B5EF4-FFF2-40B4-BE49-F238E27FC236}">
                <a16:creationId xmlns:a16="http://schemas.microsoft.com/office/drawing/2014/main" id="{D41534DB-0E36-4163-AE2A-E9E6F6558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114800"/>
            <a:ext cx="533400" cy="1905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7385" name="Line 47">
            <a:extLst>
              <a:ext uri="{FF2B5EF4-FFF2-40B4-BE49-F238E27FC236}">
                <a16:creationId xmlns:a16="http://schemas.microsoft.com/office/drawing/2014/main" id="{EC0C2563-E747-4C34-AA61-D343747799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563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6" name="Line 48">
            <a:extLst>
              <a:ext uri="{FF2B5EF4-FFF2-40B4-BE49-F238E27FC236}">
                <a16:creationId xmlns:a16="http://schemas.microsoft.com/office/drawing/2014/main" id="{4D5BAF43-C592-47B3-AC34-ECF2546DB01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96200" y="563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7" name="Line 49">
            <a:extLst>
              <a:ext uri="{FF2B5EF4-FFF2-40B4-BE49-F238E27FC236}">
                <a16:creationId xmlns:a16="http://schemas.microsoft.com/office/drawing/2014/main" id="{8751139F-ECEC-4040-BA8E-B94697370D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4495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8" name="Line 50">
            <a:extLst>
              <a:ext uri="{FF2B5EF4-FFF2-40B4-BE49-F238E27FC236}">
                <a16:creationId xmlns:a16="http://schemas.microsoft.com/office/drawing/2014/main" id="{FDBCD725-4DF0-47C0-A317-92C8DAF082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472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9" name="Line 51">
            <a:extLst>
              <a:ext uri="{FF2B5EF4-FFF2-40B4-BE49-F238E27FC236}">
                <a16:creationId xmlns:a16="http://schemas.microsoft.com/office/drawing/2014/main" id="{D97122DA-1E5C-40E1-A123-39AB03594C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772400" y="4648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90" name="Line 52">
            <a:extLst>
              <a:ext uri="{FF2B5EF4-FFF2-40B4-BE49-F238E27FC236}">
                <a16:creationId xmlns:a16="http://schemas.microsoft.com/office/drawing/2014/main" id="{AF650B6D-DA18-476F-B7D5-BFF4570731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772400" y="48006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91" name="Text Box 56">
            <a:extLst>
              <a:ext uri="{FF2B5EF4-FFF2-40B4-BE49-F238E27FC236}">
                <a16:creationId xmlns:a16="http://schemas.microsoft.com/office/drawing/2014/main" id="{66D4EDE0-0DC7-4A82-AE9D-E57FF598E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57200"/>
            <a:ext cx="4894263" cy="97472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An object is located ½ m to the left of a -2D lens,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which is in turn 1 m to the left of a +1D lens. How far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3333FF"/>
                </a:solidFill>
              </a:rPr>
              <a:t>is the final image from the object?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CCFFCC"/>
                </a:solidFill>
              </a:rPr>
              <a:t>6.50 m.</a:t>
            </a:r>
            <a:endParaRPr lang="en-US" altLang="en-US" sz="1600">
              <a:solidFill>
                <a:srgbClr val="CCFFCC"/>
              </a:solidFill>
            </a:endParaRPr>
          </a:p>
        </p:txBody>
      </p:sp>
      <p:sp>
        <p:nvSpPr>
          <p:cNvPr id="57392" name="Line 57">
            <a:extLst>
              <a:ext uri="{FF2B5EF4-FFF2-40B4-BE49-F238E27FC236}">
                <a16:creationId xmlns:a16="http://schemas.microsoft.com/office/drawing/2014/main" id="{B959CF23-D5A2-4EDF-98FF-00551120E40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6019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93" name="Text Box 58">
            <a:extLst>
              <a:ext uri="{FF2B5EF4-FFF2-40B4-BE49-F238E27FC236}">
                <a16:creationId xmlns:a16="http://schemas.microsoft.com/office/drawing/2014/main" id="{0CE7547E-B622-40BD-918B-1D7236C524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2850" y="5821363"/>
            <a:ext cx="615950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B2B2B2"/>
                </a:solidFill>
              </a:rPr>
              <a:t>-0.5 m</a:t>
            </a:r>
          </a:p>
        </p:txBody>
      </p:sp>
      <p:sp>
        <p:nvSpPr>
          <p:cNvPr id="57394" name="Slide Number Placeholder 1">
            <a:extLst>
              <a:ext uri="{FF2B5EF4-FFF2-40B4-BE49-F238E27FC236}">
                <a16:creationId xmlns:a16="http://schemas.microsoft.com/office/drawing/2014/main" id="{18A467BE-93F6-4FA7-951C-BFB02B738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3A2241E-0281-4831-B120-00126FFA3E6A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54</a:t>
            </a:fld>
            <a:endParaRPr lang="en-US" altLang="en-US" sz="1000"/>
          </a:p>
        </p:txBody>
      </p:sp>
      <p:sp>
        <p:nvSpPr>
          <p:cNvPr id="57395" name="Line 8">
            <a:extLst>
              <a:ext uri="{FF2B5EF4-FFF2-40B4-BE49-F238E27FC236}">
                <a16:creationId xmlns:a16="http://schemas.microsoft.com/office/drawing/2014/main" id="{E184818C-D6A8-42DF-9749-C1DA56A48D31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96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Text Box 21">
            <a:extLst>
              <a:ext uri="{FF2B5EF4-FFF2-40B4-BE49-F238E27FC236}">
                <a16:creationId xmlns:a16="http://schemas.microsoft.com/office/drawing/2014/main" id="{89371EC1-EC53-4580-9F8B-8A6203ABD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0788" y="4067175"/>
            <a:ext cx="677862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>
                <a:latin typeface="Segoe Script" panose="030B0504020000000003" pitchFamily="66" charset="0"/>
              </a:rPr>
              <a:t>Object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59">
            <a:extLst>
              <a:ext uri="{FF2B5EF4-FFF2-40B4-BE49-F238E27FC236}">
                <a16:creationId xmlns:a16="http://schemas.microsoft.com/office/drawing/2014/main" id="{0CAAB7A7-9B12-4693-A3B8-8E25EC0FB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58371" name="Text Box 3">
            <a:extLst>
              <a:ext uri="{FF2B5EF4-FFF2-40B4-BE49-F238E27FC236}">
                <a16:creationId xmlns:a16="http://schemas.microsoft.com/office/drawing/2014/main" id="{67533BE3-E3EE-442B-842B-004F4DB7A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524000"/>
            <a:ext cx="2609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0000FF"/>
                </a:solidFill>
              </a:rPr>
              <a:t>U</a:t>
            </a:r>
            <a:r>
              <a:rPr lang="en-US" altLang="en-US" sz="4400"/>
              <a:t> + </a:t>
            </a:r>
            <a:r>
              <a:rPr lang="en-US" altLang="en-US" sz="4400">
                <a:solidFill>
                  <a:srgbClr val="E80212"/>
                </a:solidFill>
              </a:rPr>
              <a:t>P</a:t>
            </a:r>
            <a:r>
              <a:rPr lang="en-US" altLang="en-US" sz="4400"/>
              <a:t> = </a:t>
            </a:r>
            <a:r>
              <a:rPr lang="en-US" altLang="en-US" sz="4400">
                <a:solidFill>
                  <a:srgbClr val="99CC00"/>
                </a:solidFill>
              </a:rPr>
              <a:t>V</a:t>
            </a:r>
          </a:p>
        </p:txBody>
      </p:sp>
      <p:sp>
        <p:nvSpPr>
          <p:cNvPr id="58372" name="Oval 4">
            <a:extLst>
              <a:ext uri="{FF2B5EF4-FFF2-40B4-BE49-F238E27FC236}">
                <a16:creationId xmlns:a16="http://schemas.microsoft.com/office/drawing/2014/main" id="{8BCBDF29-F6D7-4C4E-AB77-AE4C9DA6A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343400"/>
            <a:ext cx="188913" cy="9144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8373" name="Text Box 5">
            <a:extLst>
              <a:ext uri="{FF2B5EF4-FFF2-40B4-BE49-F238E27FC236}">
                <a16:creationId xmlns:a16="http://schemas.microsoft.com/office/drawing/2014/main" id="{57D54DF8-3688-4604-857B-F6322C6FF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8825" y="4022725"/>
            <a:ext cx="511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-2D</a:t>
            </a:r>
          </a:p>
        </p:txBody>
      </p:sp>
      <p:sp>
        <p:nvSpPr>
          <p:cNvPr id="58374" name="Text Box 6">
            <a:extLst>
              <a:ext uri="{FF2B5EF4-FFF2-40B4-BE49-F238E27FC236}">
                <a16:creationId xmlns:a16="http://schemas.microsoft.com/office/drawing/2014/main" id="{11E60652-F9FB-4EE8-831F-FE173BF49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038600"/>
            <a:ext cx="561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+1D</a:t>
            </a:r>
          </a:p>
        </p:txBody>
      </p:sp>
      <p:sp>
        <p:nvSpPr>
          <p:cNvPr id="58375" name="Line 7">
            <a:extLst>
              <a:ext uri="{FF2B5EF4-FFF2-40B4-BE49-F238E27FC236}">
                <a16:creationId xmlns:a16="http://schemas.microsoft.com/office/drawing/2014/main" id="{5CA99107-C02F-48BA-8C8A-46725D1903D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791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6" name="Line 8">
            <a:extLst>
              <a:ext uri="{FF2B5EF4-FFF2-40B4-BE49-F238E27FC236}">
                <a16:creationId xmlns:a16="http://schemas.microsoft.com/office/drawing/2014/main" id="{F825A6A3-2736-4AD8-A660-A134B1BC32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7" name="Line 9">
            <a:extLst>
              <a:ext uri="{FF2B5EF4-FFF2-40B4-BE49-F238E27FC236}">
                <a16:creationId xmlns:a16="http://schemas.microsoft.com/office/drawing/2014/main" id="{26796AF4-6F70-47E5-8C73-57E47EEDA8A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33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8" name="Line 10">
            <a:extLst>
              <a:ext uri="{FF2B5EF4-FFF2-40B4-BE49-F238E27FC236}">
                <a16:creationId xmlns:a16="http://schemas.microsoft.com/office/drawing/2014/main" id="{8E0B0890-DE88-4226-8481-850BD418CD7B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486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9" name="Text Box 11">
            <a:extLst>
              <a:ext uri="{FF2B5EF4-FFF2-40B4-BE49-F238E27FC236}">
                <a16:creationId xmlns:a16="http://schemas.microsoft.com/office/drawing/2014/main" id="{0268E4BD-439D-4770-B18B-14574A5BC8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5821363"/>
            <a:ext cx="438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1 m</a:t>
            </a:r>
          </a:p>
        </p:txBody>
      </p:sp>
      <p:sp>
        <p:nvSpPr>
          <p:cNvPr id="44044" name="Text Box 12">
            <a:extLst>
              <a:ext uri="{FF2B5EF4-FFF2-40B4-BE49-F238E27FC236}">
                <a16:creationId xmlns:a16="http://schemas.microsoft.com/office/drawing/2014/main" id="{E441C698-F4C3-4089-A349-E5F9CCBB5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543175"/>
            <a:ext cx="2960688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For the -2D lens: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U = 1/-0.5 = -2D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P = -2D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V = -4D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The image from the first lens is 1/-4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= .25 m to the left of the first lens</a:t>
            </a:r>
          </a:p>
        </p:txBody>
      </p:sp>
      <p:sp>
        <p:nvSpPr>
          <p:cNvPr id="58381" name="Line 13">
            <a:extLst>
              <a:ext uri="{FF2B5EF4-FFF2-40B4-BE49-F238E27FC236}">
                <a16:creationId xmlns:a16="http://schemas.microsoft.com/office/drawing/2014/main" id="{4D0CE631-B0C6-4EC1-B921-3E53FCE842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44196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2" name="Line 14">
            <a:extLst>
              <a:ext uri="{FF2B5EF4-FFF2-40B4-BE49-F238E27FC236}">
                <a16:creationId xmlns:a16="http://schemas.microsoft.com/office/drawing/2014/main" id="{B870FCAB-4E5E-48F7-9091-2717C9A8D7C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48006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3" name="Line 15">
            <a:extLst>
              <a:ext uri="{FF2B5EF4-FFF2-40B4-BE49-F238E27FC236}">
                <a16:creationId xmlns:a16="http://schemas.microsoft.com/office/drawing/2014/main" id="{08F28F19-9276-406A-A6C7-C31E93715E0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800600"/>
            <a:ext cx="3810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4" name="Line 16">
            <a:extLst>
              <a:ext uri="{FF2B5EF4-FFF2-40B4-BE49-F238E27FC236}">
                <a16:creationId xmlns:a16="http://schemas.microsoft.com/office/drawing/2014/main" id="{D98BC089-B51C-4153-98BD-6E96362089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4419600"/>
            <a:ext cx="3810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5" name="Oval 17">
            <a:extLst>
              <a:ext uri="{FF2B5EF4-FFF2-40B4-BE49-F238E27FC236}">
                <a16:creationId xmlns:a16="http://schemas.microsoft.com/office/drawing/2014/main" id="{49943D21-5444-4637-B342-E40DD23C3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724400"/>
            <a:ext cx="152400" cy="1524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8386" name="Text Box 18">
            <a:extLst>
              <a:ext uri="{FF2B5EF4-FFF2-40B4-BE49-F238E27FC236}">
                <a16:creationId xmlns:a16="http://schemas.microsoft.com/office/drawing/2014/main" id="{B2F5AEF6-43F8-403E-BF24-0B01639AF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478338"/>
            <a:ext cx="5492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Object</a:t>
            </a:r>
          </a:p>
        </p:txBody>
      </p:sp>
      <p:sp>
        <p:nvSpPr>
          <p:cNvPr id="58387" name="Text Box 19">
            <a:extLst>
              <a:ext uri="{FF2B5EF4-FFF2-40B4-BE49-F238E27FC236}">
                <a16:creationId xmlns:a16="http://schemas.microsoft.com/office/drawing/2014/main" id="{1069377E-9901-4A3A-9E33-8407527737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251325"/>
            <a:ext cx="5349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Image</a:t>
            </a:r>
          </a:p>
        </p:txBody>
      </p:sp>
      <p:sp>
        <p:nvSpPr>
          <p:cNvPr id="58388" name="Text Box 20">
            <a:extLst>
              <a:ext uri="{FF2B5EF4-FFF2-40B4-BE49-F238E27FC236}">
                <a16:creationId xmlns:a16="http://schemas.microsoft.com/office/drawing/2014/main" id="{90878D4D-D0A7-4F6B-AA1F-221A4F521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813" y="2590800"/>
            <a:ext cx="3633787" cy="12557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/>
              <a:t>For the +1D lens: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U = 1/-1.25 m = -0.8D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P = +1D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V = -0.8 + (+1) = +0.2D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The image formed by the second lens is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1/+0.2  = 5 m to the right of the second lens</a:t>
            </a:r>
          </a:p>
        </p:txBody>
      </p:sp>
      <p:sp>
        <p:nvSpPr>
          <p:cNvPr id="58390" name="Line 22">
            <a:extLst>
              <a:ext uri="{FF2B5EF4-FFF2-40B4-BE49-F238E27FC236}">
                <a16:creationId xmlns:a16="http://schemas.microsoft.com/office/drawing/2014/main" id="{8A9BD6D5-D99E-4B79-94AB-2DC9D721491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20788" y="4267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1" name="Line 23">
            <a:extLst>
              <a:ext uri="{FF2B5EF4-FFF2-40B4-BE49-F238E27FC236}">
                <a16:creationId xmlns:a16="http://schemas.microsoft.com/office/drawing/2014/main" id="{D748AFC6-8FA8-43EC-9227-469A2978113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20788" y="4267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2" name="Line 24">
            <a:extLst>
              <a:ext uri="{FF2B5EF4-FFF2-40B4-BE49-F238E27FC236}">
                <a16:creationId xmlns:a16="http://schemas.microsoft.com/office/drawing/2014/main" id="{DB22A665-9989-456C-BA93-E6372D43CE9C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9600" y="5486400"/>
            <a:ext cx="0" cy="11430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3" name="Line 25">
            <a:extLst>
              <a:ext uri="{FF2B5EF4-FFF2-40B4-BE49-F238E27FC236}">
                <a16:creationId xmlns:a16="http://schemas.microsoft.com/office/drawing/2014/main" id="{E1AD211C-41AB-4914-98E6-2561A647AD4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7912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4" name="Text Box 26">
            <a:extLst>
              <a:ext uri="{FF2B5EF4-FFF2-40B4-BE49-F238E27FC236}">
                <a16:creationId xmlns:a16="http://schemas.microsoft.com/office/drawing/2014/main" id="{6F673AAF-3741-467D-AFA9-6943ED9A9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821363"/>
            <a:ext cx="438150" cy="27463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5 m</a:t>
            </a:r>
          </a:p>
        </p:txBody>
      </p:sp>
      <p:sp>
        <p:nvSpPr>
          <p:cNvPr id="58395" name="Line 27">
            <a:extLst>
              <a:ext uri="{FF2B5EF4-FFF2-40B4-BE49-F238E27FC236}">
                <a16:creationId xmlns:a16="http://schemas.microsoft.com/office/drawing/2014/main" id="{348A5447-50C1-4EC3-9179-ECF1142FEDF7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4419600"/>
            <a:ext cx="2971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6" name="Line 28">
            <a:extLst>
              <a:ext uri="{FF2B5EF4-FFF2-40B4-BE49-F238E27FC236}">
                <a16:creationId xmlns:a16="http://schemas.microsoft.com/office/drawing/2014/main" id="{D9AB10A1-B5D6-4D73-BEB8-4D0ED346D8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4800600"/>
            <a:ext cx="2971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7" name="Oval 29">
            <a:extLst>
              <a:ext uri="{FF2B5EF4-FFF2-40B4-BE49-F238E27FC236}">
                <a16:creationId xmlns:a16="http://schemas.microsoft.com/office/drawing/2014/main" id="{46F18BF9-F95E-4DB8-A82D-DCD33B275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4724400"/>
            <a:ext cx="152400" cy="1524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8398" name="Text Box 30">
            <a:extLst>
              <a:ext uri="{FF2B5EF4-FFF2-40B4-BE49-F238E27FC236}">
                <a16:creationId xmlns:a16="http://schemas.microsoft.com/office/drawing/2014/main" id="{26293C72-F07E-479F-9C41-E4EAC15FF3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9413" y="4479925"/>
            <a:ext cx="534987" cy="2444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Image</a:t>
            </a:r>
          </a:p>
        </p:txBody>
      </p:sp>
      <p:grpSp>
        <p:nvGrpSpPr>
          <p:cNvPr id="58399" name="Group 31">
            <a:extLst>
              <a:ext uri="{FF2B5EF4-FFF2-40B4-BE49-F238E27FC236}">
                <a16:creationId xmlns:a16="http://schemas.microsoft.com/office/drawing/2014/main" id="{AECD853C-6EBD-4BB0-9452-C85B7E9B03C7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343400"/>
            <a:ext cx="457200" cy="914400"/>
            <a:chOff x="3072" y="2064"/>
            <a:chExt cx="816" cy="1248"/>
          </a:xfrm>
        </p:grpSpPr>
        <p:sp>
          <p:nvSpPr>
            <p:cNvPr id="58424" name="Freeform 32">
              <a:extLst>
                <a:ext uri="{FF2B5EF4-FFF2-40B4-BE49-F238E27FC236}">
                  <a16:creationId xmlns:a16="http://schemas.microsoft.com/office/drawing/2014/main" id="{4CC46E45-F28A-4910-8319-7604443D69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2" y="2064"/>
              <a:ext cx="248" cy="1248"/>
            </a:xfrm>
            <a:custGeom>
              <a:avLst/>
              <a:gdLst>
                <a:gd name="T0" fmla="*/ 0 w 200"/>
                <a:gd name="T1" fmla="*/ 0 h 1248"/>
                <a:gd name="T2" fmla="*/ 1332 w 200"/>
                <a:gd name="T3" fmla="*/ 624 h 1248"/>
                <a:gd name="T4" fmla="*/ 334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25" name="Freeform 33">
              <a:extLst>
                <a:ext uri="{FF2B5EF4-FFF2-40B4-BE49-F238E27FC236}">
                  <a16:creationId xmlns:a16="http://schemas.microsoft.com/office/drawing/2014/main" id="{65569787-E4D6-4CD3-943D-D8CBECE358D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648" y="2064"/>
              <a:ext cx="240" cy="1248"/>
            </a:xfrm>
            <a:custGeom>
              <a:avLst/>
              <a:gdLst>
                <a:gd name="T0" fmla="*/ 0 w 200"/>
                <a:gd name="T1" fmla="*/ 0 h 1248"/>
                <a:gd name="T2" fmla="*/ 986 w 200"/>
                <a:gd name="T3" fmla="*/ 624 h 1248"/>
                <a:gd name="T4" fmla="*/ 251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26" name="Line 34">
              <a:extLst>
                <a:ext uri="{FF2B5EF4-FFF2-40B4-BE49-F238E27FC236}">
                  <a16:creationId xmlns:a16="http://schemas.microsoft.com/office/drawing/2014/main" id="{45FF1102-46A6-4C99-8708-B5E2E4D0E4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06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27" name="Line 35">
              <a:extLst>
                <a:ext uri="{FF2B5EF4-FFF2-40B4-BE49-F238E27FC236}">
                  <a16:creationId xmlns:a16="http://schemas.microsoft.com/office/drawing/2014/main" id="{2068A47F-306D-4DA9-85DD-3A0B77BB08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331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400" name="Line 36">
            <a:extLst>
              <a:ext uri="{FF2B5EF4-FFF2-40B4-BE49-F238E27FC236}">
                <a16:creationId xmlns:a16="http://schemas.microsoft.com/office/drawing/2014/main" id="{C9F58406-2524-4D2E-BE4C-44B6B5E105D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548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1" name="Line 37">
            <a:extLst>
              <a:ext uri="{FF2B5EF4-FFF2-40B4-BE49-F238E27FC236}">
                <a16:creationId xmlns:a16="http://schemas.microsoft.com/office/drawing/2014/main" id="{16346EB7-2ACA-4887-99C1-FF5BD23B01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43434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2" name="Line 38">
            <a:extLst>
              <a:ext uri="{FF2B5EF4-FFF2-40B4-BE49-F238E27FC236}">
                <a16:creationId xmlns:a16="http://schemas.microsoft.com/office/drawing/2014/main" id="{E9D53506-2081-43B3-847F-7BD774CD4D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41148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3" name="Line 39">
            <a:extLst>
              <a:ext uri="{FF2B5EF4-FFF2-40B4-BE49-F238E27FC236}">
                <a16:creationId xmlns:a16="http://schemas.microsoft.com/office/drawing/2014/main" id="{6A8434A6-9005-46A1-B93C-9FCCC7EA0D4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8006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4" name="Line 40">
            <a:extLst>
              <a:ext uri="{FF2B5EF4-FFF2-40B4-BE49-F238E27FC236}">
                <a16:creationId xmlns:a16="http://schemas.microsoft.com/office/drawing/2014/main" id="{CEA8D88C-A4EC-457E-9D86-A18D0581E17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816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5" name="Oval 41">
            <a:extLst>
              <a:ext uri="{FF2B5EF4-FFF2-40B4-BE49-F238E27FC236}">
                <a16:creationId xmlns:a16="http://schemas.microsoft.com/office/drawing/2014/main" id="{56A0B8AA-D7AE-46AF-A93B-DD8D98495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724400"/>
            <a:ext cx="152400" cy="1524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8406" name="Line 42">
            <a:extLst>
              <a:ext uri="{FF2B5EF4-FFF2-40B4-BE49-F238E27FC236}">
                <a16:creationId xmlns:a16="http://schemas.microsoft.com/office/drawing/2014/main" id="{6974A0FF-C79E-407D-9435-D6203C29DE75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791200"/>
            <a:ext cx="0" cy="8382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7" name="Line 43">
            <a:extLst>
              <a:ext uri="{FF2B5EF4-FFF2-40B4-BE49-F238E27FC236}">
                <a16:creationId xmlns:a16="http://schemas.microsoft.com/office/drawing/2014/main" id="{7A8EAC73-686F-43FD-9AA4-010ACB55395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61722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8" name="Text Box 44">
            <a:extLst>
              <a:ext uri="{FF2B5EF4-FFF2-40B4-BE49-F238E27FC236}">
                <a16:creationId xmlns:a16="http://schemas.microsoft.com/office/drawing/2014/main" id="{7B361C43-8E42-4D0D-9A87-488CD8A3D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7050" y="6202363"/>
            <a:ext cx="700088" cy="27463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-1.25 m</a:t>
            </a:r>
          </a:p>
        </p:txBody>
      </p:sp>
      <p:sp>
        <p:nvSpPr>
          <p:cNvPr id="58409" name="Text Box 45">
            <a:extLst>
              <a:ext uri="{FF2B5EF4-FFF2-40B4-BE49-F238E27FC236}">
                <a16:creationId xmlns:a16="http://schemas.microsoft.com/office/drawing/2014/main" id="{0905F97E-3390-4E48-9F9A-1607CABC7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3850" y="5562600"/>
            <a:ext cx="615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-.25 m</a:t>
            </a:r>
          </a:p>
        </p:txBody>
      </p:sp>
      <p:sp>
        <p:nvSpPr>
          <p:cNvPr id="58410" name="Rectangle 46">
            <a:extLst>
              <a:ext uri="{FF2B5EF4-FFF2-40B4-BE49-F238E27FC236}">
                <a16:creationId xmlns:a16="http://schemas.microsoft.com/office/drawing/2014/main" id="{D22AD9D2-FEDC-4F7C-A3BA-8F06A570EE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114800"/>
            <a:ext cx="533400" cy="1905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8411" name="Line 47">
            <a:extLst>
              <a:ext uri="{FF2B5EF4-FFF2-40B4-BE49-F238E27FC236}">
                <a16:creationId xmlns:a16="http://schemas.microsoft.com/office/drawing/2014/main" id="{E3E5D4B2-FB83-4376-B5BE-5C02997973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563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12" name="Line 48">
            <a:extLst>
              <a:ext uri="{FF2B5EF4-FFF2-40B4-BE49-F238E27FC236}">
                <a16:creationId xmlns:a16="http://schemas.microsoft.com/office/drawing/2014/main" id="{B9A5419C-E265-4D38-AEE9-290B485DA2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96200" y="563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13" name="Line 49">
            <a:extLst>
              <a:ext uri="{FF2B5EF4-FFF2-40B4-BE49-F238E27FC236}">
                <a16:creationId xmlns:a16="http://schemas.microsoft.com/office/drawing/2014/main" id="{FB651F58-E6DB-48E0-8805-227A2DC8AAD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4495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14" name="Line 50">
            <a:extLst>
              <a:ext uri="{FF2B5EF4-FFF2-40B4-BE49-F238E27FC236}">
                <a16:creationId xmlns:a16="http://schemas.microsoft.com/office/drawing/2014/main" id="{66B039AB-FF09-494A-993A-77932C69A2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472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15" name="Line 51">
            <a:extLst>
              <a:ext uri="{FF2B5EF4-FFF2-40B4-BE49-F238E27FC236}">
                <a16:creationId xmlns:a16="http://schemas.microsoft.com/office/drawing/2014/main" id="{D0F7C4EF-5323-4CFD-886F-4152A5445D2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772400" y="4648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16" name="Line 52">
            <a:extLst>
              <a:ext uri="{FF2B5EF4-FFF2-40B4-BE49-F238E27FC236}">
                <a16:creationId xmlns:a16="http://schemas.microsoft.com/office/drawing/2014/main" id="{D7523CDF-6C3C-4369-959A-7EBC17D3BCC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772400" y="48006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17" name="Line 53">
            <a:extLst>
              <a:ext uri="{FF2B5EF4-FFF2-40B4-BE49-F238E27FC236}">
                <a16:creationId xmlns:a16="http://schemas.microsoft.com/office/drawing/2014/main" id="{4E472982-CB13-41BD-94FC-DF98918709D5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6553200"/>
            <a:ext cx="7467600" cy="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18" name="Text Box 54">
            <a:extLst>
              <a:ext uri="{FF2B5EF4-FFF2-40B4-BE49-F238E27FC236}">
                <a16:creationId xmlns:a16="http://schemas.microsoft.com/office/drawing/2014/main" id="{EC28D4F1-4704-4468-BAF1-C6AFC81677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6583363"/>
            <a:ext cx="657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i="1">
                <a:solidFill>
                  <a:srgbClr val="3333FF"/>
                </a:solidFill>
              </a:rPr>
              <a:t>6.50 m</a:t>
            </a:r>
          </a:p>
        </p:txBody>
      </p:sp>
      <p:sp>
        <p:nvSpPr>
          <p:cNvPr id="58419" name="Text Box 55">
            <a:extLst>
              <a:ext uri="{FF2B5EF4-FFF2-40B4-BE49-F238E27FC236}">
                <a16:creationId xmlns:a16="http://schemas.microsoft.com/office/drawing/2014/main" id="{5145ACFB-39D4-4FC3-99C8-279463411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1050" y="2968625"/>
            <a:ext cx="19367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rgbClr val="3333FF"/>
                </a:solidFill>
              </a:rPr>
              <a:t>Distance from object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rgbClr val="3333FF"/>
                </a:solidFill>
              </a:rPr>
              <a:t>to image = 6.50 m</a:t>
            </a:r>
          </a:p>
        </p:txBody>
      </p:sp>
      <p:sp>
        <p:nvSpPr>
          <p:cNvPr id="58420" name="Text Box 56">
            <a:extLst>
              <a:ext uri="{FF2B5EF4-FFF2-40B4-BE49-F238E27FC236}">
                <a16:creationId xmlns:a16="http://schemas.microsoft.com/office/drawing/2014/main" id="{A4411864-72DD-4AC1-870B-DC19757927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57200"/>
            <a:ext cx="4894263" cy="97472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3333FF"/>
                </a:solidFill>
              </a:rPr>
              <a:t>An object is located ½ m to the left of a -2D lens,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3333FF"/>
                </a:solidFill>
              </a:rPr>
              <a:t>which is in turn 1 m to the left of a +1D lens. How far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3333FF"/>
                </a:solidFill>
              </a:rPr>
              <a:t>is the final image from the object?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3333FF"/>
                </a:solidFill>
              </a:rPr>
              <a:t>6.50 m</a:t>
            </a:r>
            <a:endParaRPr lang="en-US" altLang="en-US" sz="1600" dirty="0">
              <a:solidFill>
                <a:srgbClr val="3333FF"/>
              </a:solidFill>
            </a:endParaRPr>
          </a:p>
        </p:txBody>
      </p:sp>
      <p:sp>
        <p:nvSpPr>
          <p:cNvPr id="58421" name="Line 57">
            <a:extLst>
              <a:ext uri="{FF2B5EF4-FFF2-40B4-BE49-F238E27FC236}">
                <a16:creationId xmlns:a16="http://schemas.microsoft.com/office/drawing/2014/main" id="{0468FB49-3D37-4300-8225-6D7E5B1B516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6019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22" name="Text Box 58">
            <a:extLst>
              <a:ext uri="{FF2B5EF4-FFF2-40B4-BE49-F238E27FC236}">
                <a16:creationId xmlns:a16="http://schemas.microsoft.com/office/drawing/2014/main" id="{4EFBA030-2EAB-4A47-B006-1D155BBDD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2850" y="5821363"/>
            <a:ext cx="615950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B2B2B2"/>
                </a:solidFill>
              </a:rPr>
              <a:t>-0.5 m</a:t>
            </a:r>
          </a:p>
        </p:txBody>
      </p:sp>
      <p:sp>
        <p:nvSpPr>
          <p:cNvPr id="58423" name="Slide Number Placeholder 1">
            <a:extLst>
              <a:ext uri="{FF2B5EF4-FFF2-40B4-BE49-F238E27FC236}">
                <a16:creationId xmlns:a16="http://schemas.microsoft.com/office/drawing/2014/main" id="{93E1E76E-6A0F-44E9-8B88-EAF938BC4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10EC610-73D5-4285-A986-8CFCE48AAA97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55</a:t>
            </a:fld>
            <a:endParaRPr lang="en-US" altLang="en-US" sz="1000"/>
          </a:p>
        </p:txBody>
      </p:sp>
      <p:sp>
        <p:nvSpPr>
          <p:cNvPr id="61" name="Text Box 21">
            <a:extLst>
              <a:ext uri="{FF2B5EF4-FFF2-40B4-BE49-F238E27FC236}">
                <a16:creationId xmlns:a16="http://schemas.microsoft.com/office/drawing/2014/main" id="{20187AD9-A332-4CCA-BB61-D0F236E2D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0788" y="4067175"/>
            <a:ext cx="677862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>
                <a:latin typeface="Segoe Script" panose="030B0504020000000003" pitchFamily="66" charset="0"/>
              </a:rPr>
              <a:t>Object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64">
            <a:extLst>
              <a:ext uri="{FF2B5EF4-FFF2-40B4-BE49-F238E27FC236}">
                <a16:creationId xmlns:a16="http://schemas.microsoft.com/office/drawing/2014/main" id="{CE2F0ECB-3C2B-4A10-BEDC-AC93CD656E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60419" name="Text Box 3">
            <a:extLst>
              <a:ext uri="{FF2B5EF4-FFF2-40B4-BE49-F238E27FC236}">
                <a16:creationId xmlns:a16="http://schemas.microsoft.com/office/drawing/2014/main" id="{1F2C0F44-3B61-489C-BC8D-1163F5B4D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524000"/>
            <a:ext cx="2609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B2B2B2"/>
                </a:solidFill>
              </a:rPr>
              <a:t>U + P = V</a:t>
            </a:r>
          </a:p>
        </p:txBody>
      </p:sp>
      <p:sp>
        <p:nvSpPr>
          <p:cNvPr id="58372" name="Oval 4">
            <a:extLst>
              <a:ext uri="{FF2B5EF4-FFF2-40B4-BE49-F238E27FC236}">
                <a16:creationId xmlns:a16="http://schemas.microsoft.com/office/drawing/2014/main" id="{B7A1CF2F-5A00-405F-90C7-626C51F45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343400"/>
            <a:ext cx="188913" cy="9144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8373" name="Text Box 5">
            <a:extLst>
              <a:ext uri="{FF2B5EF4-FFF2-40B4-BE49-F238E27FC236}">
                <a16:creationId xmlns:a16="http://schemas.microsoft.com/office/drawing/2014/main" id="{A1FDA8A5-2859-4D00-BC66-6659B0AB4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8825" y="4022725"/>
            <a:ext cx="511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600">
                <a:solidFill>
                  <a:schemeClr val="bg1">
                    <a:lumMod val="65000"/>
                  </a:schemeClr>
                </a:solidFill>
              </a:rPr>
              <a:t>-2D</a:t>
            </a:r>
          </a:p>
        </p:txBody>
      </p:sp>
      <p:sp>
        <p:nvSpPr>
          <p:cNvPr id="58374" name="Text Box 6">
            <a:extLst>
              <a:ext uri="{FF2B5EF4-FFF2-40B4-BE49-F238E27FC236}">
                <a16:creationId xmlns:a16="http://schemas.microsoft.com/office/drawing/2014/main" id="{2E6CB69D-DF1B-4D7E-989E-DD1708460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038600"/>
            <a:ext cx="561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600">
                <a:solidFill>
                  <a:schemeClr val="bg1">
                    <a:lumMod val="65000"/>
                  </a:schemeClr>
                </a:solidFill>
              </a:rPr>
              <a:t>+1D</a:t>
            </a:r>
          </a:p>
        </p:txBody>
      </p:sp>
      <p:sp>
        <p:nvSpPr>
          <p:cNvPr id="58375" name="Line 7">
            <a:extLst>
              <a:ext uri="{FF2B5EF4-FFF2-40B4-BE49-F238E27FC236}">
                <a16:creationId xmlns:a16="http://schemas.microsoft.com/office/drawing/2014/main" id="{0FFF2AEA-110C-47E6-9FBA-6A0214A5A54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791200"/>
            <a:ext cx="44958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8376" name="Line 8">
            <a:extLst>
              <a:ext uri="{FF2B5EF4-FFF2-40B4-BE49-F238E27FC236}">
                <a16:creationId xmlns:a16="http://schemas.microsoft.com/office/drawing/2014/main" id="{F6B70817-DEE2-4931-A5D2-82343715171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486400"/>
            <a:ext cx="0" cy="6096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8377" name="Line 9">
            <a:extLst>
              <a:ext uri="{FF2B5EF4-FFF2-40B4-BE49-F238E27FC236}">
                <a16:creationId xmlns:a16="http://schemas.microsoft.com/office/drawing/2014/main" id="{DB0B66A2-4913-47B6-8F89-6AF026117D8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3300" y="5486400"/>
            <a:ext cx="0" cy="6096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8378" name="Line 10">
            <a:extLst>
              <a:ext uri="{FF2B5EF4-FFF2-40B4-BE49-F238E27FC236}">
                <a16:creationId xmlns:a16="http://schemas.microsoft.com/office/drawing/2014/main" id="{7270E29C-B840-4700-A7F2-6EB31D1C250C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486400"/>
            <a:ext cx="0" cy="8382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8379" name="Text Box 11">
            <a:extLst>
              <a:ext uri="{FF2B5EF4-FFF2-40B4-BE49-F238E27FC236}">
                <a16:creationId xmlns:a16="http://schemas.microsoft.com/office/drawing/2014/main" id="{CEBF966D-7C7D-4028-993A-A730265F1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5821363"/>
            <a:ext cx="438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B2B2B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>
                <a:solidFill>
                  <a:schemeClr val="bg1">
                    <a:lumMod val="65000"/>
                  </a:schemeClr>
                </a:solidFill>
              </a:rPr>
              <a:t>1 m</a:t>
            </a:r>
          </a:p>
        </p:txBody>
      </p:sp>
      <p:sp>
        <p:nvSpPr>
          <p:cNvPr id="58380" name="Text Box 12">
            <a:extLst>
              <a:ext uri="{FF2B5EF4-FFF2-40B4-BE49-F238E27FC236}">
                <a16:creationId xmlns:a16="http://schemas.microsoft.com/office/drawing/2014/main" id="{84531358-4CB5-4421-9F78-EC58A3FB3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543175"/>
            <a:ext cx="2960688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altLang="en-US" sz="1400" i="1">
                <a:solidFill>
                  <a:schemeClr val="bg1">
                    <a:lumMod val="65000"/>
                  </a:schemeClr>
                </a:solidFill>
              </a:rPr>
              <a:t>For the -2D lens: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400">
                <a:solidFill>
                  <a:schemeClr val="bg1">
                    <a:lumMod val="65000"/>
                  </a:schemeClr>
                </a:solidFill>
              </a:rPr>
              <a:t>U = 1/-0.5 = -2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400">
                <a:solidFill>
                  <a:schemeClr val="bg1">
                    <a:lumMod val="65000"/>
                  </a:schemeClr>
                </a:solidFill>
              </a:rPr>
              <a:t>P = -2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400">
                <a:solidFill>
                  <a:schemeClr val="bg1">
                    <a:lumMod val="65000"/>
                  </a:schemeClr>
                </a:solidFill>
              </a:rPr>
              <a:t>V = -4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400">
                <a:solidFill>
                  <a:schemeClr val="bg1">
                    <a:lumMod val="65000"/>
                  </a:schemeClr>
                </a:solidFill>
              </a:rPr>
              <a:t>The image from the first lens is 1/-4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400">
                <a:solidFill>
                  <a:schemeClr val="bg1">
                    <a:lumMod val="65000"/>
                  </a:schemeClr>
                </a:solidFill>
              </a:rPr>
              <a:t>= .25 m to the left of the first lens</a:t>
            </a:r>
          </a:p>
        </p:txBody>
      </p:sp>
      <p:sp>
        <p:nvSpPr>
          <p:cNvPr id="58381" name="Line 13">
            <a:extLst>
              <a:ext uri="{FF2B5EF4-FFF2-40B4-BE49-F238E27FC236}">
                <a16:creationId xmlns:a16="http://schemas.microsoft.com/office/drawing/2014/main" id="{527B7BC8-C509-4575-A4AE-8D43B32162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4419600"/>
            <a:ext cx="1524000" cy="3810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8382" name="Line 14">
            <a:extLst>
              <a:ext uri="{FF2B5EF4-FFF2-40B4-BE49-F238E27FC236}">
                <a16:creationId xmlns:a16="http://schemas.microsoft.com/office/drawing/2014/main" id="{81CF33F7-F988-4BF2-9223-85E5587DF93E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4800600"/>
            <a:ext cx="1524000" cy="3810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8383" name="Line 15">
            <a:extLst>
              <a:ext uri="{FF2B5EF4-FFF2-40B4-BE49-F238E27FC236}">
                <a16:creationId xmlns:a16="http://schemas.microsoft.com/office/drawing/2014/main" id="{FD227DC3-84AD-429F-B3CC-C6E65517FAA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800600"/>
            <a:ext cx="3810000" cy="3810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8384" name="Line 16">
            <a:extLst>
              <a:ext uri="{FF2B5EF4-FFF2-40B4-BE49-F238E27FC236}">
                <a16:creationId xmlns:a16="http://schemas.microsoft.com/office/drawing/2014/main" id="{F440C2B0-3C99-4026-A595-C47E586215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4419600"/>
            <a:ext cx="3810000" cy="3810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8385" name="Oval 17">
            <a:extLst>
              <a:ext uri="{FF2B5EF4-FFF2-40B4-BE49-F238E27FC236}">
                <a16:creationId xmlns:a16="http://schemas.microsoft.com/office/drawing/2014/main" id="{499457D3-0516-4620-B926-1FDCD5BBD7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724400"/>
            <a:ext cx="152400" cy="1524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8386" name="Text Box 18">
            <a:extLst>
              <a:ext uri="{FF2B5EF4-FFF2-40B4-BE49-F238E27FC236}">
                <a16:creationId xmlns:a16="http://schemas.microsoft.com/office/drawing/2014/main" id="{C07BCC1F-83AB-45A4-BD1E-2D782691B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478338"/>
            <a:ext cx="5492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000">
                <a:solidFill>
                  <a:schemeClr val="bg1">
                    <a:lumMod val="65000"/>
                  </a:schemeClr>
                </a:solidFill>
              </a:rPr>
              <a:t>Object</a:t>
            </a:r>
          </a:p>
        </p:txBody>
      </p:sp>
      <p:sp>
        <p:nvSpPr>
          <p:cNvPr id="58387" name="Text Box 19">
            <a:extLst>
              <a:ext uri="{FF2B5EF4-FFF2-40B4-BE49-F238E27FC236}">
                <a16:creationId xmlns:a16="http://schemas.microsoft.com/office/drawing/2014/main" id="{A14C12B5-5F79-491B-8DEB-12913BC5F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251325"/>
            <a:ext cx="5349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000">
                <a:solidFill>
                  <a:schemeClr val="bg1">
                    <a:lumMod val="65000"/>
                  </a:schemeClr>
                </a:solidFill>
              </a:rPr>
              <a:t>Image</a:t>
            </a:r>
          </a:p>
        </p:txBody>
      </p:sp>
      <p:sp>
        <p:nvSpPr>
          <p:cNvPr id="60436" name="Text Box 20">
            <a:extLst>
              <a:ext uri="{FF2B5EF4-FFF2-40B4-BE49-F238E27FC236}">
                <a16:creationId xmlns:a16="http://schemas.microsoft.com/office/drawing/2014/main" id="{47912173-63DB-4DC1-9593-19A33ABC7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590800"/>
            <a:ext cx="3438525" cy="12446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B2B2B2"/>
                </a:solidFill>
              </a:rPr>
              <a:t>For the +1D lens: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B2B2B2"/>
                </a:solidFill>
              </a:rPr>
              <a:t>U = 1/-1.25 m = -0.8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B2B2B2"/>
                </a:solidFill>
              </a:rPr>
              <a:t>P = +1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B2B2B2"/>
                </a:solidFill>
              </a:rPr>
              <a:t>V = +0.2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B2B2B2"/>
                </a:solidFill>
              </a:rPr>
              <a:t>The image from the second lens is 1/+0.2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B2B2B2"/>
                </a:solidFill>
              </a:rPr>
              <a:t>= 5 m to the right of the second lens</a:t>
            </a:r>
          </a:p>
        </p:txBody>
      </p:sp>
      <p:sp>
        <p:nvSpPr>
          <p:cNvPr id="58390" name="Line 22">
            <a:extLst>
              <a:ext uri="{FF2B5EF4-FFF2-40B4-BE49-F238E27FC236}">
                <a16:creationId xmlns:a16="http://schemas.microsoft.com/office/drawing/2014/main" id="{D454F0F4-E170-47FA-96E1-3614764A9B6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20788" y="4267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8391" name="Line 23">
            <a:extLst>
              <a:ext uri="{FF2B5EF4-FFF2-40B4-BE49-F238E27FC236}">
                <a16:creationId xmlns:a16="http://schemas.microsoft.com/office/drawing/2014/main" id="{D6BA087D-DDB2-4667-A1F0-8FEA2349734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20788" y="4267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8392" name="Line 24">
            <a:extLst>
              <a:ext uri="{FF2B5EF4-FFF2-40B4-BE49-F238E27FC236}">
                <a16:creationId xmlns:a16="http://schemas.microsoft.com/office/drawing/2014/main" id="{D4ED52B9-88AE-40AF-8182-A7ECCFD93AA8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9600" y="5486400"/>
            <a:ext cx="0" cy="1143000"/>
          </a:xfrm>
          <a:prstGeom prst="line">
            <a:avLst/>
          </a:prstGeom>
          <a:noFill/>
          <a:ln w="2857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8393" name="Line 25">
            <a:extLst>
              <a:ext uri="{FF2B5EF4-FFF2-40B4-BE49-F238E27FC236}">
                <a16:creationId xmlns:a16="http://schemas.microsoft.com/office/drawing/2014/main" id="{62CAD892-ACC4-4CA9-87F7-8785CA5039B2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791200"/>
            <a:ext cx="29718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8394" name="Text Box 26">
            <a:extLst>
              <a:ext uri="{FF2B5EF4-FFF2-40B4-BE49-F238E27FC236}">
                <a16:creationId xmlns:a16="http://schemas.microsoft.com/office/drawing/2014/main" id="{2AFDEBA0-CDBC-46C4-B479-932F073D3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821363"/>
            <a:ext cx="438150" cy="27463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B2B2B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>
                <a:solidFill>
                  <a:schemeClr val="bg1">
                    <a:lumMod val="65000"/>
                  </a:schemeClr>
                </a:solidFill>
              </a:rPr>
              <a:t>5 m</a:t>
            </a:r>
          </a:p>
        </p:txBody>
      </p:sp>
      <p:sp>
        <p:nvSpPr>
          <p:cNvPr id="58395" name="Line 27">
            <a:extLst>
              <a:ext uri="{FF2B5EF4-FFF2-40B4-BE49-F238E27FC236}">
                <a16:creationId xmlns:a16="http://schemas.microsoft.com/office/drawing/2014/main" id="{BE41E4B7-B9F4-4A99-B2FE-49DE4152F175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4419600"/>
            <a:ext cx="2971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8396" name="Line 28">
            <a:extLst>
              <a:ext uri="{FF2B5EF4-FFF2-40B4-BE49-F238E27FC236}">
                <a16:creationId xmlns:a16="http://schemas.microsoft.com/office/drawing/2014/main" id="{6415A258-70D4-4B81-894C-A85D421DF4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4800600"/>
            <a:ext cx="2971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8397" name="Oval 29">
            <a:extLst>
              <a:ext uri="{FF2B5EF4-FFF2-40B4-BE49-F238E27FC236}">
                <a16:creationId xmlns:a16="http://schemas.microsoft.com/office/drawing/2014/main" id="{F520D499-319B-4405-88AC-21461D84D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4724400"/>
            <a:ext cx="152400" cy="1524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8398" name="Text Box 30">
            <a:extLst>
              <a:ext uri="{FF2B5EF4-FFF2-40B4-BE49-F238E27FC236}">
                <a16:creationId xmlns:a16="http://schemas.microsoft.com/office/drawing/2014/main" id="{F4493251-7BA0-4A7B-8FDF-FFD175317A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9413" y="4479925"/>
            <a:ext cx="534987" cy="2444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000">
                <a:solidFill>
                  <a:schemeClr val="bg1">
                    <a:lumMod val="65000"/>
                  </a:schemeClr>
                </a:solidFill>
              </a:rPr>
              <a:t>Image</a:t>
            </a:r>
          </a:p>
        </p:txBody>
      </p:sp>
      <p:grpSp>
        <p:nvGrpSpPr>
          <p:cNvPr id="60447" name="Group 31">
            <a:extLst>
              <a:ext uri="{FF2B5EF4-FFF2-40B4-BE49-F238E27FC236}">
                <a16:creationId xmlns:a16="http://schemas.microsoft.com/office/drawing/2014/main" id="{5DF4EB18-0BB5-48CE-BE35-924B0750019E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343400"/>
            <a:ext cx="457200" cy="914400"/>
            <a:chOff x="3072" y="2064"/>
            <a:chExt cx="816" cy="1248"/>
          </a:xfrm>
        </p:grpSpPr>
        <p:sp>
          <p:nvSpPr>
            <p:cNvPr id="58429" name="Freeform 32">
              <a:extLst>
                <a:ext uri="{FF2B5EF4-FFF2-40B4-BE49-F238E27FC236}">
                  <a16:creationId xmlns:a16="http://schemas.microsoft.com/office/drawing/2014/main" id="{8D5F6093-717F-4A7A-9A66-3C6C5761B2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2" y="2064"/>
              <a:ext cx="249" cy="1248"/>
            </a:xfrm>
            <a:custGeom>
              <a:avLst/>
              <a:gdLst>
                <a:gd name="T0" fmla="*/ 0 w 200"/>
                <a:gd name="T1" fmla="*/ 0 h 1248"/>
                <a:gd name="T2" fmla="*/ 1074 w 200"/>
                <a:gd name="T3" fmla="*/ 624 h 1248"/>
                <a:gd name="T4" fmla="*/ 269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58430" name="Freeform 33">
              <a:extLst>
                <a:ext uri="{FF2B5EF4-FFF2-40B4-BE49-F238E27FC236}">
                  <a16:creationId xmlns:a16="http://schemas.microsoft.com/office/drawing/2014/main" id="{1E5CED91-82A7-4AEE-B244-6CC3CAE0B29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647" y="2064"/>
              <a:ext cx="241" cy="1248"/>
            </a:xfrm>
            <a:custGeom>
              <a:avLst/>
              <a:gdLst>
                <a:gd name="T0" fmla="*/ 0 w 200"/>
                <a:gd name="T1" fmla="*/ 0 h 1248"/>
                <a:gd name="T2" fmla="*/ 822 w 200"/>
                <a:gd name="T3" fmla="*/ 624 h 1248"/>
                <a:gd name="T4" fmla="*/ 209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58431" name="Line 34">
              <a:extLst>
                <a:ext uri="{FF2B5EF4-FFF2-40B4-BE49-F238E27FC236}">
                  <a16:creationId xmlns:a16="http://schemas.microsoft.com/office/drawing/2014/main" id="{53A3B1C6-D6EB-491E-BA61-A91A945E28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06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58432" name="Line 35">
              <a:extLst>
                <a:ext uri="{FF2B5EF4-FFF2-40B4-BE49-F238E27FC236}">
                  <a16:creationId xmlns:a16="http://schemas.microsoft.com/office/drawing/2014/main" id="{6B513F9E-3981-437F-96E6-11A1F1ED49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331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58400" name="Line 36">
            <a:extLst>
              <a:ext uri="{FF2B5EF4-FFF2-40B4-BE49-F238E27FC236}">
                <a16:creationId xmlns:a16="http://schemas.microsoft.com/office/drawing/2014/main" id="{158E3055-FBE6-454F-A64F-2B8F77E23B4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5486400"/>
            <a:ext cx="0" cy="3048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8401" name="Line 37">
            <a:extLst>
              <a:ext uri="{FF2B5EF4-FFF2-40B4-BE49-F238E27FC236}">
                <a16:creationId xmlns:a16="http://schemas.microsoft.com/office/drawing/2014/main" id="{756F03BB-4E81-4329-A789-4F857425F1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43434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8402" name="Line 38">
            <a:extLst>
              <a:ext uri="{FF2B5EF4-FFF2-40B4-BE49-F238E27FC236}">
                <a16:creationId xmlns:a16="http://schemas.microsoft.com/office/drawing/2014/main" id="{E9238107-1539-4A3C-B8DC-65A1E0585E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4114800"/>
            <a:ext cx="609600" cy="304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8403" name="Line 39">
            <a:extLst>
              <a:ext uri="{FF2B5EF4-FFF2-40B4-BE49-F238E27FC236}">
                <a16:creationId xmlns:a16="http://schemas.microsoft.com/office/drawing/2014/main" id="{F76EB9A5-0E96-4702-8F8F-CAF375DCCBA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8006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8404" name="Line 40">
            <a:extLst>
              <a:ext uri="{FF2B5EF4-FFF2-40B4-BE49-F238E27FC236}">
                <a16:creationId xmlns:a16="http://schemas.microsoft.com/office/drawing/2014/main" id="{42EF4878-007E-427F-8222-EAF2245ED17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81600"/>
            <a:ext cx="609600" cy="304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8405" name="Oval 41">
            <a:extLst>
              <a:ext uri="{FF2B5EF4-FFF2-40B4-BE49-F238E27FC236}">
                <a16:creationId xmlns:a16="http://schemas.microsoft.com/office/drawing/2014/main" id="{03A3C64A-AC3B-4D49-9D94-E837343C2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724400"/>
            <a:ext cx="152400" cy="1524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8406" name="Line 42">
            <a:extLst>
              <a:ext uri="{FF2B5EF4-FFF2-40B4-BE49-F238E27FC236}">
                <a16:creationId xmlns:a16="http://schemas.microsoft.com/office/drawing/2014/main" id="{0354D91B-F108-41C5-9965-25D479CA4D1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791200"/>
            <a:ext cx="0" cy="838200"/>
          </a:xfrm>
          <a:prstGeom prst="line">
            <a:avLst/>
          </a:prstGeom>
          <a:noFill/>
          <a:ln w="2857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8407" name="Line 43">
            <a:extLst>
              <a:ext uri="{FF2B5EF4-FFF2-40B4-BE49-F238E27FC236}">
                <a16:creationId xmlns:a16="http://schemas.microsoft.com/office/drawing/2014/main" id="{1AAD8386-1D07-42F6-B8D5-6C4776356E3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6172200"/>
            <a:ext cx="37338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8408" name="Text Box 44">
            <a:extLst>
              <a:ext uri="{FF2B5EF4-FFF2-40B4-BE49-F238E27FC236}">
                <a16:creationId xmlns:a16="http://schemas.microsoft.com/office/drawing/2014/main" id="{036ABE66-6607-4193-BBB2-EAF1181EA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7050" y="6202363"/>
            <a:ext cx="700088" cy="27463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B2B2B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>
                <a:solidFill>
                  <a:schemeClr val="bg1">
                    <a:lumMod val="65000"/>
                  </a:schemeClr>
                </a:solidFill>
              </a:rPr>
              <a:t>-1.25 m</a:t>
            </a:r>
          </a:p>
        </p:txBody>
      </p:sp>
      <p:sp>
        <p:nvSpPr>
          <p:cNvPr id="58409" name="Text Box 45">
            <a:extLst>
              <a:ext uri="{FF2B5EF4-FFF2-40B4-BE49-F238E27FC236}">
                <a16:creationId xmlns:a16="http://schemas.microsoft.com/office/drawing/2014/main" id="{44DB7A09-ADAD-437A-834A-F59E4FFB61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3850" y="5562600"/>
            <a:ext cx="615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B2B2B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>
                <a:solidFill>
                  <a:schemeClr val="bg1">
                    <a:lumMod val="65000"/>
                  </a:schemeClr>
                </a:solidFill>
              </a:rPr>
              <a:t>-.25 m</a:t>
            </a:r>
          </a:p>
        </p:txBody>
      </p:sp>
      <p:sp>
        <p:nvSpPr>
          <p:cNvPr id="58410" name="Rectangle 46">
            <a:extLst>
              <a:ext uri="{FF2B5EF4-FFF2-40B4-BE49-F238E27FC236}">
                <a16:creationId xmlns:a16="http://schemas.microsoft.com/office/drawing/2014/main" id="{F6564795-A783-405B-85C1-35F4B7717D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114800"/>
            <a:ext cx="533400" cy="1905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8411" name="Line 47">
            <a:extLst>
              <a:ext uri="{FF2B5EF4-FFF2-40B4-BE49-F238E27FC236}">
                <a16:creationId xmlns:a16="http://schemas.microsoft.com/office/drawing/2014/main" id="{A714751C-FA90-43D4-AFC6-E9196BF7A8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5638800"/>
            <a:ext cx="152400" cy="3048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8412" name="Line 48">
            <a:extLst>
              <a:ext uri="{FF2B5EF4-FFF2-40B4-BE49-F238E27FC236}">
                <a16:creationId xmlns:a16="http://schemas.microsoft.com/office/drawing/2014/main" id="{CE625304-8974-4B97-999A-CE6316570F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96200" y="5638800"/>
            <a:ext cx="152400" cy="3048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8413" name="Line 49">
            <a:extLst>
              <a:ext uri="{FF2B5EF4-FFF2-40B4-BE49-F238E27FC236}">
                <a16:creationId xmlns:a16="http://schemas.microsoft.com/office/drawing/2014/main" id="{3B76285E-180F-475A-ADBA-72504DFA1D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4495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8414" name="Line 50">
            <a:extLst>
              <a:ext uri="{FF2B5EF4-FFF2-40B4-BE49-F238E27FC236}">
                <a16:creationId xmlns:a16="http://schemas.microsoft.com/office/drawing/2014/main" id="{0F2F14BD-8D29-455B-BF18-472F106DDE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472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8415" name="Line 51">
            <a:extLst>
              <a:ext uri="{FF2B5EF4-FFF2-40B4-BE49-F238E27FC236}">
                <a16:creationId xmlns:a16="http://schemas.microsoft.com/office/drawing/2014/main" id="{F2100275-1280-4CDA-95BE-8761D697E4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772400" y="4648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8416" name="Line 52">
            <a:extLst>
              <a:ext uri="{FF2B5EF4-FFF2-40B4-BE49-F238E27FC236}">
                <a16:creationId xmlns:a16="http://schemas.microsoft.com/office/drawing/2014/main" id="{917A8C55-7C80-4556-8E1F-DB3C88E17D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772400" y="48006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8417" name="Line 53">
            <a:extLst>
              <a:ext uri="{FF2B5EF4-FFF2-40B4-BE49-F238E27FC236}">
                <a16:creationId xmlns:a16="http://schemas.microsoft.com/office/drawing/2014/main" id="{C5D1576E-F48B-4EED-8FB1-A6EEEB4DC72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6553200"/>
            <a:ext cx="7467600" cy="0"/>
          </a:xfrm>
          <a:prstGeom prst="line">
            <a:avLst/>
          </a:prstGeom>
          <a:noFill/>
          <a:ln w="28575">
            <a:solidFill>
              <a:srgbClr val="B2B2B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8418" name="Text Box 54">
            <a:extLst>
              <a:ext uri="{FF2B5EF4-FFF2-40B4-BE49-F238E27FC236}">
                <a16:creationId xmlns:a16="http://schemas.microsoft.com/office/drawing/2014/main" id="{FA58DBE9-12C8-4866-AF97-107DE73F9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6583363"/>
            <a:ext cx="657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B2B2B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 b="1" i="1">
                <a:solidFill>
                  <a:schemeClr val="bg1">
                    <a:lumMod val="65000"/>
                  </a:schemeClr>
                </a:solidFill>
              </a:rPr>
              <a:t>6.50 m</a:t>
            </a:r>
          </a:p>
        </p:txBody>
      </p:sp>
      <p:sp>
        <p:nvSpPr>
          <p:cNvPr id="60467" name="Text Box 55">
            <a:extLst>
              <a:ext uri="{FF2B5EF4-FFF2-40B4-BE49-F238E27FC236}">
                <a16:creationId xmlns:a16="http://schemas.microsoft.com/office/drawing/2014/main" id="{2AE711DB-AA06-4AB6-8A11-795D9DFB1A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1050" y="2968625"/>
            <a:ext cx="19367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rgbClr val="B2B2B2"/>
                </a:solidFill>
              </a:rPr>
              <a:t>Distance from object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rgbClr val="B2B2B2"/>
                </a:solidFill>
              </a:rPr>
              <a:t>to image = 6.50 m</a:t>
            </a:r>
          </a:p>
        </p:txBody>
      </p:sp>
      <p:sp>
        <p:nvSpPr>
          <p:cNvPr id="60468" name="Text Box 56">
            <a:extLst>
              <a:ext uri="{FF2B5EF4-FFF2-40B4-BE49-F238E27FC236}">
                <a16:creationId xmlns:a16="http://schemas.microsoft.com/office/drawing/2014/main" id="{A74DC2AF-5DB2-435F-BED7-47C0BCC55F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57200"/>
            <a:ext cx="4894263" cy="97472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B2B2B2"/>
                </a:solidFill>
              </a:rPr>
              <a:t>An object is located ½ m to the left of a -2D lens,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B2B2B2"/>
                </a:solidFill>
              </a:rPr>
              <a:t>which is in turn 1 m to the left of a +1D lens. How far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B2B2B2"/>
                </a:solidFill>
              </a:rPr>
              <a:t>is the final image from the object?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B2B2B2"/>
                </a:solidFill>
              </a:rPr>
              <a:t>6.50 m</a:t>
            </a:r>
            <a:endParaRPr lang="en-US" altLang="en-US" sz="1600" dirty="0">
              <a:solidFill>
                <a:srgbClr val="B2B2B2"/>
              </a:solidFill>
            </a:endParaRPr>
          </a:p>
        </p:txBody>
      </p:sp>
      <p:sp>
        <p:nvSpPr>
          <p:cNvPr id="58421" name="Line 57">
            <a:extLst>
              <a:ext uri="{FF2B5EF4-FFF2-40B4-BE49-F238E27FC236}">
                <a16:creationId xmlns:a16="http://schemas.microsoft.com/office/drawing/2014/main" id="{A5890821-6EB6-4117-8618-DBAD10A9AD3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6019800"/>
            <a:ext cx="0" cy="3048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8422" name="Text Box 58">
            <a:extLst>
              <a:ext uri="{FF2B5EF4-FFF2-40B4-BE49-F238E27FC236}">
                <a16:creationId xmlns:a16="http://schemas.microsoft.com/office/drawing/2014/main" id="{9A4E3C63-6FEF-4C08-AB8A-5D24A1779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2850" y="5821363"/>
            <a:ext cx="615950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B2B2B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>
                <a:solidFill>
                  <a:schemeClr val="bg1">
                    <a:lumMod val="65000"/>
                  </a:schemeClr>
                </a:solidFill>
              </a:rPr>
              <a:t>-0.5 m</a:t>
            </a:r>
          </a:p>
        </p:txBody>
      </p:sp>
      <p:sp>
        <p:nvSpPr>
          <p:cNvPr id="60471" name="Text Box 59">
            <a:extLst>
              <a:ext uri="{FF2B5EF4-FFF2-40B4-BE49-F238E27FC236}">
                <a16:creationId xmlns:a16="http://schemas.microsoft.com/office/drawing/2014/main" id="{DF01B17D-9C92-4C31-97A3-DD9B055FA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455863"/>
            <a:ext cx="7561263" cy="1600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>
                <a:solidFill>
                  <a:srgbClr val="0000FF"/>
                </a:solidFill>
              </a:rPr>
              <a:t>But it looks like the rays from the first image/second object have to pass through the -2D lens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 dirty="0">
                <a:solidFill>
                  <a:srgbClr val="0000FF"/>
                </a:solidFill>
              </a:rPr>
              <a:t>twice</a:t>
            </a:r>
            <a:r>
              <a:rPr lang="en-US" altLang="en-US" sz="1400" i="1" dirty="0">
                <a:solidFill>
                  <a:srgbClr val="0000FF"/>
                </a:solidFill>
              </a:rPr>
              <a:t> before reaching the +1D lens. Doesn’t this refract those rays again?</a:t>
            </a:r>
            <a:endParaRPr lang="en-US" altLang="en-US" sz="14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NO. After the light bouncing off the physical object passes through the -2D lens, it acts </a:t>
            </a:r>
            <a:r>
              <a:rPr lang="en-US" altLang="en-US" sz="14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as if</a:t>
            </a:r>
            <a:r>
              <a:rPr lang="en-US" altLang="en-US" sz="1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it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came from the first image/second object location, but it’s not </a:t>
            </a:r>
            <a:r>
              <a:rPr lang="en-US" altLang="en-US" sz="14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really</a:t>
            </a:r>
            <a:r>
              <a:rPr lang="en-US" altLang="en-US" sz="1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coming from there. In fact,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as we will come to see, clinical optics is less a description of what light actually does than it 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 powerful metaphor that allows us to make useful descriptions (and prescriptions!) of what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light does. In essence, clinical optics is a convenient fiction. More on this (much) later.</a:t>
            </a:r>
          </a:p>
        </p:txBody>
      </p:sp>
      <p:sp>
        <p:nvSpPr>
          <p:cNvPr id="60472" name="Text Box 60">
            <a:extLst>
              <a:ext uri="{FF2B5EF4-FFF2-40B4-BE49-F238E27FC236}">
                <a16:creationId xmlns:a16="http://schemas.microsoft.com/office/drawing/2014/main" id="{04C1B671-743F-4389-BB64-F680D11D8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124200"/>
            <a:ext cx="2143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rgbClr val="008000"/>
                </a:solidFill>
              </a:rPr>
              <a:t>First pass through the lens</a:t>
            </a:r>
          </a:p>
        </p:txBody>
      </p:sp>
      <p:sp>
        <p:nvSpPr>
          <p:cNvPr id="60473" name="Text Box 61">
            <a:extLst>
              <a:ext uri="{FF2B5EF4-FFF2-40B4-BE49-F238E27FC236}">
                <a16:creationId xmlns:a16="http://schemas.microsoft.com/office/drawing/2014/main" id="{B6985097-B951-434F-BA3C-5B94575AF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5150" y="3581400"/>
            <a:ext cx="2457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rgbClr val="CC0000"/>
                </a:solidFill>
              </a:rPr>
              <a:t>Second pass through the lens?</a:t>
            </a:r>
          </a:p>
        </p:txBody>
      </p:sp>
      <p:sp>
        <p:nvSpPr>
          <p:cNvPr id="60474" name="Line 62">
            <a:extLst>
              <a:ext uri="{FF2B5EF4-FFF2-40B4-BE49-F238E27FC236}">
                <a16:creationId xmlns:a16="http://schemas.microsoft.com/office/drawing/2014/main" id="{6EBA0D18-415A-4FD9-BBE7-B8B068BE5D1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3352800"/>
            <a:ext cx="533400" cy="9906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5" name="Line 63">
            <a:extLst>
              <a:ext uri="{FF2B5EF4-FFF2-40B4-BE49-F238E27FC236}">
                <a16:creationId xmlns:a16="http://schemas.microsoft.com/office/drawing/2014/main" id="{3869B736-FFE3-4529-AE93-DC4CF264819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0" y="3810000"/>
            <a:ext cx="1981200" cy="9144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6" name="Slide Number Placeholder 1">
            <a:extLst>
              <a:ext uri="{FF2B5EF4-FFF2-40B4-BE49-F238E27FC236}">
                <a16:creationId xmlns:a16="http://schemas.microsoft.com/office/drawing/2014/main" id="{35716453-77AD-4845-B686-2FB90100F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EB72554-3516-4DAD-98A6-4B30B64D8810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56</a:t>
            </a:fld>
            <a:endParaRPr lang="en-US" altLang="en-US" sz="1000"/>
          </a:p>
        </p:txBody>
      </p:sp>
      <p:sp>
        <p:nvSpPr>
          <p:cNvPr id="66" name="Text Box 21">
            <a:extLst>
              <a:ext uri="{FF2B5EF4-FFF2-40B4-BE49-F238E27FC236}">
                <a16:creationId xmlns:a16="http://schemas.microsoft.com/office/drawing/2014/main" id="{994A2D89-F8A4-440C-9187-A1CCEDACC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0788" y="4067175"/>
            <a:ext cx="677862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bg1">
                    <a:lumMod val="75000"/>
                  </a:schemeClr>
                </a:solidFill>
                <a:latin typeface="Segoe Script" panose="030B0504020000000003" pitchFamily="66" charset="0"/>
              </a:rPr>
              <a:t>Object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60">
            <a:extLst>
              <a:ext uri="{FF2B5EF4-FFF2-40B4-BE49-F238E27FC236}">
                <a16:creationId xmlns:a16="http://schemas.microsoft.com/office/drawing/2014/main" id="{F9672D94-14B3-4A66-9E66-8A103E52A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61443" name="Text Box 3">
            <a:extLst>
              <a:ext uri="{FF2B5EF4-FFF2-40B4-BE49-F238E27FC236}">
                <a16:creationId xmlns:a16="http://schemas.microsoft.com/office/drawing/2014/main" id="{96C287D1-AB8E-4F7C-99FF-1690836A2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524000"/>
            <a:ext cx="2609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B2B2B2"/>
                </a:solidFill>
              </a:rPr>
              <a:t>U + P = V</a:t>
            </a:r>
          </a:p>
        </p:txBody>
      </p:sp>
      <p:sp>
        <p:nvSpPr>
          <p:cNvPr id="59396" name="Oval 4">
            <a:extLst>
              <a:ext uri="{FF2B5EF4-FFF2-40B4-BE49-F238E27FC236}">
                <a16:creationId xmlns:a16="http://schemas.microsoft.com/office/drawing/2014/main" id="{5109892C-8519-4513-B5C1-EC68F3D0E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343400"/>
            <a:ext cx="188913" cy="9144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9397" name="Text Box 5">
            <a:extLst>
              <a:ext uri="{FF2B5EF4-FFF2-40B4-BE49-F238E27FC236}">
                <a16:creationId xmlns:a16="http://schemas.microsoft.com/office/drawing/2014/main" id="{9F606AA9-D0E3-422E-AC4B-428389111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8825" y="4022725"/>
            <a:ext cx="511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600">
                <a:solidFill>
                  <a:schemeClr val="bg1">
                    <a:lumMod val="65000"/>
                  </a:schemeClr>
                </a:solidFill>
              </a:rPr>
              <a:t>-2D</a:t>
            </a:r>
          </a:p>
        </p:txBody>
      </p:sp>
      <p:sp>
        <p:nvSpPr>
          <p:cNvPr id="59398" name="Text Box 6">
            <a:extLst>
              <a:ext uri="{FF2B5EF4-FFF2-40B4-BE49-F238E27FC236}">
                <a16:creationId xmlns:a16="http://schemas.microsoft.com/office/drawing/2014/main" id="{4C6B664D-6CF1-4A90-AD2B-A59C40BD5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038600"/>
            <a:ext cx="561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600">
                <a:solidFill>
                  <a:schemeClr val="bg1">
                    <a:lumMod val="65000"/>
                  </a:schemeClr>
                </a:solidFill>
              </a:rPr>
              <a:t>+1D</a:t>
            </a:r>
          </a:p>
        </p:txBody>
      </p:sp>
      <p:sp>
        <p:nvSpPr>
          <p:cNvPr id="59399" name="Line 7">
            <a:extLst>
              <a:ext uri="{FF2B5EF4-FFF2-40B4-BE49-F238E27FC236}">
                <a16:creationId xmlns:a16="http://schemas.microsoft.com/office/drawing/2014/main" id="{2F23A48C-7ABE-447F-97F5-E276DF36997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791200"/>
            <a:ext cx="44958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9400" name="Line 8">
            <a:extLst>
              <a:ext uri="{FF2B5EF4-FFF2-40B4-BE49-F238E27FC236}">
                <a16:creationId xmlns:a16="http://schemas.microsoft.com/office/drawing/2014/main" id="{4FDEB0A7-3319-43F9-BA16-28FB3310EC3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486400"/>
            <a:ext cx="0" cy="6096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9401" name="Line 9">
            <a:extLst>
              <a:ext uri="{FF2B5EF4-FFF2-40B4-BE49-F238E27FC236}">
                <a16:creationId xmlns:a16="http://schemas.microsoft.com/office/drawing/2014/main" id="{0B7CDEC2-2892-4676-8138-090909074E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3300" y="5486400"/>
            <a:ext cx="0" cy="6096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9402" name="Line 10">
            <a:extLst>
              <a:ext uri="{FF2B5EF4-FFF2-40B4-BE49-F238E27FC236}">
                <a16:creationId xmlns:a16="http://schemas.microsoft.com/office/drawing/2014/main" id="{B2E5FB5C-3082-4FA0-9F5F-5F161A100F1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486400"/>
            <a:ext cx="0" cy="8382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9403" name="Text Box 11">
            <a:extLst>
              <a:ext uri="{FF2B5EF4-FFF2-40B4-BE49-F238E27FC236}">
                <a16:creationId xmlns:a16="http://schemas.microsoft.com/office/drawing/2014/main" id="{7DD883AD-2D92-4055-B0ED-0B2763020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5821363"/>
            <a:ext cx="438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B2B2B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>
                <a:solidFill>
                  <a:schemeClr val="bg1">
                    <a:lumMod val="65000"/>
                  </a:schemeClr>
                </a:solidFill>
              </a:rPr>
              <a:t>1 m</a:t>
            </a:r>
          </a:p>
        </p:txBody>
      </p:sp>
      <p:sp>
        <p:nvSpPr>
          <p:cNvPr id="59404" name="Text Box 12">
            <a:extLst>
              <a:ext uri="{FF2B5EF4-FFF2-40B4-BE49-F238E27FC236}">
                <a16:creationId xmlns:a16="http://schemas.microsoft.com/office/drawing/2014/main" id="{0F303A10-E761-428D-A1E0-3F78D679D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543175"/>
            <a:ext cx="2960688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altLang="en-US" sz="1400" i="1">
                <a:solidFill>
                  <a:schemeClr val="bg1">
                    <a:lumMod val="65000"/>
                  </a:schemeClr>
                </a:solidFill>
              </a:rPr>
              <a:t>For the -2D lens: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400">
                <a:solidFill>
                  <a:schemeClr val="bg1">
                    <a:lumMod val="65000"/>
                  </a:schemeClr>
                </a:solidFill>
              </a:rPr>
              <a:t>U = 1/-0.5 = -2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400">
                <a:solidFill>
                  <a:schemeClr val="bg1">
                    <a:lumMod val="65000"/>
                  </a:schemeClr>
                </a:solidFill>
              </a:rPr>
              <a:t>P = -2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400">
                <a:solidFill>
                  <a:schemeClr val="bg1">
                    <a:lumMod val="65000"/>
                  </a:schemeClr>
                </a:solidFill>
              </a:rPr>
              <a:t>V = -4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400">
                <a:solidFill>
                  <a:schemeClr val="bg1">
                    <a:lumMod val="65000"/>
                  </a:schemeClr>
                </a:solidFill>
              </a:rPr>
              <a:t>The image from the first lens is 1/-4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400">
                <a:solidFill>
                  <a:schemeClr val="bg1">
                    <a:lumMod val="65000"/>
                  </a:schemeClr>
                </a:solidFill>
              </a:rPr>
              <a:t>= .25 m to the left of the first lens</a:t>
            </a:r>
          </a:p>
        </p:txBody>
      </p:sp>
      <p:sp>
        <p:nvSpPr>
          <p:cNvPr id="59405" name="Line 13">
            <a:extLst>
              <a:ext uri="{FF2B5EF4-FFF2-40B4-BE49-F238E27FC236}">
                <a16:creationId xmlns:a16="http://schemas.microsoft.com/office/drawing/2014/main" id="{C68F7C6D-D5A3-474E-AAF0-976F98F9B3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44196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9406" name="Line 14">
            <a:extLst>
              <a:ext uri="{FF2B5EF4-FFF2-40B4-BE49-F238E27FC236}">
                <a16:creationId xmlns:a16="http://schemas.microsoft.com/office/drawing/2014/main" id="{9EE4D28F-EF08-42E1-B974-B2EC0AE8421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48006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9407" name="Line 15">
            <a:extLst>
              <a:ext uri="{FF2B5EF4-FFF2-40B4-BE49-F238E27FC236}">
                <a16:creationId xmlns:a16="http://schemas.microsoft.com/office/drawing/2014/main" id="{5E1FB206-0CB9-4749-9E1C-9881C64C74EF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800600"/>
            <a:ext cx="3810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9408" name="Line 16">
            <a:extLst>
              <a:ext uri="{FF2B5EF4-FFF2-40B4-BE49-F238E27FC236}">
                <a16:creationId xmlns:a16="http://schemas.microsoft.com/office/drawing/2014/main" id="{520517E2-D3F3-4B2C-B76C-CDFD9AAC29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4419600"/>
            <a:ext cx="3810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9409" name="Oval 17">
            <a:extLst>
              <a:ext uri="{FF2B5EF4-FFF2-40B4-BE49-F238E27FC236}">
                <a16:creationId xmlns:a16="http://schemas.microsoft.com/office/drawing/2014/main" id="{A1C5C672-873F-46A1-8317-FED6E7085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724400"/>
            <a:ext cx="152400" cy="1524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9410" name="Text Box 18">
            <a:extLst>
              <a:ext uri="{FF2B5EF4-FFF2-40B4-BE49-F238E27FC236}">
                <a16:creationId xmlns:a16="http://schemas.microsoft.com/office/drawing/2014/main" id="{9A02504D-7078-44B9-BBDD-45787BFE76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478338"/>
            <a:ext cx="5492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000">
                <a:solidFill>
                  <a:schemeClr val="bg1">
                    <a:lumMod val="65000"/>
                  </a:schemeClr>
                </a:solidFill>
              </a:rPr>
              <a:t>Object</a:t>
            </a:r>
          </a:p>
        </p:txBody>
      </p:sp>
      <p:sp>
        <p:nvSpPr>
          <p:cNvPr id="59411" name="Text Box 19">
            <a:extLst>
              <a:ext uri="{FF2B5EF4-FFF2-40B4-BE49-F238E27FC236}">
                <a16:creationId xmlns:a16="http://schemas.microsoft.com/office/drawing/2014/main" id="{EA5F1A4F-693B-426E-8186-E0B2ABC8A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251325"/>
            <a:ext cx="5349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000">
                <a:solidFill>
                  <a:schemeClr val="bg1">
                    <a:lumMod val="65000"/>
                  </a:schemeClr>
                </a:solidFill>
              </a:rPr>
              <a:t>Image</a:t>
            </a:r>
          </a:p>
        </p:txBody>
      </p:sp>
      <p:sp>
        <p:nvSpPr>
          <p:cNvPr id="61460" name="Text Box 20">
            <a:extLst>
              <a:ext uri="{FF2B5EF4-FFF2-40B4-BE49-F238E27FC236}">
                <a16:creationId xmlns:a16="http://schemas.microsoft.com/office/drawing/2014/main" id="{C48B1588-E326-473C-80E7-ACD56E9C1C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590800"/>
            <a:ext cx="3438525" cy="12446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B2B2B2"/>
                </a:solidFill>
              </a:rPr>
              <a:t>For the +1D lens: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B2B2B2"/>
                </a:solidFill>
              </a:rPr>
              <a:t>U = 1/-1.25 m = -0.8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B2B2B2"/>
                </a:solidFill>
              </a:rPr>
              <a:t>P = +1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B2B2B2"/>
                </a:solidFill>
              </a:rPr>
              <a:t>V = +0.2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B2B2B2"/>
                </a:solidFill>
              </a:rPr>
              <a:t>The image from the second lens is 1/+0.2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B2B2B2"/>
                </a:solidFill>
              </a:rPr>
              <a:t>= 5 m to the right of the second lens</a:t>
            </a:r>
          </a:p>
        </p:txBody>
      </p:sp>
      <p:sp>
        <p:nvSpPr>
          <p:cNvPr id="59414" name="Line 22">
            <a:extLst>
              <a:ext uri="{FF2B5EF4-FFF2-40B4-BE49-F238E27FC236}">
                <a16:creationId xmlns:a16="http://schemas.microsoft.com/office/drawing/2014/main" id="{33B381F4-754A-443F-9607-0112A4BB643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20788" y="4267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9415" name="Line 23">
            <a:extLst>
              <a:ext uri="{FF2B5EF4-FFF2-40B4-BE49-F238E27FC236}">
                <a16:creationId xmlns:a16="http://schemas.microsoft.com/office/drawing/2014/main" id="{7863C4D7-ECA9-4A00-BB95-62F9F17FB8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20788" y="4267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9416" name="Line 24">
            <a:extLst>
              <a:ext uri="{FF2B5EF4-FFF2-40B4-BE49-F238E27FC236}">
                <a16:creationId xmlns:a16="http://schemas.microsoft.com/office/drawing/2014/main" id="{3B09DFB7-71D8-4703-B579-15A082564AC7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9600" y="5486400"/>
            <a:ext cx="0" cy="1143000"/>
          </a:xfrm>
          <a:prstGeom prst="line">
            <a:avLst/>
          </a:prstGeom>
          <a:noFill/>
          <a:ln w="2857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9417" name="Line 25">
            <a:extLst>
              <a:ext uri="{FF2B5EF4-FFF2-40B4-BE49-F238E27FC236}">
                <a16:creationId xmlns:a16="http://schemas.microsoft.com/office/drawing/2014/main" id="{240ED243-C6B9-49F0-8E62-C8BC7F78ABB6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791200"/>
            <a:ext cx="29718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9418" name="Text Box 26">
            <a:extLst>
              <a:ext uri="{FF2B5EF4-FFF2-40B4-BE49-F238E27FC236}">
                <a16:creationId xmlns:a16="http://schemas.microsoft.com/office/drawing/2014/main" id="{5821F362-6D62-4D52-8DB9-FE49B3E3A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821363"/>
            <a:ext cx="438150" cy="27463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B2B2B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>
                <a:solidFill>
                  <a:schemeClr val="bg1">
                    <a:lumMod val="65000"/>
                  </a:schemeClr>
                </a:solidFill>
              </a:rPr>
              <a:t>5 m</a:t>
            </a:r>
          </a:p>
        </p:txBody>
      </p:sp>
      <p:sp>
        <p:nvSpPr>
          <p:cNvPr id="59419" name="Line 27">
            <a:extLst>
              <a:ext uri="{FF2B5EF4-FFF2-40B4-BE49-F238E27FC236}">
                <a16:creationId xmlns:a16="http://schemas.microsoft.com/office/drawing/2014/main" id="{42455E68-AC93-4CA5-8A33-EA9CB88489EB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4419600"/>
            <a:ext cx="2971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9420" name="Line 28">
            <a:extLst>
              <a:ext uri="{FF2B5EF4-FFF2-40B4-BE49-F238E27FC236}">
                <a16:creationId xmlns:a16="http://schemas.microsoft.com/office/drawing/2014/main" id="{B9BF2019-7586-46CC-A4BC-F1341A6109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4800600"/>
            <a:ext cx="2971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9421" name="Oval 29">
            <a:extLst>
              <a:ext uri="{FF2B5EF4-FFF2-40B4-BE49-F238E27FC236}">
                <a16:creationId xmlns:a16="http://schemas.microsoft.com/office/drawing/2014/main" id="{440A53A9-50E2-46D1-9782-591380D265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4724400"/>
            <a:ext cx="152400" cy="1524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9422" name="Text Box 30">
            <a:extLst>
              <a:ext uri="{FF2B5EF4-FFF2-40B4-BE49-F238E27FC236}">
                <a16:creationId xmlns:a16="http://schemas.microsoft.com/office/drawing/2014/main" id="{DBA4FBF7-7400-4088-A69C-8E7FC5AF6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9413" y="4479925"/>
            <a:ext cx="534987" cy="2444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000">
                <a:solidFill>
                  <a:schemeClr val="bg1">
                    <a:lumMod val="65000"/>
                  </a:schemeClr>
                </a:solidFill>
              </a:rPr>
              <a:t>Image</a:t>
            </a:r>
          </a:p>
        </p:txBody>
      </p:sp>
      <p:grpSp>
        <p:nvGrpSpPr>
          <p:cNvPr id="61471" name="Group 31">
            <a:extLst>
              <a:ext uri="{FF2B5EF4-FFF2-40B4-BE49-F238E27FC236}">
                <a16:creationId xmlns:a16="http://schemas.microsoft.com/office/drawing/2014/main" id="{FBCAD449-EE12-4B44-B6C1-79204DF782E4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343400"/>
            <a:ext cx="457200" cy="914400"/>
            <a:chOff x="3072" y="2064"/>
            <a:chExt cx="816" cy="1248"/>
          </a:xfrm>
        </p:grpSpPr>
        <p:sp>
          <p:nvSpPr>
            <p:cNvPr id="59449" name="Freeform 32">
              <a:extLst>
                <a:ext uri="{FF2B5EF4-FFF2-40B4-BE49-F238E27FC236}">
                  <a16:creationId xmlns:a16="http://schemas.microsoft.com/office/drawing/2014/main" id="{C557D00B-B8EC-4FC5-9F8B-B9E81C3EC6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2" y="2064"/>
              <a:ext cx="249" cy="1248"/>
            </a:xfrm>
            <a:custGeom>
              <a:avLst/>
              <a:gdLst>
                <a:gd name="T0" fmla="*/ 0 w 200"/>
                <a:gd name="T1" fmla="*/ 0 h 1248"/>
                <a:gd name="T2" fmla="*/ 1074 w 200"/>
                <a:gd name="T3" fmla="*/ 624 h 1248"/>
                <a:gd name="T4" fmla="*/ 269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59450" name="Freeform 33">
              <a:extLst>
                <a:ext uri="{FF2B5EF4-FFF2-40B4-BE49-F238E27FC236}">
                  <a16:creationId xmlns:a16="http://schemas.microsoft.com/office/drawing/2014/main" id="{3FB911D1-5A76-4ADF-8021-5A71B560D83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647" y="2064"/>
              <a:ext cx="241" cy="1248"/>
            </a:xfrm>
            <a:custGeom>
              <a:avLst/>
              <a:gdLst>
                <a:gd name="T0" fmla="*/ 0 w 200"/>
                <a:gd name="T1" fmla="*/ 0 h 1248"/>
                <a:gd name="T2" fmla="*/ 822 w 200"/>
                <a:gd name="T3" fmla="*/ 624 h 1248"/>
                <a:gd name="T4" fmla="*/ 209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59451" name="Line 34">
              <a:extLst>
                <a:ext uri="{FF2B5EF4-FFF2-40B4-BE49-F238E27FC236}">
                  <a16:creationId xmlns:a16="http://schemas.microsoft.com/office/drawing/2014/main" id="{E0CB3D68-5544-45B3-9166-69590D3EED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06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59452" name="Line 35">
              <a:extLst>
                <a:ext uri="{FF2B5EF4-FFF2-40B4-BE49-F238E27FC236}">
                  <a16:creationId xmlns:a16="http://schemas.microsoft.com/office/drawing/2014/main" id="{48D5BB26-9579-4FB8-AD48-DA157054DF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331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59424" name="Line 36">
            <a:extLst>
              <a:ext uri="{FF2B5EF4-FFF2-40B4-BE49-F238E27FC236}">
                <a16:creationId xmlns:a16="http://schemas.microsoft.com/office/drawing/2014/main" id="{2DF7AD6F-F986-47D6-8B89-5381EF44976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5486400"/>
            <a:ext cx="0" cy="3048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9425" name="Line 37">
            <a:extLst>
              <a:ext uri="{FF2B5EF4-FFF2-40B4-BE49-F238E27FC236}">
                <a16:creationId xmlns:a16="http://schemas.microsoft.com/office/drawing/2014/main" id="{D293BBC9-B657-4D1E-9083-D2E04C22833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43434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9426" name="Line 38">
            <a:extLst>
              <a:ext uri="{FF2B5EF4-FFF2-40B4-BE49-F238E27FC236}">
                <a16:creationId xmlns:a16="http://schemas.microsoft.com/office/drawing/2014/main" id="{CEDCBE76-C7AD-4D51-9DBD-BA486BA335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41148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9427" name="Line 39">
            <a:extLst>
              <a:ext uri="{FF2B5EF4-FFF2-40B4-BE49-F238E27FC236}">
                <a16:creationId xmlns:a16="http://schemas.microsoft.com/office/drawing/2014/main" id="{1E279973-22A6-4B58-9DAD-8AB07CA9F6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8006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9428" name="Line 40">
            <a:extLst>
              <a:ext uri="{FF2B5EF4-FFF2-40B4-BE49-F238E27FC236}">
                <a16:creationId xmlns:a16="http://schemas.microsoft.com/office/drawing/2014/main" id="{01145E55-12E3-4198-BF21-181ABC42BE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816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9429" name="Oval 41">
            <a:extLst>
              <a:ext uri="{FF2B5EF4-FFF2-40B4-BE49-F238E27FC236}">
                <a16:creationId xmlns:a16="http://schemas.microsoft.com/office/drawing/2014/main" id="{2206830F-041B-4073-810E-E70F01F30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724400"/>
            <a:ext cx="152400" cy="1524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9430" name="Line 42">
            <a:extLst>
              <a:ext uri="{FF2B5EF4-FFF2-40B4-BE49-F238E27FC236}">
                <a16:creationId xmlns:a16="http://schemas.microsoft.com/office/drawing/2014/main" id="{1CFBA8A8-11EF-4A05-B8BA-F6F8008B415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791200"/>
            <a:ext cx="0" cy="838200"/>
          </a:xfrm>
          <a:prstGeom prst="line">
            <a:avLst/>
          </a:prstGeom>
          <a:noFill/>
          <a:ln w="2857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9431" name="Line 43">
            <a:extLst>
              <a:ext uri="{FF2B5EF4-FFF2-40B4-BE49-F238E27FC236}">
                <a16:creationId xmlns:a16="http://schemas.microsoft.com/office/drawing/2014/main" id="{3BFC8497-D8FE-4705-81D6-70AD45AFAD7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6172200"/>
            <a:ext cx="37338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9432" name="Text Box 44">
            <a:extLst>
              <a:ext uri="{FF2B5EF4-FFF2-40B4-BE49-F238E27FC236}">
                <a16:creationId xmlns:a16="http://schemas.microsoft.com/office/drawing/2014/main" id="{6B43A58E-22F1-4734-A7B7-47B6F6CDD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7050" y="6202363"/>
            <a:ext cx="700088" cy="27463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B2B2B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>
                <a:solidFill>
                  <a:schemeClr val="bg1">
                    <a:lumMod val="65000"/>
                  </a:schemeClr>
                </a:solidFill>
              </a:rPr>
              <a:t>-1.25 m</a:t>
            </a:r>
          </a:p>
        </p:txBody>
      </p:sp>
      <p:sp>
        <p:nvSpPr>
          <p:cNvPr id="59433" name="Text Box 45">
            <a:extLst>
              <a:ext uri="{FF2B5EF4-FFF2-40B4-BE49-F238E27FC236}">
                <a16:creationId xmlns:a16="http://schemas.microsoft.com/office/drawing/2014/main" id="{81B40CE5-C257-4768-B23A-0F03F3EE3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3850" y="5562600"/>
            <a:ext cx="615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B2B2B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>
                <a:solidFill>
                  <a:schemeClr val="bg1">
                    <a:lumMod val="65000"/>
                  </a:schemeClr>
                </a:solidFill>
              </a:rPr>
              <a:t>-.25 m</a:t>
            </a:r>
          </a:p>
        </p:txBody>
      </p:sp>
      <p:sp>
        <p:nvSpPr>
          <p:cNvPr id="59434" name="Rectangle 46">
            <a:extLst>
              <a:ext uri="{FF2B5EF4-FFF2-40B4-BE49-F238E27FC236}">
                <a16:creationId xmlns:a16="http://schemas.microsoft.com/office/drawing/2014/main" id="{146FA30F-0C79-470D-9C4D-CB49E4C68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114800"/>
            <a:ext cx="533400" cy="1905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9435" name="Line 47">
            <a:extLst>
              <a:ext uri="{FF2B5EF4-FFF2-40B4-BE49-F238E27FC236}">
                <a16:creationId xmlns:a16="http://schemas.microsoft.com/office/drawing/2014/main" id="{B7699AC5-B345-40E2-9122-386E58E3FB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5638800"/>
            <a:ext cx="152400" cy="3048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9436" name="Line 48">
            <a:extLst>
              <a:ext uri="{FF2B5EF4-FFF2-40B4-BE49-F238E27FC236}">
                <a16:creationId xmlns:a16="http://schemas.microsoft.com/office/drawing/2014/main" id="{270709AD-E2A2-4429-BCA0-050C683C60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96200" y="5638800"/>
            <a:ext cx="152400" cy="3048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9437" name="Line 49">
            <a:extLst>
              <a:ext uri="{FF2B5EF4-FFF2-40B4-BE49-F238E27FC236}">
                <a16:creationId xmlns:a16="http://schemas.microsoft.com/office/drawing/2014/main" id="{86D7A265-C002-45B7-A2AB-F7F226D7FB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4495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9438" name="Line 50">
            <a:extLst>
              <a:ext uri="{FF2B5EF4-FFF2-40B4-BE49-F238E27FC236}">
                <a16:creationId xmlns:a16="http://schemas.microsoft.com/office/drawing/2014/main" id="{E9897540-1EE8-4D92-98E0-5F70E8091C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472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9439" name="Line 51">
            <a:extLst>
              <a:ext uri="{FF2B5EF4-FFF2-40B4-BE49-F238E27FC236}">
                <a16:creationId xmlns:a16="http://schemas.microsoft.com/office/drawing/2014/main" id="{EFBC0A61-D803-41F1-8F0E-F079F155BD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772400" y="4648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9440" name="Line 52">
            <a:extLst>
              <a:ext uri="{FF2B5EF4-FFF2-40B4-BE49-F238E27FC236}">
                <a16:creationId xmlns:a16="http://schemas.microsoft.com/office/drawing/2014/main" id="{236811F4-6178-4E9D-8459-C13063B3D0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772400" y="48006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9441" name="Line 53">
            <a:extLst>
              <a:ext uri="{FF2B5EF4-FFF2-40B4-BE49-F238E27FC236}">
                <a16:creationId xmlns:a16="http://schemas.microsoft.com/office/drawing/2014/main" id="{47B6DDC5-61BB-4A47-BDB8-650C533ED8E1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6553200"/>
            <a:ext cx="7467600" cy="0"/>
          </a:xfrm>
          <a:prstGeom prst="line">
            <a:avLst/>
          </a:prstGeom>
          <a:noFill/>
          <a:ln w="28575">
            <a:solidFill>
              <a:srgbClr val="B2B2B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9442" name="Text Box 54">
            <a:extLst>
              <a:ext uri="{FF2B5EF4-FFF2-40B4-BE49-F238E27FC236}">
                <a16:creationId xmlns:a16="http://schemas.microsoft.com/office/drawing/2014/main" id="{32867F07-80B2-4F82-A0F4-58441BECA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6583363"/>
            <a:ext cx="657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B2B2B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 b="1" i="1">
                <a:solidFill>
                  <a:schemeClr val="bg1">
                    <a:lumMod val="65000"/>
                  </a:schemeClr>
                </a:solidFill>
              </a:rPr>
              <a:t>6.50 m</a:t>
            </a:r>
          </a:p>
        </p:txBody>
      </p:sp>
      <p:sp>
        <p:nvSpPr>
          <p:cNvPr id="61491" name="Text Box 55">
            <a:extLst>
              <a:ext uri="{FF2B5EF4-FFF2-40B4-BE49-F238E27FC236}">
                <a16:creationId xmlns:a16="http://schemas.microsoft.com/office/drawing/2014/main" id="{3700C671-87CB-434F-9EC8-2BC430D6A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1050" y="2968625"/>
            <a:ext cx="19367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rgbClr val="B2B2B2"/>
                </a:solidFill>
              </a:rPr>
              <a:t>Distance from object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rgbClr val="B2B2B2"/>
                </a:solidFill>
              </a:rPr>
              <a:t>to image = 6.50 m</a:t>
            </a:r>
          </a:p>
        </p:txBody>
      </p:sp>
      <p:sp>
        <p:nvSpPr>
          <p:cNvPr id="61492" name="Text Box 56">
            <a:extLst>
              <a:ext uri="{FF2B5EF4-FFF2-40B4-BE49-F238E27FC236}">
                <a16:creationId xmlns:a16="http://schemas.microsoft.com/office/drawing/2014/main" id="{C7A1BBF6-234F-4079-93F8-237365AB94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57200"/>
            <a:ext cx="4894263" cy="97472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B2B2B2"/>
                </a:solidFill>
              </a:rPr>
              <a:t>An object is located ½ m to the left of a -2D lens,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B2B2B2"/>
                </a:solidFill>
              </a:rPr>
              <a:t>which is in turn 1 m to the left of a +1D lens. How far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B2B2B2"/>
                </a:solidFill>
              </a:rPr>
              <a:t>is the final image from the object?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B2B2B2"/>
                </a:solidFill>
              </a:rPr>
              <a:t>6.50 m</a:t>
            </a:r>
            <a:endParaRPr lang="en-US" altLang="en-US" sz="1600" dirty="0">
              <a:solidFill>
                <a:srgbClr val="B2B2B2"/>
              </a:solidFill>
            </a:endParaRPr>
          </a:p>
        </p:txBody>
      </p:sp>
      <p:sp>
        <p:nvSpPr>
          <p:cNvPr id="59445" name="Line 57">
            <a:extLst>
              <a:ext uri="{FF2B5EF4-FFF2-40B4-BE49-F238E27FC236}">
                <a16:creationId xmlns:a16="http://schemas.microsoft.com/office/drawing/2014/main" id="{41C6DE43-1E8D-457A-B8F4-D1C328B8E1D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6019800"/>
            <a:ext cx="0" cy="3048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9446" name="Text Box 58">
            <a:extLst>
              <a:ext uri="{FF2B5EF4-FFF2-40B4-BE49-F238E27FC236}">
                <a16:creationId xmlns:a16="http://schemas.microsoft.com/office/drawing/2014/main" id="{0E20FBA7-03E6-43B3-BA1E-070C45EC4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2850" y="5821363"/>
            <a:ext cx="615950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B2B2B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>
                <a:solidFill>
                  <a:schemeClr val="bg1">
                    <a:lumMod val="65000"/>
                  </a:schemeClr>
                </a:solidFill>
              </a:rPr>
              <a:t>-0.5 m</a:t>
            </a:r>
          </a:p>
        </p:txBody>
      </p:sp>
      <p:sp>
        <p:nvSpPr>
          <p:cNvPr id="61495" name="Text Box 59">
            <a:extLst>
              <a:ext uri="{FF2B5EF4-FFF2-40B4-BE49-F238E27FC236}">
                <a16:creationId xmlns:a16="http://schemas.microsoft.com/office/drawing/2014/main" id="{6A80361B-E864-4927-BD82-1DFABB32AB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455863"/>
            <a:ext cx="7561263" cy="1600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>
                <a:solidFill>
                  <a:srgbClr val="0000FF"/>
                </a:solidFill>
              </a:rPr>
              <a:t>But it looks like the rays from the first image/second object have to pass through the -2D lens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 dirty="0">
                <a:solidFill>
                  <a:srgbClr val="0000FF"/>
                </a:solidFill>
              </a:rPr>
              <a:t>twice</a:t>
            </a:r>
            <a:r>
              <a:rPr lang="en-US" altLang="en-US" sz="1400" i="1" dirty="0">
                <a:solidFill>
                  <a:srgbClr val="0000FF"/>
                </a:solidFill>
              </a:rPr>
              <a:t> before reaching the +1D lens. Doesn’t this refract those rays again?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0000FF"/>
                </a:solidFill>
              </a:rPr>
              <a:t>NO. After the light bouncing off the physical object passes through the -2D lens, it acts </a:t>
            </a:r>
            <a:r>
              <a:rPr lang="en-US" altLang="en-US" sz="1400" i="1" dirty="0">
                <a:solidFill>
                  <a:srgbClr val="0000FF"/>
                </a:solidFill>
              </a:rPr>
              <a:t>as if</a:t>
            </a:r>
            <a:r>
              <a:rPr lang="en-US" altLang="en-US" sz="1400" dirty="0">
                <a:solidFill>
                  <a:srgbClr val="0000FF"/>
                </a:solidFill>
              </a:rPr>
              <a:t> it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0000FF"/>
                </a:solidFill>
              </a:rPr>
              <a:t>came from the first image/second object location, but it’s not </a:t>
            </a:r>
            <a:r>
              <a:rPr lang="en-US" altLang="en-US" sz="1400" i="1" dirty="0">
                <a:solidFill>
                  <a:srgbClr val="0000FF"/>
                </a:solidFill>
              </a:rPr>
              <a:t>really</a:t>
            </a:r>
            <a:r>
              <a:rPr lang="en-US" altLang="en-US" sz="1400" dirty="0">
                <a:solidFill>
                  <a:srgbClr val="0000FF"/>
                </a:solidFill>
              </a:rPr>
              <a:t> coming from there. In fact,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0000FF"/>
                </a:solidFill>
              </a:rPr>
              <a:t>as we will come to see, clinical optics is less a description of what light actually does than it 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0000FF"/>
                </a:solidFill>
              </a:rPr>
              <a:t>a powerful </a:t>
            </a:r>
            <a:r>
              <a:rPr lang="en-US" altLang="en-US" sz="1400" b="1" dirty="0">
                <a:solidFill>
                  <a:srgbClr val="0000FF"/>
                </a:solidFill>
              </a:rPr>
              <a:t>metaphor</a:t>
            </a:r>
            <a:r>
              <a:rPr lang="en-US" altLang="en-US" sz="1400" dirty="0">
                <a:solidFill>
                  <a:srgbClr val="0000FF"/>
                </a:solidFill>
              </a:rPr>
              <a:t> that allows us to make useful descriptions (and prescriptions!) of what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0000FF"/>
                </a:solidFill>
              </a:rPr>
              <a:t>light does. In essence, clinical optics is a </a:t>
            </a:r>
            <a:r>
              <a:rPr lang="en-US" altLang="en-US" sz="1400" b="1" dirty="0">
                <a:solidFill>
                  <a:srgbClr val="0000FF"/>
                </a:solidFill>
              </a:rPr>
              <a:t>convenient fiction</a:t>
            </a:r>
            <a:r>
              <a:rPr lang="en-US" altLang="en-US" sz="1400" dirty="0">
                <a:solidFill>
                  <a:srgbClr val="0000FF"/>
                </a:solidFill>
              </a:rPr>
              <a:t>. More on this (much) later.</a:t>
            </a:r>
          </a:p>
        </p:txBody>
      </p:sp>
      <p:sp>
        <p:nvSpPr>
          <p:cNvPr id="61496" name="Slide Number Placeholder 1">
            <a:extLst>
              <a:ext uri="{FF2B5EF4-FFF2-40B4-BE49-F238E27FC236}">
                <a16:creationId xmlns:a16="http://schemas.microsoft.com/office/drawing/2014/main" id="{38B8DB2A-2EE6-4D16-B78A-38623A784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F6BC834-9D8D-4C1B-8631-28B388361FCA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57</a:t>
            </a:fld>
            <a:endParaRPr lang="en-US" altLang="en-US" sz="1000"/>
          </a:p>
        </p:txBody>
      </p:sp>
      <p:sp>
        <p:nvSpPr>
          <p:cNvPr id="61" name="Text Box 21">
            <a:extLst>
              <a:ext uri="{FF2B5EF4-FFF2-40B4-BE49-F238E27FC236}">
                <a16:creationId xmlns:a16="http://schemas.microsoft.com/office/drawing/2014/main" id="{BFB9E303-AA2B-409F-9DF7-9BCBDE377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0788" y="4067175"/>
            <a:ext cx="677862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bg1">
                    <a:lumMod val="75000"/>
                  </a:schemeClr>
                </a:solidFill>
                <a:latin typeface="Segoe Script" panose="030B0504020000000003" pitchFamily="66" charset="0"/>
              </a:rPr>
              <a:t>Object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62">
            <a:extLst>
              <a:ext uri="{FF2B5EF4-FFF2-40B4-BE49-F238E27FC236}">
                <a16:creationId xmlns:a16="http://schemas.microsoft.com/office/drawing/2014/main" id="{4B262230-BC62-4013-9FE6-8AA62E95B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62467" name="Text Box 3">
            <a:extLst>
              <a:ext uri="{FF2B5EF4-FFF2-40B4-BE49-F238E27FC236}">
                <a16:creationId xmlns:a16="http://schemas.microsoft.com/office/drawing/2014/main" id="{D584D0DC-53AD-44FB-8E0E-DC7C14B19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524000"/>
            <a:ext cx="2609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B2B2B2"/>
                </a:solidFill>
              </a:rPr>
              <a:t>U + P = V</a:t>
            </a:r>
          </a:p>
        </p:txBody>
      </p:sp>
      <p:sp>
        <p:nvSpPr>
          <p:cNvPr id="60420" name="Oval 4">
            <a:extLst>
              <a:ext uri="{FF2B5EF4-FFF2-40B4-BE49-F238E27FC236}">
                <a16:creationId xmlns:a16="http://schemas.microsoft.com/office/drawing/2014/main" id="{CE36CA80-35DA-4ECC-A950-70D903929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343400"/>
            <a:ext cx="188913" cy="9144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0421" name="Text Box 5">
            <a:extLst>
              <a:ext uri="{FF2B5EF4-FFF2-40B4-BE49-F238E27FC236}">
                <a16:creationId xmlns:a16="http://schemas.microsoft.com/office/drawing/2014/main" id="{4FB2D690-5B2F-4D15-AB4E-7253A271A3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8825" y="4022725"/>
            <a:ext cx="511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600">
                <a:solidFill>
                  <a:schemeClr val="bg1">
                    <a:lumMod val="65000"/>
                  </a:schemeClr>
                </a:solidFill>
              </a:rPr>
              <a:t>-2D</a:t>
            </a:r>
          </a:p>
        </p:txBody>
      </p:sp>
      <p:sp>
        <p:nvSpPr>
          <p:cNvPr id="60422" name="Text Box 6">
            <a:extLst>
              <a:ext uri="{FF2B5EF4-FFF2-40B4-BE49-F238E27FC236}">
                <a16:creationId xmlns:a16="http://schemas.microsoft.com/office/drawing/2014/main" id="{85EFC4D9-D4B3-441D-A1A8-25562CBDB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038600"/>
            <a:ext cx="561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600">
                <a:solidFill>
                  <a:schemeClr val="bg1">
                    <a:lumMod val="65000"/>
                  </a:schemeClr>
                </a:solidFill>
              </a:rPr>
              <a:t>+1D</a:t>
            </a:r>
          </a:p>
        </p:txBody>
      </p:sp>
      <p:sp>
        <p:nvSpPr>
          <p:cNvPr id="60423" name="Line 7">
            <a:extLst>
              <a:ext uri="{FF2B5EF4-FFF2-40B4-BE49-F238E27FC236}">
                <a16:creationId xmlns:a16="http://schemas.microsoft.com/office/drawing/2014/main" id="{17EB8A9C-F740-43F1-B363-39D9E9576335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791200"/>
            <a:ext cx="44958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0424" name="Line 8">
            <a:extLst>
              <a:ext uri="{FF2B5EF4-FFF2-40B4-BE49-F238E27FC236}">
                <a16:creationId xmlns:a16="http://schemas.microsoft.com/office/drawing/2014/main" id="{91E63ABF-EF88-434F-8B31-4EA31E466D4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486400"/>
            <a:ext cx="0" cy="6096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0425" name="Line 9">
            <a:extLst>
              <a:ext uri="{FF2B5EF4-FFF2-40B4-BE49-F238E27FC236}">
                <a16:creationId xmlns:a16="http://schemas.microsoft.com/office/drawing/2014/main" id="{9D0586FA-6847-45D1-BE4A-834A6275B22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3300" y="5486400"/>
            <a:ext cx="0" cy="6096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0426" name="Line 10">
            <a:extLst>
              <a:ext uri="{FF2B5EF4-FFF2-40B4-BE49-F238E27FC236}">
                <a16:creationId xmlns:a16="http://schemas.microsoft.com/office/drawing/2014/main" id="{CC09B5EE-3A84-4974-A27C-4933404507B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486400"/>
            <a:ext cx="0" cy="8382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0427" name="Text Box 11">
            <a:extLst>
              <a:ext uri="{FF2B5EF4-FFF2-40B4-BE49-F238E27FC236}">
                <a16:creationId xmlns:a16="http://schemas.microsoft.com/office/drawing/2014/main" id="{1FC546F9-54BC-4559-92D2-5368381AC0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5821363"/>
            <a:ext cx="438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B2B2B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>
                <a:solidFill>
                  <a:schemeClr val="bg1">
                    <a:lumMod val="65000"/>
                  </a:schemeClr>
                </a:solidFill>
              </a:rPr>
              <a:t>1 m</a:t>
            </a:r>
          </a:p>
        </p:txBody>
      </p:sp>
      <p:sp>
        <p:nvSpPr>
          <p:cNvPr id="60428" name="Text Box 12">
            <a:extLst>
              <a:ext uri="{FF2B5EF4-FFF2-40B4-BE49-F238E27FC236}">
                <a16:creationId xmlns:a16="http://schemas.microsoft.com/office/drawing/2014/main" id="{77428752-76A4-4123-B4AD-6171C126F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543175"/>
            <a:ext cx="2960688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For the -2D lens: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U = 1/-0.5 = -2D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P = -2D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V = -4D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The image from the first lens is 1/-4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= .25 m to the left of the first lens</a:t>
            </a:r>
          </a:p>
        </p:txBody>
      </p:sp>
      <p:sp>
        <p:nvSpPr>
          <p:cNvPr id="60429" name="Line 13">
            <a:extLst>
              <a:ext uri="{FF2B5EF4-FFF2-40B4-BE49-F238E27FC236}">
                <a16:creationId xmlns:a16="http://schemas.microsoft.com/office/drawing/2014/main" id="{E21C08DB-F2DD-4C08-938A-12928413C1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44196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0430" name="Line 14">
            <a:extLst>
              <a:ext uri="{FF2B5EF4-FFF2-40B4-BE49-F238E27FC236}">
                <a16:creationId xmlns:a16="http://schemas.microsoft.com/office/drawing/2014/main" id="{D59A7842-868B-4A6B-BDBD-249FD7F7581B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48006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0431" name="Line 15">
            <a:extLst>
              <a:ext uri="{FF2B5EF4-FFF2-40B4-BE49-F238E27FC236}">
                <a16:creationId xmlns:a16="http://schemas.microsoft.com/office/drawing/2014/main" id="{BA70E1DE-A791-4F3F-92E1-F3000EAAE7B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800600"/>
            <a:ext cx="3810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0432" name="Line 16">
            <a:extLst>
              <a:ext uri="{FF2B5EF4-FFF2-40B4-BE49-F238E27FC236}">
                <a16:creationId xmlns:a16="http://schemas.microsoft.com/office/drawing/2014/main" id="{34C83732-710C-4ACE-B34C-9B535B96D7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4419600"/>
            <a:ext cx="3810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0433" name="Oval 17">
            <a:extLst>
              <a:ext uri="{FF2B5EF4-FFF2-40B4-BE49-F238E27FC236}">
                <a16:creationId xmlns:a16="http://schemas.microsoft.com/office/drawing/2014/main" id="{CDC21D54-AA59-4DBA-BD18-86702C20E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724400"/>
            <a:ext cx="152400" cy="1524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0434" name="Text Box 18">
            <a:extLst>
              <a:ext uri="{FF2B5EF4-FFF2-40B4-BE49-F238E27FC236}">
                <a16:creationId xmlns:a16="http://schemas.microsoft.com/office/drawing/2014/main" id="{9D63171C-2474-454F-847D-0C64C9B57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478338"/>
            <a:ext cx="5492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000">
                <a:solidFill>
                  <a:schemeClr val="bg1">
                    <a:lumMod val="65000"/>
                  </a:schemeClr>
                </a:solidFill>
              </a:rPr>
              <a:t>Object</a:t>
            </a:r>
          </a:p>
        </p:txBody>
      </p:sp>
      <p:sp>
        <p:nvSpPr>
          <p:cNvPr id="60435" name="Text Box 19">
            <a:extLst>
              <a:ext uri="{FF2B5EF4-FFF2-40B4-BE49-F238E27FC236}">
                <a16:creationId xmlns:a16="http://schemas.microsoft.com/office/drawing/2014/main" id="{F23A34B0-2F83-4931-8FA7-E666326F9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251325"/>
            <a:ext cx="5349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000">
                <a:solidFill>
                  <a:schemeClr val="bg1">
                    <a:lumMod val="65000"/>
                  </a:schemeClr>
                </a:solidFill>
              </a:rPr>
              <a:t>Image</a:t>
            </a:r>
          </a:p>
        </p:txBody>
      </p:sp>
      <p:sp>
        <p:nvSpPr>
          <p:cNvPr id="62484" name="Text Box 20">
            <a:extLst>
              <a:ext uri="{FF2B5EF4-FFF2-40B4-BE49-F238E27FC236}">
                <a16:creationId xmlns:a16="http://schemas.microsoft.com/office/drawing/2014/main" id="{0A80AE18-0ECA-4897-8E45-E74C2203AE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590800"/>
            <a:ext cx="3438525" cy="12446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>
                <a:solidFill>
                  <a:srgbClr val="B2B2B2"/>
                </a:solidFill>
              </a:rPr>
              <a:t>For the +1D lens: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B2B2B2"/>
                </a:solidFill>
              </a:rPr>
              <a:t>U = 1/-1.25 m = -0.8D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B2B2B2"/>
                </a:solidFill>
              </a:rPr>
              <a:t>P = +1D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B2B2B2"/>
                </a:solidFill>
              </a:rPr>
              <a:t>V = +0.2D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B2B2B2"/>
                </a:solidFill>
              </a:rPr>
              <a:t>The image from the second lens is 1/+0.2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B2B2B2"/>
                </a:solidFill>
              </a:rPr>
              <a:t>= 5 m to the right of the second lens</a:t>
            </a:r>
          </a:p>
        </p:txBody>
      </p:sp>
      <p:sp>
        <p:nvSpPr>
          <p:cNvPr id="60438" name="Line 22">
            <a:extLst>
              <a:ext uri="{FF2B5EF4-FFF2-40B4-BE49-F238E27FC236}">
                <a16:creationId xmlns:a16="http://schemas.microsoft.com/office/drawing/2014/main" id="{450304B8-6381-46F9-BFC5-27FEF6BAD26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20788" y="4267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0439" name="Line 23">
            <a:extLst>
              <a:ext uri="{FF2B5EF4-FFF2-40B4-BE49-F238E27FC236}">
                <a16:creationId xmlns:a16="http://schemas.microsoft.com/office/drawing/2014/main" id="{52BD855C-7D0E-4A52-9DBA-8268FC9935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20788" y="4267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0440" name="Line 24">
            <a:extLst>
              <a:ext uri="{FF2B5EF4-FFF2-40B4-BE49-F238E27FC236}">
                <a16:creationId xmlns:a16="http://schemas.microsoft.com/office/drawing/2014/main" id="{02318610-2FC5-4F65-B33A-773F8BF9D471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9600" y="5486400"/>
            <a:ext cx="0" cy="1143000"/>
          </a:xfrm>
          <a:prstGeom prst="line">
            <a:avLst/>
          </a:prstGeom>
          <a:noFill/>
          <a:ln w="2857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0441" name="Line 25">
            <a:extLst>
              <a:ext uri="{FF2B5EF4-FFF2-40B4-BE49-F238E27FC236}">
                <a16:creationId xmlns:a16="http://schemas.microsoft.com/office/drawing/2014/main" id="{AA72A206-1C06-4D66-896F-8C9BFA1A6988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791200"/>
            <a:ext cx="29718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0442" name="Text Box 26">
            <a:extLst>
              <a:ext uri="{FF2B5EF4-FFF2-40B4-BE49-F238E27FC236}">
                <a16:creationId xmlns:a16="http://schemas.microsoft.com/office/drawing/2014/main" id="{4A2503DD-A796-4DE5-9409-F5AEC9DC5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821363"/>
            <a:ext cx="438150" cy="27463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B2B2B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>
                <a:solidFill>
                  <a:schemeClr val="bg1">
                    <a:lumMod val="65000"/>
                  </a:schemeClr>
                </a:solidFill>
              </a:rPr>
              <a:t>5 m</a:t>
            </a:r>
          </a:p>
        </p:txBody>
      </p:sp>
      <p:sp>
        <p:nvSpPr>
          <p:cNvPr id="60443" name="Line 27">
            <a:extLst>
              <a:ext uri="{FF2B5EF4-FFF2-40B4-BE49-F238E27FC236}">
                <a16:creationId xmlns:a16="http://schemas.microsoft.com/office/drawing/2014/main" id="{A1EBC00D-9AA2-46E0-8D38-F317081CAE96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4419600"/>
            <a:ext cx="2971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0444" name="Line 28">
            <a:extLst>
              <a:ext uri="{FF2B5EF4-FFF2-40B4-BE49-F238E27FC236}">
                <a16:creationId xmlns:a16="http://schemas.microsoft.com/office/drawing/2014/main" id="{18B25D72-6EF5-49A4-9DF8-C47448C680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4800600"/>
            <a:ext cx="2971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0445" name="Oval 29">
            <a:extLst>
              <a:ext uri="{FF2B5EF4-FFF2-40B4-BE49-F238E27FC236}">
                <a16:creationId xmlns:a16="http://schemas.microsoft.com/office/drawing/2014/main" id="{94E25F4B-1544-4ABC-8BB3-DC7C215F9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4724400"/>
            <a:ext cx="152400" cy="1524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0446" name="Text Box 30">
            <a:extLst>
              <a:ext uri="{FF2B5EF4-FFF2-40B4-BE49-F238E27FC236}">
                <a16:creationId xmlns:a16="http://schemas.microsoft.com/office/drawing/2014/main" id="{65C0DC44-9ADA-4B99-9029-7E7E7ACB84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9413" y="4479925"/>
            <a:ext cx="534987" cy="2444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000">
                <a:solidFill>
                  <a:schemeClr val="bg1">
                    <a:lumMod val="65000"/>
                  </a:schemeClr>
                </a:solidFill>
              </a:rPr>
              <a:t>Image</a:t>
            </a:r>
          </a:p>
        </p:txBody>
      </p:sp>
      <p:grpSp>
        <p:nvGrpSpPr>
          <p:cNvPr id="62495" name="Group 31">
            <a:extLst>
              <a:ext uri="{FF2B5EF4-FFF2-40B4-BE49-F238E27FC236}">
                <a16:creationId xmlns:a16="http://schemas.microsoft.com/office/drawing/2014/main" id="{3812EDBB-6C7E-4FD6-AFE9-1E801C2B88F4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343400"/>
            <a:ext cx="457200" cy="914400"/>
            <a:chOff x="3072" y="2064"/>
            <a:chExt cx="816" cy="1248"/>
          </a:xfrm>
        </p:grpSpPr>
        <p:sp>
          <p:nvSpPr>
            <p:cNvPr id="60475" name="Freeform 32">
              <a:extLst>
                <a:ext uri="{FF2B5EF4-FFF2-40B4-BE49-F238E27FC236}">
                  <a16:creationId xmlns:a16="http://schemas.microsoft.com/office/drawing/2014/main" id="{685528A4-9CF0-4BE0-946C-ADE849BF11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2" y="2064"/>
              <a:ext cx="249" cy="1248"/>
            </a:xfrm>
            <a:custGeom>
              <a:avLst/>
              <a:gdLst>
                <a:gd name="T0" fmla="*/ 0 w 200"/>
                <a:gd name="T1" fmla="*/ 0 h 1248"/>
                <a:gd name="T2" fmla="*/ 1074 w 200"/>
                <a:gd name="T3" fmla="*/ 624 h 1248"/>
                <a:gd name="T4" fmla="*/ 269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60476" name="Freeform 33">
              <a:extLst>
                <a:ext uri="{FF2B5EF4-FFF2-40B4-BE49-F238E27FC236}">
                  <a16:creationId xmlns:a16="http://schemas.microsoft.com/office/drawing/2014/main" id="{1D7BB364-816C-49B6-A8ED-3591CA4C87E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647" y="2064"/>
              <a:ext cx="241" cy="1248"/>
            </a:xfrm>
            <a:custGeom>
              <a:avLst/>
              <a:gdLst>
                <a:gd name="T0" fmla="*/ 0 w 200"/>
                <a:gd name="T1" fmla="*/ 0 h 1248"/>
                <a:gd name="T2" fmla="*/ 822 w 200"/>
                <a:gd name="T3" fmla="*/ 624 h 1248"/>
                <a:gd name="T4" fmla="*/ 209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60477" name="Line 34">
              <a:extLst>
                <a:ext uri="{FF2B5EF4-FFF2-40B4-BE49-F238E27FC236}">
                  <a16:creationId xmlns:a16="http://schemas.microsoft.com/office/drawing/2014/main" id="{A6CC56EE-4C46-4E99-91E1-BF1FD6E94F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06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60478" name="Line 35">
              <a:extLst>
                <a:ext uri="{FF2B5EF4-FFF2-40B4-BE49-F238E27FC236}">
                  <a16:creationId xmlns:a16="http://schemas.microsoft.com/office/drawing/2014/main" id="{4E219E6D-3821-4D59-B116-5F5C862168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331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60448" name="Line 36">
            <a:extLst>
              <a:ext uri="{FF2B5EF4-FFF2-40B4-BE49-F238E27FC236}">
                <a16:creationId xmlns:a16="http://schemas.microsoft.com/office/drawing/2014/main" id="{67C33FBA-6D40-41A9-ABF1-0F699636AB5F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5486400"/>
            <a:ext cx="0" cy="3048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0449" name="Line 37">
            <a:extLst>
              <a:ext uri="{FF2B5EF4-FFF2-40B4-BE49-F238E27FC236}">
                <a16:creationId xmlns:a16="http://schemas.microsoft.com/office/drawing/2014/main" id="{251BEB1C-26B6-47C7-A169-C0BC2A2C23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43434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0450" name="Line 38">
            <a:extLst>
              <a:ext uri="{FF2B5EF4-FFF2-40B4-BE49-F238E27FC236}">
                <a16:creationId xmlns:a16="http://schemas.microsoft.com/office/drawing/2014/main" id="{E2D138CF-FEFA-43A2-BA10-5A9556BE96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41148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0451" name="Line 39">
            <a:extLst>
              <a:ext uri="{FF2B5EF4-FFF2-40B4-BE49-F238E27FC236}">
                <a16:creationId xmlns:a16="http://schemas.microsoft.com/office/drawing/2014/main" id="{13882DDF-1E01-43B8-8DB6-E478A02BA6A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8006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0452" name="Line 40">
            <a:extLst>
              <a:ext uri="{FF2B5EF4-FFF2-40B4-BE49-F238E27FC236}">
                <a16:creationId xmlns:a16="http://schemas.microsoft.com/office/drawing/2014/main" id="{7D7566B2-EA8B-4498-B2DA-E4A07068C80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816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0453" name="Oval 41">
            <a:extLst>
              <a:ext uri="{FF2B5EF4-FFF2-40B4-BE49-F238E27FC236}">
                <a16:creationId xmlns:a16="http://schemas.microsoft.com/office/drawing/2014/main" id="{AE4DE9FF-1009-48A1-BA1E-84AFDF4D33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724400"/>
            <a:ext cx="152400" cy="1524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0454" name="Line 42">
            <a:extLst>
              <a:ext uri="{FF2B5EF4-FFF2-40B4-BE49-F238E27FC236}">
                <a16:creationId xmlns:a16="http://schemas.microsoft.com/office/drawing/2014/main" id="{48FD5E7E-D2E4-4BD7-88E9-7735EECF42D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791200"/>
            <a:ext cx="0" cy="838200"/>
          </a:xfrm>
          <a:prstGeom prst="line">
            <a:avLst/>
          </a:prstGeom>
          <a:noFill/>
          <a:ln w="2857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0455" name="Line 43">
            <a:extLst>
              <a:ext uri="{FF2B5EF4-FFF2-40B4-BE49-F238E27FC236}">
                <a16:creationId xmlns:a16="http://schemas.microsoft.com/office/drawing/2014/main" id="{9E925011-6E0D-44CF-B95E-DEC67358FF8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6172200"/>
            <a:ext cx="37338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0456" name="Text Box 44">
            <a:extLst>
              <a:ext uri="{FF2B5EF4-FFF2-40B4-BE49-F238E27FC236}">
                <a16:creationId xmlns:a16="http://schemas.microsoft.com/office/drawing/2014/main" id="{6C28B8E6-682D-48AC-85BE-6B9E11E5F1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7050" y="6202363"/>
            <a:ext cx="700088" cy="27463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B2B2B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>
                <a:solidFill>
                  <a:schemeClr val="bg1">
                    <a:lumMod val="65000"/>
                  </a:schemeClr>
                </a:solidFill>
              </a:rPr>
              <a:t>-1.25 m</a:t>
            </a:r>
          </a:p>
        </p:txBody>
      </p:sp>
      <p:sp>
        <p:nvSpPr>
          <p:cNvPr id="60457" name="Text Box 45">
            <a:extLst>
              <a:ext uri="{FF2B5EF4-FFF2-40B4-BE49-F238E27FC236}">
                <a16:creationId xmlns:a16="http://schemas.microsoft.com/office/drawing/2014/main" id="{0515F736-BFF0-4C4D-9353-2CC7F67A7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3850" y="5562600"/>
            <a:ext cx="615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B2B2B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>
                <a:solidFill>
                  <a:schemeClr val="bg1">
                    <a:lumMod val="65000"/>
                  </a:schemeClr>
                </a:solidFill>
              </a:rPr>
              <a:t>-.25 m</a:t>
            </a:r>
          </a:p>
        </p:txBody>
      </p:sp>
      <p:sp>
        <p:nvSpPr>
          <p:cNvPr id="60458" name="Rectangle 46">
            <a:extLst>
              <a:ext uri="{FF2B5EF4-FFF2-40B4-BE49-F238E27FC236}">
                <a16:creationId xmlns:a16="http://schemas.microsoft.com/office/drawing/2014/main" id="{9337C5D7-EFE5-4D98-95DA-22E8D82B3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114800"/>
            <a:ext cx="533400" cy="1905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0459" name="Line 47">
            <a:extLst>
              <a:ext uri="{FF2B5EF4-FFF2-40B4-BE49-F238E27FC236}">
                <a16:creationId xmlns:a16="http://schemas.microsoft.com/office/drawing/2014/main" id="{68545C6F-3646-4752-82A4-2612F0CAB5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5638800"/>
            <a:ext cx="152400" cy="3048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0460" name="Line 48">
            <a:extLst>
              <a:ext uri="{FF2B5EF4-FFF2-40B4-BE49-F238E27FC236}">
                <a16:creationId xmlns:a16="http://schemas.microsoft.com/office/drawing/2014/main" id="{76359767-22D6-4466-AB93-D01E388F8D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96200" y="5638800"/>
            <a:ext cx="152400" cy="3048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0461" name="Line 49">
            <a:extLst>
              <a:ext uri="{FF2B5EF4-FFF2-40B4-BE49-F238E27FC236}">
                <a16:creationId xmlns:a16="http://schemas.microsoft.com/office/drawing/2014/main" id="{41361160-BC89-464F-ADBE-4073E9EBF3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4495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0462" name="Line 50">
            <a:extLst>
              <a:ext uri="{FF2B5EF4-FFF2-40B4-BE49-F238E27FC236}">
                <a16:creationId xmlns:a16="http://schemas.microsoft.com/office/drawing/2014/main" id="{F414CA2E-005C-46CC-A1E5-507268346E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472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0463" name="Line 51">
            <a:extLst>
              <a:ext uri="{FF2B5EF4-FFF2-40B4-BE49-F238E27FC236}">
                <a16:creationId xmlns:a16="http://schemas.microsoft.com/office/drawing/2014/main" id="{9076DB0B-E01D-4F09-A95F-6A8940B614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772400" y="4648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0464" name="Line 52">
            <a:extLst>
              <a:ext uri="{FF2B5EF4-FFF2-40B4-BE49-F238E27FC236}">
                <a16:creationId xmlns:a16="http://schemas.microsoft.com/office/drawing/2014/main" id="{17659B3F-7C38-4048-93CF-37B7F8AE50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772400" y="48006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0465" name="Line 53">
            <a:extLst>
              <a:ext uri="{FF2B5EF4-FFF2-40B4-BE49-F238E27FC236}">
                <a16:creationId xmlns:a16="http://schemas.microsoft.com/office/drawing/2014/main" id="{6F60436D-10A2-4F72-880A-D1F75409FE6D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6553200"/>
            <a:ext cx="7467600" cy="0"/>
          </a:xfrm>
          <a:prstGeom prst="line">
            <a:avLst/>
          </a:prstGeom>
          <a:noFill/>
          <a:ln w="28575">
            <a:solidFill>
              <a:srgbClr val="B2B2B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0466" name="Text Box 54">
            <a:extLst>
              <a:ext uri="{FF2B5EF4-FFF2-40B4-BE49-F238E27FC236}">
                <a16:creationId xmlns:a16="http://schemas.microsoft.com/office/drawing/2014/main" id="{7C14175F-EAD6-49B8-891E-3B4BFEDB9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6583363"/>
            <a:ext cx="657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B2B2B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 b="1" i="1">
                <a:solidFill>
                  <a:schemeClr val="bg1">
                    <a:lumMod val="65000"/>
                  </a:schemeClr>
                </a:solidFill>
              </a:rPr>
              <a:t>6.50 m</a:t>
            </a:r>
          </a:p>
        </p:txBody>
      </p:sp>
      <p:sp>
        <p:nvSpPr>
          <p:cNvPr id="62515" name="Text Box 55">
            <a:extLst>
              <a:ext uri="{FF2B5EF4-FFF2-40B4-BE49-F238E27FC236}">
                <a16:creationId xmlns:a16="http://schemas.microsoft.com/office/drawing/2014/main" id="{ED55D1C6-3574-4799-85E6-7F84EE6DC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1050" y="2968625"/>
            <a:ext cx="19367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rgbClr val="B2B2B2"/>
                </a:solidFill>
              </a:rPr>
              <a:t>Distance from object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rgbClr val="B2B2B2"/>
                </a:solidFill>
              </a:rPr>
              <a:t>to image = 6.50 m</a:t>
            </a:r>
          </a:p>
        </p:txBody>
      </p:sp>
      <p:sp>
        <p:nvSpPr>
          <p:cNvPr id="62516" name="Text Box 56">
            <a:extLst>
              <a:ext uri="{FF2B5EF4-FFF2-40B4-BE49-F238E27FC236}">
                <a16:creationId xmlns:a16="http://schemas.microsoft.com/office/drawing/2014/main" id="{CBD59725-6F83-4BAF-A03D-1966132DA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57200"/>
            <a:ext cx="4894263" cy="97472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B2B2B2"/>
                </a:solidFill>
              </a:rPr>
              <a:t>An object is located ½ m to the left of a -2D lens,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B2B2B2"/>
                </a:solidFill>
              </a:rPr>
              <a:t>which is in turn 1 m to the left of a +1D lens. How far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B2B2B2"/>
                </a:solidFill>
              </a:rPr>
              <a:t>is the final image from the object?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B2B2B2"/>
                </a:solidFill>
              </a:rPr>
              <a:t>6.50 m.</a:t>
            </a:r>
            <a:endParaRPr lang="en-US" altLang="en-US" sz="1600">
              <a:solidFill>
                <a:srgbClr val="B2B2B2"/>
              </a:solidFill>
            </a:endParaRPr>
          </a:p>
        </p:txBody>
      </p:sp>
      <p:sp>
        <p:nvSpPr>
          <p:cNvPr id="60469" name="Line 57">
            <a:extLst>
              <a:ext uri="{FF2B5EF4-FFF2-40B4-BE49-F238E27FC236}">
                <a16:creationId xmlns:a16="http://schemas.microsoft.com/office/drawing/2014/main" id="{A290091C-BC09-4C2E-B879-27B319FFB37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6019800"/>
            <a:ext cx="0" cy="3048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0470" name="Text Box 58">
            <a:extLst>
              <a:ext uri="{FF2B5EF4-FFF2-40B4-BE49-F238E27FC236}">
                <a16:creationId xmlns:a16="http://schemas.microsoft.com/office/drawing/2014/main" id="{D1E71D33-1E3B-4600-B553-9696466BE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2850" y="5821363"/>
            <a:ext cx="615950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B2B2B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>
                <a:solidFill>
                  <a:schemeClr val="bg1">
                    <a:lumMod val="65000"/>
                  </a:schemeClr>
                </a:solidFill>
              </a:rPr>
              <a:t>-0.5 m</a:t>
            </a:r>
          </a:p>
        </p:txBody>
      </p:sp>
      <p:sp>
        <p:nvSpPr>
          <p:cNvPr id="62519" name="Text Box 59">
            <a:extLst>
              <a:ext uri="{FF2B5EF4-FFF2-40B4-BE49-F238E27FC236}">
                <a16:creationId xmlns:a16="http://schemas.microsoft.com/office/drawing/2014/main" id="{8B7B0D67-00D2-46AC-80CB-0EE594B4E1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19200"/>
            <a:ext cx="6473825" cy="11699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>
                <a:solidFill>
                  <a:srgbClr val="CC0000"/>
                </a:solidFill>
              </a:rPr>
              <a:t>OK, but there’s another problem. Clearly, the rays that have passed through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>
                <a:solidFill>
                  <a:srgbClr val="CC0000"/>
                </a:solidFill>
              </a:rPr>
              <a:t>the -2D are far too divergent to pass through the +1D lens—they’re going to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>
                <a:solidFill>
                  <a:srgbClr val="CC0000"/>
                </a:solidFill>
              </a:rPr>
              <a:t>miss it by a mile! How can these rays possibly be refracted by the second lens?</a:t>
            </a:r>
            <a:endParaRPr lang="en-US" altLang="en-US" sz="1400" i="1" dirty="0">
              <a:solidFill>
                <a:schemeClr val="accent5">
                  <a:lumMod val="7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accent5">
                    <a:lumMod val="75000"/>
                  </a:schemeClr>
                </a:solidFill>
              </a:rPr>
              <a:t>Don’t let such ‘drawing artifacts’ fool you—some of the light will make it through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accent5">
                    <a:lumMod val="75000"/>
                  </a:schemeClr>
                </a:solidFill>
              </a:rPr>
              <a:t>the second lens.</a:t>
            </a:r>
          </a:p>
        </p:txBody>
      </p:sp>
      <p:sp>
        <p:nvSpPr>
          <p:cNvPr id="62520" name="Line 60">
            <a:extLst>
              <a:ext uri="{FF2B5EF4-FFF2-40B4-BE49-F238E27FC236}">
                <a16:creationId xmlns:a16="http://schemas.microsoft.com/office/drawing/2014/main" id="{ADB4AA6C-EDC2-4DB5-96E7-EC516E5DB5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1828800"/>
            <a:ext cx="4876800" cy="228600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3" name="Line 61">
            <a:extLst>
              <a:ext uri="{FF2B5EF4-FFF2-40B4-BE49-F238E27FC236}">
                <a16:creationId xmlns:a16="http://schemas.microsoft.com/office/drawing/2014/main" id="{2232392C-3306-4429-A713-2727CBD7954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486400"/>
            <a:ext cx="2438400" cy="121920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2522" name="Slide Number Placeholder 1">
            <a:extLst>
              <a:ext uri="{FF2B5EF4-FFF2-40B4-BE49-F238E27FC236}">
                <a16:creationId xmlns:a16="http://schemas.microsoft.com/office/drawing/2014/main" id="{AAC6D21B-6A76-4733-92F7-8D849B925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978E63F-1CF0-4EDF-B2B7-91649EDC2D68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58</a:t>
            </a:fld>
            <a:endParaRPr lang="en-US" altLang="en-US" sz="1000"/>
          </a:p>
        </p:txBody>
      </p:sp>
      <p:sp>
        <p:nvSpPr>
          <p:cNvPr id="63" name="Text Box 21">
            <a:extLst>
              <a:ext uri="{FF2B5EF4-FFF2-40B4-BE49-F238E27FC236}">
                <a16:creationId xmlns:a16="http://schemas.microsoft.com/office/drawing/2014/main" id="{005A8918-5646-431C-9969-E272DDA4C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0788" y="4067175"/>
            <a:ext cx="677862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bg1">
                    <a:lumMod val="75000"/>
                  </a:schemeClr>
                </a:solidFill>
                <a:latin typeface="Segoe Script" panose="030B0504020000000003" pitchFamily="66" charset="0"/>
              </a:rPr>
              <a:t>Object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62">
            <a:extLst>
              <a:ext uri="{FF2B5EF4-FFF2-40B4-BE49-F238E27FC236}">
                <a16:creationId xmlns:a16="http://schemas.microsoft.com/office/drawing/2014/main" id="{258462E9-A541-411A-8A32-1019CA35A2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63491" name="Text Box 3">
            <a:extLst>
              <a:ext uri="{FF2B5EF4-FFF2-40B4-BE49-F238E27FC236}">
                <a16:creationId xmlns:a16="http://schemas.microsoft.com/office/drawing/2014/main" id="{EBD6D75C-B72C-4743-9C5E-A8CFB963E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524000"/>
            <a:ext cx="2609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B2B2B2"/>
                </a:solidFill>
              </a:rPr>
              <a:t>U + P = V</a:t>
            </a:r>
          </a:p>
        </p:txBody>
      </p:sp>
      <p:sp>
        <p:nvSpPr>
          <p:cNvPr id="61444" name="Oval 4">
            <a:extLst>
              <a:ext uri="{FF2B5EF4-FFF2-40B4-BE49-F238E27FC236}">
                <a16:creationId xmlns:a16="http://schemas.microsoft.com/office/drawing/2014/main" id="{EA96C1DD-ECA7-4510-BB5B-B0D798159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343400"/>
            <a:ext cx="188913" cy="9144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1445" name="Text Box 5">
            <a:extLst>
              <a:ext uri="{FF2B5EF4-FFF2-40B4-BE49-F238E27FC236}">
                <a16:creationId xmlns:a16="http://schemas.microsoft.com/office/drawing/2014/main" id="{F9DCCE8A-092E-42A1-8A55-F450DCC65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8825" y="4022725"/>
            <a:ext cx="511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600">
                <a:solidFill>
                  <a:schemeClr val="bg1">
                    <a:lumMod val="65000"/>
                  </a:schemeClr>
                </a:solidFill>
              </a:rPr>
              <a:t>-2D</a:t>
            </a:r>
          </a:p>
        </p:txBody>
      </p:sp>
      <p:sp>
        <p:nvSpPr>
          <p:cNvPr id="61446" name="Text Box 6">
            <a:extLst>
              <a:ext uri="{FF2B5EF4-FFF2-40B4-BE49-F238E27FC236}">
                <a16:creationId xmlns:a16="http://schemas.microsoft.com/office/drawing/2014/main" id="{30E57131-E735-427D-B1FA-0441BCDFF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038600"/>
            <a:ext cx="561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600">
                <a:solidFill>
                  <a:schemeClr val="bg1">
                    <a:lumMod val="65000"/>
                  </a:schemeClr>
                </a:solidFill>
              </a:rPr>
              <a:t>+1D</a:t>
            </a:r>
          </a:p>
        </p:txBody>
      </p:sp>
      <p:sp>
        <p:nvSpPr>
          <p:cNvPr id="61447" name="Line 7">
            <a:extLst>
              <a:ext uri="{FF2B5EF4-FFF2-40B4-BE49-F238E27FC236}">
                <a16:creationId xmlns:a16="http://schemas.microsoft.com/office/drawing/2014/main" id="{E34B622D-A9A6-47D1-8A57-A443254C75C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791200"/>
            <a:ext cx="44958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1448" name="Line 8">
            <a:extLst>
              <a:ext uri="{FF2B5EF4-FFF2-40B4-BE49-F238E27FC236}">
                <a16:creationId xmlns:a16="http://schemas.microsoft.com/office/drawing/2014/main" id="{6AAE443E-2956-42B2-B380-C509F0BA55D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486400"/>
            <a:ext cx="0" cy="6096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1449" name="Line 9">
            <a:extLst>
              <a:ext uri="{FF2B5EF4-FFF2-40B4-BE49-F238E27FC236}">
                <a16:creationId xmlns:a16="http://schemas.microsoft.com/office/drawing/2014/main" id="{77AEDA96-3F8A-4D26-962D-0A10E9ACF4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3300" y="5486400"/>
            <a:ext cx="0" cy="6096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1450" name="Line 10">
            <a:extLst>
              <a:ext uri="{FF2B5EF4-FFF2-40B4-BE49-F238E27FC236}">
                <a16:creationId xmlns:a16="http://schemas.microsoft.com/office/drawing/2014/main" id="{3BA571FC-700D-44B0-8E24-A0A6B97F9614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486400"/>
            <a:ext cx="0" cy="8382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1451" name="Text Box 11">
            <a:extLst>
              <a:ext uri="{FF2B5EF4-FFF2-40B4-BE49-F238E27FC236}">
                <a16:creationId xmlns:a16="http://schemas.microsoft.com/office/drawing/2014/main" id="{A5CA2C6B-65F3-447D-B432-51E65998ED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5821363"/>
            <a:ext cx="438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B2B2B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>
                <a:solidFill>
                  <a:schemeClr val="bg1">
                    <a:lumMod val="65000"/>
                  </a:schemeClr>
                </a:solidFill>
              </a:rPr>
              <a:t>1 m</a:t>
            </a:r>
          </a:p>
        </p:txBody>
      </p:sp>
      <p:sp>
        <p:nvSpPr>
          <p:cNvPr id="61452" name="Text Box 12">
            <a:extLst>
              <a:ext uri="{FF2B5EF4-FFF2-40B4-BE49-F238E27FC236}">
                <a16:creationId xmlns:a16="http://schemas.microsoft.com/office/drawing/2014/main" id="{7E704288-DB78-4366-B2F1-3B0CEEF0D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543175"/>
            <a:ext cx="2960688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For the -2D lens: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U = 1/-0.5 = -2D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P = -2D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V = -4D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The image from the first lens is 1/-4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= .25 m to the left of the first lens</a:t>
            </a:r>
          </a:p>
        </p:txBody>
      </p:sp>
      <p:sp>
        <p:nvSpPr>
          <p:cNvPr id="61453" name="Line 13">
            <a:extLst>
              <a:ext uri="{FF2B5EF4-FFF2-40B4-BE49-F238E27FC236}">
                <a16:creationId xmlns:a16="http://schemas.microsoft.com/office/drawing/2014/main" id="{5A71A803-8BDC-4FF6-8545-555F75829E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44196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1454" name="Line 14">
            <a:extLst>
              <a:ext uri="{FF2B5EF4-FFF2-40B4-BE49-F238E27FC236}">
                <a16:creationId xmlns:a16="http://schemas.microsoft.com/office/drawing/2014/main" id="{98DD1B00-29FD-4B3B-8D96-D5143D4C6EEB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48006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1455" name="Line 15">
            <a:extLst>
              <a:ext uri="{FF2B5EF4-FFF2-40B4-BE49-F238E27FC236}">
                <a16:creationId xmlns:a16="http://schemas.microsoft.com/office/drawing/2014/main" id="{2BB15105-51D4-4689-A913-86506E6B5E9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800600"/>
            <a:ext cx="3810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1456" name="Line 16">
            <a:extLst>
              <a:ext uri="{FF2B5EF4-FFF2-40B4-BE49-F238E27FC236}">
                <a16:creationId xmlns:a16="http://schemas.microsoft.com/office/drawing/2014/main" id="{0E9968E0-F39C-49DE-AA02-214789EAA7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4419600"/>
            <a:ext cx="3810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1457" name="Oval 17">
            <a:extLst>
              <a:ext uri="{FF2B5EF4-FFF2-40B4-BE49-F238E27FC236}">
                <a16:creationId xmlns:a16="http://schemas.microsoft.com/office/drawing/2014/main" id="{C0B91F2D-F58E-4C33-B4E7-954D476B0A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724400"/>
            <a:ext cx="152400" cy="1524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1458" name="Text Box 18">
            <a:extLst>
              <a:ext uri="{FF2B5EF4-FFF2-40B4-BE49-F238E27FC236}">
                <a16:creationId xmlns:a16="http://schemas.microsoft.com/office/drawing/2014/main" id="{481CC932-8F6F-4DC7-8A40-18AD7EB98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478338"/>
            <a:ext cx="5492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000">
                <a:solidFill>
                  <a:schemeClr val="bg1">
                    <a:lumMod val="65000"/>
                  </a:schemeClr>
                </a:solidFill>
              </a:rPr>
              <a:t>Object</a:t>
            </a:r>
          </a:p>
        </p:txBody>
      </p:sp>
      <p:sp>
        <p:nvSpPr>
          <p:cNvPr id="61459" name="Text Box 19">
            <a:extLst>
              <a:ext uri="{FF2B5EF4-FFF2-40B4-BE49-F238E27FC236}">
                <a16:creationId xmlns:a16="http://schemas.microsoft.com/office/drawing/2014/main" id="{FBBFB2CF-EA9A-49A0-BC2F-EDF54B473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251325"/>
            <a:ext cx="5349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000">
                <a:solidFill>
                  <a:schemeClr val="bg1">
                    <a:lumMod val="65000"/>
                  </a:schemeClr>
                </a:solidFill>
              </a:rPr>
              <a:t>Image</a:t>
            </a:r>
          </a:p>
        </p:txBody>
      </p:sp>
      <p:sp>
        <p:nvSpPr>
          <p:cNvPr id="63508" name="Text Box 20">
            <a:extLst>
              <a:ext uri="{FF2B5EF4-FFF2-40B4-BE49-F238E27FC236}">
                <a16:creationId xmlns:a16="http://schemas.microsoft.com/office/drawing/2014/main" id="{089E91DC-A508-4F85-927E-B430E4218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590800"/>
            <a:ext cx="3438525" cy="12446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>
                <a:solidFill>
                  <a:srgbClr val="B2B2B2"/>
                </a:solidFill>
              </a:rPr>
              <a:t>For the +1D lens: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B2B2B2"/>
                </a:solidFill>
              </a:rPr>
              <a:t>U = 1/-1.25 m = -0.8D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B2B2B2"/>
                </a:solidFill>
              </a:rPr>
              <a:t>P = +1D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B2B2B2"/>
                </a:solidFill>
              </a:rPr>
              <a:t>V = +0.2D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B2B2B2"/>
                </a:solidFill>
              </a:rPr>
              <a:t>The image from the second lens is 1/+0.2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B2B2B2"/>
                </a:solidFill>
              </a:rPr>
              <a:t>= 5 m to the right of the second lens</a:t>
            </a:r>
          </a:p>
        </p:txBody>
      </p:sp>
      <p:sp>
        <p:nvSpPr>
          <p:cNvPr id="61462" name="Line 22">
            <a:extLst>
              <a:ext uri="{FF2B5EF4-FFF2-40B4-BE49-F238E27FC236}">
                <a16:creationId xmlns:a16="http://schemas.microsoft.com/office/drawing/2014/main" id="{30453C0A-B8B3-4A42-9919-BCA3FEC8B0D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20788" y="4267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1463" name="Line 23">
            <a:extLst>
              <a:ext uri="{FF2B5EF4-FFF2-40B4-BE49-F238E27FC236}">
                <a16:creationId xmlns:a16="http://schemas.microsoft.com/office/drawing/2014/main" id="{F3D00D2A-5FB9-4FCC-953D-D8056EA5A5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20788" y="4267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1464" name="Line 24">
            <a:extLst>
              <a:ext uri="{FF2B5EF4-FFF2-40B4-BE49-F238E27FC236}">
                <a16:creationId xmlns:a16="http://schemas.microsoft.com/office/drawing/2014/main" id="{DF1BD16B-A91B-44B2-A7BF-1CD706835016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9600" y="5486400"/>
            <a:ext cx="0" cy="1143000"/>
          </a:xfrm>
          <a:prstGeom prst="line">
            <a:avLst/>
          </a:prstGeom>
          <a:noFill/>
          <a:ln w="2857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1465" name="Line 25">
            <a:extLst>
              <a:ext uri="{FF2B5EF4-FFF2-40B4-BE49-F238E27FC236}">
                <a16:creationId xmlns:a16="http://schemas.microsoft.com/office/drawing/2014/main" id="{DD14F06C-8AAC-4D56-AC11-23831695A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791200"/>
            <a:ext cx="29718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1466" name="Text Box 26">
            <a:extLst>
              <a:ext uri="{FF2B5EF4-FFF2-40B4-BE49-F238E27FC236}">
                <a16:creationId xmlns:a16="http://schemas.microsoft.com/office/drawing/2014/main" id="{383A4E2F-AB23-474C-82E2-078C4349B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821363"/>
            <a:ext cx="438150" cy="27463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B2B2B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>
                <a:solidFill>
                  <a:schemeClr val="bg1">
                    <a:lumMod val="65000"/>
                  </a:schemeClr>
                </a:solidFill>
              </a:rPr>
              <a:t>5 m</a:t>
            </a:r>
          </a:p>
        </p:txBody>
      </p:sp>
      <p:sp>
        <p:nvSpPr>
          <p:cNvPr id="61467" name="Line 27">
            <a:extLst>
              <a:ext uri="{FF2B5EF4-FFF2-40B4-BE49-F238E27FC236}">
                <a16:creationId xmlns:a16="http://schemas.microsoft.com/office/drawing/2014/main" id="{339F587C-C73C-465D-A765-09B85E695EE6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4419600"/>
            <a:ext cx="2971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1468" name="Line 28">
            <a:extLst>
              <a:ext uri="{FF2B5EF4-FFF2-40B4-BE49-F238E27FC236}">
                <a16:creationId xmlns:a16="http://schemas.microsoft.com/office/drawing/2014/main" id="{889DF663-47BC-4A41-B278-DCF9E2349E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4800600"/>
            <a:ext cx="2971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1469" name="Oval 29">
            <a:extLst>
              <a:ext uri="{FF2B5EF4-FFF2-40B4-BE49-F238E27FC236}">
                <a16:creationId xmlns:a16="http://schemas.microsoft.com/office/drawing/2014/main" id="{B1E4AD03-2CE7-4BDF-B52D-EAD1E68C5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4724400"/>
            <a:ext cx="152400" cy="1524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1470" name="Text Box 30">
            <a:extLst>
              <a:ext uri="{FF2B5EF4-FFF2-40B4-BE49-F238E27FC236}">
                <a16:creationId xmlns:a16="http://schemas.microsoft.com/office/drawing/2014/main" id="{417C61E6-BA00-4714-B45D-E9AA78830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9413" y="4479925"/>
            <a:ext cx="534987" cy="2444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000">
                <a:solidFill>
                  <a:schemeClr val="bg1">
                    <a:lumMod val="65000"/>
                  </a:schemeClr>
                </a:solidFill>
              </a:rPr>
              <a:t>Image</a:t>
            </a:r>
          </a:p>
        </p:txBody>
      </p:sp>
      <p:grpSp>
        <p:nvGrpSpPr>
          <p:cNvPr id="63519" name="Group 31">
            <a:extLst>
              <a:ext uri="{FF2B5EF4-FFF2-40B4-BE49-F238E27FC236}">
                <a16:creationId xmlns:a16="http://schemas.microsoft.com/office/drawing/2014/main" id="{AB7E8617-341A-4C8B-9962-BE5E71B2B63F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343400"/>
            <a:ext cx="457200" cy="914400"/>
            <a:chOff x="3072" y="2064"/>
            <a:chExt cx="816" cy="1248"/>
          </a:xfrm>
        </p:grpSpPr>
        <p:sp>
          <p:nvSpPr>
            <p:cNvPr id="61499" name="Freeform 32">
              <a:extLst>
                <a:ext uri="{FF2B5EF4-FFF2-40B4-BE49-F238E27FC236}">
                  <a16:creationId xmlns:a16="http://schemas.microsoft.com/office/drawing/2014/main" id="{7DBD7021-635C-4DF2-B0A3-EBED4A5940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2" y="2064"/>
              <a:ext cx="249" cy="1248"/>
            </a:xfrm>
            <a:custGeom>
              <a:avLst/>
              <a:gdLst>
                <a:gd name="T0" fmla="*/ 0 w 200"/>
                <a:gd name="T1" fmla="*/ 0 h 1248"/>
                <a:gd name="T2" fmla="*/ 1074 w 200"/>
                <a:gd name="T3" fmla="*/ 624 h 1248"/>
                <a:gd name="T4" fmla="*/ 269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61500" name="Freeform 33">
              <a:extLst>
                <a:ext uri="{FF2B5EF4-FFF2-40B4-BE49-F238E27FC236}">
                  <a16:creationId xmlns:a16="http://schemas.microsoft.com/office/drawing/2014/main" id="{4026F1DC-204F-40EA-8630-A92C5BA586E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647" y="2064"/>
              <a:ext cx="241" cy="1248"/>
            </a:xfrm>
            <a:custGeom>
              <a:avLst/>
              <a:gdLst>
                <a:gd name="T0" fmla="*/ 0 w 200"/>
                <a:gd name="T1" fmla="*/ 0 h 1248"/>
                <a:gd name="T2" fmla="*/ 822 w 200"/>
                <a:gd name="T3" fmla="*/ 624 h 1248"/>
                <a:gd name="T4" fmla="*/ 209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61501" name="Line 34">
              <a:extLst>
                <a:ext uri="{FF2B5EF4-FFF2-40B4-BE49-F238E27FC236}">
                  <a16:creationId xmlns:a16="http://schemas.microsoft.com/office/drawing/2014/main" id="{79948FAC-46A8-4C3D-970A-CE7021EF7C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06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61502" name="Line 35">
              <a:extLst>
                <a:ext uri="{FF2B5EF4-FFF2-40B4-BE49-F238E27FC236}">
                  <a16:creationId xmlns:a16="http://schemas.microsoft.com/office/drawing/2014/main" id="{F5ECB6C8-7080-4700-BC81-F887102F77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331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61472" name="Line 36">
            <a:extLst>
              <a:ext uri="{FF2B5EF4-FFF2-40B4-BE49-F238E27FC236}">
                <a16:creationId xmlns:a16="http://schemas.microsoft.com/office/drawing/2014/main" id="{9FF35C3F-23DC-4495-8ACA-F4A0CC84D9C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5486400"/>
            <a:ext cx="0" cy="3048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1473" name="Line 37">
            <a:extLst>
              <a:ext uri="{FF2B5EF4-FFF2-40B4-BE49-F238E27FC236}">
                <a16:creationId xmlns:a16="http://schemas.microsoft.com/office/drawing/2014/main" id="{BC8DDD53-8A5C-454C-9CEC-7FB7B033A3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43434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1474" name="Line 38">
            <a:extLst>
              <a:ext uri="{FF2B5EF4-FFF2-40B4-BE49-F238E27FC236}">
                <a16:creationId xmlns:a16="http://schemas.microsoft.com/office/drawing/2014/main" id="{90496465-70D7-4901-A9B9-3F01F2305B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41148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1475" name="Line 39">
            <a:extLst>
              <a:ext uri="{FF2B5EF4-FFF2-40B4-BE49-F238E27FC236}">
                <a16:creationId xmlns:a16="http://schemas.microsoft.com/office/drawing/2014/main" id="{DB01BDEE-9D01-4972-8AA9-397E4F7917B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8006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1476" name="Line 40">
            <a:extLst>
              <a:ext uri="{FF2B5EF4-FFF2-40B4-BE49-F238E27FC236}">
                <a16:creationId xmlns:a16="http://schemas.microsoft.com/office/drawing/2014/main" id="{49C0709A-13B3-4C30-ABFA-42A175EDAFA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816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1477" name="Oval 41">
            <a:extLst>
              <a:ext uri="{FF2B5EF4-FFF2-40B4-BE49-F238E27FC236}">
                <a16:creationId xmlns:a16="http://schemas.microsoft.com/office/drawing/2014/main" id="{DF814FD8-73D0-4325-85D0-219A739AB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724400"/>
            <a:ext cx="152400" cy="1524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1478" name="Line 42">
            <a:extLst>
              <a:ext uri="{FF2B5EF4-FFF2-40B4-BE49-F238E27FC236}">
                <a16:creationId xmlns:a16="http://schemas.microsoft.com/office/drawing/2014/main" id="{F4F8D057-8E18-4AD0-9228-34521B59898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791200"/>
            <a:ext cx="0" cy="838200"/>
          </a:xfrm>
          <a:prstGeom prst="line">
            <a:avLst/>
          </a:prstGeom>
          <a:noFill/>
          <a:ln w="2857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1479" name="Line 43">
            <a:extLst>
              <a:ext uri="{FF2B5EF4-FFF2-40B4-BE49-F238E27FC236}">
                <a16:creationId xmlns:a16="http://schemas.microsoft.com/office/drawing/2014/main" id="{026BE4BA-F554-4C18-A6E7-35FABCA0EA6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6172200"/>
            <a:ext cx="37338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1480" name="Text Box 44">
            <a:extLst>
              <a:ext uri="{FF2B5EF4-FFF2-40B4-BE49-F238E27FC236}">
                <a16:creationId xmlns:a16="http://schemas.microsoft.com/office/drawing/2014/main" id="{2FF4A037-8158-426F-B302-F3591702F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7050" y="6202363"/>
            <a:ext cx="700088" cy="27463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B2B2B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>
                <a:solidFill>
                  <a:schemeClr val="bg1">
                    <a:lumMod val="65000"/>
                  </a:schemeClr>
                </a:solidFill>
              </a:rPr>
              <a:t>-1.25 m</a:t>
            </a:r>
          </a:p>
        </p:txBody>
      </p:sp>
      <p:sp>
        <p:nvSpPr>
          <p:cNvPr id="61481" name="Text Box 45">
            <a:extLst>
              <a:ext uri="{FF2B5EF4-FFF2-40B4-BE49-F238E27FC236}">
                <a16:creationId xmlns:a16="http://schemas.microsoft.com/office/drawing/2014/main" id="{13ADAD6C-3FC1-464C-814D-350550A8F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3850" y="5562600"/>
            <a:ext cx="615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B2B2B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>
                <a:solidFill>
                  <a:schemeClr val="bg1">
                    <a:lumMod val="65000"/>
                  </a:schemeClr>
                </a:solidFill>
              </a:rPr>
              <a:t>-.25 m</a:t>
            </a:r>
          </a:p>
        </p:txBody>
      </p:sp>
      <p:sp>
        <p:nvSpPr>
          <p:cNvPr id="61482" name="Rectangle 46">
            <a:extLst>
              <a:ext uri="{FF2B5EF4-FFF2-40B4-BE49-F238E27FC236}">
                <a16:creationId xmlns:a16="http://schemas.microsoft.com/office/drawing/2014/main" id="{B6CDCD5B-62DD-48D0-8D23-C3E7400FD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114800"/>
            <a:ext cx="533400" cy="1905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1483" name="Line 47">
            <a:extLst>
              <a:ext uri="{FF2B5EF4-FFF2-40B4-BE49-F238E27FC236}">
                <a16:creationId xmlns:a16="http://schemas.microsoft.com/office/drawing/2014/main" id="{818DB4E2-7B68-4B8D-8743-53A500F713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5638800"/>
            <a:ext cx="152400" cy="3048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1484" name="Line 48">
            <a:extLst>
              <a:ext uri="{FF2B5EF4-FFF2-40B4-BE49-F238E27FC236}">
                <a16:creationId xmlns:a16="http://schemas.microsoft.com/office/drawing/2014/main" id="{1045EB11-58C8-4C31-9542-CA108FA144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96200" y="5638800"/>
            <a:ext cx="152400" cy="3048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1485" name="Line 49">
            <a:extLst>
              <a:ext uri="{FF2B5EF4-FFF2-40B4-BE49-F238E27FC236}">
                <a16:creationId xmlns:a16="http://schemas.microsoft.com/office/drawing/2014/main" id="{7558CC33-3871-4838-81C7-84D3C4B4CD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4495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1486" name="Line 50">
            <a:extLst>
              <a:ext uri="{FF2B5EF4-FFF2-40B4-BE49-F238E27FC236}">
                <a16:creationId xmlns:a16="http://schemas.microsoft.com/office/drawing/2014/main" id="{17453509-D34C-4F34-B94E-229AAAED7D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472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1487" name="Line 51">
            <a:extLst>
              <a:ext uri="{FF2B5EF4-FFF2-40B4-BE49-F238E27FC236}">
                <a16:creationId xmlns:a16="http://schemas.microsoft.com/office/drawing/2014/main" id="{D3C71A40-7F3E-41AA-94F6-888231D340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772400" y="4648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1488" name="Line 52">
            <a:extLst>
              <a:ext uri="{FF2B5EF4-FFF2-40B4-BE49-F238E27FC236}">
                <a16:creationId xmlns:a16="http://schemas.microsoft.com/office/drawing/2014/main" id="{C3BC446D-3DFC-4F3E-A006-B2759F6610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772400" y="48006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1489" name="Line 53">
            <a:extLst>
              <a:ext uri="{FF2B5EF4-FFF2-40B4-BE49-F238E27FC236}">
                <a16:creationId xmlns:a16="http://schemas.microsoft.com/office/drawing/2014/main" id="{2B687030-F5A5-462E-94C9-C2D53F805C1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6553200"/>
            <a:ext cx="7467600" cy="0"/>
          </a:xfrm>
          <a:prstGeom prst="line">
            <a:avLst/>
          </a:prstGeom>
          <a:noFill/>
          <a:ln w="28575">
            <a:solidFill>
              <a:srgbClr val="B2B2B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1490" name="Text Box 54">
            <a:extLst>
              <a:ext uri="{FF2B5EF4-FFF2-40B4-BE49-F238E27FC236}">
                <a16:creationId xmlns:a16="http://schemas.microsoft.com/office/drawing/2014/main" id="{BB8C6AC8-5944-4BF9-9BE9-C3B69DF07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6583363"/>
            <a:ext cx="657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B2B2B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 b="1" i="1">
                <a:solidFill>
                  <a:schemeClr val="bg1">
                    <a:lumMod val="65000"/>
                  </a:schemeClr>
                </a:solidFill>
              </a:rPr>
              <a:t>6.50 m</a:t>
            </a:r>
          </a:p>
        </p:txBody>
      </p:sp>
      <p:sp>
        <p:nvSpPr>
          <p:cNvPr id="63539" name="Text Box 55">
            <a:extLst>
              <a:ext uri="{FF2B5EF4-FFF2-40B4-BE49-F238E27FC236}">
                <a16:creationId xmlns:a16="http://schemas.microsoft.com/office/drawing/2014/main" id="{90374EAC-E626-4C6A-A161-80AC7326C2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1050" y="2968625"/>
            <a:ext cx="19367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rgbClr val="B2B2B2"/>
                </a:solidFill>
              </a:rPr>
              <a:t>Distance from object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rgbClr val="B2B2B2"/>
                </a:solidFill>
              </a:rPr>
              <a:t>to image = 6.50 m</a:t>
            </a:r>
          </a:p>
        </p:txBody>
      </p:sp>
      <p:sp>
        <p:nvSpPr>
          <p:cNvPr id="63540" name="Text Box 56">
            <a:extLst>
              <a:ext uri="{FF2B5EF4-FFF2-40B4-BE49-F238E27FC236}">
                <a16:creationId xmlns:a16="http://schemas.microsoft.com/office/drawing/2014/main" id="{2B277AD1-97E7-4F94-B880-BE3665535E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57200"/>
            <a:ext cx="4894263" cy="97472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B2B2B2"/>
                </a:solidFill>
              </a:rPr>
              <a:t>An object is located ½ m to the left of a -2D lens,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B2B2B2"/>
                </a:solidFill>
              </a:rPr>
              <a:t>which is in turn 1 m to the left of a +1D lens. How far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B2B2B2"/>
                </a:solidFill>
              </a:rPr>
              <a:t>is the final image from the object?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B2B2B2"/>
                </a:solidFill>
              </a:rPr>
              <a:t>6.50 m.</a:t>
            </a:r>
            <a:endParaRPr lang="en-US" altLang="en-US" sz="1600">
              <a:solidFill>
                <a:srgbClr val="B2B2B2"/>
              </a:solidFill>
            </a:endParaRPr>
          </a:p>
        </p:txBody>
      </p:sp>
      <p:sp>
        <p:nvSpPr>
          <p:cNvPr id="61493" name="Line 57">
            <a:extLst>
              <a:ext uri="{FF2B5EF4-FFF2-40B4-BE49-F238E27FC236}">
                <a16:creationId xmlns:a16="http://schemas.microsoft.com/office/drawing/2014/main" id="{84526CA6-52D6-4CF3-9CF8-C8EB5AAF39D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6019800"/>
            <a:ext cx="0" cy="3048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1494" name="Text Box 58">
            <a:extLst>
              <a:ext uri="{FF2B5EF4-FFF2-40B4-BE49-F238E27FC236}">
                <a16:creationId xmlns:a16="http://schemas.microsoft.com/office/drawing/2014/main" id="{DA257CD7-CBC3-4E61-B047-F2F987218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2850" y="5821363"/>
            <a:ext cx="615950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B2B2B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>
                <a:solidFill>
                  <a:schemeClr val="bg1">
                    <a:lumMod val="65000"/>
                  </a:schemeClr>
                </a:solidFill>
              </a:rPr>
              <a:t>-0.5 m</a:t>
            </a:r>
          </a:p>
        </p:txBody>
      </p:sp>
      <p:sp>
        <p:nvSpPr>
          <p:cNvPr id="63543" name="Text Box 59">
            <a:extLst>
              <a:ext uri="{FF2B5EF4-FFF2-40B4-BE49-F238E27FC236}">
                <a16:creationId xmlns:a16="http://schemas.microsoft.com/office/drawing/2014/main" id="{09C8A12B-C002-45DB-AF73-18044AFE9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19200"/>
            <a:ext cx="6473825" cy="11699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>
                <a:solidFill>
                  <a:srgbClr val="CC0000"/>
                </a:solidFill>
              </a:rPr>
              <a:t>OK, but there’s another problem. Clearly, the rays that have passed through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>
                <a:solidFill>
                  <a:srgbClr val="CC0000"/>
                </a:solidFill>
              </a:rPr>
              <a:t>the -2D are far too divergent to pass through the +1D lens—they’re going to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>
                <a:solidFill>
                  <a:srgbClr val="CC0000"/>
                </a:solidFill>
              </a:rPr>
              <a:t>miss it by a mile! How can these rays possibly be refracted by the second lens?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CC0000"/>
                </a:solidFill>
              </a:rPr>
              <a:t>Don’t let such ‘drawing artifacts’ fool you—some of the light will make it through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CC0000"/>
                </a:solidFill>
              </a:rPr>
              <a:t>the second lens.</a:t>
            </a:r>
          </a:p>
        </p:txBody>
      </p:sp>
      <p:sp>
        <p:nvSpPr>
          <p:cNvPr id="63544" name="Line 60">
            <a:extLst>
              <a:ext uri="{FF2B5EF4-FFF2-40B4-BE49-F238E27FC236}">
                <a16:creationId xmlns:a16="http://schemas.microsoft.com/office/drawing/2014/main" id="{0EE56F08-FA33-4384-9FC1-936BC53AD0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1828800"/>
            <a:ext cx="4876800" cy="228600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7" name="Line 61">
            <a:extLst>
              <a:ext uri="{FF2B5EF4-FFF2-40B4-BE49-F238E27FC236}">
                <a16:creationId xmlns:a16="http://schemas.microsoft.com/office/drawing/2014/main" id="{94F1569D-B78C-46E1-8264-DB3BB796890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486400"/>
            <a:ext cx="2438400" cy="121920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3546" name="Slide Number Placeholder 1">
            <a:extLst>
              <a:ext uri="{FF2B5EF4-FFF2-40B4-BE49-F238E27FC236}">
                <a16:creationId xmlns:a16="http://schemas.microsoft.com/office/drawing/2014/main" id="{1B2E020E-3881-4C17-B566-97C900DB8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0AAE240-64FD-413F-B2B6-1C2851A32C66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59</a:t>
            </a:fld>
            <a:endParaRPr lang="en-US" altLang="en-US" sz="1000"/>
          </a:p>
        </p:txBody>
      </p:sp>
      <p:sp>
        <p:nvSpPr>
          <p:cNvPr id="63" name="Text Box 21">
            <a:extLst>
              <a:ext uri="{FF2B5EF4-FFF2-40B4-BE49-F238E27FC236}">
                <a16:creationId xmlns:a16="http://schemas.microsoft.com/office/drawing/2014/main" id="{CB6938A8-E9B2-4DF5-8B3F-F8D00CE85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0788" y="4067175"/>
            <a:ext cx="677862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bg1">
                    <a:lumMod val="75000"/>
                  </a:schemeClr>
                </a:solidFill>
                <a:latin typeface="Segoe Script" panose="030B0504020000000003" pitchFamily="66" charset="0"/>
              </a:rPr>
              <a:t>Object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84A502CD-DD48-46F5-B79C-EBB2B14658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411662"/>
          </a:xfrm>
        </p:spPr>
        <p:txBody>
          <a:bodyPr/>
          <a:lstStyle/>
          <a:p>
            <a:pPr eaLnBrk="1" hangingPunct="1"/>
            <a:r>
              <a:rPr lang="en-US" altLang="en-US" i="1"/>
              <a:t>The Vergence Formula</a:t>
            </a:r>
          </a:p>
        </p:txBody>
      </p:sp>
      <p:sp>
        <p:nvSpPr>
          <p:cNvPr id="9219" name="Rectangle 5">
            <a:extLst>
              <a:ext uri="{FF2B5EF4-FFF2-40B4-BE49-F238E27FC236}">
                <a16:creationId xmlns:a16="http://schemas.microsoft.com/office/drawing/2014/main" id="{3D0E5EC6-B2FF-4D20-841B-E505A81F8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9220" name="Slide Number Placeholder 1">
            <a:extLst>
              <a:ext uri="{FF2B5EF4-FFF2-40B4-BE49-F238E27FC236}">
                <a16:creationId xmlns:a16="http://schemas.microsoft.com/office/drawing/2014/main" id="{503C3248-D65F-4984-BA67-2A5FD4697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5DF57CA-9F8B-40D0-8CB0-FFABC1DB9C6C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65">
            <a:extLst>
              <a:ext uri="{FF2B5EF4-FFF2-40B4-BE49-F238E27FC236}">
                <a16:creationId xmlns:a16="http://schemas.microsoft.com/office/drawing/2014/main" id="{3FCF10F6-182E-44ED-80B0-767038344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64515" name="Text Box 3">
            <a:extLst>
              <a:ext uri="{FF2B5EF4-FFF2-40B4-BE49-F238E27FC236}">
                <a16:creationId xmlns:a16="http://schemas.microsoft.com/office/drawing/2014/main" id="{03A15DCE-1C97-4CA4-9C21-B572F7EBD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524000"/>
            <a:ext cx="2609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B2B2B2"/>
                </a:solidFill>
              </a:rPr>
              <a:t>U + P = V</a:t>
            </a:r>
          </a:p>
        </p:txBody>
      </p:sp>
      <p:sp>
        <p:nvSpPr>
          <p:cNvPr id="62468" name="Oval 4">
            <a:extLst>
              <a:ext uri="{FF2B5EF4-FFF2-40B4-BE49-F238E27FC236}">
                <a16:creationId xmlns:a16="http://schemas.microsoft.com/office/drawing/2014/main" id="{3E550E8C-B10D-47FF-B859-4B626EE4EA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343400"/>
            <a:ext cx="188913" cy="9144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2469" name="Text Box 5">
            <a:extLst>
              <a:ext uri="{FF2B5EF4-FFF2-40B4-BE49-F238E27FC236}">
                <a16:creationId xmlns:a16="http://schemas.microsoft.com/office/drawing/2014/main" id="{EF6C9559-3DA0-405C-ADA8-7EA6C0B8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8825" y="4022725"/>
            <a:ext cx="511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600">
                <a:solidFill>
                  <a:schemeClr val="bg1">
                    <a:lumMod val="65000"/>
                  </a:schemeClr>
                </a:solidFill>
              </a:rPr>
              <a:t>-2D</a:t>
            </a:r>
          </a:p>
        </p:txBody>
      </p:sp>
      <p:sp>
        <p:nvSpPr>
          <p:cNvPr id="62470" name="Text Box 6">
            <a:extLst>
              <a:ext uri="{FF2B5EF4-FFF2-40B4-BE49-F238E27FC236}">
                <a16:creationId xmlns:a16="http://schemas.microsoft.com/office/drawing/2014/main" id="{FBDBA2CE-968E-4A83-A58D-FAAB96248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038600"/>
            <a:ext cx="561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600">
                <a:solidFill>
                  <a:schemeClr val="bg1">
                    <a:lumMod val="65000"/>
                  </a:schemeClr>
                </a:solidFill>
              </a:rPr>
              <a:t>+1D</a:t>
            </a:r>
          </a:p>
        </p:txBody>
      </p:sp>
      <p:sp>
        <p:nvSpPr>
          <p:cNvPr id="62471" name="Line 7">
            <a:extLst>
              <a:ext uri="{FF2B5EF4-FFF2-40B4-BE49-F238E27FC236}">
                <a16:creationId xmlns:a16="http://schemas.microsoft.com/office/drawing/2014/main" id="{BED9EE4E-B0C2-4A50-9EF3-41266E3DCD7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791200"/>
            <a:ext cx="44958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2472" name="Line 8">
            <a:extLst>
              <a:ext uri="{FF2B5EF4-FFF2-40B4-BE49-F238E27FC236}">
                <a16:creationId xmlns:a16="http://schemas.microsoft.com/office/drawing/2014/main" id="{382D0E27-859E-4BD6-8F0D-9D318C5FE78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486400"/>
            <a:ext cx="0" cy="6096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2473" name="Line 9">
            <a:extLst>
              <a:ext uri="{FF2B5EF4-FFF2-40B4-BE49-F238E27FC236}">
                <a16:creationId xmlns:a16="http://schemas.microsoft.com/office/drawing/2014/main" id="{17B2E3AB-3013-4205-9DAD-87DCBD4396B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3300" y="5486400"/>
            <a:ext cx="0" cy="6096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2474" name="Line 10">
            <a:extLst>
              <a:ext uri="{FF2B5EF4-FFF2-40B4-BE49-F238E27FC236}">
                <a16:creationId xmlns:a16="http://schemas.microsoft.com/office/drawing/2014/main" id="{1EB44EDD-DAF7-477F-986B-53574F474500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486400"/>
            <a:ext cx="0" cy="8382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2475" name="Text Box 11">
            <a:extLst>
              <a:ext uri="{FF2B5EF4-FFF2-40B4-BE49-F238E27FC236}">
                <a16:creationId xmlns:a16="http://schemas.microsoft.com/office/drawing/2014/main" id="{BA6863EB-6F56-4C2C-A61D-09337D183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5821363"/>
            <a:ext cx="438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B2B2B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>
                <a:solidFill>
                  <a:schemeClr val="bg1">
                    <a:lumMod val="65000"/>
                  </a:schemeClr>
                </a:solidFill>
              </a:rPr>
              <a:t>1 m</a:t>
            </a:r>
          </a:p>
        </p:txBody>
      </p:sp>
      <p:sp>
        <p:nvSpPr>
          <p:cNvPr id="62476" name="Text Box 12">
            <a:extLst>
              <a:ext uri="{FF2B5EF4-FFF2-40B4-BE49-F238E27FC236}">
                <a16:creationId xmlns:a16="http://schemas.microsoft.com/office/drawing/2014/main" id="{B29700F8-7991-44FE-991A-F628EA847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543175"/>
            <a:ext cx="2960688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For the -2D lens: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U = 1/-0.5 = -2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P = -2D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V = -4D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The image from the first lens is 1/-4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= .25 m to the left of the first lens</a:t>
            </a:r>
          </a:p>
        </p:txBody>
      </p:sp>
      <p:sp>
        <p:nvSpPr>
          <p:cNvPr id="62477" name="Line 13">
            <a:extLst>
              <a:ext uri="{FF2B5EF4-FFF2-40B4-BE49-F238E27FC236}">
                <a16:creationId xmlns:a16="http://schemas.microsoft.com/office/drawing/2014/main" id="{5138CEFC-5CA8-40B1-B850-80B53A1176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44196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2478" name="Line 14">
            <a:extLst>
              <a:ext uri="{FF2B5EF4-FFF2-40B4-BE49-F238E27FC236}">
                <a16:creationId xmlns:a16="http://schemas.microsoft.com/office/drawing/2014/main" id="{B7643810-C62A-4E4B-A02B-B7E34C07DEB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48006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2479" name="Line 15">
            <a:extLst>
              <a:ext uri="{FF2B5EF4-FFF2-40B4-BE49-F238E27FC236}">
                <a16:creationId xmlns:a16="http://schemas.microsoft.com/office/drawing/2014/main" id="{77BE4C87-9B81-4A88-A6B7-83954EE634A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800600"/>
            <a:ext cx="3810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2480" name="Line 16">
            <a:extLst>
              <a:ext uri="{FF2B5EF4-FFF2-40B4-BE49-F238E27FC236}">
                <a16:creationId xmlns:a16="http://schemas.microsoft.com/office/drawing/2014/main" id="{7DE5B236-CD10-497D-BAFF-E35AE61625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4419600"/>
            <a:ext cx="3810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2481" name="Oval 17">
            <a:extLst>
              <a:ext uri="{FF2B5EF4-FFF2-40B4-BE49-F238E27FC236}">
                <a16:creationId xmlns:a16="http://schemas.microsoft.com/office/drawing/2014/main" id="{526408C2-1F15-42A1-A508-6C466477D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724400"/>
            <a:ext cx="152400" cy="1524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2482" name="Text Box 18">
            <a:extLst>
              <a:ext uri="{FF2B5EF4-FFF2-40B4-BE49-F238E27FC236}">
                <a16:creationId xmlns:a16="http://schemas.microsoft.com/office/drawing/2014/main" id="{D8E4E4EC-A384-4072-968F-CE9D40638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478338"/>
            <a:ext cx="5492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000">
                <a:solidFill>
                  <a:schemeClr val="bg1">
                    <a:lumMod val="65000"/>
                  </a:schemeClr>
                </a:solidFill>
              </a:rPr>
              <a:t>Object</a:t>
            </a:r>
          </a:p>
        </p:txBody>
      </p:sp>
      <p:sp>
        <p:nvSpPr>
          <p:cNvPr id="62483" name="Text Box 19">
            <a:extLst>
              <a:ext uri="{FF2B5EF4-FFF2-40B4-BE49-F238E27FC236}">
                <a16:creationId xmlns:a16="http://schemas.microsoft.com/office/drawing/2014/main" id="{8493FC10-9D6A-4483-AC88-671789667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251325"/>
            <a:ext cx="5349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000">
                <a:solidFill>
                  <a:schemeClr val="bg1">
                    <a:lumMod val="65000"/>
                  </a:schemeClr>
                </a:solidFill>
              </a:rPr>
              <a:t>Image</a:t>
            </a:r>
          </a:p>
        </p:txBody>
      </p:sp>
      <p:sp>
        <p:nvSpPr>
          <p:cNvPr id="64532" name="Text Box 20">
            <a:extLst>
              <a:ext uri="{FF2B5EF4-FFF2-40B4-BE49-F238E27FC236}">
                <a16:creationId xmlns:a16="http://schemas.microsoft.com/office/drawing/2014/main" id="{08F508F7-00E2-431A-BDF1-17E1BE3C4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590800"/>
            <a:ext cx="3438525" cy="12446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>
                <a:solidFill>
                  <a:srgbClr val="B2B2B2"/>
                </a:solidFill>
              </a:rPr>
              <a:t>For the +1D lens: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B2B2B2"/>
                </a:solidFill>
              </a:rPr>
              <a:t>U = 1/-1.25 m = -0.8D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B2B2B2"/>
                </a:solidFill>
              </a:rPr>
              <a:t>P = +1D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B2B2B2"/>
                </a:solidFill>
              </a:rPr>
              <a:t>V = +0.2D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B2B2B2"/>
                </a:solidFill>
              </a:rPr>
              <a:t>The image from the second lens is 1/+0.2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B2B2B2"/>
                </a:solidFill>
              </a:rPr>
              <a:t>= 5 m to the right of the second lens</a:t>
            </a:r>
          </a:p>
        </p:txBody>
      </p:sp>
      <p:sp>
        <p:nvSpPr>
          <p:cNvPr id="62486" name="Line 22">
            <a:extLst>
              <a:ext uri="{FF2B5EF4-FFF2-40B4-BE49-F238E27FC236}">
                <a16:creationId xmlns:a16="http://schemas.microsoft.com/office/drawing/2014/main" id="{117D3F5A-94FD-4F2C-A036-FF59C023E8A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20788" y="4267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2487" name="Line 23">
            <a:extLst>
              <a:ext uri="{FF2B5EF4-FFF2-40B4-BE49-F238E27FC236}">
                <a16:creationId xmlns:a16="http://schemas.microsoft.com/office/drawing/2014/main" id="{A65724E7-AF81-4E3E-9120-A172727779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20788" y="4267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2488" name="Line 24">
            <a:extLst>
              <a:ext uri="{FF2B5EF4-FFF2-40B4-BE49-F238E27FC236}">
                <a16:creationId xmlns:a16="http://schemas.microsoft.com/office/drawing/2014/main" id="{26662322-7437-4009-99CD-D37C5AB70887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9600" y="5486400"/>
            <a:ext cx="0" cy="1143000"/>
          </a:xfrm>
          <a:prstGeom prst="line">
            <a:avLst/>
          </a:prstGeom>
          <a:noFill/>
          <a:ln w="2857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2489" name="Line 25">
            <a:extLst>
              <a:ext uri="{FF2B5EF4-FFF2-40B4-BE49-F238E27FC236}">
                <a16:creationId xmlns:a16="http://schemas.microsoft.com/office/drawing/2014/main" id="{5D3E0B03-E493-419D-AA06-B25F77FE7A2D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791200"/>
            <a:ext cx="29718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2490" name="Text Box 26">
            <a:extLst>
              <a:ext uri="{FF2B5EF4-FFF2-40B4-BE49-F238E27FC236}">
                <a16:creationId xmlns:a16="http://schemas.microsoft.com/office/drawing/2014/main" id="{98BD7DEB-EE55-4153-8395-5617F1CC8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821363"/>
            <a:ext cx="438150" cy="27463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B2B2B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>
                <a:solidFill>
                  <a:schemeClr val="bg1">
                    <a:lumMod val="65000"/>
                  </a:schemeClr>
                </a:solidFill>
              </a:rPr>
              <a:t>5 m</a:t>
            </a:r>
          </a:p>
        </p:txBody>
      </p:sp>
      <p:sp>
        <p:nvSpPr>
          <p:cNvPr id="62491" name="Line 27">
            <a:extLst>
              <a:ext uri="{FF2B5EF4-FFF2-40B4-BE49-F238E27FC236}">
                <a16:creationId xmlns:a16="http://schemas.microsoft.com/office/drawing/2014/main" id="{3EB4EB9F-9A5F-4E1A-AF6D-8161E691EEE7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4419600"/>
            <a:ext cx="2971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2492" name="Line 28">
            <a:extLst>
              <a:ext uri="{FF2B5EF4-FFF2-40B4-BE49-F238E27FC236}">
                <a16:creationId xmlns:a16="http://schemas.microsoft.com/office/drawing/2014/main" id="{87BB8434-F8BB-46AC-B8E4-B945257012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4800600"/>
            <a:ext cx="2971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2493" name="Oval 29">
            <a:extLst>
              <a:ext uri="{FF2B5EF4-FFF2-40B4-BE49-F238E27FC236}">
                <a16:creationId xmlns:a16="http://schemas.microsoft.com/office/drawing/2014/main" id="{EF44DE16-36AC-47E5-87CE-12679D8DDB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4724400"/>
            <a:ext cx="152400" cy="1524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2494" name="Text Box 30">
            <a:extLst>
              <a:ext uri="{FF2B5EF4-FFF2-40B4-BE49-F238E27FC236}">
                <a16:creationId xmlns:a16="http://schemas.microsoft.com/office/drawing/2014/main" id="{CF76685F-5E9C-4FB0-8018-99D110FE1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9413" y="4479925"/>
            <a:ext cx="534987" cy="2444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000">
                <a:solidFill>
                  <a:schemeClr val="bg1">
                    <a:lumMod val="65000"/>
                  </a:schemeClr>
                </a:solidFill>
              </a:rPr>
              <a:t>Image</a:t>
            </a:r>
          </a:p>
        </p:txBody>
      </p:sp>
      <p:grpSp>
        <p:nvGrpSpPr>
          <p:cNvPr id="64543" name="Group 31">
            <a:extLst>
              <a:ext uri="{FF2B5EF4-FFF2-40B4-BE49-F238E27FC236}">
                <a16:creationId xmlns:a16="http://schemas.microsoft.com/office/drawing/2014/main" id="{0B4522B0-55A1-4D8B-830A-27394D700F2D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343400"/>
            <a:ext cx="457200" cy="914400"/>
            <a:chOff x="3072" y="2064"/>
            <a:chExt cx="816" cy="1248"/>
          </a:xfrm>
        </p:grpSpPr>
        <p:sp>
          <p:nvSpPr>
            <p:cNvPr id="62528" name="Freeform 32">
              <a:extLst>
                <a:ext uri="{FF2B5EF4-FFF2-40B4-BE49-F238E27FC236}">
                  <a16:creationId xmlns:a16="http://schemas.microsoft.com/office/drawing/2014/main" id="{B476306B-ACEC-48BC-8B7F-9850EC12628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2" y="2064"/>
              <a:ext cx="249" cy="1248"/>
            </a:xfrm>
            <a:custGeom>
              <a:avLst/>
              <a:gdLst>
                <a:gd name="T0" fmla="*/ 0 w 200"/>
                <a:gd name="T1" fmla="*/ 0 h 1248"/>
                <a:gd name="T2" fmla="*/ 1074 w 200"/>
                <a:gd name="T3" fmla="*/ 624 h 1248"/>
                <a:gd name="T4" fmla="*/ 269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62529" name="Freeform 33">
              <a:extLst>
                <a:ext uri="{FF2B5EF4-FFF2-40B4-BE49-F238E27FC236}">
                  <a16:creationId xmlns:a16="http://schemas.microsoft.com/office/drawing/2014/main" id="{F0E12CB9-A0D4-434B-8031-548D683BA86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647" y="2064"/>
              <a:ext cx="241" cy="1248"/>
            </a:xfrm>
            <a:custGeom>
              <a:avLst/>
              <a:gdLst>
                <a:gd name="T0" fmla="*/ 0 w 200"/>
                <a:gd name="T1" fmla="*/ 0 h 1248"/>
                <a:gd name="T2" fmla="*/ 822 w 200"/>
                <a:gd name="T3" fmla="*/ 624 h 1248"/>
                <a:gd name="T4" fmla="*/ 209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62530" name="Line 34">
              <a:extLst>
                <a:ext uri="{FF2B5EF4-FFF2-40B4-BE49-F238E27FC236}">
                  <a16:creationId xmlns:a16="http://schemas.microsoft.com/office/drawing/2014/main" id="{86460D57-F412-437A-BC48-D50C382D03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06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62531" name="Line 35">
              <a:extLst>
                <a:ext uri="{FF2B5EF4-FFF2-40B4-BE49-F238E27FC236}">
                  <a16:creationId xmlns:a16="http://schemas.microsoft.com/office/drawing/2014/main" id="{1CDD8676-D386-40AF-BAED-174A891D86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331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62496" name="Line 36">
            <a:extLst>
              <a:ext uri="{FF2B5EF4-FFF2-40B4-BE49-F238E27FC236}">
                <a16:creationId xmlns:a16="http://schemas.microsoft.com/office/drawing/2014/main" id="{83F4E3D9-D493-4DE4-B262-6D696364734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5486400"/>
            <a:ext cx="0" cy="3048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2497" name="Line 37">
            <a:extLst>
              <a:ext uri="{FF2B5EF4-FFF2-40B4-BE49-F238E27FC236}">
                <a16:creationId xmlns:a16="http://schemas.microsoft.com/office/drawing/2014/main" id="{CD56989B-B838-49CC-A1E6-1489CB207F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43434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2498" name="Line 38">
            <a:extLst>
              <a:ext uri="{FF2B5EF4-FFF2-40B4-BE49-F238E27FC236}">
                <a16:creationId xmlns:a16="http://schemas.microsoft.com/office/drawing/2014/main" id="{9E296DD6-2EF5-45F5-BA8D-5A92C11663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41148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2499" name="Line 39">
            <a:extLst>
              <a:ext uri="{FF2B5EF4-FFF2-40B4-BE49-F238E27FC236}">
                <a16:creationId xmlns:a16="http://schemas.microsoft.com/office/drawing/2014/main" id="{C9ED2473-6278-460D-BE26-58C6AEE65BA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8006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2500" name="Line 40">
            <a:extLst>
              <a:ext uri="{FF2B5EF4-FFF2-40B4-BE49-F238E27FC236}">
                <a16:creationId xmlns:a16="http://schemas.microsoft.com/office/drawing/2014/main" id="{D82C7195-6B17-488E-87A0-DA8074A366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816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2501" name="Oval 41">
            <a:extLst>
              <a:ext uri="{FF2B5EF4-FFF2-40B4-BE49-F238E27FC236}">
                <a16:creationId xmlns:a16="http://schemas.microsoft.com/office/drawing/2014/main" id="{5AD4F60F-9769-4260-AE10-68E9CA014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724400"/>
            <a:ext cx="152400" cy="1524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2502" name="Line 42">
            <a:extLst>
              <a:ext uri="{FF2B5EF4-FFF2-40B4-BE49-F238E27FC236}">
                <a16:creationId xmlns:a16="http://schemas.microsoft.com/office/drawing/2014/main" id="{6DA3094E-AAA7-47CA-A3ED-ED87459513D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791200"/>
            <a:ext cx="0" cy="838200"/>
          </a:xfrm>
          <a:prstGeom prst="line">
            <a:avLst/>
          </a:prstGeom>
          <a:noFill/>
          <a:ln w="2857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2503" name="Line 43">
            <a:extLst>
              <a:ext uri="{FF2B5EF4-FFF2-40B4-BE49-F238E27FC236}">
                <a16:creationId xmlns:a16="http://schemas.microsoft.com/office/drawing/2014/main" id="{13E28013-74C3-44B0-9496-C9D532C965A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6172200"/>
            <a:ext cx="37338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2504" name="Text Box 44">
            <a:extLst>
              <a:ext uri="{FF2B5EF4-FFF2-40B4-BE49-F238E27FC236}">
                <a16:creationId xmlns:a16="http://schemas.microsoft.com/office/drawing/2014/main" id="{9EF6AC58-3A1C-490E-B5AB-78A337333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7050" y="6202363"/>
            <a:ext cx="700088" cy="27463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B2B2B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>
                <a:solidFill>
                  <a:schemeClr val="bg1">
                    <a:lumMod val="65000"/>
                  </a:schemeClr>
                </a:solidFill>
              </a:rPr>
              <a:t>-1.25 m</a:t>
            </a:r>
          </a:p>
        </p:txBody>
      </p:sp>
      <p:sp>
        <p:nvSpPr>
          <p:cNvPr id="62505" name="Text Box 45">
            <a:extLst>
              <a:ext uri="{FF2B5EF4-FFF2-40B4-BE49-F238E27FC236}">
                <a16:creationId xmlns:a16="http://schemas.microsoft.com/office/drawing/2014/main" id="{EA9A7CC1-C6C3-45BD-8432-9227D0E8E2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3850" y="5562600"/>
            <a:ext cx="615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B2B2B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>
                <a:solidFill>
                  <a:schemeClr val="bg1">
                    <a:lumMod val="65000"/>
                  </a:schemeClr>
                </a:solidFill>
              </a:rPr>
              <a:t>-.25 m</a:t>
            </a:r>
          </a:p>
        </p:txBody>
      </p:sp>
      <p:sp>
        <p:nvSpPr>
          <p:cNvPr id="62506" name="Rectangle 46">
            <a:extLst>
              <a:ext uri="{FF2B5EF4-FFF2-40B4-BE49-F238E27FC236}">
                <a16:creationId xmlns:a16="http://schemas.microsoft.com/office/drawing/2014/main" id="{5C435E7F-D2F1-46F9-A8E4-FC60E363F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114800"/>
            <a:ext cx="533400" cy="1905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2507" name="Line 47">
            <a:extLst>
              <a:ext uri="{FF2B5EF4-FFF2-40B4-BE49-F238E27FC236}">
                <a16:creationId xmlns:a16="http://schemas.microsoft.com/office/drawing/2014/main" id="{1F2CA06F-4498-417C-A168-7D65BA573A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5638800"/>
            <a:ext cx="152400" cy="3048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2508" name="Line 48">
            <a:extLst>
              <a:ext uri="{FF2B5EF4-FFF2-40B4-BE49-F238E27FC236}">
                <a16:creationId xmlns:a16="http://schemas.microsoft.com/office/drawing/2014/main" id="{CEDD4181-B243-4F05-9D92-24937C9520C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96200" y="5638800"/>
            <a:ext cx="152400" cy="3048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2509" name="Line 49">
            <a:extLst>
              <a:ext uri="{FF2B5EF4-FFF2-40B4-BE49-F238E27FC236}">
                <a16:creationId xmlns:a16="http://schemas.microsoft.com/office/drawing/2014/main" id="{846E72EB-6700-4C59-AC44-F14367475A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4495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2510" name="Line 50">
            <a:extLst>
              <a:ext uri="{FF2B5EF4-FFF2-40B4-BE49-F238E27FC236}">
                <a16:creationId xmlns:a16="http://schemas.microsoft.com/office/drawing/2014/main" id="{B3308048-6FD6-4BDF-B80B-AAD46F8495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472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2511" name="Line 51">
            <a:extLst>
              <a:ext uri="{FF2B5EF4-FFF2-40B4-BE49-F238E27FC236}">
                <a16:creationId xmlns:a16="http://schemas.microsoft.com/office/drawing/2014/main" id="{184CECE7-C4F0-4D1A-B6B3-7FECA0FDB5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772400" y="4648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2512" name="Line 52">
            <a:extLst>
              <a:ext uri="{FF2B5EF4-FFF2-40B4-BE49-F238E27FC236}">
                <a16:creationId xmlns:a16="http://schemas.microsoft.com/office/drawing/2014/main" id="{964F0BBD-28BD-47FE-BA9B-F951270557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772400" y="48006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2513" name="Line 53">
            <a:extLst>
              <a:ext uri="{FF2B5EF4-FFF2-40B4-BE49-F238E27FC236}">
                <a16:creationId xmlns:a16="http://schemas.microsoft.com/office/drawing/2014/main" id="{9C7CE974-CECA-4623-9145-ED7B131A290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6553200"/>
            <a:ext cx="7467600" cy="0"/>
          </a:xfrm>
          <a:prstGeom prst="line">
            <a:avLst/>
          </a:prstGeom>
          <a:noFill/>
          <a:ln w="28575">
            <a:solidFill>
              <a:srgbClr val="B2B2B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2514" name="Text Box 54">
            <a:extLst>
              <a:ext uri="{FF2B5EF4-FFF2-40B4-BE49-F238E27FC236}">
                <a16:creationId xmlns:a16="http://schemas.microsoft.com/office/drawing/2014/main" id="{D9B99000-CE60-4A06-A75F-D49CB7DD6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6583363"/>
            <a:ext cx="657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B2B2B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 b="1" i="1">
                <a:solidFill>
                  <a:schemeClr val="bg1">
                    <a:lumMod val="65000"/>
                  </a:schemeClr>
                </a:solidFill>
              </a:rPr>
              <a:t>6.50 m</a:t>
            </a:r>
          </a:p>
        </p:txBody>
      </p:sp>
      <p:sp>
        <p:nvSpPr>
          <p:cNvPr id="64563" name="Text Box 55">
            <a:extLst>
              <a:ext uri="{FF2B5EF4-FFF2-40B4-BE49-F238E27FC236}">
                <a16:creationId xmlns:a16="http://schemas.microsoft.com/office/drawing/2014/main" id="{306EB94D-BB3D-47B5-AB55-EBC9C66B8E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1050" y="2968625"/>
            <a:ext cx="19367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rgbClr val="B2B2B2"/>
                </a:solidFill>
              </a:rPr>
              <a:t>Distance from object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rgbClr val="B2B2B2"/>
                </a:solidFill>
              </a:rPr>
              <a:t>to image = 6.50 m</a:t>
            </a:r>
          </a:p>
        </p:txBody>
      </p:sp>
      <p:sp>
        <p:nvSpPr>
          <p:cNvPr id="64564" name="Text Box 56">
            <a:extLst>
              <a:ext uri="{FF2B5EF4-FFF2-40B4-BE49-F238E27FC236}">
                <a16:creationId xmlns:a16="http://schemas.microsoft.com/office/drawing/2014/main" id="{F8FC4810-8DAC-4B9F-89A7-B509A5DDB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57200"/>
            <a:ext cx="4894263" cy="97472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B2B2B2"/>
                </a:solidFill>
              </a:rPr>
              <a:t>An object is located ½ m to the left of a -2D lens,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B2B2B2"/>
                </a:solidFill>
              </a:rPr>
              <a:t>which is in turn 1 m to the left of a +1D lens. How far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B2B2B2"/>
                </a:solidFill>
              </a:rPr>
              <a:t>is the final image from the object?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B2B2B2"/>
                </a:solidFill>
              </a:rPr>
              <a:t>6.50 m.</a:t>
            </a:r>
            <a:endParaRPr lang="en-US" altLang="en-US" sz="1600">
              <a:solidFill>
                <a:srgbClr val="B2B2B2"/>
              </a:solidFill>
            </a:endParaRPr>
          </a:p>
        </p:txBody>
      </p:sp>
      <p:sp>
        <p:nvSpPr>
          <p:cNvPr id="62517" name="Line 57">
            <a:extLst>
              <a:ext uri="{FF2B5EF4-FFF2-40B4-BE49-F238E27FC236}">
                <a16:creationId xmlns:a16="http://schemas.microsoft.com/office/drawing/2014/main" id="{58621852-4563-4D9C-9F32-8A674B72E14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6019800"/>
            <a:ext cx="0" cy="3048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2518" name="Text Box 58">
            <a:extLst>
              <a:ext uri="{FF2B5EF4-FFF2-40B4-BE49-F238E27FC236}">
                <a16:creationId xmlns:a16="http://schemas.microsoft.com/office/drawing/2014/main" id="{8DAB6AE9-582E-40E1-BA3B-A5DF374BA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2850" y="5821363"/>
            <a:ext cx="615950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B2B2B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>
                <a:solidFill>
                  <a:schemeClr val="bg1">
                    <a:lumMod val="65000"/>
                  </a:schemeClr>
                </a:solidFill>
              </a:rPr>
              <a:t>-0.5 m</a:t>
            </a:r>
          </a:p>
        </p:txBody>
      </p:sp>
      <p:sp>
        <p:nvSpPr>
          <p:cNvPr id="64567" name="Text Box 59">
            <a:extLst>
              <a:ext uri="{FF2B5EF4-FFF2-40B4-BE49-F238E27FC236}">
                <a16:creationId xmlns:a16="http://schemas.microsoft.com/office/drawing/2014/main" id="{4A278BC8-B430-41A8-A75C-A5510F65F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19200"/>
            <a:ext cx="6473825" cy="11699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>
                <a:solidFill>
                  <a:srgbClr val="CC0000"/>
                </a:solidFill>
              </a:rPr>
              <a:t>OK, but there’s another problem. Clearly, the rays that have passed through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>
                <a:solidFill>
                  <a:srgbClr val="CC0000"/>
                </a:solidFill>
              </a:rPr>
              <a:t>the -2D are far too divergent to pass through the +1D lens—they’re going to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 dirty="0">
                <a:solidFill>
                  <a:srgbClr val="CC0000"/>
                </a:solidFill>
              </a:rPr>
              <a:t>miss it by a mile. How can these rays possibly be refracted by the second lens?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CC0000"/>
                </a:solidFill>
              </a:rPr>
              <a:t>Don’t let such ‘drawing artifacts’ fool you—some of the light will make it through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CC0000"/>
                </a:solidFill>
              </a:rPr>
              <a:t>the second lens.</a:t>
            </a:r>
          </a:p>
        </p:txBody>
      </p:sp>
      <p:sp>
        <p:nvSpPr>
          <p:cNvPr id="62520" name="Line 60">
            <a:extLst>
              <a:ext uri="{FF2B5EF4-FFF2-40B4-BE49-F238E27FC236}">
                <a16:creationId xmlns:a16="http://schemas.microsoft.com/office/drawing/2014/main" id="{80922FF7-7411-4D8E-809E-CC2C4BB0B6E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486400"/>
            <a:ext cx="2438400" cy="121920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4569" name="Line 61">
            <a:extLst>
              <a:ext uri="{FF2B5EF4-FFF2-40B4-BE49-F238E27FC236}">
                <a16:creationId xmlns:a16="http://schemas.microsoft.com/office/drawing/2014/main" id="{6CB7192D-1EC0-490C-9C67-81EBA0ECDA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2438400"/>
            <a:ext cx="0" cy="1905000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522" name="Line 62">
            <a:extLst>
              <a:ext uri="{FF2B5EF4-FFF2-40B4-BE49-F238E27FC236}">
                <a16:creationId xmlns:a16="http://schemas.microsoft.com/office/drawing/2014/main" id="{8E9C6145-9EDD-4E1D-95CA-8D7C7624A8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5181600"/>
            <a:ext cx="0" cy="1600200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4571" name="Line 64">
            <a:extLst>
              <a:ext uri="{FF2B5EF4-FFF2-40B4-BE49-F238E27FC236}">
                <a16:creationId xmlns:a16="http://schemas.microsoft.com/office/drawing/2014/main" id="{CA077890-AC6A-4A3F-BB49-2119904F2D8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1828800"/>
            <a:ext cx="4876800" cy="228600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72" name="Line 67">
            <a:extLst>
              <a:ext uri="{FF2B5EF4-FFF2-40B4-BE49-F238E27FC236}">
                <a16:creationId xmlns:a16="http://schemas.microsoft.com/office/drawing/2014/main" id="{F2C346A3-B271-4A80-B1D5-4EEF278232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2895600"/>
            <a:ext cx="2438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73" name="Line 68">
            <a:extLst>
              <a:ext uri="{FF2B5EF4-FFF2-40B4-BE49-F238E27FC236}">
                <a16:creationId xmlns:a16="http://schemas.microsoft.com/office/drawing/2014/main" id="{498EA04E-407F-460F-82FF-79E594F5ADA6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2895600"/>
            <a:ext cx="243840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74" name="Text Box 63">
            <a:extLst>
              <a:ext uri="{FF2B5EF4-FFF2-40B4-BE49-F238E27FC236}">
                <a16:creationId xmlns:a16="http://schemas.microsoft.com/office/drawing/2014/main" id="{413A30B1-F7AB-4AFA-A970-ACFE885A92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362200"/>
            <a:ext cx="4078288" cy="668338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In fact, to make this point explicitly, illustrators will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sometimes use dashed lines to ‘extend’ a lens so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as to capture the rays in question.</a:t>
            </a:r>
          </a:p>
        </p:txBody>
      </p:sp>
      <p:sp>
        <p:nvSpPr>
          <p:cNvPr id="64575" name="Slide Number Placeholder 1">
            <a:extLst>
              <a:ext uri="{FF2B5EF4-FFF2-40B4-BE49-F238E27FC236}">
                <a16:creationId xmlns:a16="http://schemas.microsoft.com/office/drawing/2014/main" id="{09B9ED87-9B88-42F7-8DA3-A3788C369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0B944D7-CEEB-4322-B5F7-F08741AEA88C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60</a:t>
            </a:fld>
            <a:endParaRPr lang="en-US" altLang="en-US" sz="1000"/>
          </a:p>
        </p:txBody>
      </p:sp>
      <p:sp>
        <p:nvSpPr>
          <p:cNvPr id="68" name="Text Box 21">
            <a:extLst>
              <a:ext uri="{FF2B5EF4-FFF2-40B4-BE49-F238E27FC236}">
                <a16:creationId xmlns:a16="http://schemas.microsoft.com/office/drawing/2014/main" id="{C7783842-9C76-45CD-9714-B6A0A105A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0788" y="4067175"/>
            <a:ext cx="677862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bg1">
                    <a:lumMod val="75000"/>
                  </a:schemeClr>
                </a:solidFill>
                <a:latin typeface="Segoe Script" panose="030B0504020000000003" pitchFamily="66" charset="0"/>
              </a:rPr>
              <a:t>Object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7">
            <a:extLst>
              <a:ext uri="{FF2B5EF4-FFF2-40B4-BE49-F238E27FC236}">
                <a16:creationId xmlns:a16="http://schemas.microsoft.com/office/drawing/2014/main" id="{95FD9A0D-35F8-41F3-A816-3CDA7032E9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65539" name="Rectangle 14">
            <a:extLst>
              <a:ext uri="{FF2B5EF4-FFF2-40B4-BE49-F238E27FC236}">
                <a16:creationId xmlns:a16="http://schemas.microsoft.com/office/drawing/2014/main" id="{1DBF0AEF-8384-4441-9C20-DF21C53D6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28600"/>
            <a:ext cx="43434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pSp>
        <p:nvGrpSpPr>
          <p:cNvPr id="65540" name="Group 3">
            <a:extLst>
              <a:ext uri="{FF2B5EF4-FFF2-40B4-BE49-F238E27FC236}">
                <a16:creationId xmlns:a16="http://schemas.microsoft.com/office/drawing/2014/main" id="{2D1A5DC1-DC98-4A32-91F7-28F129872C9C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04800"/>
            <a:ext cx="3810000" cy="1241425"/>
            <a:chOff x="2160" y="3454"/>
            <a:chExt cx="2400" cy="782"/>
          </a:xfrm>
        </p:grpSpPr>
        <p:sp>
          <p:nvSpPr>
            <p:cNvPr id="65544" name="Oval 4">
              <a:extLst>
                <a:ext uri="{FF2B5EF4-FFF2-40B4-BE49-F238E27FC236}">
                  <a16:creationId xmlns:a16="http://schemas.microsoft.com/office/drawing/2014/main" id="{88F757A0-5C7E-4D8A-9B52-87C91C9874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1" y="3616"/>
              <a:ext cx="157" cy="3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65545" name="Line 5">
              <a:extLst>
                <a:ext uri="{FF2B5EF4-FFF2-40B4-BE49-F238E27FC236}">
                  <a16:creationId xmlns:a16="http://schemas.microsoft.com/office/drawing/2014/main" id="{AC7A25E1-63DD-4BB3-99CE-70C65F17FA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3663"/>
              <a:ext cx="11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46" name="Line 6">
              <a:extLst>
                <a:ext uri="{FF2B5EF4-FFF2-40B4-BE49-F238E27FC236}">
                  <a16:creationId xmlns:a16="http://schemas.microsoft.com/office/drawing/2014/main" id="{8D54F62E-1DFF-4D28-B673-754C60CD73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3896"/>
              <a:ext cx="11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47" name="Line 7">
              <a:extLst>
                <a:ext uri="{FF2B5EF4-FFF2-40B4-BE49-F238E27FC236}">
                  <a16:creationId xmlns:a16="http://schemas.microsoft.com/office/drawing/2014/main" id="{2536795D-30AD-48CB-A41C-B44EB3DFBA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34" y="3779"/>
              <a:ext cx="1326" cy="1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48" name="Line 8">
              <a:extLst>
                <a:ext uri="{FF2B5EF4-FFF2-40B4-BE49-F238E27FC236}">
                  <a16:creationId xmlns:a16="http://schemas.microsoft.com/office/drawing/2014/main" id="{CDD37F2C-8D19-4B63-9909-DEF1D5090D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4" y="3663"/>
              <a:ext cx="1326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49" name="Text Box 9">
              <a:extLst>
                <a:ext uri="{FF2B5EF4-FFF2-40B4-BE49-F238E27FC236}">
                  <a16:creationId xmlns:a16="http://schemas.microsoft.com/office/drawing/2014/main" id="{1244193E-C6B1-4BF2-A498-4E68874578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3454"/>
              <a:ext cx="23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1D</a:t>
              </a:r>
            </a:p>
          </p:txBody>
        </p:sp>
        <p:sp>
          <p:nvSpPr>
            <p:cNvPr id="65550" name="Line 10">
              <a:extLst>
                <a:ext uri="{FF2B5EF4-FFF2-40B4-BE49-F238E27FC236}">
                  <a16:creationId xmlns:a16="http://schemas.microsoft.com/office/drawing/2014/main" id="{91E4DEE8-A8F8-4802-86FC-F627A76EB9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4" y="4012"/>
              <a:ext cx="13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1" name="Line 11">
              <a:extLst>
                <a:ext uri="{FF2B5EF4-FFF2-40B4-BE49-F238E27FC236}">
                  <a16:creationId xmlns:a16="http://schemas.microsoft.com/office/drawing/2014/main" id="{47430A2D-CC18-4FF5-882E-24FE12603E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0" y="3966"/>
              <a:ext cx="0" cy="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2" name="Line 12">
              <a:extLst>
                <a:ext uri="{FF2B5EF4-FFF2-40B4-BE49-F238E27FC236}">
                  <a16:creationId xmlns:a16="http://schemas.microsoft.com/office/drawing/2014/main" id="{60A52AB1-559A-43E7-9F1A-9B75C6B1D0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4" y="3966"/>
              <a:ext cx="0" cy="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3" name="Text Box 13">
              <a:extLst>
                <a:ext uri="{FF2B5EF4-FFF2-40B4-BE49-F238E27FC236}">
                  <a16:creationId xmlns:a16="http://schemas.microsoft.com/office/drawing/2014/main" id="{8BF6513A-4378-4A4F-AF17-6663382F81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9" y="4063"/>
              <a:ext cx="44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1 meter</a:t>
              </a:r>
            </a:p>
          </p:txBody>
        </p:sp>
      </p:grpSp>
      <p:sp>
        <p:nvSpPr>
          <p:cNvPr id="65541" name="Rectangle 15">
            <a:extLst>
              <a:ext uri="{FF2B5EF4-FFF2-40B4-BE49-F238E27FC236}">
                <a16:creationId xmlns:a16="http://schemas.microsoft.com/office/drawing/2014/main" id="{6713AA48-96B9-4FE6-A06F-122F5864BC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719263"/>
            <a:ext cx="8382000" cy="292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2150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B2B2B2"/>
                </a:solidFill>
              </a:rPr>
              <a:t>The ability of a lens to induce vergence is expressed in diopters</a:t>
            </a:r>
          </a:p>
          <a:p>
            <a:pPr lvl="1" eaLnBrk="1" hangingPunct="1"/>
            <a:r>
              <a:rPr lang="en-US" altLang="en-US">
                <a:solidFill>
                  <a:srgbClr val="B2B2B2"/>
                </a:solidFill>
              </a:rPr>
              <a:t>Dioptric power of a lens: The reciprocal of the distance (in meters) to the point where incoming parallel light rays would intersect after passing through the lens</a:t>
            </a:r>
          </a:p>
        </p:txBody>
      </p:sp>
      <p:sp>
        <p:nvSpPr>
          <p:cNvPr id="65542" name="Text Box 16">
            <a:extLst>
              <a:ext uri="{FF2B5EF4-FFF2-40B4-BE49-F238E27FC236}">
                <a16:creationId xmlns:a16="http://schemas.microsoft.com/office/drawing/2014/main" id="{5050F2AA-AE70-4212-AAEB-3AEFFB45B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050" y="4937125"/>
            <a:ext cx="7804150" cy="10826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0000FF"/>
                </a:solidFill>
              </a:rPr>
              <a:t>We encountered this slide a few minutes ago…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 i="1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The notion that a diopter does something to light over the course of a meter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should remind you of the effect a </a:t>
            </a:r>
            <a:r>
              <a:rPr lang="en-US" altLang="en-US" sz="1800" b="1" i="1">
                <a:solidFill>
                  <a:srgbClr val="0000FF"/>
                </a:solidFill>
              </a:rPr>
              <a:t>prism</a:t>
            </a:r>
            <a:r>
              <a:rPr lang="en-US" altLang="en-US" sz="1800">
                <a:solidFill>
                  <a:srgbClr val="0000FF"/>
                </a:solidFill>
              </a:rPr>
              <a:t> has on light…</a:t>
            </a:r>
          </a:p>
        </p:txBody>
      </p:sp>
      <p:sp>
        <p:nvSpPr>
          <p:cNvPr id="65543" name="Slide Number Placeholder 1">
            <a:extLst>
              <a:ext uri="{FF2B5EF4-FFF2-40B4-BE49-F238E27FC236}">
                <a16:creationId xmlns:a16="http://schemas.microsoft.com/office/drawing/2014/main" id="{C1987EBB-7DB1-4ED6-BD35-1E8950D78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EF498C0-BDD0-4C33-9BDC-D4B251CF6DEF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61</a:t>
            </a:fld>
            <a:endParaRPr lang="en-US" altLang="en-US" sz="100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2">
            <a:extLst>
              <a:ext uri="{FF2B5EF4-FFF2-40B4-BE49-F238E27FC236}">
                <a16:creationId xmlns:a16="http://schemas.microsoft.com/office/drawing/2014/main" id="{E472F664-FD24-45F7-9178-81B7EA780D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66563" name="Rectangle 26">
            <a:extLst>
              <a:ext uri="{FF2B5EF4-FFF2-40B4-BE49-F238E27FC236}">
                <a16:creationId xmlns:a16="http://schemas.microsoft.com/office/drawing/2014/main" id="{1F31F862-8750-4FB8-9382-9F45DD7F2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28600"/>
            <a:ext cx="43434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6564" name="AutoShape 3">
            <a:extLst>
              <a:ext uri="{FF2B5EF4-FFF2-40B4-BE49-F238E27FC236}">
                <a16:creationId xmlns:a16="http://schemas.microsoft.com/office/drawing/2014/main" id="{6373FC75-E7EE-47E8-91D2-B2B86638A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905000"/>
            <a:ext cx="990600" cy="1066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6565" name="Line 4">
            <a:extLst>
              <a:ext uri="{FF2B5EF4-FFF2-40B4-BE49-F238E27FC236}">
                <a16:creationId xmlns:a16="http://schemas.microsoft.com/office/drawing/2014/main" id="{9049EC40-ED85-4F1E-846B-5F5E04C0E16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2438400"/>
            <a:ext cx="3200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6" name="Line 5">
            <a:extLst>
              <a:ext uri="{FF2B5EF4-FFF2-40B4-BE49-F238E27FC236}">
                <a16:creationId xmlns:a16="http://schemas.microsoft.com/office/drawing/2014/main" id="{6C62D830-3A1A-4FCA-91B0-6888DBE3CDF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438400"/>
            <a:ext cx="3733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7" name="Line 6">
            <a:extLst>
              <a:ext uri="{FF2B5EF4-FFF2-40B4-BE49-F238E27FC236}">
                <a16:creationId xmlns:a16="http://schemas.microsoft.com/office/drawing/2014/main" id="{B1468AC8-0D2E-49E9-AEF5-0FC9DE3335E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3200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8" name="Line 7">
            <a:extLst>
              <a:ext uri="{FF2B5EF4-FFF2-40B4-BE49-F238E27FC236}">
                <a16:creationId xmlns:a16="http://schemas.microsoft.com/office/drawing/2014/main" id="{037537D0-414F-4EB1-97DD-D73F9F2FE629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3200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9" name="Line 8">
            <a:extLst>
              <a:ext uri="{FF2B5EF4-FFF2-40B4-BE49-F238E27FC236}">
                <a16:creationId xmlns:a16="http://schemas.microsoft.com/office/drawing/2014/main" id="{73C7356D-0604-4BEF-BBCE-8C1E3A735E9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34290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0" name="Text Box 9">
            <a:extLst>
              <a:ext uri="{FF2B5EF4-FFF2-40B4-BE49-F238E27FC236}">
                <a16:creationId xmlns:a16="http://schemas.microsoft.com/office/drawing/2014/main" id="{26C71876-E1DA-491B-AE77-F8C33E770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6150" y="3465513"/>
            <a:ext cx="95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 meter</a:t>
            </a:r>
          </a:p>
        </p:txBody>
      </p:sp>
      <p:sp>
        <p:nvSpPr>
          <p:cNvPr id="66571" name="Line 10">
            <a:extLst>
              <a:ext uri="{FF2B5EF4-FFF2-40B4-BE49-F238E27FC236}">
                <a16:creationId xmlns:a16="http://schemas.microsoft.com/office/drawing/2014/main" id="{1AEA6FA9-3DFD-4F6E-B763-FB6EAB3FD65C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895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2" name="Line 11">
            <a:extLst>
              <a:ext uri="{FF2B5EF4-FFF2-40B4-BE49-F238E27FC236}">
                <a16:creationId xmlns:a16="http://schemas.microsoft.com/office/drawing/2014/main" id="{0C461CDA-DEC2-462E-967F-B3D758E714DD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2438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3" name="Line 12">
            <a:extLst>
              <a:ext uri="{FF2B5EF4-FFF2-40B4-BE49-F238E27FC236}">
                <a16:creationId xmlns:a16="http://schemas.microsoft.com/office/drawing/2014/main" id="{31919EEC-BA3D-4E4D-9689-B6A5DB7FB1B1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438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4" name="Text Box 13">
            <a:extLst>
              <a:ext uri="{FF2B5EF4-FFF2-40B4-BE49-F238E27FC236}">
                <a16:creationId xmlns:a16="http://schemas.microsoft.com/office/drawing/2014/main" id="{D94232FA-1399-4BAB-8034-EF52D3464B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0150" y="2438400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 cm</a:t>
            </a:r>
          </a:p>
        </p:txBody>
      </p:sp>
      <p:grpSp>
        <p:nvGrpSpPr>
          <p:cNvPr id="66575" name="Group 14">
            <a:extLst>
              <a:ext uri="{FF2B5EF4-FFF2-40B4-BE49-F238E27FC236}">
                <a16:creationId xmlns:a16="http://schemas.microsoft.com/office/drawing/2014/main" id="{C7AD9EC1-51FA-4451-B3F6-F931202EA7C0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04800"/>
            <a:ext cx="3810000" cy="1241425"/>
            <a:chOff x="2160" y="3454"/>
            <a:chExt cx="2400" cy="782"/>
          </a:xfrm>
        </p:grpSpPr>
        <p:sp>
          <p:nvSpPr>
            <p:cNvPr id="66583" name="Oval 15">
              <a:extLst>
                <a:ext uri="{FF2B5EF4-FFF2-40B4-BE49-F238E27FC236}">
                  <a16:creationId xmlns:a16="http://schemas.microsoft.com/office/drawing/2014/main" id="{2429CDAF-9341-4350-88A3-FEB776518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1" y="3616"/>
              <a:ext cx="157" cy="3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66584" name="Line 16">
              <a:extLst>
                <a:ext uri="{FF2B5EF4-FFF2-40B4-BE49-F238E27FC236}">
                  <a16:creationId xmlns:a16="http://schemas.microsoft.com/office/drawing/2014/main" id="{3CECBBB4-157D-4F66-A4C2-A1B98CAD87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3663"/>
              <a:ext cx="11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85" name="Line 17">
              <a:extLst>
                <a:ext uri="{FF2B5EF4-FFF2-40B4-BE49-F238E27FC236}">
                  <a16:creationId xmlns:a16="http://schemas.microsoft.com/office/drawing/2014/main" id="{654FB0A5-9BAF-496A-BA33-5C73C33E2C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3896"/>
              <a:ext cx="11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86" name="Line 18">
              <a:extLst>
                <a:ext uri="{FF2B5EF4-FFF2-40B4-BE49-F238E27FC236}">
                  <a16:creationId xmlns:a16="http://schemas.microsoft.com/office/drawing/2014/main" id="{93EAFE41-573F-4867-B613-5E3635E1C8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34" y="3779"/>
              <a:ext cx="1326" cy="1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87" name="Line 19">
              <a:extLst>
                <a:ext uri="{FF2B5EF4-FFF2-40B4-BE49-F238E27FC236}">
                  <a16:creationId xmlns:a16="http://schemas.microsoft.com/office/drawing/2014/main" id="{28BB6903-0AD3-443B-8B22-4223E1D141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4" y="3663"/>
              <a:ext cx="1326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88" name="Text Box 20">
              <a:extLst>
                <a:ext uri="{FF2B5EF4-FFF2-40B4-BE49-F238E27FC236}">
                  <a16:creationId xmlns:a16="http://schemas.microsoft.com/office/drawing/2014/main" id="{4E2C9625-4F72-467F-AF3C-4532E497CB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3454"/>
              <a:ext cx="23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1D</a:t>
              </a:r>
            </a:p>
          </p:txBody>
        </p:sp>
        <p:sp>
          <p:nvSpPr>
            <p:cNvPr id="66589" name="Line 21">
              <a:extLst>
                <a:ext uri="{FF2B5EF4-FFF2-40B4-BE49-F238E27FC236}">
                  <a16:creationId xmlns:a16="http://schemas.microsoft.com/office/drawing/2014/main" id="{B32B3F9D-C679-4F59-A187-FCCC2CB8F4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4" y="4012"/>
              <a:ext cx="13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90" name="Line 22">
              <a:extLst>
                <a:ext uri="{FF2B5EF4-FFF2-40B4-BE49-F238E27FC236}">
                  <a16:creationId xmlns:a16="http://schemas.microsoft.com/office/drawing/2014/main" id="{09B72DE1-1B1E-4172-A42E-2E0C63AC94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0" y="3966"/>
              <a:ext cx="0" cy="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91" name="Line 23">
              <a:extLst>
                <a:ext uri="{FF2B5EF4-FFF2-40B4-BE49-F238E27FC236}">
                  <a16:creationId xmlns:a16="http://schemas.microsoft.com/office/drawing/2014/main" id="{312D81AF-0A55-4799-9DD5-C5E6B85CC0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4" y="3966"/>
              <a:ext cx="0" cy="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92" name="Text Box 24">
              <a:extLst>
                <a:ext uri="{FF2B5EF4-FFF2-40B4-BE49-F238E27FC236}">
                  <a16:creationId xmlns:a16="http://schemas.microsoft.com/office/drawing/2014/main" id="{2BABE47D-02EB-4F91-900B-4E58148CD2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9" y="4063"/>
              <a:ext cx="44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1 meter</a:t>
              </a:r>
            </a:p>
          </p:txBody>
        </p:sp>
      </p:grpSp>
      <p:sp>
        <p:nvSpPr>
          <p:cNvPr id="66576" name="Text Box 25">
            <a:extLst>
              <a:ext uri="{FF2B5EF4-FFF2-40B4-BE49-F238E27FC236}">
                <a16:creationId xmlns:a16="http://schemas.microsoft.com/office/drawing/2014/main" id="{7E20F336-FCBC-4118-A98D-2A4142C0A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560513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 PD</a:t>
            </a:r>
          </a:p>
        </p:txBody>
      </p:sp>
      <p:sp>
        <p:nvSpPr>
          <p:cNvPr id="66577" name="Line 27">
            <a:extLst>
              <a:ext uri="{FF2B5EF4-FFF2-40B4-BE49-F238E27FC236}">
                <a16:creationId xmlns:a16="http://schemas.microsoft.com/office/drawing/2014/main" id="{10306DE8-8C67-4F01-8DE6-E9FD43CABC46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24384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8" name="Text Box 28">
            <a:extLst>
              <a:ext uri="{FF2B5EF4-FFF2-40B4-BE49-F238E27FC236}">
                <a16:creationId xmlns:a16="http://schemas.microsoft.com/office/drawing/2014/main" id="{14FE0CEF-3206-4359-AB1D-DC841EB66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4438" y="3048000"/>
            <a:ext cx="101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3333FF"/>
                </a:solidFill>
              </a:rPr>
              <a:t>(Obviously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3333FF"/>
                </a:solidFill>
              </a:rPr>
              <a:t>not to scale)</a:t>
            </a:r>
          </a:p>
        </p:txBody>
      </p:sp>
      <p:sp>
        <p:nvSpPr>
          <p:cNvPr id="66579" name="Line 29">
            <a:extLst>
              <a:ext uri="{FF2B5EF4-FFF2-40B4-BE49-F238E27FC236}">
                <a16:creationId xmlns:a16="http://schemas.microsoft.com/office/drawing/2014/main" id="{6A7EDDA8-50B0-425D-AEEB-7E5C60BA7F2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467600" y="2971800"/>
            <a:ext cx="152400" cy="30480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0" name="Line 30">
            <a:extLst>
              <a:ext uri="{FF2B5EF4-FFF2-40B4-BE49-F238E27FC236}">
                <a16:creationId xmlns:a16="http://schemas.microsoft.com/office/drawing/2014/main" id="{D313F506-403A-44A7-9998-96FD615D6A7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39000" y="3276600"/>
            <a:ext cx="381000" cy="15240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1" name="Text Box 31">
            <a:extLst>
              <a:ext uri="{FF2B5EF4-FFF2-40B4-BE49-F238E27FC236}">
                <a16:creationId xmlns:a16="http://schemas.microsoft.com/office/drawing/2014/main" id="{B8B296F6-8799-45BD-A044-18805BDAA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62400"/>
            <a:ext cx="6064250" cy="36671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 prism diopter (</a:t>
            </a:r>
            <a:r>
              <a:rPr lang="en-US" altLang="en-US" sz="1800" b="1"/>
              <a:t>PD</a:t>
            </a:r>
            <a:r>
              <a:rPr lang="en-US" altLang="en-US" sz="1800"/>
              <a:t>, or </a:t>
            </a:r>
            <a:r>
              <a:rPr lang="en-US" altLang="en-US" sz="1800">
                <a:latin typeface="Symbol" panose="05050102010706020507" pitchFamily="18" charset="2"/>
              </a:rPr>
              <a:t>D</a:t>
            </a:r>
            <a:r>
              <a:rPr lang="en-US" altLang="en-US" sz="1800"/>
              <a:t>) displaces light 1 cm at 1 meter. </a:t>
            </a:r>
          </a:p>
        </p:txBody>
      </p:sp>
      <p:sp>
        <p:nvSpPr>
          <p:cNvPr id="66582" name="Slide Number Placeholder 1">
            <a:extLst>
              <a:ext uri="{FF2B5EF4-FFF2-40B4-BE49-F238E27FC236}">
                <a16:creationId xmlns:a16="http://schemas.microsoft.com/office/drawing/2014/main" id="{22776B87-7788-4C3F-90A4-E303EF571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B8A04D4-BF3F-4FDE-ACCD-4307008824F4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62</a:t>
            </a:fld>
            <a:endParaRPr lang="en-US" altLang="en-US" sz="100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9">
            <a:extLst>
              <a:ext uri="{FF2B5EF4-FFF2-40B4-BE49-F238E27FC236}">
                <a16:creationId xmlns:a16="http://schemas.microsoft.com/office/drawing/2014/main" id="{18A52465-E239-4A2E-87EA-966C2891D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67587" name="Rectangle 27">
            <a:extLst>
              <a:ext uri="{FF2B5EF4-FFF2-40B4-BE49-F238E27FC236}">
                <a16:creationId xmlns:a16="http://schemas.microsoft.com/office/drawing/2014/main" id="{56D1F3F9-6411-40A6-8F9D-885D1AC12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28600"/>
            <a:ext cx="43434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7588" name="AutoShape 2">
            <a:extLst>
              <a:ext uri="{FF2B5EF4-FFF2-40B4-BE49-F238E27FC236}">
                <a16:creationId xmlns:a16="http://schemas.microsoft.com/office/drawing/2014/main" id="{3AEB78DE-9B00-489E-A573-A4B78EE54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572000"/>
            <a:ext cx="533400" cy="9144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7589" name="AutoShape 4">
            <a:extLst>
              <a:ext uri="{FF2B5EF4-FFF2-40B4-BE49-F238E27FC236}">
                <a16:creationId xmlns:a16="http://schemas.microsoft.com/office/drawing/2014/main" id="{6735C671-55E2-4117-871F-1CCF37DF98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905000"/>
            <a:ext cx="990600" cy="1066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7590" name="Line 5">
            <a:extLst>
              <a:ext uri="{FF2B5EF4-FFF2-40B4-BE49-F238E27FC236}">
                <a16:creationId xmlns:a16="http://schemas.microsoft.com/office/drawing/2014/main" id="{A3E4AB49-E33A-496E-8BA1-3064896B408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2438400"/>
            <a:ext cx="3200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1" name="Line 6">
            <a:extLst>
              <a:ext uri="{FF2B5EF4-FFF2-40B4-BE49-F238E27FC236}">
                <a16:creationId xmlns:a16="http://schemas.microsoft.com/office/drawing/2014/main" id="{CF84BD02-7523-44DA-8CA9-594E67DA1E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438400"/>
            <a:ext cx="3733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2" name="Line 7">
            <a:extLst>
              <a:ext uri="{FF2B5EF4-FFF2-40B4-BE49-F238E27FC236}">
                <a16:creationId xmlns:a16="http://schemas.microsoft.com/office/drawing/2014/main" id="{BF079F4F-94EC-4076-96C2-71D323E2809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3200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3" name="Line 8">
            <a:extLst>
              <a:ext uri="{FF2B5EF4-FFF2-40B4-BE49-F238E27FC236}">
                <a16:creationId xmlns:a16="http://schemas.microsoft.com/office/drawing/2014/main" id="{43DF60F8-25A2-4947-8244-6C8F20A4977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3200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4" name="Line 9">
            <a:extLst>
              <a:ext uri="{FF2B5EF4-FFF2-40B4-BE49-F238E27FC236}">
                <a16:creationId xmlns:a16="http://schemas.microsoft.com/office/drawing/2014/main" id="{7673C2B0-705D-487A-A406-58D394FABE58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34290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5" name="Text Box 10">
            <a:extLst>
              <a:ext uri="{FF2B5EF4-FFF2-40B4-BE49-F238E27FC236}">
                <a16:creationId xmlns:a16="http://schemas.microsoft.com/office/drawing/2014/main" id="{DC749AD9-DD7F-4CCF-BA0A-B646639E1C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6150" y="3465513"/>
            <a:ext cx="95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 meter</a:t>
            </a:r>
          </a:p>
        </p:txBody>
      </p:sp>
      <p:sp>
        <p:nvSpPr>
          <p:cNvPr id="67596" name="Line 11">
            <a:extLst>
              <a:ext uri="{FF2B5EF4-FFF2-40B4-BE49-F238E27FC236}">
                <a16:creationId xmlns:a16="http://schemas.microsoft.com/office/drawing/2014/main" id="{F1FE9E76-1FD0-4A0B-8FA6-2B2C0FE81DF2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895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7" name="Line 12">
            <a:extLst>
              <a:ext uri="{FF2B5EF4-FFF2-40B4-BE49-F238E27FC236}">
                <a16:creationId xmlns:a16="http://schemas.microsoft.com/office/drawing/2014/main" id="{A236C3C9-3810-4F5D-95E6-C033FD2101CC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2438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8" name="Line 13">
            <a:extLst>
              <a:ext uri="{FF2B5EF4-FFF2-40B4-BE49-F238E27FC236}">
                <a16:creationId xmlns:a16="http://schemas.microsoft.com/office/drawing/2014/main" id="{93B43AF7-1178-4C5E-83C1-B9A5AD94E2CF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438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9" name="Text Box 14">
            <a:extLst>
              <a:ext uri="{FF2B5EF4-FFF2-40B4-BE49-F238E27FC236}">
                <a16:creationId xmlns:a16="http://schemas.microsoft.com/office/drawing/2014/main" id="{27452C96-1322-452E-AC17-A66EEA1BC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0150" y="2438400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 cm</a:t>
            </a:r>
          </a:p>
        </p:txBody>
      </p:sp>
      <p:grpSp>
        <p:nvGrpSpPr>
          <p:cNvPr id="67600" name="Group 15">
            <a:extLst>
              <a:ext uri="{FF2B5EF4-FFF2-40B4-BE49-F238E27FC236}">
                <a16:creationId xmlns:a16="http://schemas.microsoft.com/office/drawing/2014/main" id="{B1BF0BF6-D60D-4B8A-9BDB-0060F0777C63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04800"/>
            <a:ext cx="3810000" cy="1241425"/>
            <a:chOff x="2160" y="3454"/>
            <a:chExt cx="2400" cy="782"/>
          </a:xfrm>
        </p:grpSpPr>
        <p:sp>
          <p:nvSpPr>
            <p:cNvPr id="67614" name="Oval 16">
              <a:extLst>
                <a:ext uri="{FF2B5EF4-FFF2-40B4-BE49-F238E27FC236}">
                  <a16:creationId xmlns:a16="http://schemas.microsoft.com/office/drawing/2014/main" id="{4D165BA9-29CB-4225-8D39-B1C5A76D72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1" y="3616"/>
              <a:ext cx="157" cy="3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67615" name="Line 17">
              <a:extLst>
                <a:ext uri="{FF2B5EF4-FFF2-40B4-BE49-F238E27FC236}">
                  <a16:creationId xmlns:a16="http://schemas.microsoft.com/office/drawing/2014/main" id="{537C982F-2910-4268-B8E2-52FD40402B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3663"/>
              <a:ext cx="11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16" name="Line 18">
              <a:extLst>
                <a:ext uri="{FF2B5EF4-FFF2-40B4-BE49-F238E27FC236}">
                  <a16:creationId xmlns:a16="http://schemas.microsoft.com/office/drawing/2014/main" id="{AD3C8437-B00E-47E2-9B90-9441A5EFF5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3896"/>
              <a:ext cx="11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17" name="Line 19">
              <a:extLst>
                <a:ext uri="{FF2B5EF4-FFF2-40B4-BE49-F238E27FC236}">
                  <a16:creationId xmlns:a16="http://schemas.microsoft.com/office/drawing/2014/main" id="{F3F39ECC-B381-4F99-A30E-1DFAC69839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34" y="3779"/>
              <a:ext cx="1326" cy="1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18" name="Line 20">
              <a:extLst>
                <a:ext uri="{FF2B5EF4-FFF2-40B4-BE49-F238E27FC236}">
                  <a16:creationId xmlns:a16="http://schemas.microsoft.com/office/drawing/2014/main" id="{9AE27BBB-192D-47C3-B00D-767B633ED8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4" y="3663"/>
              <a:ext cx="1326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19" name="Text Box 21">
              <a:extLst>
                <a:ext uri="{FF2B5EF4-FFF2-40B4-BE49-F238E27FC236}">
                  <a16:creationId xmlns:a16="http://schemas.microsoft.com/office/drawing/2014/main" id="{9D18742E-1935-4864-9690-67BD7D1005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3454"/>
              <a:ext cx="23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1D</a:t>
              </a:r>
            </a:p>
          </p:txBody>
        </p:sp>
        <p:sp>
          <p:nvSpPr>
            <p:cNvPr id="67620" name="Line 22">
              <a:extLst>
                <a:ext uri="{FF2B5EF4-FFF2-40B4-BE49-F238E27FC236}">
                  <a16:creationId xmlns:a16="http://schemas.microsoft.com/office/drawing/2014/main" id="{9D556A2E-84BF-4E80-9877-D1FF7998E9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4" y="4012"/>
              <a:ext cx="13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21" name="Line 23">
              <a:extLst>
                <a:ext uri="{FF2B5EF4-FFF2-40B4-BE49-F238E27FC236}">
                  <a16:creationId xmlns:a16="http://schemas.microsoft.com/office/drawing/2014/main" id="{ECB9B968-EC0D-41D8-BA17-20C46A1A93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0" y="3966"/>
              <a:ext cx="0" cy="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22" name="Line 24">
              <a:extLst>
                <a:ext uri="{FF2B5EF4-FFF2-40B4-BE49-F238E27FC236}">
                  <a16:creationId xmlns:a16="http://schemas.microsoft.com/office/drawing/2014/main" id="{FA13C19C-DCFE-4023-8BB9-69DD9AB92B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4" y="3966"/>
              <a:ext cx="0" cy="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23" name="Text Box 25">
              <a:extLst>
                <a:ext uri="{FF2B5EF4-FFF2-40B4-BE49-F238E27FC236}">
                  <a16:creationId xmlns:a16="http://schemas.microsoft.com/office/drawing/2014/main" id="{DE4564B7-98FC-40F2-8812-390680AE2F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9" y="4063"/>
              <a:ext cx="44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1 meter</a:t>
              </a:r>
            </a:p>
          </p:txBody>
        </p:sp>
      </p:grpSp>
      <p:sp>
        <p:nvSpPr>
          <p:cNvPr id="67601" name="Text Box 26">
            <a:extLst>
              <a:ext uri="{FF2B5EF4-FFF2-40B4-BE49-F238E27FC236}">
                <a16:creationId xmlns:a16="http://schemas.microsoft.com/office/drawing/2014/main" id="{2C6EA47E-C9C6-47EB-8D2A-16EB2FD8D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560513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 PD</a:t>
            </a:r>
          </a:p>
        </p:txBody>
      </p:sp>
      <p:sp>
        <p:nvSpPr>
          <p:cNvPr id="67602" name="Text Box 28">
            <a:extLst>
              <a:ext uri="{FF2B5EF4-FFF2-40B4-BE49-F238E27FC236}">
                <a16:creationId xmlns:a16="http://schemas.microsoft.com/office/drawing/2014/main" id="{5CC7D0A5-7748-4E9D-96BC-2120A2C0F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62400"/>
            <a:ext cx="6064250" cy="36671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 prism diopter (</a:t>
            </a:r>
            <a:r>
              <a:rPr lang="en-US" altLang="en-US" sz="1800" b="1"/>
              <a:t>PD</a:t>
            </a:r>
            <a:r>
              <a:rPr lang="en-US" altLang="en-US" sz="1800"/>
              <a:t>, or </a:t>
            </a:r>
            <a:r>
              <a:rPr lang="en-US" altLang="en-US" sz="1800">
                <a:latin typeface="Symbol" panose="05050102010706020507" pitchFamily="18" charset="2"/>
              </a:rPr>
              <a:t>D</a:t>
            </a:r>
            <a:r>
              <a:rPr lang="en-US" altLang="en-US" sz="1800"/>
              <a:t>) displaces light 1 cm at 1 meter. </a:t>
            </a:r>
          </a:p>
        </p:txBody>
      </p:sp>
      <p:sp>
        <p:nvSpPr>
          <p:cNvPr id="67603" name="Line 29">
            <a:extLst>
              <a:ext uri="{FF2B5EF4-FFF2-40B4-BE49-F238E27FC236}">
                <a16:creationId xmlns:a16="http://schemas.microsoft.com/office/drawing/2014/main" id="{D5F0DCE7-8E68-4850-8A1E-F73189289A8F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24384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4" name="Text Box 30">
            <a:extLst>
              <a:ext uri="{FF2B5EF4-FFF2-40B4-BE49-F238E27FC236}">
                <a16:creationId xmlns:a16="http://schemas.microsoft.com/office/drawing/2014/main" id="{510C608A-B4F2-47F0-BDD8-9B45A935B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4438" y="3048000"/>
            <a:ext cx="101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3333FF"/>
                </a:solidFill>
              </a:rPr>
              <a:t>(Obviously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3333FF"/>
                </a:solidFill>
              </a:rPr>
              <a:t>not to scale)</a:t>
            </a:r>
          </a:p>
        </p:txBody>
      </p:sp>
      <p:sp>
        <p:nvSpPr>
          <p:cNvPr id="67605" name="Line 31">
            <a:extLst>
              <a:ext uri="{FF2B5EF4-FFF2-40B4-BE49-F238E27FC236}">
                <a16:creationId xmlns:a16="http://schemas.microsoft.com/office/drawing/2014/main" id="{FE88EB7E-E505-45B5-8F1A-4B2FED3CB44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467600" y="2971800"/>
            <a:ext cx="152400" cy="30480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6" name="Line 32">
            <a:extLst>
              <a:ext uri="{FF2B5EF4-FFF2-40B4-BE49-F238E27FC236}">
                <a16:creationId xmlns:a16="http://schemas.microsoft.com/office/drawing/2014/main" id="{13746569-1297-4D34-A8DB-CD75698851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39000" y="3276600"/>
            <a:ext cx="381000" cy="15240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7" name="Text Box 33">
            <a:extLst>
              <a:ext uri="{FF2B5EF4-FFF2-40B4-BE49-F238E27FC236}">
                <a16:creationId xmlns:a16="http://schemas.microsoft.com/office/drawing/2014/main" id="{135E4E0E-8D4F-453B-B069-863D8E33F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572000"/>
            <a:ext cx="3282950" cy="1577975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>
                <a:solidFill>
                  <a:srgbClr val="0000FF"/>
                </a:solidFill>
              </a:rPr>
              <a:t>Which do prisms induce: 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solidFill>
                  <a:srgbClr val="0000FF"/>
                </a:solidFill>
              </a:rPr>
              <a:t>con</a:t>
            </a:r>
            <a:r>
              <a:rPr lang="en-US" altLang="en-US" sz="1800" i="1" dirty="0">
                <a:solidFill>
                  <a:srgbClr val="0000FF"/>
                </a:solidFill>
              </a:rPr>
              <a:t>vergence or </a:t>
            </a:r>
            <a:r>
              <a:rPr lang="en-US" altLang="en-US" sz="1800" b="1" dirty="0">
                <a:solidFill>
                  <a:srgbClr val="0000FF"/>
                </a:solidFill>
              </a:rPr>
              <a:t>di</a:t>
            </a:r>
            <a:r>
              <a:rPr lang="en-US" altLang="en-US" sz="1800" i="1" dirty="0">
                <a:solidFill>
                  <a:srgbClr val="0000FF"/>
                </a:solidFill>
              </a:rPr>
              <a:t>vergence? 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FFCCFF"/>
                </a:solidFill>
              </a:rPr>
              <a:t>Neither--prisms do </a:t>
            </a:r>
            <a:r>
              <a:rPr lang="en-US" altLang="en-US" sz="1800" b="1" i="1" dirty="0">
                <a:solidFill>
                  <a:srgbClr val="FFCCFF"/>
                </a:solidFill>
              </a:rPr>
              <a:t>not</a:t>
            </a:r>
            <a:r>
              <a:rPr lang="en-US" altLang="en-US" sz="1800" dirty="0">
                <a:solidFill>
                  <a:srgbClr val="FFCCFF"/>
                </a:solidFill>
              </a:rPr>
              <a:t> induce 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FFCCFF"/>
                </a:solidFill>
              </a:rPr>
              <a:t>vergence! Prisms cause light 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FFCCFF"/>
                </a:solidFill>
              </a:rPr>
              <a:t>rays to change direction, but 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FFCCFF"/>
                </a:solidFill>
              </a:rPr>
              <a:t>not to converge or diverge.</a:t>
            </a:r>
          </a:p>
        </p:txBody>
      </p:sp>
      <p:sp>
        <p:nvSpPr>
          <p:cNvPr id="67608" name="Line 34">
            <a:extLst>
              <a:ext uri="{FF2B5EF4-FFF2-40B4-BE49-F238E27FC236}">
                <a16:creationId xmlns:a16="http://schemas.microsoft.com/office/drawing/2014/main" id="{6324DE0C-E9E8-498B-AD1E-C8CC5AB8C59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5105400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9" name="Line 35">
            <a:extLst>
              <a:ext uri="{FF2B5EF4-FFF2-40B4-BE49-F238E27FC236}">
                <a16:creationId xmlns:a16="http://schemas.microsoft.com/office/drawing/2014/main" id="{9371DEAC-7CD1-48E0-8D89-E2B0BCC62518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5105400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0" name="Line 36">
            <a:extLst>
              <a:ext uri="{FF2B5EF4-FFF2-40B4-BE49-F238E27FC236}">
                <a16:creationId xmlns:a16="http://schemas.microsoft.com/office/drawing/2014/main" id="{2966FFAD-D56D-4939-8A8C-1DF2B5EA540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5105400"/>
            <a:ext cx="13716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1" name="Line 37">
            <a:extLst>
              <a:ext uri="{FF2B5EF4-FFF2-40B4-BE49-F238E27FC236}">
                <a16:creationId xmlns:a16="http://schemas.microsoft.com/office/drawing/2014/main" id="{6D54E052-E1B8-446F-8F24-2E05B86BD8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0" y="4724400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2" name="AutoShape 38">
            <a:extLst>
              <a:ext uri="{FF2B5EF4-FFF2-40B4-BE49-F238E27FC236}">
                <a16:creationId xmlns:a16="http://schemas.microsoft.com/office/drawing/2014/main" id="{543FF12D-07B9-4892-BE07-DB0E1BC3773B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391400" y="4572000"/>
            <a:ext cx="457200" cy="9144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7613" name="Slide Number Placeholder 1">
            <a:extLst>
              <a:ext uri="{FF2B5EF4-FFF2-40B4-BE49-F238E27FC236}">
                <a16:creationId xmlns:a16="http://schemas.microsoft.com/office/drawing/2014/main" id="{7D23462A-1C41-4701-94A3-93BC45B8B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F67B541-8FC5-47A1-B525-B008829DE338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63</a:t>
            </a:fld>
            <a:endParaRPr lang="en-US" altLang="en-US" sz="100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9">
            <a:extLst>
              <a:ext uri="{FF2B5EF4-FFF2-40B4-BE49-F238E27FC236}">
                <a16:creationId xmlns:a16="http://schemas.microsoft.com/office/drawing/2014/main" id="{A64821C3-8F5E-41FE-984C-4815EFFBB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68611" name="Rectangle 27">
            <a:extLst>
              <a:ext uri="{FF2B5EF4-FFF2-40B4-BE49-F238E27FC236}">
                <a16:creationId xmlns:a16="http://schemas.microsoft.com/office/drawing/2014/main" id="{8882A539-2686-47D0-9137-3808855D0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28600"/>
            <a:ext cx="43434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8612" name="AutoShape 2">
            <a:extLst>
              <a:ext uri="{FF2B5EF4-FFF2-40B4-BE49-F238E27FC236}">
                <a16:creationId xmlns:a16="http://schemas.microsoft.com/office/drawing/2014/main" id="{1AAB5E9D-1166-44D5-803C-1FA37F3E9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572000"/>
            <a:ext cx="533400" cy="9144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8613" name="AutoShape 4">
            <a:extLst>
              <a:ext uri="{FF2B5EF4-FFF2-40B4-BE49-F238E27FC236}">
                <a16:creationId xmlns:a16="http://schemas.microsoft.com/office/drawing/2014/main" id="{1A73E57D-7950-4E14-AEE5-A892F6349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905000"/>
            <a:ext cx="990600" cy="1066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8614" name="Line 5">
            <a:extLst>
              <a:ext uri="{FF2B5EF4-FFF2-40B4-BE49-F238E27FC236}">
                <a16:creationId xmlns:a16="http://schemas.microsoft.com/office/drawing/2014/main" id="{066E9CE3-91BB-4EB3-8045-53BC6C9A7C8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2438400"/>
            <a:ext cx="3200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5" name="Line 6">
            <a:extLst>
              <a:ext uri="{FF2B5EF4-FFF2-40B4-BE49-F238E27FC236}">
                <a16:creationId xmlns:a16="http://schemas.microsoft.com/office/drawing/2014/main" id="{259D7A2C-ED36-45FE-802C-5C43603BF58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438400"/>
            <a:ext cx="3733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6" name="Line 7">
            <a:extLst>
              <a:ext uri="{FF2B5EF4-FFF2-40B4-BE49-F238E27FC236}">
                <a16:creationId xmlns:a16="http://schemas.microsoft.com/office/drawing/2014/main" id="{50EFDC89-1FE8-4FE7-8720-6F81F0CBA8DE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3200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7" name="Line 8">
            <a:extLst>
              <a:ext uri="{FF2B5EF4-FFF2-40B4-BE49-F238E27FC236}">
                <a16:creationId xmlns:a16="http://schemas.microsoft.com/office/drawing/2014/main" id="{57949577-691C-4CDF-9C69-52B91E2571C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3200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8" name="Line 9">
            <a:extLst>
              <a:ext uri="{FF2B5EF4-FFF2-40B4-BE49-F238E27FC236}">
                <a16:creationId xmlns:a16="http://schemas.microsoft.com/office/drawing/2014/main" id="{0B394940-6CC4-436C-9DC9-413D398A38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34290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9" name="Text Box 10">
            <a:extLst>
              <a:ext uri="{FF2B5EF4-FFF2-40B4-BE49-F238E27FC236}">
                <a16:creationId xmlns:a16="http://schemas.microsoft.com/office/drawing/2014/main" id="{6BC6C645-1EF1-4349-953E-6AE0C2069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6150" y="3465513"/>
            <a:ext cx="95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 meter</a:t>
            </a:r>
          </a:p>
        </p:txBody>
      </p:sp>
      <p:sp>
        <p:nvSpPr>
          <p:cNvPr id="68620" name="Line 11">
            <a:extLst>
              <a:ext uri="{FF2B5EF4-FFF2-40B4-BE49-F238E27FC236}">
                <a16:creationId xmlns:a16="http://schemas.microsoft.com/office/drawing/2014/main" id="{2810722E-80BA-436E-8D61-75855A760106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895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1" name="Line 12">
            <a:extLst>
              <a:ext uri="{FF2B5EF4-FFF2-40B4-BE49-F238E27FC236}">
                <a16:creationId xmlns:a16="http://schemas.microsoft.com/office/drawing/2014/main" id="{2699C195-DC4B-4552-905C-07E88F3192E3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2438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2" name="Line 13">
            <a:extLst>
              <a:ext uri="{FF2B5EF4-FFF2-40B4-BE49-F238E27FC236}">
                <a16:creationId xmlns:a16="http://schemas.microsoft.com/office/drawing/2014/main" id="{DBC0FEA1-5F1F-431E-9E9A-2B7F9D308600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438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3" name="Text Box 14">
            <a:extLst>
              <a:ext uri="{FF2B5EF4-FFF2-40B4-BE49-F238E27FC236}">
                <a16:creationId xmlns:a16="http://schemas.microsoft.com/office/drawing/2014/main" id="{A22589DC-DDFF-4664-A774-8BFB6D547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0150" y="2438400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 cm</a:t>
            </a:r>
          </a:p>
        </p:txBody>
      </p:sp>
      <p:grpSp>
        <p:nvGrpSpPr>
          <p:cNvPr id="68624" name="Group 15">
            <a:extLst>
              <a:ext uri="{FF2B5EF4-FFF2-40B4-BE49-F238E27FC236}">
                <a16:creationId xmlns:a16="http://schemas.microsoft.com/office/drawing/2014/main" id="{1B8C728D-287A-440E-A203-82B7E5ABDC40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04800"/>
            <a:ext cx="3810000" cy="1241425"/>
            <a:chOff x="2160" y="3454"/>
            <a:chExt cx="2400" cy="782"/>
          </a:xfrm>
        </p:grpSpPr>
        <p:sp>
          <p:nvSpPr>
            <p:cNvPr id="68638" name="Oval 16">
              <a:extLst>
                <a:ext uri="{FF2B5EF4-FFF2-40B4-BE49-F238E27FC236}">
                  <a16:creationId xmlns:a16="http://schemas.microsoft.com/office/drawing/2014/main" id="{C0076806-B085-46EA-90F9-565481B29F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1" y="3616"/>
              <a:ext cx="157" cy="3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68639" name="Line 17">
              <a:extLst>
                <a:ext uri="{FF2B5EF4-FFF2-40B4-BE49-F238E27FC236}">
                  <a16:creationId xmlns:a16="http://schemas.microsoft.com/office/drawing/2014/main" id="{1C6B7B7F-4782-4E91-B98D-143EC53A42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3663"/>
              <a:ext cx="11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40" name="Line 18">
              <a:extLst>
                <a:ext uri="{FF2B5EF4-FFF2-40B4-BE49-F238E27FC236}">
                  <a16:creationId xmlns:a16="http://schemas.microsoft.com/office/drawing/2014/main" id="{5BBB9EF9-221A-4E0B-A01F-DE885E1B7C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3896"/>
              <a:ext cx="11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41" name="Line 19">
              <a:extLst>
                <a:ext uri="{FF2B5EF4-FFF2-40B4-BE49-F238E27FC236}">
                  <a16:creationId xmlns:a16="http://schemas.microsoft.com/office/drawing/2014/main" id="{F49993FA-2F96-45CB-9FB7-B69DEDB8F1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34" y="3779"/>
              <a:ext cx="1326" cy="1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42" name="Line 20">
              <a:extLst>
                <a:ext uri="{FF2B5EF4-FFF2-40B4-BE49-F238E27FC236}">
                  <a16:creationId xmlns:a16="http://schemas.microsoft.com/office/drawing/2014/main" id="{4F66B1DD-3DBC-4774-87DD-3A5E61C26D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4" y="3663"/>
              <a:ext cx="1326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43" name="Text Box 21">
              <a:extLst>
                <a:ext uri="{FF2B5EF4-FFF2-40B4-BE49-F238E27FC236}">
                  <a16:creationId xmlns:a16="http://schemas.microsoft.com/office/drawing/2014/main" id="{15BCAD64-B1E9-4BC5-9787-484372F063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3454"/>
              <a:ext cx="23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1D</a:t>
              </a:r>
            </a:p>
          </p:txBody>
        </p:sp>
        <p:sp>
          <p:nvSpPr>
            <p:cNvPr id="68644" name="Line 22">
              <a:extLst>
                <a:ext uri="{FF2B5EF4-FFF2-40B4-BE49-F238E27FC236}">
                  <a16:creationId xmlns:a16="http://schemas.microsoft.com/office/drawing/2014/main" id="{8185061F-2DDD-4478-BAA0-98ECC0FB0B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4" y="4012"/>
              <a:ext cx="13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45" name="Line 23">
              <a:extLst>
                <a:ext uri="{FF2B5EF4-FFF2-40B4-BE49-F238E27FC236}">
                  <a16:creationId xmlns:a16="http://schemas.microsoft.com/office/drawing/2014/main" id="{88D584D0-83DD-4429-AD44-F655E2A58F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0" y="3966"/>
              <a:ext cx="0" cy="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46" name="Line 24">
              <a:extLst>
                <a:ext uri="{FF2B5EF4-FFF2-40B4-BE49-F238E27FC236}">
                  <a16:creationId xmlns:a16="http://schemas.microsoft.com/office/drawing/2014/main" id="{DA39846D-2601-4278-942A-BF1734EEF5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4" y="3966"/>
              <a:ext cx="0" cy="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47" name="Text Box 25">
              <a:extLst>
                <a:ext uri="{FF2B5EF4-FFF2-40B4-BE49-F238E27FC236}">
                  <a16:creationId xmlns:a16="http://schemas.microsoft.com/office/drawing/2014/main" id="{D03EF134-20D9-4396-91BC-DA46ED6E98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9" y="4063"/>
              <a:ext cx="44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1 meter</a:t>
              </a:r>
            </a:p>
          </p:txBody>
        </p:sp>
      </p:grpSp>
      <p:sp>
        <p:nvSpPr>
          <p:cNvPr id="68625" name="Text Box 26">
            <a:extLst>
              <a:ext uri="{FF2B5EF4-FFF2-40B4-BE49-F238E27FC236}">
                <a16:creationId xmlns:a16="http://schemas.microsoft.com/office/drawing/2014/main" id="{D4EAA7C1-CC23-4150-919C-2D1F5CBC43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560513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 PD</a:t>
            </a:r>
          </a:p>
        </p:txBody>
      </p:sp>
      <p:sp>
        <p:nvSpPr>
          <p:cNvPr id="68626" name="Text Box 28">
            <a:extLst>
              <a:ext uri="{FF2B5EF4-FFF2-40B4-BE49-F238E27FC236}">
                <a16:creationId xmlns:a16="http://schemas.microsoft.com/office/drawing/2014/main" id="{20CE8D47-4FDD-4AD8-952C-0FCF518A5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62400"/>
            <a:ext cx="6064250" cy="36671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 prism diopter (</a:t>
            </a:r>
            <a:r>
              <a:rPr lang="en-US" altLang="en-US" sz="1800" b="1"/>
              <a:t>PD</a:t>
            </a:r>
            <a:r>
              <a:rPr lang="en-US" altLang="en-US" sz="1800"/>
              <a:t>, or </a:t>
            </a:r>
            <a:r>
              <a:rPr lang="en-US" altLang="en-US" sz="1800">
                <a:latin typeface="Symbol" panose="05050102010706020507" pitchFamily="18" charset="2"/>
              </a:rPr>
              <a:t>D</a:t>
            </a:r>
            <a:r>
              <a:rPr lang="en-US" altLang="en-US" sz="1800"/>
              <a:t>) displaces light 1 cm at 1 meter. </a:t>
            </a:r>
          </a:p>
        </p:txBody>
      </p:sp>
      <p:sp>
        <p:nvSpPr>
          <p:cNvPr id="68627" name="Line 29">
            <a:extLst>
              <a:ext uri="{FF2B5EF4-FFF2-40B4-BE49-F238E27FC236}">
                <a16:creationId xmlns:a16="http://schemas.microsoft.com/office/drawing/2014/main" id="{FF4A2FF9-0373-4597-92B7-9E15BCC5FB22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24384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8" name="Text Box 30">
            <a:extLst>
              <a:ext uri="{FF2B5EF4-FFF2-40B4-BE49-F238E27FC236}">
                <a16:creationId xmlns:a16="http://schemas.microsoft.com/office/drawing/2014/main" id="{1A9DD5AE-F929-4AA0-9AE6-A404AF972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4438" y="3048000"/>
            <a:ext cx="101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3333FF"/>
                </a:solidFill>
              </a:rPr>
              <a:t>(Obviously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3333FF"/>
                </a:solidFill>
              </a:rPr>
              <a:t>not to scale)</a:t>
            </a:r>
          </a:p>
        </p:txBody>
      </p:sp>
      <p:sp>
        <p:nvSpPr>
          <p:cNvPr id="68629" name="Line 31">
            <a:extLst>
              <a:ext uri="{FF2B5EF4-FFF2-40B4-BE49-F238E27FC236}">
                <a16:creationId xmlns:a16="http://schemas.microsoft.com/office/drawing/2014/main" id="{F8434131-D325-430D-BCDD-46EC620C626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467600" y="2971800"/>
            <a:ext cx="152400" cy="30480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0" name="Line 32">
            <a:extLst>
              <a:ext uri="{FF2B5EF4-FFF2-40B4-BE49-F238E27FC236}">
                <a16:creationId xmlns:a16="http://schemas.microsoft.com/office/drawing/2014/main" id="{BEEB5C22-7C00-4C67-AE15-2F8BF16ABA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39000" y="3276600"/>
            <a:ext cx="381000" cy="15240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1" name="Text Box 33">
            <a:extLst>
              <a:ext uri="{FF2B5EF4-FFF2-40B4-BE49-F238E27FC236}">
                <a16:creationId xmlns:a16="http://schemas.microsoft.com/office/drawing/2014/main" id="{7213558D-778F-46E5-8BE4-03EB84CB5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572000"/>
            <a:ext cx="3282950" cy="1577975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0000FF"/>
                </a:solidFill>
              </a:rPr>
              <a:t>Which do prisms induce: 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con</a:t>
            </a:r>
            <a:r>
              <a:rPr lang="en-US" altLang="en-US" sz="1800" i="1">
                <a:solidFill>
                  <a:srgbClr val="0000FF"/>
                </a:solidFill>
              </a:rPr>
              <a:t>vergence or </a:t>
            </a:r>
            <a:r>
              <a:rPr lang="en-US" altLang="en-US" sz="1800" b="1">
                <a:solidFill>
                  <a:srgbClr val="0000FF"/>
                </a:solidFill>
              </a:rPr>
              <a:t>di</a:t>
            </a:r>
            <a:r>
              <a:rPr lang="en-US" altLang="en-US" sz="1800" i="1">
                <a:solidFill>
                  <a:srgbClr val="0000FF"/>
                </a:solidFill>
              </a:rPr>
              <a:t>vergence? 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Neither--prisms do </a:t>
            </a:r>
            <a:r>
              <a:rPr lang="en-US" altLang="en-US" sz="1800" b="1" i="1">
                <a:solidFill>
                  <a:srgbClr val="0000FF"/>
                </a:solidFill>
              </a:rPr>
              <a:t>not</a:t>
            </a:r>
            <a:r>
              <a:rPr lang="en-US" altLang="en-US" sz="1800">
                <a:solidFill>
                  <a:srgbClr val="0000FF"/>
                </a:solidFill>
              </a:rPr>
              <a:t> induce 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vergence! Prisms cause light 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rays to </a:t>
            </a:r>
            <a:r>
              <a:rPr lang="en-US" altLang="en-US" sz="1800" i="1">
                <a:solidFill>
                  <a:srgbClr val="0000FF"/>
                </a:solidFill>
              </a:rPr>
              <a:t>change direction</a:t>
            </a:r>
            <a:r>
              <a:rPr lang="en-US" altLang="en-US" sz="1800">
                <a:solidFill>
                  <a:srgbClr val="0000FF"/>
                </a:solidFill>
              </a:rPr>
              <a:t>, but 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not to converge or diverge.</a:t>
            </a:r>
          </a:p>
        </p:txBody>
      </p:sp>
      <p:sp>
        <p:nvSpPr>
          <p:cNvPr id="68632" name="Line 34">
            <a:extLst>
              <a:ext uri="{FF2B5EF4-FFF2-40B4-BE49-F238E27FC236}">
                <a16:creationId xmlns:a16="http://schemas.microsoft.com/office/drawing/2014/main" id="{85FC575A-833B-4F12-9ACE-DE317D6441B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5105400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3" name="Line 35">
            <a:extLst>
              <a:ext uri="{FF2B5EF4-FFF2-40B4-BE49-F238E27FC236}">
                <a16:creationId xmlns:a16="http://schemas.microsoft.com/office/drawing/2014/main" id="{ECE0DA47-271F-4616-8244-0A6729AF2B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5105400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4" name="Line 36">
            <a:extLst>
              <a:ext uri="{FF2B5EF4-FFF2-40B4-BE49-F238E27FC236}">
                <a16:creationId xmlns:a16="http://schemas.microsoft.com/office/drawing/2014/main" id="{01EF6312-C844-425C-ABBD-0413F90AEE9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5105400"/>
            <a:ext cx="13716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5" name="Line 37">
            <a:extLst>
              <a:ext uri="{FF2B5EF4-FFF2-40B4-BE49-F238E27FC236}">
                <a16:creationId xmlns:a16="http://schemas.microsoft.com/office/drawing/2014/main" id="{A663EA59-2719-4F89-9301-62DD6547BF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0" y="4724400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6" name="AutoShape 38">
            <a:extLst>
              <a:ext uri="{FF2B5EF4-FFF2-40B4-BE49-F238E27FC236}">
                <a16:creationId xmlns:a16="http://schemas.microsoft.com/office/drawing/2014/main" id="{DBAE2A80-B3F4-4523-ABF8-00D3925720E6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391400" y="4572000"/>
            <a:ext cx="457200" cy="9144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8637" name="Slide Number Placeholder 1">
            <a:extLst>
              <a:ext uri="{FF2B5EF4-FFF2-40B4-BE49-F238E27FC236}">
                <a16:creationId xmlns:a16="http://schemas.microsoft.com/office/drawing/2014/main" id="{0BCC6D21-93CC-42C9-84E6-0C1CF49FF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103DCE7-7597-41BD-A4FD-2C67D23E6991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64</a:t>
            </a:fld>
            <a:endParaRPr lang="en-US" altLang="en-US" sz="100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45">
            <a:extLst>
              <a:ext uri="{FF2B5EF4-FFF2-40B4-BE49-F238E27FC236}">
                <a16:creationId xmlns:a16="http://schemas.microsoft.com/office/drawing/2014/main" id="{844C178F-8697-4A75-804E-01419A7D19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69635" name="Rectangle 24">
            <a:extLst>
              <a:ext uri="{FF2B5EF4-FFF2-40B4-BE49-F238E27FC236}">
                <a16:creationId xmlns:a16="http://schemas.microsoft.com/office/drawing/2014/main" id="{32BA31F6-F7DF-49B5-99CB-F1213B371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28600"/>
            <a:ext cx="43434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9636" name="AutoShape 3">
            <a:extLst>
              <a:ext uri="{FF2B5EF4-FFF2-40B4-BE49-F238E27FC236}">
                <a16:creationId xmlns:a16="http://schemas.microsoft.com/office/drawing/2014/main" id="{764C501E-41E7-49E8-957E-4F20461C7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905000"/>
            <a:ext cx="990600" cy="1066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9637" name="Line 4">
            <a:extLst>
              <a:ext uri="{FF2B5EF4-FFF2-40B4-BE49-F238E27FC236}">
                <a16:creationId xmlns:a16="http://schemas.microsoft.com/office/drawing/2014/main" id="{5E5BBF2E-6EB0-4604-8733-28A7F6D862BF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24384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8" name="Line 5">
            <a:extLst>
              <a:ext uri="{FF2B5EF4-FFF2-40B4-BE49-F238E27FC236}">
                <a16:creationId xmlns:a16="http://schemas.microsoft.com/office/drawing/2014/main" id="{06F2D5E0-D7E5-4382-B25E-955443C60B4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438400"/>
            <a:ext cx="3733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9" name="Line 6">
            <a:extLst>
              <a:ext uri="{FF2B5EF4-FFF2-40B4-BE49-F238E27FC236}">
                <a16:creationId xmlns:a16="http://schemas.microsoft.com/office/drawing/2014/main" id="{D0E6FC54-29B3-479F-A533-CC4CBE29443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3200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0" name="Line 7">
            <a:extLst>
              <a:ext uri="{FF2B5EF4-FFF2-40B4-BE49-F238E27FC236}">
                <a16:creationId xmlns:a16="http://schemas.microsoft.com/office/drawing/2014/main" id="{6AB93E00-0C84-4AD5-9209-2784DFDC88A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3200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1" name="Line 8">
            <a:extLst>
              <a:ext uri="{FF2B5EF4-FFF2-40B4-BE49-F238E27FC236}">
                <a16:creationId xmlns:a16="http://schemas.microsoft.com/office/drawing/2014/main" id="{6A99F43E-57C0-4C36-8FFF-490F4977FF4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34290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2" name="Text Box 9">
            <a:extLst>
              <a:ext uri="{FF2B5EF4-FFF2-40B4-BE49-F238E27FC236}">
                <a16:creationId xmlns:a16="http://schemas.microsoft.com/office/drawing/2014/main" id="{40C88FDC-247C-4BDA-9BA5-5CE2DA094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6150" y="3465513"/>
            <a:ext cx="95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 meter</a:t>
            </a:r>
          </a:p>
        </p:txBody>
      </p:sp>
      <p:grpSp>
        <p:nvGrpSpPr>
          <p:cNvPr id="69643" name="Group 10">
            <a:extLst>
              <a:ext uri="{FF2B5EF4-FFF2-40B4-BE49-F238E27FC236}">
                <a16:creationId xmlns:a16="http://schemas.microsoft.com/office/drawing/2014/main" id="{631CAF8A-0982-4DCB-92C9-FDD778456424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04800"/>
            <a:ext cx="3810000" cy="1241425"/>
            <a:chOff x="2160" y="3454"/>
            <a:chExt cx="2400" cy="782"/>
          </a:xfrm>
        </p:grpSpPr>
        <p:sp>
          <p:nvSpPr>
            <p:cNvPr id="69668" name="Oval 11">
              <a:extLst>
                <a:ext uri="{FF2B5EF4-FFF2-40B4-BE49-F238E27FC236}">
                  <a16:creationId xmlns:a16="http://schemas.microsoft.com/office/drawing/2014/main" id="{ADA6DF53-4024-4CDF-AA53-41F796EE77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1" y="3616"/>
              <a:ext cx="157" cy="3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69669" name="Line 12">
              <a:extLst>
                <a:ext uri="{FF2B5EF4-FFF2-40B4-BE49-F238E27FC236}">
                  <a16:creationId xmlns:a16="http://schemas.microsoft.com/office/drawing/2014/main" id="{A1EF2341-D047-41B6-958E-B271471AFC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3663"/>
              <a:ext cx="11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70" name="Line 13">
              <a:extLst>
                <a:ext uri="{FF2B5EF4-FFF2-40B4-BE49-F238E27FC236}">
                  <a16:creationId xmlns:a16="http://schemas.microsoft.com/office/drawing/2014/main" id="{B52CF73A-9F84-4BCD-B6A4-6DCE833522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3896"/>
              <a:ext cx="11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71" name="Line 14">
              <a:extLst>
                <a:ext uri="{FF2B5EF4-FFF2-40B4-BE49-F238E27FC236}">
                  <a16:creationId xmlns:a16="http://schemas.microsoft.com/office/drawing/2014/main" id="{40B25934-F8A4-429E-94FF-4C14C9760E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34" y="3779"/>
              <a:ext cx="1326" cy="1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72" name="Line 15">
              <a:extLst>
                <a:ext uri="{FF2B5EF4-FFF2-40B4-BE49-F238E27FC236}">
                  <a16:creationId xmlns:a16="http://schemas.microsoft.com/office/drawing/2014/main" id="{84B3EFC5-1884-406F-BA9B-ACEEAEA9BA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4" y="3663"/>
              <a:ext cx="1326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73" name="Text Box 16">
              <a:extLst>
                <a:ext uri="{FF2B5EF4-FFF2-40B4-BE49-F238E27FC236}">
                  <a16:creationId xmlns:a16="http://schemas.microsoft.com/office/drawing/2014/main" id="{21905552-9703-449D-AB52-7FD59A1891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3454"/>
              <a:ext cx="23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1D</a:t>
              </a:r>
            </a:p>
          </p:txBody>
        </p:sp>
        <p:sp>
          <p:nvSpPr>
            <p:cNvPr id="69674" name="Line 17">
              <a:extLst>
                <a:ext uri="{FF2B5EF4-FFF2-40B4-BE49-F238E27FC236}">
                  <a16:creationId xmlns:a16="http://schemas.microsoft.com/office/drawing/2014/main" id="{CF5853D2-679C-463C-94A7-7AC9E2FB9C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4" y="4012"/>
              <a:ext cx="13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75" name="Line 18">
              <a:extLst>
                <a:ext uri="{FF2B5EF4-FFF2-40B4-BE49-F238E27FC236}">
                  <a16:creationId xmlns:a16="http://schemas.microsoft.com/office/drawing/2014/main" id="{26AB566C-F2A6-43FF-B9EA-AD3A8CFB8D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0" y="3966"/>
              <a:ext cx="0" cy="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76" name="Line 19">
              <a:extLst>
                <a:ext uri="{FF2B5EF4-FFF2-40B4-BE49-F238E27FC236}">
                  <a16:creationId xmlns:a16="http://schemas.microsoft.com/office/drawing/2014/main" id="{FDBFD6D7-0DEC-4C3A-BFCD-0440BDB48F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4" y="3966"/>
              <a:ext cx="0" cy="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77" name="Text Box 20">
              <a:extLst>
                <a:ext uri="{FF2B5EF4-FFF2-40B4-BE49-F238E27FC236}">
                  <a16:creationId xmlns:a16="http://schemas.microsoft.com/office/drawing/2014/main" id="{26474D15-1FE2-4B9E-83F4-B0381A3892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9" y="4063"/>
              <a:ext cx="44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1 meter</a:t>
              </a:r>
            </a:p>
          </p:txBody>
        </p:sp>
      </p:grpSp>
      <p:sp>
        <p:nvSpPr>
          <p:cNvPr id="69644" name="AutoShape 21">
            <a:extLst>
              <a:ext uri="{FF2B5EF4-FFF2-40B4-BE49-F238E27FC236}">
                <a16:creationId xmlns:a16="http://schemas.microsoft.com/office/drawing/2014/main" id="{2F376E95-C3D2-4234-ACC2-39E30DDAE0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572000"/>
            <a:ext cx="533400" cy="1828800"/>
          </a:xfrm>
          <a:prstGeom prst="flowChartSor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9645" name="AutoShape 22">
            <a:extLst>
              <a:ext uri="{FF2B5EF4-FFF2-40B4-BE49-F238E27FC236}">
                <a16:creationId xmlns:a16="http://schemas.microsoft.com/office/drawing/2014/main" id="{FAFC2D82-9B13-4DB7-9167-D8CC9087D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572000"/>
            <a:ext cx="457200" cy="1828800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9646" name="Text Box 23">
            <a:extLst>
              <a:ext uri="{FF2B5EF4-FFF2-40B4-BE49-F238E27FC236}">
                <a16:creationId xmlns:a16="http://schemas.microsoft.com/office/drawing/2014/main" id="{CBD5F834-A3B5-41E2-A88C-61C079E36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560513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 PD</a:t>
            </a:r>
          </a:p>
        </p:txBody>
      </p:sp>
      <p:sp>
        <p:nvSpPr>
          <p:cNvPr id="69647" name="Line 25">
            <a:extLst>
              <a:ext uri="{FF2B5EF4-FFF2-40B4-BE49-F238E27FC236}">
                <a16:creationId xmlns:a16="http://schemas.microsoft.com/office/drawing/2014/main" id="{62048E23-BF21-48A0-A671-436E73ECCDCA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3200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8" name="Line 26">
            <a:extLst>
              <a:ext uri="{FF2B5EF4-FFF2-40B4-BE49-F238E27FC236}">
                <a16:creationId xmlns:a16="http://schemas.microsoft.com/office/drawing/2014/main" id="{D0DB9E31-97F2-488C-BFD0-06A1AE2D409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2438400"/>
            <a:ext cx="3200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9" name="Line 27">
            <a:extLst>
              <a:ext uri="{FF2B5EF4-FFF2-40B4-BE49-F238E27FC236}">
                <a16:creationId xmlns:a16="http://schemas.microsoft.com/office/drawing/2014/main" id="{D26D8F4B-E466-4CFE-A3B4-689B719FA43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438400"/>
            <a:ext cx="3733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0" name="Line 28">
            <a:extLst>
              <a:ext uri="{FF2B5EF4-FFF2-40B4-BE49-F238E27FC236}">
                <a16:creationId xmlns:a16="http://schemas.microsoft.com/office/drawing/2014/main" id="{3B2F7C0E-3048-4D2D-90AE-9D9779DB698D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895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1" name="Line 29">
            <a:extLst>
              <a:ext uri="{FF2B5EF4-FFF2-40B4-BE49-F238E27FC236}">
                <a16:creationId xmlns:a16="http://schemas.microsoft.com/office/drawing/2014/main" id="{A9D98269-C6A8-43C7-BE3B-A2F394F95E10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2438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2" name="Line 30">
            <a:extLst>
              <a:ext uri="{FF2B5EF4-FFF2-40B4-BE49-F238E27FC236}">
                <a16:creationId xmlns:a16="http://schemas.microsoft.com/office/drawing/2014/main" id="{A6A8E9F2-15CF-4654-87F3-A9C3C3969243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438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3" name="Text Box 31">
            <a:extLst>
              <a:ext uri="{FF2B5EF4-FFF2-40B4-BE49-F238E27FC236}">
                <a16:creationId xmlns:a16="http://schemas.microsoft.com/office/drawing/2014/main" id="{A5F56344-EA14-4A5D-908B-48104779C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0150" y="2438400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 cm</a:t>
            </a:r>
          </a:p>
        </p:txBody>
      </p:sp>
      <p:sp>
        <p:nvSpPr>
          <p:cNvPr id="69654" name="Line 32">
            <a:extLst>
              <a:ext uri="{FF2B5EF4-FFF2-40B4-BE49-F238E27FC236}">
                <a16:creationId xmlns:a16="http://schemas.microsoft.com/office/drawing/2014/main" id="{70713A48-DAF6-4AEC-B6C2-F3A508B2574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24384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5" name="Text Box 33">
            <a:extLst>
              <a:ext uri="{FF2B5EF4-FFF2-40B4-BE49-F238E27FC236}">
                <a16:creationId xmlns:a16="http://schemas.microsoft.com/office/drawing/2014/main" id="{68D81BEB-59C4-41EA-B271-211FFE1DF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4438" y="3048000"/>
            <a:ext cx="101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3333FF"/>
                </a:solidFill>
              </a:rPr>
              <a:t>(Obviously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3333FF"/>
                </a:solidFill>
              </a:rPr>
              <a:t>not to scale)</a:t>
            </a:r>
          </a:p>
        </p:txBody>
      </p:sp>
      <p:sp>
        <p:nvSpPr>
          <p:cNvPr id="69656" name="Line 34">
            <a:extLst>
              <a:ext uri="{FF2B5EF4-FFF2-40B4-BE49-F238E27FC236}">
                <a16:creationId xmlns:a16="http://schemas.microsoft.com/office/drawing/2014/main" id="{3F02AAEC-49B7-459E-91D9-6AF4C70B051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467600" y="2971800"/>
            <a:ext cx="152400" cy="30480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7" name="Line 35">
            <a:extLst>
              <a:ext uri="{FF2B5EF4-FFF2-40B4-BE49-F238E27FC236}">
                <a16:creationId xmlns:a16="http://schemas.microsoft.com/office/drawing/2014/main" id="{FEB8C0B4-B826-4FCD-A624-12CB13C192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39000" y="3276600"/>
            <a:ext cx="381000" cy="15240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8" name="Line 36">
            <a:extLst>
              <a:ext uri="{FF2B5EF4-FFF2-40B4-BE49-F238E27FC236}">
                <a16:creationId xmlns:a16="http://schemas.microsoft.com/office/drawing/2014/main" id="{FABDA9B6-D169-45AF-83DD-3A17DC7BDBB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5105400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9" name="Line 37">
            <a:extLst>
              <a:ext uri="{FF2B5EF4-FFF2-40B4-BE49-F238E27FC236}">
                <a16:creationId xmlns:a16="http://schemas.microsoft.com/office/drawing/2014/main" id="{9216B42B-3C95-4E3D-8B5B-9FFB77FB8DE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5867400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0" name="Line 38">
            <a:extLst>
              <a:ext uri="{FF2B5EF4-FFF2-40B4-BE49-F238E27FC236}">
                <a16:creationId xmlns:a16="http://schemas.microsoft.com/office/drawing/2014/main" id="{B5DB618B-929E-4DCD-803B-2370C4489E0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5105400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1" name="Line 39">
            <a:extLst>
              <a:ext uri="{FF2B5EF4-FFF2-40B4-BE49-F238E27FC236}">
                <a16:creationId xmlns:a16="http://schemas.microsoft.com/office/drawing/2014/main" id="{D01542A2-FEF5-421D-AAE6-C452323BCA1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5867400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2" name="Line 40">
            <a:extLst>
              <a:ext uri="{FF2B5EF4-FFF2-40B4-BE49-F238E27FC236}">
                <a16:creationId xmlns:a16="http://schemas.microsoft.com/office/drawing/2014/main" id="{4245B12E-05B3-41AA-B106-02A9C5F5310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5105400"/>
            <a:ext cx="13716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3" name="Line 41">
            <a:extLst>
              <a:ext uri="{FF2B5EF4-FFF2-40B4-BE49-F238E27FC236}">
                <a16:creationId xmlns:a16="http://schemas.microsoft.com/office/drawing/2014/main" id="{110CFE61-EDCA-4335-8B5C-C70E372749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5486400"/>
            <a:ext cx="13716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4" name="Line 42">
            <a:extLst>
              <a:ext uri="{FF2B5EF4-FFF2-40B4-BE49-F238E27FC236}">
                <a16:creationId xmlns:a16="http://schemas.microsoft.com/office/drawing/2014/main" id="{A20BED76-3B25-453C-A321-B92D442C1E8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5867400"/>
            <a:ext cx="10668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5" name="Line 43">
            <a:extLst>
              <a:ext uri="{FF2B5EF4-FFF2-40B4-BE49-F238E27FC236}">
                <a16:creationId xmlns:a16="http://schemas.microsoft.com/office/drawing/2014/main" id="{519D64A4-8467-4175-A038-0AB3894C59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0" y="4724400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6" name="Text Box 44">
            <a:extLst>
              <a:ext uri="{FF2B5EF4-FFF2-40B4-BE49-F238E27FC236}">
                <a16:creationId xmlns:a16="http://schemas.microsoft.com/office/drawing/2014/main" id="{A03D404E-C3D0-4CF8-9D75-7921B7FD9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953000"/>
            <a:ext cx="3244850" cy="1082675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0000FF"/>
                </a:solidFill>
              </a:rPr>
              <a:t>But, if we placed two prisms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0000FF"/>
                </a:solidFill>
              </a:rPr>
              <a:t>base-to-base or apex-to-apex,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0000FF"/>
                </a:solidFill>
              </a:rPr>
              <a:t>we could get light to converge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0000FF"/>
                </a:solidFill>
              </a:rPr>
              <a:t>and diverge, respectively</a:t>
            </a:r>
          </a:p>
        </p:txBody>
      </p:sp>
      <p:sp>
        <p:nvSpPr>
          <p:cNvPr id="69667" name="Slide Number Placeholder 1">
            <a:extLst>
              <a:ext uri="{FF2B5EF4-FFF2-40B4-BE49-F238E27FC236}">
                <a16:creationId xmlns:a16="http://schemas.microsoft.com/office/drawing/2014/main" id="{094AB87C-693F-4CB3-832F-AA24FCB63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ED089E9-B9BF-4EB5-BF26-83A0FB2ADE49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65</a:t>
            </a:fld>
            <a:endParaRPr lang="en-US" altLang="en-US" sz="100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47">
            <a:extLst>
              <a:ext uri="{FF2B5EF4-FFF2-40B4-BE49-F238E27FC236}">
                <a16:creationId xmlns:a16="http://schemas.microsoft.com/office/drawing/2014/main" id="{2895E288-187A-45B7-9439-52F81B90FF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70659" name="Rectangle 32">
            <a:extLst>
              <a:ext uri="{FF2B5EF4-FFF2-40B4-BE49-F238E27FC236}">
                <a16:creationId xmlns:a16="http://schemas.microsoft.com/office/drawing/2014/main" id="{F69E919E-6836-4DE1-8C69-3ABC09295B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28600"/>
            <a:ext cx="43434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0660" name="AutoShape 3">
            <a:extLst>
              <a:ext uri="{FF2B5EF4-FFF2-40B4-BE49-F238E27FC236}">
                <a16:creationId xmlns:a16="http://schemas.microsoft.com/office/drawing/2014/main" id="{27B3D5DF-B5F9-40BD-8C6E-A71828F361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905000"/>
            <a:ext cx="990600" cy="1066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0661" name="Line 4">
            <a:extLst>
              <a:ext uri="{FF2B5EF4-FFF2-40B4-BE49-F238E27FC236}">
                <a16:creationId xmlns:a16="http://schemas.microsoft.com/office/drawing/2014/main" id="{B945FEC1-3DA2-4B48-835E-A5ECCF5029D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24384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2" name="Line 5">
            <a:extLst>
              <a:ext uri="{FF2B5EF4-FFF2-40B4-BE49-F238E27FC236}">
                <a16:creationId xmlns:a16="http://schemas.microsoft.com/office/drawing/2014/main" id="{09C38CFD-11C6-4CBC-A3AE-69A49BDB5C7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438400"/>
            <a:ext cx="3733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3" name="Line 6">
            <a:extLst>
              <a:ext uri="{FF2B5EF4-FFF2-40B4-BE49-F238E27FC236}">
                <a16:creationId xmlns:a16="http://schemas.microsoft.com/office/drawing/2014/main" id="{0A6AAD98-2791-4330-80FD-1782F52D70E2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3200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4" name="Line 7">
            <a:extLst>
              <a:ext uri="{FF2B5EF4-FFF2-40B4-BE49-F238E27FC236}">
                <a16:creationId xmlns:a16="http://schemas.microsoft.com/office/drawing/2014/main" id="{3B8B36E8-6395-465D-A174-A6202297FEB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3200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5" name="Line 8">
            <a:extLst>
              <a:ext uri="{FF2B5EF4-FFF2-40B4-BE49-F238E27FC236}">
                <a16:creationId xmlns:a16="http://schemas.microsoft.com/office/drawing/2014/main" id="{1A45F852-B566-4E1A-9373-FFC74C20442A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34290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6" name="Text Box 9">
            <a:extLst>
              <a:ext uri="{FF2B5EF4-FFF2-40B4-BE49-F238E27FC236}">
                <a16:creationId xmlns:a16="http://schemas.microsoft.com/office/drawing/2014/main" id="{58199F56-E9F7-43AE-9A17-1FD0FADB6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6150" y="3465513"/>
            <a:ext cx="95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 meter</a:t>
            </a:r>
          </a:p>
        </p:txBody>
      </p:sp>
      <p:grpSp>
        <p:nvGrpSpPr>
          <p:cNvPr id="70667" name="Group 10">
            <a:extLst>
              <a:ext uri="{FF2B5EF4-FFF2-40B4-BE49-F238E27FC236}">
                <a16:creationId xmlns:a16="http://schemas.microsoft.com/office/drawing/2014/main" id="{59244CDC-F371-48A8-96DD-DEEE32486BBB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04800"/>
            <a:ext cx="3810000" cy="1241425"/>
            <a:chOff x="2160" y="3454"/>
            <a:chExt cx="2400" cy="782"/>
          </a:xfrm>
        </p:grpSpPr>
        <p:sp>
          <p:nvSpPr>
            <p:cNvPr id="70694" name="Oval 11">
              <a:extLst>
                <a:ext uri="{FF2B5EF4-FFF2-40B4-BE49-F238E27FC236}">
                  <a16:creationId xmlns:a16="http://schemas.microsoft.com/office/drawing/2014/main" id="{8C8DAFD3-D89E-4086-BFA2-9B3A5CF81C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1" y="3616"/>
              <a:ext cx="157" cy="3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70695" name="Line 12">
              <a:extLst>
                <a:ext uri="{FF2B5EF4-FFF2-40B4-BE49-F238E27FC236}">
                  <a16:creationId xmlns:a16="http://schemas.microsoft.com/office/drawing/2014/main" id="{AF5E768F-FCE5-4C33-85E0-9C6A99030B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3663"/>
              <a:ext cx="11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96" name="Line 13">
              <a:extLst>
                <a:ext uri="{FF2B5EF4-FFF2-40B4-BE49-F238E27FC236}">
                  <a16:creationId xmlns:a16="http://schemas.microsoft.com/office/drawing/2014/main" id="{67C2F5B9-4A56-4009-BFE4-B7119D9FF9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3896"/>
              <a:ext cx="11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97" name="Line 14">
              <a:extLst>
                <a:ext uri="{FF2B5EF4-FFF2-40B4-BE49-F238E27FC236}">
                  <a16:creationId xmlns:a16="http://schemas.microsoft.com/office/drawing/2014/main" id="{932DE7CA-0CAF-4168-9810-A002CFB38F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34" y="3779"/>
              <a:ext cx="1326" cy="1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98" name="Line 15">
              <a:extLst>
                <a:ext uri="{FF2B5EF4-FFF2-40B4-BE49-F238E27FC236}">
                  <a16:creationId xmlns:a16="http://schemas.microsoft.com/office/drawing/2014/main" id="{77BE9865-3A36-418E-9638-D54E9FAE3E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4" y="3663"/>
              <a:ext cx="1326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99" name="Text Box 16">
              <a:extLst>
                <a:ext uri="{FF2B5EF4-FFF2-40B4-BE49-F238E27FC236}">
                  <a16:creationId xmlns:a16="http://schemas.microsoft.com/office/drawing/2014/main" id="{9157C2A8-55B1-489C-AFD2-00B0C0C891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3454"/>
              <a:ext cx="23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1D</a:t>
              </a:r>
            </a:p>
          </p:txBody>
        </p:sp>
        <p:sp>
          <p:nvSpPr>
            <p:cNvPr id="70700" name="Line 17">
              <a:extLst>
                <a:ext uri="{FF2B5EF4-FFF2-40B4-BE49-F238E27FC236}">
                  <a16:creationId xmlns:a16="http://schemas.microsoft.com/office/drawing/2014/main" id="{09D14DA7-31FA-4E1F-8AF6-BCF239FE7F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4" y="4012"/>
              <a:ext cx="13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01" name="Line 18">
              <a:extLst>
                <a:ext uri="{FF2B5EF4-FFF2-40B4-BE49-F238E27FC236}">
                  <a16:creationId xmlns:a16="http://schemas.microsoft.com/office/drawing/2014/main" id="{1D601930-BB46-4984-8216-6E71EF6B4F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0" y="3966"/>
              <a:ext cx="0" cy="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02" name="Line 19">
              <a:extLst>
                <a:ext uri="{FF2B5EF4-FFF2-40B4-BE49-F238E27FC236}">
                  <a16:creationId xmlns:a16="http://schemas.microsoft.com/office/drawing/2014/main" id="{1300327A-9DC8-48DE-8C8F-9FA2AD5AC7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4" y="3966"/>
              <a:ext cx="0" cy="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03" name="Text Box 20">
              <a:extLst>
                <a:ext uri="{FF2B5EF4-FFF2-40B4-BE49-F238E27FC236}">
                  <a16:creationId xmlns:a16="http://schemas.microsoft.com/office/drawing/2014/main" id="{084616C5-B481-460C-A9D7-320B323CD8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9" y="4063"/>
              <a:ext cx="44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/>
                <a:t>1 meter</a:t>
              </a:r>
            </a:p>
          </p:txBody>
        </p:sp>
      </p:grpSp>
      <p:grpSp>
        <p:nvGrpSpPr>
          <p:cNvPr id="70668" name="Group 21">
            <a:extLst>
              <a:ext uri="{FF2B5EF4-FFF2-40B4-BE49-F238E27FC236}">
                <a16:creationId xmlns:a16="http://schemas.microsoft.com/office/drawing/2014/main" id="{B051CB8A-ABA8-4B58-84EB-599D7B81BBC5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4572000"/>
            <a:ext cx="533400" cy="1828800"/>
            <a:chOff x="3072" y="2064"/>
            <a:chExt cx="816" cy="1248"/>
          </a:xfrm>
        </p:grpSpPr>
        <p:sp>
          <p:nvSpPr>
            <p:cNvPr id="70690" name="Freeform 22">
              <a:extLst>
                <a:ext uri="{FF2B5EF4-FFF2-40B4-BE49-F238E27FC236}">
                  <a16:creationId xmlns:a16="http://schemas.microsoft.com/office/drawing/2014/main" id="{A068BB3A-846D-4187-9BFA-249E36F2D3E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2" y="2064"/>
              <a:ext cx="248" cy="1248"/>
            </a:xfrm>
            <a:custGeom>
              <a:avLst/>
              <a:gdLst>
                <a:gd name="T0" fmla="*/ 0 w 200"/>
                <a:gd name="T1" fmla="*/ 0 h 1248"/>
                <a:gd name="T2" fmla="*/ 1332 w 200"/>
                <a:gd name="T3" fmla="*/ 624 h 1248"/>
                <a:gd name="T4" fmla="*/ 334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91" name="Freeform 23">
              <a:extLst>
                <a:ext uri="{FF2B5EF4-FFF2-40B4-BE49-F238E27FC236}">
                  <a16:creationId xmlns:a16="http://schemas.microsoft.com/office/drawing/2014/main" id="{3ADC094B-16E4-4F65-8EFF-BEA5FEF5DA4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648" y="2064"/>
              <a:ext cx="240" cy="1248"/>
            </a:xfrm>
            <a:custGeom>
              <a:avLst/>
              <a:gdLst>
                <a:gd name="T0" fmla="*/ 0 w 200"/>
                <a:gd name="T1" fmla="*/ 0 h 1248"/>
                <a:gd name="T2" fmla="*/ 986 w 200"/>
                <a:gd name="T3" fmla="*/ 624 h 1248"/>
                <a:gd name="T4" fmla="*/ 251 w 200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" h="1248">
                  <a:moveTo>
                    <a:pt x="0" y="0"/>
                  </a:moveTo>
                  <a:cubicBezTo>
                    <a:pt x="92" y="208"/>
                    <a:pt x="184" y="416"/>
                    <a:pt x="192" y="624"/>
                  </a:cubicBezTo>
                  <a:cubicBezTo>
                    <a:pt x="200" y="832"/>
                    <a:pt x="72" y="1144"/>
                    <a:pt x="48" y="12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92" name="Line 24">
              <a:extLst>
                <a:ext uri="{FF2B5EF4-FFF2-40B4-BE49-F238E27FC236}">
                  <a16:creationId xmlns:a16="http://schemas.microsoft.com/office/drawing/2014/main" id="{0199515D-A705-48FD-9057-2F30E7D829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06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93" name="Line 25">
              <a:extLst>
                <a:ext uri="{FF2B5EF4-FFF2-40B4-BE49-F238E27FC236}">
                  <a16:creationId xmlns:a16="http://schemas.microsoft.com/office/drawing/2014/main" id="{644811A3-4766-4581-B897-E0B61D96FF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331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669" name="Oval 26">
            <a:extLst>
              <a:ext uri="{FF2B5EF4-FFF2-40B4-BE49-F238E27FC236}">
                <a16:creationId xmlns:a16="http://schemas.microsoft.com/office/drawing/2014/main" id="{049D1936-DD98-4E05-8F28-3AED620189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572000"/>
            <a:ext cx="457200" cy="18288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0670" name="AutoShape 27">
            <a:extLst>
              <a:ext uri="{FF2B5EF4-FFF2-40B4-BE49-F238E27FC236}">
                <a16:creationId xmlns:a16="http://schemas.microsoft.com/office/drawing/2014/main" id="{C5A95570-210D-4FED-A648-1EB089690B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572000"/>
            <a:ext cx="533400" cy="1828800"/>
          </a:xfrm>
          <a:prstGeom prst="flowChartSor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0671" name="AutoShape 28">
            <a:extLst>
              <a:ext uri="{FF2B5EF4-FFF2-40B4-BE49-F238E27FC236}">
                <a16:creationId xmlns:a16="http://schemas.microsoft.com/office/drawing/2014/main" id="{52935841-EE83-430F-B74B-224FCC0DF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4572000"/>
            <a:ext cx="457200" cy="1828800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0672" name="Text Box 29">
            <a:extLst>
              <a:ext uri="{FF2B5EF4-FFF2-40B4-BE49-F238E27FC236}">
                <a16:creationId xmlns:a16="http://schemas.microsoft.com/office/drawing/2014/main" id="{C247E5DB-2CCD-478C-96AA-7F57B91B1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257800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=</a:t>
            </a:r>
          </a:p>
        </p:txBody>
      </p:sp>
      <p:sp>
        <p:nvSpPr>
          <p:cNvPr id="70673" name="Text Box 30">
            <a:extLst>
              <a:ext uri="{FF2B5EF4-FFF2-40B4-BE49-F238E27FC236}">
                <a16:creationId xmlns:a16="http://schemas.microsoft.com/office/drawing/2014/main" id="{A36BAF3B-4E07-4BDD-A267-C37B0A6F9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5257800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=</a:t>
            </a:r>
          </a:p>
        </p:txBody>
      </p:sp>
      <p:sp>
        <p:nvSpPr>
          <p:cNvPr id="70674" name="Text Box 31">
            <a:extLst>
              <a:ext uri="{FF2B5EF4-FFF2-40B4-BE49-F238E27FC236}">
                <a16:creationId xmlns:a16="http://schemas.microsoft.com/office/drawing/2014/main" id="{93E8BF39-D89A-4938-AD14-E20848834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560513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 PD</a:t>
            </a:r>
          </a:p>
        </p:txBody>
      </p:sp>
      <p:sp>
        <p:nvSpPr>
          <p:cNvPr id="70675" name="Rectangle 33">
            <a:extLst>
              <a:ext uri="{FF2B5EF4-FFF2-40B4-BE49-F238E27FC236}">
                <a16:creationId xmlns:a16="http://schemas.microsoft.com/office/drawing/2014/main" id="{6F8A8727-0D1B-4603-A113-D5AD570A3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343400"/>
            <a:ext cx="22098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0676" name="Rectangle 34">
            <a:extLst>
              <a:ext uri="{FF2B5EF4-FFF2-40B4-BE49-F238E27FC236}">
                <a16:creationId xmlns:a16="http://schemas.microsoft.com/office/drawing/2014/main" id="{F256BBCC-5124-4ABE-AB62-88DB4552F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343400"/>
            <a:ext cx="22098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0677" name="Line 35">
            <a:extLst>
              <a:ext uri="{FF2B5EF4-FFF2-40B4-BE49-F238E27FC236}">
                <a16:creationId xmlns:a16="http://schemas.microsoft.com/office/drawing/2014/main" id="{3339E941-7A7F-4D28-8995-406EA7E027B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3200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8" name="Line 36">
            <a:extLst>
              <a:ext uri="{FF2B5EF4-FFF2-40B4-BE49-F238E27FC236}">
                <a16:creationId xmlns:a16="http://schemas.microsoft.com/office/drawing/2014/main" id="{5F7513C2-C0DB-436C-AF1B-561AB90F88FF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2438400"/>
            <a:ext cx="3200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9" name="Line 37">
            <a:extLst>
              <a:ext uri="{FF2B5EF4-FFF2-40B4-BE49-F238E27FC236}">
                <a16:creationId xmlns:a16="http://schemas.microsoft.com/office/drawing/2014/main" id="{58213F48-CFFD-44C7-8217-E3A59F2A3A3B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438400"/>
            <a:ext cx="3733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80" name="Line 38">
            <a:extLst>
              <a:ext uri="{FF2B5EF4-FFF2-40B4-BE49-F238E27FC236}">
                <a16:creationId xmlns:a16="http://schemas.microsoft.com/office/drawing/2014/main" id="{363F2F26-4030-4B2D-95E5-F1EBA7876F39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895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81" name="Line 39">
            <a:extLst>
              <a:ext uri="{FF2B5EF4-FFF2-40B4-BE49-F238E27FC236}">
                <a16:creationId xmlns:a16="http://schemas.microsoft.com/office/drawing/2014/main" id="{A676E687-0104-4696-B9DB-F5B0C4BD2B00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2438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82" name="Line 40">
            <a:extLst>
              <a:ext uri="{FF2B5EF4-FFF2-40B4-BE49-F238E27FC236}">
                <a16:creationId xmlns:a16="http://schemas.microsoft.com/office/drawing/2014/main" id="{71FE4C7C-7EF9-493D-B940-083E78D19219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438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83" name="Text Box 41">
            <a:extLst>
              <a:ext uri="{FF2B5EF4-FFF2-40B4-BE49-F238E27FC236}">
                <a16:creationId xmlns:a16="http://schemas.microsoft.com/office/drawing/2014/main" id="{52F7CD6E-5C2F-4CA9-9BA2-E5129F59E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0150" y="2438400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1 cm</a:t>
            </a:r>
          </a:p>
        </p:txBody>
      </p:sp>
      <p:sp>
        <p:nvSpPr>
          <p:cNvPr id="70684" name="Line 42">
            <a:extLst>
              <a:ext uri="{FF2B5EF4-FFF2-40B4-BE49-F238E27FC236}">
                <a16:creationId xmlns:a16="http://schemas.microsoft.com/office/drawing/2014/main" id="{C480B610-73B7-4F57-B888-447E3B2D77D3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24384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85" name="Text Box 43">
            <a:extLst>
              <a:ext uri="{FF2B5EF4-FFF2-40B4-BE49-F238E27FC236}">
                <a16:creationId xmlns:a16="http://schemas.microsoft.com/office/drawing/2014/main" id="{33CA0BE0-BADF-4A91-9366-3D32E4D7F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4438" y="3048000"/>
            <a:ext cx="101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3333FF"/>
                </a:solidFill>
              </a:rPr>
              <a:t>(Obviously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3333FF"/>
                </a:solidFill>
              </a:rPr>
              <a:t>not to scale)</a:t>
            </a:r>
          </a:p>
        </p:txBody>
      </p:sp>
      <p:sp>
        <p:nvSpPr>
          <p:cNvPr id="70686" name="Line 44">
            <a:extLst>
              <a:ext uri="{FF2B5EF4-FFF2-40B4-BE49-F238E27FC236}">
                <a16:creationId xmlns:a16="http://schemas.microsoft.com/office/drawing/2014/main" id="{1A9ACD9A-4C38-4B74-930C-8D4EBFA0959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467600" y="2971800"/>
            <a:ext cx="152400" cy="30480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87" name="Line 45">
            <a:extLst>
              <a:ext uri="{FF2B5EF4-FFF2-40B4-BE49-F238E27FC236}">
                <a16:creationId xmlns:a16="http://schemas.microsoft.com/office/drawing/2014/main" id="{D516AC74-2B8D-476E-B65B-50934D36DA0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39000" y="3276600"/>
            <a:ext cx="381000" cy="15240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88" name="Text Box 46">
            <a:extLst>
              <a:ext uri="{FF2B5EF4-FFF2-40B4-BE49-F238E27FC236}">
                <a16:creationId xmlns:a16="http://schemas.microsoft.com/office/drawing/2014/main" id="{7BE4DB40-8C03-47C0-BAC0-FDBDCA2643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008563"/>
            <a:ext cx="3638550" cy="1082675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In fact, we will at times find it very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useful to think of lenses as being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composed of prisms arranged in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just this manner!</a:t>
            </a:r>
          </a:p>
        </p:txBody>
      </p:sp>
      <p:sp>
        <p:nvSpPr>
          <p:cNvPr id="70689" name="Slide Number Placeholder 1">
            <a:extLst>
              <a:ext uri="{FF2B5EF4-FFF2-40B4-BE49-F238E27FC236}">
                <a16:creationId xmlns:a16="http://schemas.microsoft.com/office/drawing/2014/main" id="{93487A74-C902-4BC1-9738-73D578547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C1941EF-52B8-4E49-B35E-8772993D7234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66</a:t>
            </a:fld>
            <a:endParaRPr lang="en-US" altLang="en-US" sz="100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Line 3">
            <a:extLst>
              <a:ext uri="{FF2B5EF4-FFF2-40B4-BE49-F238E27FC236}">
                <a16:creationId xmlns:a16="http://schemas.microsoft.com/office/drawing/2014/main" id="{07896E50-0E4D-4021-8C2C-5CABC8B37B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438400"/>
            <a:ext cx="40386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07" name="Line 4">
            <a:extLst>
              <a:ext uri="{FF2B5EF4-FFF2-40B4-BE49-F238E27FC236}">
                <a16:creationId xmlns:a16="http://schemas.microsoft.com/office/drawing/2014/main" id="{1934ADF1-94A8-4DAC-9A4E-592C3936EA0E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438400"/>
            <a:ext cx="4419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08" name="Line 5">
            <a:extLst>
              <a:ext uri="{FF2B5EF4-FFF2-40B4-BE49-F238E27FC236}">
                <a16:creationId xmlns:a16="http://schemas.microsoft.com/office/drawing/2014/main" id="{F4186788-044D-4280-BF4F-B23002BE1AD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438400"/>
            <a:ext cx="19050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2709" name="Group 6">
            <a:extLst>
              <a:ext uri="{FF2B5EF4-FFF2-40B4-BE49-F238E27FC236}">
                <a16:creationId xmlns:a16="http://schemas.microsoft.com/office/drawing/2014/main" id="{BB0D9E15-E68C-4FE2-8E70-B9FC9F54B13D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267450" y="1809750"/>
            <a:ext cx="495300" cy="2514600"/>
            <a:chOff x="2976" y="1824"/>
            <a:chExt cx="576" cy="1584"/>
          </a:xfrm>
        </p:grpSpPr>
        <p:sp>
          <p:nvSpPr>
            <p:cNvPr id="72715" name="Line 7">
              <a:extLst>
                <a:ext uri="{FF2B5EF4-FFF2-40B4-BE49-F238E27FC236}">
                  <a16:creationId xmlns:a16="http://schemas.microsoft.com/office/drawing/2014/main" id="{12332AC3-E198-48B5-9E05-341725FD24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168"/>
              <a:ext cx="576" cy="240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16" name="Line 8">
              <a:extLst>
                <a:ext uri="{FF2B5EF4-FFF2-40B4-BE49-F238E27FC236}">
                  <a16:creationId xmlns:a16="http://schemas.microsoft.com/office/drawing/2014/main" id="{C1925C15-4E22-4AE6-B37C-0BD819701F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1824"/>
              <a:ext cx="576" cy="24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17" name="Line 9">
              <a:extLst>
                <a:ext uri="{FF2B5EF4-FFF2-40B4-BE49-F238E27FC236}">
                  <a16:creationId xmlns:a16="http://schemas.microsoft.com/office/drawing/2014/main" id="{5CF777C5-5780-4B41-BF1F-B86955972A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784"/>
              <a:ext cx="576" cy="240"/>
            </a:xfrm>
            <a:prstGeom prst="line">
              <a:avLst/>
            </a:prstGeom>
            <a:noFill/>
            <a:ln w="762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18" name="Line 10">
              <a:extLst>
                <a:ext uri="{FF2B5EF4-FFF2-40B4-BE49-F238E27FC236}">
                  <a16:creationId xmlns:a16="http://schemas.microsoft.com/office/drawing/2014/main" id="{1563A26D-A74D-4220-BBC9-00035A1ED4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880"/>
              <a:ext cx="576" cy="288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19" name="Line 11">
              <a:extLst>
                <a:ext uri="{FF2B5EF4-FFF2-40B4-BE49-F238E27FC236}">
                  <a16:creationId xmlns:a16="http://schemas.microsoft.com/office/drawing/2014/main" id="{D9C6504C-2094-4AFD-B542-8675C9C3A0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688"/>
              <a:ext cx="576" cy="96"/>
            </a:xfrm>
            <a:prstGeom prst="line">
              <a:avLst/>
            </a:prstGeom>
            <a:noFill/>
            <a:ln w="762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0" name="Line 12">
              <a:extLst>
                <a:ext uri="{FF2B5EF4-FFF2-40B4-BE49-F238E27FC236}">
                  <a16:creationId xmlns:a16="http://schemas.microsoft.com/office/drawing/2014/main" id="{2633BA11-CA47-41E2-9D5B-23504BDB6B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640"/>
              <a:ext cx="576" cy="96"/>
            </a:xfrm>
            <a:prstGeom prst="line">
              <a:avLst/>
            </a:prstGeom>
            <a:noFill/>
            <a:ln w="762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1" name="Line 13">
              <a:extLst>
                <a:ext uri="{FF2B5EF4-FFF2-40B4-BE49-F238E27FC236}">
                  <a16:creationId xmlns:a16="http://schemas.microsoft.com/office/drawing/2014/main" id="{C4E5F45C-D89E-4C86-9474-880B96F473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592"/>
              <a:ext cx="576" cy="96"/>
            </a:xfrm>
            <a:prstGeom prst="line">
              <a:avLst/>
            </a:prstGeom>
            <a:noFill/>
            <a:ln w="762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2" name="Line 14">
              <a:extLst>
                <a:ext uri="{FF2B5EF4-FFF2-40B4-BE49-F238E27FC236}">
                  <a16:creationId xmlns:a16="http://schemas.microsoft.com/office/drawing/2014/main" id="{33EE0A62-71F4-403F-A366-87461370DA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832"/>
              <a:ext cx="576" cy="192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3" name="Line 15">
              <a:extLst>
                <a:ext uri="{FF2B5EF4-FFF2-40B4-BE49-F238E27FC236}">
                  <a16:creationId xmlns:a16="http://schemas.microsoft.com/office/drawing/2014/main" id="{5035666E-BCE8-4EB4-B7C5-9F062E6FC1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832"/>
              <a:ext cx="576" cy="240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4" name="Line 16">
              <a:extLst>
                <a:ext uri="{FF2B5EF4-FFF2-40B4-BE49-F238E27FC236}">
                  <a16:creationId xmlns:a16="http://schemas.microsoft.com/office/drawing/2014/main" id="{FEFEDCBB-1899-4519-9CEA-8B2BD8572E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024"/>
              <a:ext cx="576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5" name="Line 17">
              <a:extLst>
                <a:ext uri="{FF2B5EF4-FFF2-40B4-BE49-F238E27FC236}">
                  <a16:creationId xmlns:a16="http://schemas.microsoft.com/office/drawing/2014/main" id="{DC3CACD1-37F4-4606-A5E2-790169D774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024"/>
              <a:ext cx="576" cy="240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6" name="Line 18">
              <a:extLst>
                <a:ext uri="{FF2B5EF4-FFF2-40B4-BE49-F238E27FC236}">
                  <a16:creationId xmlns:a16="http://schemas.microsoft.com/office/drawing/2014/main" id="{351F8941-415A-46C3-95B0-820FDC1489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304"/>
              <a:ext cx="576" cy="48"/>
            </a:xfrm>
            <a:prstGeom prst="line">
              <a:avLst/>
            </a:prstGeom>
            <a:noFill/>
            <a:ln w="7620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7" name="Line 19">
              <a:extLst>
                <a:ext uri="{FF2B5EF4-FFF2-40B4-BE49-F238E27FC236}">
                  <a16:creationId xmlns:a16="http://schemas.microsoft.com/office/drawing/2014/main" id="{4BDAD926-116E-4963-9E97-2C221DDE3D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448"/>
              <a:ext cx="576" cy="144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8" name="Line 20">
              <a:extLst>
                <a:ext uri="{FF2B5EF4-FFF2-40B4-BE49-F238E27FC236}">
                  <a16:creationId xmlns:a16="http://schemas.microsoft.com/office/drawing/2014/main" id="{E7829EB4-A671-4206-9454-D7F6AE59CB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2064"/>
              <a:ext cx="576" cy="4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9" name="Line 21">
              <a:extLst>
                <a:ext uri="{FF2B5EF4-FFF2-40B4-BE49-F238E27FC236}">
                  <a16:creationId xmlns:a16="http://schemas.microsoft.com/office/drawing/2014/main" id="{EBE1B636-0BAC-46F0-AB7B-067FDD0616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2112"/>
              <a:ext cx="576" cy="4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30" name="Line 22">
              <a:extLst>
                <a:ext uri="{FF2B5EF4-FFF2-40B4-BE49-F238E27FC236}">
                  <a16:creationId xmlns:a16="http://schemas.microsoft.com/office/drawing/2014/main" id="{ACB0A2BF-2C28-46A1-8026-798C53701F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208"/>
              <a:ext cx="576" cy="48"/>
            </a:xfrm>
            <a:prstGeom prst="line">
              <a:avLst/>
            </a:prstGeom>
            <a:noFill/>
            <a:ln w="7620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31" name="Line 23">
              <a:extLst>
                <a:ext uri="{FF2B5EF4-FFF2-40B4-BE49-F238E27FC236}">
                  <a16:creationId xmlns:a16="http://schemas.microsoft.com/office/drawing/2014/main" id="{4287D415-5415-4DF1-BC2E-08C3E3C5D3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256"/>
              <a:ext cx="576" cy="48"/>
            </a:xfrm>
            <a:prstGeom prst="line">
              <a:avLst/>
            </a:prstGeom>
            <a:noFill/>
            <a:ln w="7620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32" name="Line 24">
              <a:extLst>
                <a:ext uri="{FF2B5EF4-FFF2-40B4-BE49-F238E27FC236}">
                  <a16:creationId xmlns:a16="http://schemas.microsoft.com/office/drawing/2014/main" id="{5EA86647-6D40-4EE0-A463-C6F98B3C73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352"/>
              <a:ext cx="576" cy="144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33" name="Line 25">
              <a:extLst>
                <a:ext uri="{FF2B5EF4-FFF2-40B4-BE49-F238E27FC236}">
                  <a16:creationId xmlns:a16="http://schemas.microsoft.com/office/drawing/2014/main" id="{5E44A0BB-378C-4030-81A7-3B8C692316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400"/>
              <a:ext cx="576" cy="144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34" name="Line 26">
              <a:extLst>
                <a:ext uri="{FF2B5EF4-FFF2-40B4-BE49-F238E27FC236}">
                  <a16:creationId xmlns:a16="http://schemas.microsoft.com/office/drawing/2014/main" id="{1DB56A06-00D6-4984-9BBE-A300E46C32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496"/>
              <a:ext cx="576" cy="96"/>
            </a:xfrm>
            <a:prstGeom prst="line">
              <a:avLst/>
            </a:prstGeom>
            <a:noFill/>
            <a:ln w="762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35" name="Line 27">
              <a:extLst>
                <a:ext uri="{FF2B5EF4-FFF2-40B4-BE49-F238E27FC236}">
                  <a16:creationId xmlns:a16="http://schemas.microsoft.com/office/drawing/2014/main" id="{FC7CB282-E315-40DD-B601-4B07AAE63F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688"/>
              <a:ext cx="576" cy="192"/>
            </a:xfrm>
            <a:prstGeom prst="line">
              <a:avLst/>
            </a:prstGeom>
            <a:noFill/>
            <a:ln w="762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36" name="Line 28">
              <a:extLst>
                <a:ext uri="{FF2B5EF4-FFF2-40B4-BE49-F238E27FC236}">
                  <a16:creationId xmlns:a16="http://schemas.microsoft.com/office/drawing/2014/main" id="{47ED381F-2C6E-4C35-8F4B-FF276C0331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736"/>
              <a:ext cx="576" cy="192"/>
            </a:xfrm>
            <a:prstGeom prst="line">
              <a:avLst/>
            </a:prstGeom>
            <a:noFill/>
            <a:ln w="762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37" name="Line 29">
              <a:extLst>
                <a:ext uri="{FF2B5EF4-FFF2-40B4-BE49-F238E27FC236}">
                  <a16:creationId xmlns:a16="http://schemas.microsoft.com/office/drawing/2014/main" id="{4AD456A8-3532-495E-88A6-D6A835A9D8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832"/>
              <a:ext cx="576" cy="336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38" name="Line 30">
              <a:extLst>
                <a:ext uri="{FF2B5EF4-FFF2-40B4-BE49-F238E27FC236}">
                  <a16:creationId xmlns:a16="http://schemas.microsoft.com/office/drawing/2014/main" id="{D7844830-874F-4B30-995D-91FAC0EA4A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928"/>
              <a:ext cx="576" cy="240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39" name="Line 31">
              <a:extLst>
                <a:ext uri="{FF2B5EF4-FFF2-40B4-BE49-F238E27FC236}">
                  <a16:creationId xmlns:a16="http://schemas.microsoft.com/office/drawing/2014/main" id="{CC977179-E252-445A-B552-EEF1FF0223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072"/>
              <a:ext cx="576" cy="240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40" name="Line 32">
              <a:extLst>
                <a:ext uri="{FF2B5EF4-FFF2-40B4-BE49-F238E27FC236}">
                  <a16:creationId xmlns:a16="http://schemas.microsoft.com/office/drawing/2014/main" id="{0E283850-E953-4933-BF90-7B35B57B8F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120"/>
              <a:ext cx="576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41" name="Line 33">
              <a:extLst>
                <a:ext uri="{FF2B5EF4-FFF2-40B4-BE49-F238E27FC236}">
                  <a16:creationId xmlns:a16="http://schemas.microsoft.com/office/drawing/2014/main" id="{C4ED0CDE-7BD0-4437-9F6F-E3DE573943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736"/>
              <a:ext cx="576" cy="240"/>
            </a:xfrm>
            <a:prstGeom prst="line">
              <a:avLst/>
            </a:prstGeom>
            <a:noFill/>
            <a:ln w="762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42" name="Line 34">
              <a:extLst>
                <a:ext uri="{FF2B5EF4-FFF2-40B4-BE49-F238E27FC236}">
                  <a16:creationId xmlns:a16="http://schemas.microsoft.com/office/drawing/2014/main" id="{19CB1249-FBDF-4C77-B2A0-DE3CC39F8E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544"/>
              <a:ext cx="576" cy="96"/>
            </a:xfrm>
            <a:prstGeom prst="line">
              <a:avLst/>
            </a:prstGeom>
            <a:noFill/>
            <a:ln w="762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43" name="Line 35">
              <a:extLst>
                <a:ext uri="{FF2B5EF4-FFF2-40B4-BE49-F238E27FC236}">
                  <a16:creationId xmlns:a16="http://schemas.microsoft.com/office/drawing/2014/main" id="{FB4A8FEA-F71B-4616-8C68-DBFF8E7CC0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352"/>
              <a:ext cx="576" cy="48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44" name="Line 36">
              <a:extLst>
                <a:ext uri="{FF2B5EF4-FFF2-40B4-BE49-F238E27FC236}">
                  <a16:creationId xmlns:a16="http://schemas.microsoft.com/office/drawing/2014/main" id="{F2F0C3E5-0C9F-4D7D-BD25-885CD73D8C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832"/>
              <a:ext cx="576" cy="288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45" name="Line 37">
              <a:extLst>
                <a:ext uri="{FF2B5EF4-FFF2-40B4-BE49-F238E27FC236}">
                  <a16:creationId xmlns:a16="http://schemas.microsoft.com/office/drawing/2014/main" id="{0772209F-12DE-4040-819B-7EFED823F8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688"/>
              <a:ext cx="576" cy="144"/>
            </a:xfrm>
            <a:prstGeom prst="line">
              <a:avLst/>
            </a:prstGeom>
            <a:noFill/>
            <a:ln w="762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46" name="Line 38">
              <a:extLst>
                <a:ext uri="{FF2B5EF4-FFF2-40B4-BE49-F238E27FC236}">
                  <a16:creationId xmlns:a16="http://schemas.microsoft.com/office/drawing/2014/main" id="{8A182118-C7C0-4DD6-BFDA-6641E5B2DB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352"/>
              <a:ext cx="576" cy="96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47" name="Line 39">
              <a:extLst>
                <a:ext uri="{FF2B5EF4-FFF2-40B4-BE49-F238E27FC236}">
                  <a16:creationId xmlns:a16="http://schemas.microsoft.com/office/drawing/2014/main" id="{1915FC24-B1D1-4B8F-ABA6-564610A37E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208"/>
              <a:ext cx="576" cy="0"/>
            </a:xfrm>
            <a:prstGeom prst="line">
              <a:avLst/>
            </a:prstGeom>
            <a:noFill/>
            <a:ln w="7620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48" name="Line 40">
              <a:extLst>
                <a:ext uri="{FF2B5EF4-FFF2-40B4-BE49-F238E27FC236}">
                  <a16:creationId xmlns:a16="http://schemas.microsoft.com/office/drawing/2014/main" id="{CDCF7E3A-D6C8-4A81-8B54-4F2CC0F754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2160"/>
              <a:ext cx="576" cy="48"/>
            </a:xfrm>
            <a:prstGeom prst="line">
              <a:avLst/>
            </a:prstGeom>
            <a:noFill/>
            <a:ln w="7620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49" name="Line 41">
              <a:extLst>
                <a:ext uri="{FF2B5EF4-FFF2-40B4-BE49-F238E27FC236}">
                  <a16:creationId xmlns:a16="http://schemas.microsoft.com/office/drawing/2014/main" id="{D8AB9D70-C6E2-40BC-AB7D-33DE89610F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2016"/>
              <a:ext cx="576" cy="4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50" name="Line 42">
              <a:extLst>
                <a:ext uri="{FF2B5EF4-FFF2-40B4-BE49-F238E27FC236}">
                  <a16:creationId xmlns:a16="http://schemas.microsoft.com/office/drawing/2014/main" id="{202C2285-3A58-4534-AB77-EF7DC5FB29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1968"/>
              <a:ext cx="576" cy="9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51" name="Line 43">
              <a:extLst>
                <a:ext uri="{FF2B5EF4-FFF2-40B4-BE49-F238E27FC236}">
                  <a16:creationId xmlns:a16="http://schemas.microsoft.com/office/drawing/2014/main" id="{0DB097FB-9844-4243-8BD8-821768C235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1920"/>
              <a:ext cx="576" cy="144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52" name="Line 44">
              <a:extLst>
                <a:ext uri="{FF2B5EF4-FFF2-40B4-BE49-F238E27FC236}">
                  <a16:creationId xmlns:a16="http://schemas.microsoft.com/office/drawing/2014/main" id="{7829F653-2B6D-4739-A3A3-2F1B3232BF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1872"/>
              <a:ext cx="576" cy="24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53" name="Line 45">
              <a:extLst>
                <a:ext uri="{FF2B5EF4-FFF2-40B4-BE49-F238E27FC236}">
                  <a16:creationId xmlns:a16="http://schemas.microsoft.com/office/drawing/2014/main" id="{F4915D62-35B3-42B6-BAB1-0D4048836A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1872"/>
              <a:ext cx="576" cy="24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54" name="Line 46">
              <a:extLst>
                <a:ext uri="{FF2B5EF4-FFF2-40B4-BE49-F238E27FC236}">
                  <a16:creationId xmlns:a16="http://schemas.microsoft.com/office/drawing/2014/main" id="{E0DBCDBC-9B8B-42C2-AEB6-D2896A4A88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024"/>
              <a:ext cx="576" cy="336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55" name="Line 47">
              <a:extLst>
                <a:ext uri="{FF2B5EF4-FFF2-40B4-BE49-F238E27FC236}">
                  <a16:creationId xmlns:a16="http://schemas.microsoft.com/office/drawing/2014/main" id="{5EAD00D5-5CF2-43D5-8D17-08C45154A4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024"/>
              <a:ext cx="576" cy="192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56" name="Line 48">
              <a:extLst>
                <a:ext uri="{FF2B5EF4-FFF2-40B4-BE49-F238E27FC236}">
                  <a16:creationId xmlns:a16="http://schemas.microsoft.com/office/drawing/2014/main" id="{C00E68F8-02CC-4E06-99A0-3E6B2EC058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072"/>
              <a:ext cx="576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57" name="Line 49">
              <a:extLst>
                <a:ext uri="{FF2B5EF4-FFF2-40B4-BE49-F238E27FC236}">
                  <a16:creationId xmlns:a16="http://schemas.microsoft.com/office/drawing/2014/main" id="{A065AB94-438A-438A-A556-2FDF71D05D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976"/>
              <a:ext cx="576" cy="192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58" name="AutoShape 50">
              <a:extLst>
                <a:ext uri="{FF2B5EF4-FFF2-40B4-BE49-F238E27FC236}">
                  <a16:creationId xmlns:a16="http://schemas.microsoft.com/office/drawing/2014/main" id="{8F42DD76-7447-4583-B31F-989C8854742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472" y="2328"/>
              <a:ext cx="1584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355 w 21600"/>
                <a:gd name="T13" fmla="*/ 3375 h 21600"/>
                <a:gd name="T14" fmla="*/ 18245 w 21600"/>
                <a:gd name="T15" fmla="*/ 1822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122" y="21600"/>
                  </a:lnTo>
                  <a:lnTo>
                    <a:pt x="18478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710" name="AutoShape 51">
            <a:extLst>
              <a:ext uri="{FF2B5EF4-FFF2-40B4-BE49-F238E27FC236}">
                <a16:creationId xmlns:a16="http://schemas.microsoft.com/office/drawing/2014/main" id="{4B0D4F71-4722-49F0-B586-C006641FA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905000"/>
            <a:ext cx="990600" cy="1066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2711" name="Line 52">
            <a:extLst>
              <a:ext uri="{FF2B5EF4-FFF2-40B4-BE49-F238E27FC236}">
                <a16:creationId xmlns:a16="http://schemas.microsoft.com/office/drawing/2014/main" id="{0CEA8640-70E9-408D-A813-97F72C74A4B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2438400"/>
            <a:ext cx="3200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2" name="Text Box 53">
            <a:extLst>
              <a:ext uri="{FF2B5EF4-FFF2-40B4-BE49-F238E27FC236}">
                <a16:creationId xmlns:a16="http://schemas.microsoft.com/office/drawing/2014/main" id="{279B19B0-581F-4B71-A101-3EA2C50C8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3581400"/>
            <a:ext cx="89550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FF"/>
                </a:solidFill>
              </a:rPr>
              <a:t>Of course, prisms also disperse white light into its component </a:t>
            </a:r>
            <a:r>
              <a:rPr lang="en-US" altLang="en-US" sz="2000" b="1">
                <a:solidFill>
                  <a:srgbClr val="FF0000"/>
                </a:solidFill>
              </a:rPr>
              <a:t>c</a:t>
            </a:r>
            <a:r>
              <a:rPr lang="en-US" altLang="en-US" sz="2000" b="1">
                <a:solidFill>
                  <a:srgbClr val="FF9900"/>
                </a:solidFill>
              </a:rPr>
              <a:t>o</a:t>
            </a:r>
            <a:r>
              <a:rPr lang="en-US" altLang="en-US" sz="2000" b="1">
                <a:solidFill>
                  <a:srgbClr val="FFFF00"/>
                </a:solidFill>
              </a:rPr>
              <a:t>l</a:t>
            </a:r>
            <a:r>
              <a:rPr lang="en-US" altLang="en-US" sz="2000" b="1">
                <a:solidFill>
                  <a:srgbClr val="00CC00"/>
                </a:solidFill>
              </a:rPr>
              <a:t>o</a:t>
            </a:r>
            <a:r>
              <a:rPr lang="en-US" altLang="en-US" sz="2000" b="1">
                <a:solidFill>
                  <a:srgbClr val="0000FF"/>
                </a:solidFill>
              </a:rPr>
              <a:t>r</a:t>
            </a:r>
            <a:r>
              <a:rPr lang="en-US" altLang="en-US" sz="2000" b="1">
                <a:solidFill>
                  <a:srgbClr val="660066"/>
                </a:solidFill>
              </a:rPr>
              <a:t>s.</a:t>
            </a:r>
            <a:r>
              <a:rPr lang="en-US" altLang="en-US" sz="2000">
                <a:solidFill>
                  <a:srgbClr val="0000FF"/>
                </a:solidFill>
              </a:rPr>
              <a:t> They do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FF"/>
                </a:solidFill>
              </a:rPr>
              <a:t>this because the different wavelengths are refracted different amounts. And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FF"/>
                </a:solidFill>
              </a:rPr>
              <a:t>because they are composed of prisms… </a:t>
            </a:r>
            <a:r>
              <a:rPr lang="en-US" altLang="en-US" sz="2000" i="1">
                <a:solidFill>
                  <a:schemeClr val="bg1"/>
                </a:solidFill>
              </a:rPr>
              <a:t>lenses do too.</a:t>
            </a:r>
          </a:p>
        </p:txBody>
      </p:sp>
      <p:sp>
        <p:nvSpPr>
          <p:cNvPr id="72713" name="Rectangle 54">
            <a:extLst>
              <a:ext uri="{FF2B5EF4-FFF2-40B4-BE49-F238E27FC236}">
                <a16:creationId xmlns:a16="http://schemas.microsoft.com/office/drawing/2014/main" id="{36433049-2B6C-4DEA-9A22-7482EA554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72714" name="Slide Number Placeholder 1">
            <a:extLst>
              <a:ext uri="{FF2B5EF4-FFF2-40B4-BE49-F238E27FC236}">
                <a16:creationId xmlns:a16="http://schemas.microsoft.com/office/drawing/2014/main" id="{FBABA825-D571-4E7B-B16C-DD9AD993E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78F5A89-E076-405E-A8DE-BC849B768757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67</a:t>
            </a:fld>
            <a:endParaRPr lang="en-US" altLang="en-US" sz="100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Line 3">
            <a:extLst>
              <a:ext uri="{FF2B5EF4-FFF2-40B4-BE49-F238E27FC236}">
                <a16:creationId xmlns:a16="http://schemas.microsoft.com/office/drawing/2014/main" id="{1CA2FDFD-C4B7-4AA7-9C71-5ED23E09CF7B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438400"/>
            <a:ext cx="40386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1" name="Line 4">
            <a:extLst>
              <a:ext uri="{FF2B5EF4-FFF2-40B4-BE49-F238E27FC236}">
                <a16:creationId xmlns:a16="http://schemas.microsoft.com/office/drawing/2014/main" id="{B95DA542-C178-4EB3-8EAE-2171B12C4F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438400"/>
            <a:ext cx="4419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2" name="Line 5">
            <a:extLst>
              <a:ext uri="{FF2B5EF4-FFF2-40B4-BE49-F238E27FC236}">
                <a16:creationId xmlns:a16="http://schemas.microsoft.com/office/drawing/2014/main" id="{26B9C701-F739-4AE1-AA9D-9343AC4BAC78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438400"/>
            <a:ext cx="19050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3733" name="Group 6">
            <a:extLst>
              <a:ext uri="{FF2B5EF4-FFF2-40B4-BE49-F238E27FC236}">
                <a16:creationId xmlns:a16="http://schemas.microsoft.com/office/drawing/2014/main" id="{33FD808E-775D-461A-8B21-468777819DBE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267450" y="1809750"/>
            <a:ext cx="495300" cy="2514600"/>
            <a:chOff x="2976" y="1824"/>
            <a:chExt cx="576" cy="1584"/>
          </a:xfrm>
        </p:grpSpPr>
        <p:sp>
          <p:nvSpPr>
            <p:cNvPr id="73795" name="Line 7">
              <a:extLst>
                <a:ext uri="{FF2B5EF4-FFF2-40B4-BE49-F238E27FC236}">
                  <a16:creationId xmlns:a16="http://schemas.microsoft.com/office/drawing/2014/main" id="{1BE17A19-7375-491F-81B6-91558EBE81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168"/>
              <a:ext cx="576" cy="240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96" name="Line 8">
              <a:extLst>
                <a:ext uri="{FF2B5EF4-FFF2-40B4-BE49-F238E27FC236}">
                  <a16:creationId xmlns:a16="http://schemas.microsoft.com/office/drawing/2014/main" id="{A701572A-A3ED-460A-9A05-13AB76A712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1824"/>
              <a:ext cx="576" cy="24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97" name="Line 9">
              <a:extLst>
                <a:ext uri="{FF2B5EF4-FFF2-40B4-BE49-F238E27FC236}">
                  <a16:creationId xmlns:a16="http://schemas.microsoft.com/office/drawing/2014/main" id="{7EDC8521-CEA6-4C48-B703-0B9DC08EEF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784"/>
              <a:ext cx="576" cy="240"/>
            </a:xfrm>
            <a:prstGeom prst="line">
              <a:avLst/>
            </a:prstGeom>
            <a:noFill/>
            <a:ln w="762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98" name="Line 10">
              <a:extLst>
                <a:ext uri="{FF2B5EF4-FFF2-40B4-BE49-F238E27FC236}">
                  <a16:creationId xmlns:a16="http://schemas.microsoft.com/office/drawing/2014/main" id="{0FAEBF59-9BEC-4793-AACA-C3F4891DE5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880"/>
              <a:ext cx="576" cy="288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99" name="Line 11">
              <a:extLst>
                <a:ext uri="{FF2B5EF4-FFF2-40B4-BE49-F238E27FC236}">
                  <a16:creationId xmlns:a16="http://schemas.microsoft.com/office/drawing/2014/main" id="{F1E7196F-D566-496C-BB3C-232633261C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688"/>
              <a:ext cx="576" cy="96"/>
            </a:xfrm>
            <a:prstGeom prst="line">
              <a:avLst/>
            </a:prstGeom>
            <a:noFill/>
            <a:ln w="762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00" name="Line 12">
              <a:extLst>
                <a:ext uri="{FF2B5EF4-FFF2-40B4-BE49-F238E27FC236}">
                  <a16:creationId xmlns:a16="http://schemas.microsoft.com/office/drawing/2014/main" id="{C828A5C8-07DB-4C1D-A5D2-F5710A11BF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640"/>
              <a:ext cx="576" cy="96"/>
            </a:xfrm>
            <a:prstGeom prst="line">
              <a:avLst/>
            </a:prstGeom>
            <a:noFill/>
            <a:ln w="762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01" name="Line 13">
              <a:extLst>
                <a:ext uri="{FF2B5EF4-FFF2-40B4-BE49-F238E27FC236}">
                  <a16:creationId xmlns:a16="http://schemas.microsoft.com/office/drawing/2014/main" id="{4828981D-68FD-4E20-B53F-675802C174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592"/>
              <a:ext cx="576" cy="96"/>
            </a:xfrm>
            <a:prstGeom prst="line">
              <a:avLst/>
            </a:prstGeom>
            <a:noFill/>
            <a:ln w="762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02" name="Line 14">
              <a:extLst>
                <a:ext uri="{FF2B5EF4-FFF2-40B4-BE49-F238E27FC236}">
                  <a16:creationId xmlns:a16="http://schemas.microsoft.com/office/drawing/2014/main" id="{B5B411E2-31C9-47B4-9D9E-8A34C4D649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832"/>
              <a:ext cx="576" cy="192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03" name="Line 15">
              <a:extLst>
                <a:ext uri="{FF2B5EF4-FFF2-40B4-BE49-F238E27FC236}">
                  <a16:creationId xmlns:a16="http://schemas.microsoft.com/office/drawing/2014/main" id="{C09C20D6-9728-48DA-9C9E-6DBFC78454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832"/>
              <a:ext cx="576" cy="240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04" name="Line 16">
              <a:extLst>
                <a:ext uri="{FF2B5EF4-FFF2-40B4-BE49-F238E27FC236}">
                  <a16:creationId xmlns:a16="http://schemas.microsoft.com/office/drawing/2014/main" id="{FA20C4D8-F6AB-49D0-9DF5-6341E7ABBF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024"/>
              <a:ext cx="576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05" name="Line 17">
              <a:extLst>
                <a:ext uri="{FF2B5EF4-FFF2-40B4-BE49-F238E27FC236}">
                  <a16:creationId xmlns:a16="http://schemas.microsoft.com/office/drawing/2014/main" id="{D6CB70FC-E1ED-439D-A34B-1054EE67C1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024"/>
              <a:ext cx="576" cy="240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06" name="Line 18">
              <a:extLst>
                <a:ext uri="{FF2B5EF4-FFF2-40B4-BE49-F238E27FC236}">
                  <a16:creationId xmlns:a16="http://schemas.microsoft.com/office/drawing/2014/main" id="{8AE38D03-2774-4F39-94B8-94CC01A5A4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304"/>
              <a:ext cx="576" cy="48"/>
            </a:xfrm>
            <a:prstGeom prst="line">
              <a:avLst/>
            </a:prstGeom>
            <a:noFill/>
            <a:ln w="7620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07" name="Line 19">
              <a:extLst>
                <a:ext uri="{FF2B5EF4-FFF2-40B4-BE49-F238E27FC236}">
                  <a16:creationId xmlns:a16="http://schemas.microsoft.com/office/drawing/2014/main" id="{7BD85695-4377-4AD1-9D33-1FC579CDA7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448"/>
              <a:ext cx="576" cy="144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08" name="Line 20">
              <a:extLst>
                <a:ext uri="{FF2B5EF4-FFF2-40B4-BE49-F238E27FC236}">
                  <a16:creationId xmlns:a16="http://schemas.microsoft.com/office/drawing/2014/main" id="{E1171A35-5E07-405E-8235-4B61C37728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2064"/>
              <a:ext cx="576" cy="4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09" name="Line 21">
              <a:extLst>
                <a:ext uri="{FF2B5EF4-FFF2-40B4-BE49-F238E27FC236}">
                  <a16:creationId xmlns:a16="http://schemas.microsoft.com/office/drawing/2014/main" id="{B6073525-8ACD-4AAE-93CF-F0C9F65C1A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2112"/>
              <a:ext cx="576" cy="4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10" name="Line 22">
              <a:extLst>
                <a:ext uri="{FF2B5EF4-FFF2-40B4-BE49-F238E27FC236}">
                  <a16:creationId xmlns:a16="http://schemas.microsoft.com/office/drawing/2014/main" id="{110E5EC5-8C3E-4D3E-A6BF-794E9F9056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208"/>
              <a:ext cx="576" cy="48"/>
            </a:xfrm>
            <a:prstGeom prst="line">
              <a:avLst/>
            </a:prstGeom>
            <a:noFill/>
            <a:ln w="7620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11" name="Line 23">
              <a:extLst>
                <a:ext uri="{FF2B5EF4-FFF2-40B4-BE49-F238E27FC236}">
                  <a16:creationId xmlns:a16="http://schemas.microsoft.com/office/drawing/2014/main" id="{2604A0E2-499D-4FE8-9C26-D7D34B3821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256"/>
              <a:ext cx="576" cy="48"/>
            </a:xfrm>
            <a:prstGeom prst="line">
              <a:avLst/>
            </a:prstGeom>
            <a:noFill/>
            <a:ln w="7620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12" name="Line 24">
              <a:extLst>
                <a:ext uri="{FF2B5EF4-FFF2-40B4-BE49-F238E27FC236}">
                  <a16:creationId xmlns:a16="http://schemas.microsoft.com/office/drawing/2014/main" id="{B7BB2C00-D72C-4361-BA7E-1E83AD3E72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352"/>
              <a:ext cx="576" cy="144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13" name="Line 25">
              <a:extLst>
                <a:ext uri="{FF2B5EF4-FFF2-40B4-BE49-F238E27FC236}">
                  <a16:creationId xmlns:a16="http://schemas.microsoft.com/office/drawing/2014/main" id="{35CA7582-C294-4B02-A399-10096B72EB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400"/>
              <a:ext cx="576" cy="144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14" name="Line 26">
              <a:extLst>
                <a:ext uri="{FF2B5EF4-FFF2-40B4-BE49-F238E27FC236}">
                  <a16:creationId xmlns:a16="http://schemas.microsoft.com/office/drawing/2014/main" id="{CD4C6AD9-6D2F-44E3-B45E-C93E0A94A5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496"/>
              <a:ext cx="576" cy="96"/>
            </a:xfrm>
            <a:prstGeom prst="line">
              <a:avLst/>
            </a:prstGeom>
            <a:noFill/>
            <a:ln w="762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15" name="Line 27">
              <a:extLst>
                <a:ext uri="{FF2B5EF4-FFF2-40B4-BE49-F238E27FC236}">
                  <a16:creationId xmlns:a16="http://schemas.microsoft.com/office/drawing/2014/main" id="{8C1336A7-F040-456D-9465-1064F0B90A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688"/>
              <a:ext cx="576" cy="192"/>
            </a:xfrm>
            <a:prstGeom prst="line">
              <a:avLst/>
            </a:prstGeom>
            <a:noFill/>
            <a:ln w="762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16" name="Line 28">
              <a:extLst>
                <a:ext uri="{FF2B5EF4-FFF2-40B4-BE49-F238E27FC236}">
                  <a16:creationId xmlns:a16="http://schemas.microsoft.com/office/drawing/2014/main" id="{369A1A2C-8A20-4238-B2A6-B69B69E767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736"/>
              <a:ext cx="576" cy="192"/>
            </a:xfrm>
            <a:prstGeom prst="line">
              <a:avLst/>
            </a:prstGeom>
            <a:noFill/>
            <a:ln w="762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17" name="Line 29">
              <a:extLst>
                <a:ext uri="{FF2B5EF4-FFF2-40B4-BE49-F238E27FC236}">
                  <a16:creationId xmlns:a16="http://schemas.microsoft.com/office/drawing/2014/main" id="{4DCC5B09-A76E-4BDA-9AB9-3236C15C30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832"/>
              <a:ext cx="576" cy="336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18" name="Line 30">
              <a:extLst>
                <a:ext uri="{FF2B5EF4-FFF2-40B4-BE49-F238E27FC236}">
                  <a16:creationId xmlns:a16="http://schemas.microsoft.com/office/drawing/2014/main" id="{E670E249-622E-4CA3-A22A-8508951527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928"/>
              <a:ext cx="576" cy="240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19" name="Line 31">
              <a:extLst>
                <a:ext uri="{FF2B5EF4-FFF2-40B4-BE49-F238E27FC236}">
                  <a16:creationId xmlns:a16="http://schemas.microsoft.com/office/drawing/2014/main" id="{80DC2464-A401-4D31-B584-1DB081D3C4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072"/>
              <a:ext cx="576" cy="240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20" name="Line 32">
              <a:extLst>
                <a:ext uri="{FF2B5EF4-FFF2-40B4-BE49-F238E27FC236}">
                  <a16:creationId xmlns:a16="http://schemas.microsoft.com/office/drawing/2014/main" id="{FA7F3418-B864-42CC-99E0-43D2AC4721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120"/>
              <a:ext cx="576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21" name="Line 33">
              <a:extLst>
                <a:ext uri="{FF2B5EF4-FFF2-40B4-BE49-F238E27FC236}">
                  <a16:creationId xmlns:a16="http://schemas.microsoft.com/office/drawing/2014/main" id="{59A7807E-5644-4437-B0F1-53C3B5C8DF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736"/>
              <a:ext cx="576" cy="240"/>
            </a:xfrm>
            <a:prstGeom prst="line">
              <a:avLst/>
            </a:prstGeom>
            <a:noFill/>
            <a:ln w="762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22" name="Line 34">
              <a:extLst>
                <a:ext uri="{FF2B5EF4-FFF2-40B4-BE49-F238E27FC236}">
                  <a16:creationId xmlns:a16="http://schemas.microsoft.com/office/drawing/2014/main" id="{FAB1E885-563A-4FFE-88C1-EEACB69DF4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544"/>
              <a:ext cx="576" cy="96"/>
            </a:xfrm>
            <a:prstGeom prst="line">
              <a:avLst/>
            </a:prstGeom>
            <a:noFill/>
            <a:ln w="762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23" name="Line 35">
              <a:extLst>
                <a:ext uri="{FF2B5EF4-FFF2-40B4-BE49-F238E27FC236}">
                  <a16:creationId xmlns:a16="http://schemas.microsoft.com/office/drawing/2014/main" id="{557A7974-87E6-4EB4-A9BD-7FAC2D2B15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352"/>
              <a:ext cx="576" cy="48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24" name="Line 36">
              <a:extLst>
                <a:ext uri="{FF2B5EF4-FFF2-40B4-BE49-F238E27FC236}">
                  <a16:creationId xmlns:a16="http://schemas.microsoft.com/office/drawing/2014/main" id="{A88C80DF-EE2D-4D7A-933A-B6DC574E22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832"/>
              <a:ext cx="576" cy="288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25" name="Line 37">
              <a:extLst>
                <a:ext uri="{FF2B5EF4-FFF2-40B4-BE49-F238E27FC236}">
                  <a16:creationId xmlns:a16="http://schemas.microsoft.com/office/drawing/2014/main" id="{32CDC1AE-F693-40EE-8025-AE0552B8F2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688"/>
              <a:ext cx="576" cy="144"/>
            </a:xfrm>
            <a:prstGeom prst="line">
              <a:avLst/>
            </a:prstGeom>
            <a:noFill/>
            <a:ln w="762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26" name="Line 38">
              <a:extLst>
                <a:ext uri="{FF2B5EF4-FFF2-40B4-BE49-F238E27FC236}">
                  <a16:creationId xmlns:a16="http://schemas.microsoft.com/office/drawing/2014/main" id="{13B52F68-2189-4F30-A644-2267BAB4E8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352"/>
              <a:ext cx="576" cy="96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27" name="Line 39">
              <a:extLst>
                <a:ext uri="{FF2B5EF4-FFF2-40B4-BE49-F238E27FC236}">
                  <a16:creationId xmlns:a16="http://schemas.microsoft.com/office/drawing/2014/main" id="{3E41AF7B-559A-46A7-9AEB-C266C16950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208"/>
              <a:ext cx="576" cy="0"/>
            </a:xfrm>
            <a:prstGeom prst="line">
              <a:avLst/>
            </a:prstGeom>
            <a:noFill/>
            <a:ln w="7620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28" name="Line 40">
              <a:extLst>
                <a:ext uri="{FF2B5EF4-FFF2-40B4-BE49-F238E27FC236}">
                  <a16:creationId xmlns:a16="http://schemas.microsoft.com/office/drawing/2014/main" id="{07D8A5FA-6736-4615-9ADF-9658205F95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2160"/>
              <a:ext cx="576" cy="48"/>
            </a:xfrm>
            <a:prstGeom prst="line">
              <a:avLst/>
            </a:prstGeom>
            <a:noFill/>
            <a:ln w="7620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29" name="Line 41">
              <a:extLst>
                <a:ext uri="{FF2B5EF4-FFF2-40B4-BE49-F238E27FC236}">
                  <a16:creationId xmlns:a16="http://schemas.microsoft.com/office/drawing/2014/main" id="{5DF21EC8-DCE9-4E35-A01A-93D00357F1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2016"/>
              <a:ext cx="576" cy="4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30" name="Line 42">
              <a:extLst>
                <a:ext uri="{FF2B5EF4-FFF2-40B4-BE49-F238E27FC236}">
                  <a16:creationId xmlns:a16="http://schemas.microsoft.com/office/drawing/2014/main" id="{08018254-8061-4348-A14F-416193C35F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1968"/>
              <a:ext cx="576" cy="9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31" name="Line 43">
              <a:extLst>
                <a:ext uri="{FF2B5EF4-FFF2-40B4-BE49-F238E27FC236}">
                  <a16:creationId xmlns:a16="http://schemas.microsoft.com/office/drawing/2014/main" id="{8AFC3BC9-CB83-449A-9877-719BD097B4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1920"/>
              <a:ext cx="576" cy="144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32" name="Line 44">
              <a:extLst>
                <a:ext uri="{FF2B5EF4-FFF2-40B4-BE49-F238E27FC236}">
                  <a16:creationId xmlns:a16="http://schemas.microsoft.com/office/drawing/2014/main" id="{85356359-62D6-4AEA-8242-176ACDF779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1872"/>
              <a:ext cx="576" cy="24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33" name="Line 45">
              <a:extLst>
                <a:ext uri="{FF2B5EF4-FFF2-40B4-BE49-F238E27FC236}">
                  <a16:creationId xmlns:a16="http://schemas.microsoft.com/office/drawing/2014/main" id="{C1B7610A-28DC-45C9-BC89-D943C5805D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1872"/>
              <a:ext cx="576" cy="24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34" name="Line 46">
              <a:extLst>
                <a:ext uri="{FF2B5EF4-FFF2-40B4-BE49-F238E27FC236}">
                  <a16:creationId xmlns:a16="http://schemas.microsoft.com/office/drawing/2014/main" id="{E902FA68-0A1F-4DB4-8741-6AC49DDADB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024"/>
              <a:ext cx="576" cy="336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35" name="Line 47">
              <a:extLst>
                <a:ext uri="{FF2B5EF4-FFF2-40B4-BE49-F238E27FC236}">
                  <a16:creationId xmlns:a16="http://schemas.microsoft.com/office/drawing/2014/main" id="{7F7A65B2-AD97-4256-BA6F-DB60499E9D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024"/>
              <a:ext cx="576" cy="192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36" name="Line 48">
              <a:extLst>
                <a:ext uri="{FF2B5EF4-FFF2-40B4-BE49-F238E27FC236}">
                  <a16:creationId xmlns:a16="http://schemas.microsoft.com/office/drawing/2014/main" id="{DDDB6131-BFD2-4A28-A56B-96B8251B27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072"/>
              <a:ext cx="576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37" name="Line 49">
              <a:extLst>
                <a:ext uri="{FF2B5EF4-FFF2-40B4-BE49-F238E27FC236}">
                  <a16:creationId xmlns:a16="http://schemas.microsoft.com/office/drawing/2014/main" id="{52D27EA9-08E3-465F-B59F-BFC7B70089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976"/>
              <a:ext cx="576" cy="192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38" name="AutoShape 50">
              <a:extLst>
                <a:ext uri="{FF2B5EF4-FFF2-40B4-BE49-F238E27FC236}">
                  <a16:creationId xmlns:a16="http://schemas.microsoft.com/office/drawing/2014/main" id="{5B084458-D9D2-480C-80F1-E2438A5FCA7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472" y="2328"/>
              <a:ext cx="1584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355 w 21600"/>
                <a:gd name="T13" fmla="*/ 3375 h 21600"/>
                <a:gd name="T14" fmla="*/ 18245 w 21600"/>
                <a:gd name="T15" fmla="*/ 1822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122" y="21600"/>
                  </a:lnTo>
                  <a:lnTo>
                    <a:pt x="18478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3734" name="AutoShape 51">
            <a:extLst>
              <a:ext uri="{FF2B5EF4-FFF2-40B4-BE49-F238E27FC236}">
                <a16:creationId xmlns:a16="http://schemas.microsoft.com/office/drawing/2014/main" id="{6F1487B7-5EC5-49EE-8E94-D76FA7AB1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905000"/>
            <a:ext cx="990600" cy="1066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3735" name="Line 52">
            <a:extLst>
              <a:ext uri="{FF2B5EF4-FFF2-40B4-BE49-F238E27FC236}">
                <a16:creationId xmlns:a16="http://schemas.microsoft.com/office/drawing/2014/main" id="{97E396F3-D802-4507-95C4-9AE5EF9EBD0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2438400"/>
            <a:ext cx="3200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6" name="Text Box 53">
            <a:extLst>
              <a:ext uri="{FF2B5EF4-FFF2-40B4-BE49-F238E27FC236}">
                <a16:creationId xmlns:a16="http://schemas.microsoft.com/office/drawing/2014/main" id="{10F604DE-5816-49EB-A81A-1F00A5FE34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3581400"/>
            <a:ext cx="89550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FF"/>
                </a:solidFill>
              </a:rPr>
              <a:t>Of course, prisms also disperse white light into its component </a:t>
            </a:r>
            <a:r>
              <a:rPr lang="en-US" altLang="en-US" sz="2000" b="1">
                <a:solidFill>
                  <a:srgbClr val="FF0000"/>
                </a:solidFill>
              </a:rPr>
              <a:t>c</a:t>
            </a:r>
            <a:r>
              <a:rPr lang="en-US" altLang="en-US" sz="2000" b="1">
                <a:solidFill>
                  <a:srgbClr val="FF9900"/>
                </a:solidFill>
              </a:rPr>
              <a:t>o</a:t>
            </a:r>
            <a:r>
              <a:rPr lang="en-US" altLang="en-US" sz="2000" b="1">
                <a:solidFill>
                  <a:srgbClr val="FFFF00"/>
                </a:solidFill>
              </a:rPr>
              <a:t>l</a:t>
            </a:r>
            <a:r>
              <a:rPr lang="en-US" altLang="en-US" sz="2000" b="1">
                <a:solidFill>
                  <a:srgbClr val="00CC00"/>
                </a:solidFill>
              </a:rPr>
              <a:t>o</a:t>
            </a:r>
            <a:r>
              <a:rPr lang="en-US" altLang="en-US" sz="2000" b="1">
                <a:solidFill>
                  <a:srgbClr val="0000FF"/>
                </a:solidFill>
              </a:rPr>
              <a:t>r</a:t>
            </a:r>
            <a:r>
              <a:rPr lang="en-US" altLang="en-US" sz="2000" b="1">
                <a:solidFill>
                  <a:srgbClr val="660066"/>
                </a:solidFill>
              </a:rPr>
              <a:t>s.</a:t>
            </a:r>
            <a:r>
              <a:rPr lang="en-US" altLang="en-US" sz="2000">
                <a:solidFill>
                  <a:srgbClr val="0000FF"/>
                </a:solidFill>
              </a:rPr>
              <a:t> They do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FF"/>
                </a:solidFill>
              </a:rPr>
              <a:t>this because the different wavelengths are refracted different amounts. And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FF"/>
                </a:solidFill>
              </a:rPr>
              <a:t>because they are composed of prisms…</a:t>
            </a:r>
            <a:r>
              <a:rPr lang="en-US" altLang="en-US" sz="2000" i="1">
                <a:solidFill>
                  <a:srgbClr val="0000FF"/>
                </a:solidFill>
              </a:rPr>
              <a:t>lenses do too.</a:t>
            </a:r>
          </a:p>
        </p:txBody>
      </p:sp>
      <p:sp>
        <p:nvSpPr>
          <p:cNvPr id="73737" name="Line 54">
            <a:extLst>
              <a:ext uri="{FF2B5EF4-FFF2-40B4-BE49-F238E27FC236}">
                <a16:creationId xmlns:a16="http://schemas.microsoft.com/office/drawing/2014/main" id="{E2A11FAE-4C0B-4694-B880-A0EBEB581E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5410200"/>
            <a:ext cx="403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8" name="Line 55">
            <a:extLst>
              <a:ext uri="{FF2B5EF4-FFF2-40B4-BE49-F238E27FC236}">
                <a16:creationId xmlns:a16="http://schemas.microsoft.com/office/drawing/2014/main" id="{D3D19EAD-A239-41F8-9EF6-4E2CCA42EE75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5029200"/>
            <a:ext cx="40386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9" name="Line 56">
            <a:extLst>
              <a:ext uri="{FF2B5EF4-FFF2-40B4-BE49-F238E27FC236}">
                <a16:creationId xmlns:a16="http://schemas.microsoft.com/office/drawing/2014/main" id="{431C8503-2DFA-45F5-AF9E-A2F4D392ABF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5029200"/>
            <a:ext cx="4419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0" name="Line 57">
            <a:extLst>
              <a:ext uri="{FF2B5EF4-FFF2-40B4-BE49-F238E27FC236}">
                <a16:creationId xmlns:a16="http://schemas.microsoft.com/office/drawing/2014/main" id="{D71740B1-F899-4FCF-BC9D-C98935A9F227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5029200"/>
            <a:ext cx="19050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3741" name="Group 58">
            <a:extLst>
              <a:ext uri="{FF2B5EF4-FFF2-40B4-BE49-F238E27FC236}">
                <a16:creationId xmlns:a16="http://schemas.microsoft.com/office/drawing/2014/main" id="{E6C2CE79-25A6-43B1-A9A0-A2483549DD63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343650" y="4400550"/>
            <a:ext cx="495300" cy="2514600"/>
            <a:chOff x="2976" y="1824"/>
            <a:chExt cx="576" cy="1584"/>
          </a:xfrm>
        </p:grpSpPr>
        <p:sp>
          <p:nvSpPr>
            <p:cNvPr id="73751" name="Line 59">
              <a:extLst>
                <a:ext uri="{FF2B5EF4-FFF2-40B4-BE49-F238E27FC236}">
                  <a16:creationId xmlns:a16="http://schemas.microsoft.com/office/drawing/2014/main" id="{0D0235B1-9809-40D9-89AB-1FA67AC4F6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168"/>
              <a:ext cx="576" cy="240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52" name="Line 60">
              <a:extLst>
                <a:ext uri="{FF2B5EF4-FFF2-40B4-BE49-F238E27FC236}">
                  <a16:creationId xmlns:a16="http://schemas.microsoft.com/office/drawing/2014/main" id="{E713919E-08A6-4B0A-8442-877D644988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1824"/>
              <a:ext cx="576" cy="24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53" name="Line 61">
              <a:extLst>
                <a:ext uri="{FF2B5EF4-FFF2-40B4-BE49-F238E27FC236}">
                  <a16:creationId xmlns:a16="http://schemas.microsoft.com/office/drawing/2014/main" id="{0BCCCBF6-725C-4FB8-A194-1F6F21D681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784"/>
              <a:ext cx="576" cy="240"/>
            </a:xfrm>
            <a:prstGeom prst="line">
              <a:avLst/>
            </a:prstGeom>
            <a:noFill/>
            <a:ln w="762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54" name="Line 62">
              <a:extLst>
                <a:ext uri="{FF2B5EF4-FFF2-40B4-BE49-F238E27FC236}">
                  <a16:creationId xmlns:a16="http://schemas.microsoft.com/office/drawing/2014/main" id="{CEC0478B-E1D3-49C7-8892-B0AAEFF4B5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880"/>
              <a:ext cx="576" cy="288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55" name="Line 63">
              <a:extLst>
                <a:ext uri="{FF2B5EF4-FFF2-40B4-BE49-F238E27FC236}">
                  <a16:creationId xmlns:a16="http://schemas.microsoft.com/office/drawing/2014/main" id="{6CAC1CAA-5497-4325-A3A8-6BD067E597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688"/>
              <a:ext cx="576" cy="96"/>
            </a:xfrm>
            <a:prstGeom prst="line">
              <a:avLst/>
            </a:prstGeom>
            <a:noFill/>
            <a:ln w="762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56" name="Line 64">
              <a:extLst>
                <a:ext uri="{FF2B5EF4-FFF2-40B4-BE49-F238E27FC236}">
                  <a16:creationId xmlns:a16="http://schemas.microsoft.com/office/drawing/2014/main" id="{3FF50C47-88ED-4BD2-A063-4D239EA3DD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640"/>
              <a:ext cx="576" cy="96"/>
            </a:xfrm>
            <a:prstGeom prst="line">
              <a:avLst/>
            </a:prstGeom>
            <a:noFill/>
            <a:ln w="762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57" name="Line 65">
              <a:extLst>
                <a:ext uri="{FF2B5EF4-FFF2-40B4-BE49-F238E27FC236}">
                  <a16:creationId xmlns:a16="http://schemas.microsoft.com/office/drawing/2014/main" id="{3C65515C-FD87-4618-ABA9-0128241FB9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592"/>
              <a:ext cx="576" cy="96"/>
            </a:xfrm>
            <a:prstGeom prst="line">
              <a:avLst/>
            </a:prstGeom>
            <a:noFill/>
            <a:ln w="762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58" name="Line 66">
              <a:extLst>
                <a:ext uri="{FF2B5EF4-FFF2-40B4-BE49-F238E27FC236}">
                  <a16:creationId xmlns:a16="http://schemas.microsoft.com/office/drawing/2014/main" id="{71DFED31-DDC2-4D53-BA74-E20F12C962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832"/>
              <a:ext cx="576" cy="192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59" name="Line 67">
              <a:extLst>
                <a:ext uri="{FF2B5EF4-FFF2-40B4-BE49-F238E27FC236}">
                  <a16:creationId xmlns:a16="http://schemas.microsoft.com/office/drawing/2014/main" id="{10E43672-31B8-45F4-B76C-26B8F65D2B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832"/>
              <a:ext cx="576" cy="240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60" name="Line 68">
              <a:extLst>
                <a:ext uri="{FF2B5EF4-FFF2-40B4-BE49-F238E27FC236}">
                  <a16:creationId xmlns:a16="http://schemas.microsoft.com/office/drawing/2014/main" id="{06AD87A6-AB03-4F3D-A6DB-29FDE95673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024"/>
              <a:ext cx="576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61" name="Line 69">
              <a:extLst>
                <a:ext uri="{FF2B5EF4-FFF2-40B4-BE49-F238E27FC236}">
                  <a16:creationId xmlns:a16="http://schemas.microsoft.com/office/drawing/2014/main" id="{B50E723D-575F-42B5-B45D-8610D5F2FC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024"/>
              <a:ext cx="576" cy="240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62" name="Line 70">
              <a:extLst>
                <a:ext uri="{FF2B5EF4-FFF2-40B4-BE49-F238E27FC236}">
                  <a16:creationId xmlns:a16="http://schemas.microsoft.com/office/drawing/2014/main" id="{7560A6AB-6D17-454A-9FE7-0B38EC1619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304"/>
              <a:ext cx="576" cy="48"/>
            </a:xfrm>
            <a:prstGeom prst="line">
              <a:avLst/>
            </a:prstGeom>
            <a:noFill/>
            <a:ln w="7620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63" name="Line 71">
              <a:extLst>
                <a:ext uri="{FF2B5EF4-FFF2-40B4-BE49-F238E27FC236}">
                  <a16:creationId xmlns:a16="http://schemas.microsoft.com/office/drawing/2014/main" id="{ED163256-5219-441A-9B50-4E7F2C93B5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448"/>
              <a:ext cx="576" cy="144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64" name="Line 72">
              <a:extLst>
                <a:ext uri="{FF2B5EF4-FFF2-40B4-BE49-F238E27FC236}">
                  <a16:creationId xmlns:a16="http://schemas.microsoft.com/office/drawing/2014/main" id="{55B6EC9C-478C-4819-869E-4AC8EDAFDF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2064"/>
              <a:ext cx="576" cy="4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65" name="Line 73">
              <a:extLst>
                <a:ext uri="{FF2B5EF4-FFF2-40B4-BE49-F238E27FC236}">
                  <a16:creationId xmlns:a16="http://schemas.microsoft.com/office/drawing/2014/main" id="{D9961BBA-CFFB-4629-B080-F93B70FC27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2112"/>
              <a:ext cx="576" cy="4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66" name="Line 74">
              <a:extLst>
                <a:ext uri="{FF2B5EF4-FFF2-40B4-BE49-F238E27FC236}">
                  <a16:creationId xmlns:a16="http://schemas.microsoft.com/office/drawing/2014/main" id="{391AA88D-E883-4EA5-A8C0-F8AB0C6D98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208"/>
              <a:ext cx="576" cy="48"/>
            </a:xfrm>
            <a:prstGeom prst="line">
              <a:avLst/>
            </a:prstGeom>
            <a:noFill/>
            <a:ln w="7620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67" name="Line 75">
              <a:extLst>
                <a:ext uri="{FF2B5EF4-FFF2-40B4-BE49-F238E27FC236}">
                  <a16:creationId xmlns:a16="http://schemas.microsoft.com/office/drawing/2014/main" id="{A0B28CCD-01C4-4145-9312-7890304B6F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256"/>
              <a:ext cx="576" cy="48"/>
            </a:xfrm>
            <a:prstGeom prst="line">
              <a:avLst/>
            </a:prstGeom>
            <a:noFill/>
            <a:ln w="7620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68" name="Line 76">
              <a:extLst>
                <a:ext uri="{FF2B5EF4-FFF2-40B4-BE49-F238E27FC236}">
                  <a16:creationId xmlns:a16="http://schemas.microsoft.com/office/drawing/2014/main" id="{62B8AB5F-690F-438A-8111-E7217B88EE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352"/>
              <a:ext cx="576" cy="144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69" name="Line 77">
              <a:extLst>
                <a:ext uri="{FF2B5EF4-FFF2-40B4-BE49-F238E27FC236}">
                  <a16:creationId xmlns:a16="http://schemas.microsoft.com/office/drawing/2014/main" id="{25639254-7C1C-48F8-9791-0E53F0ED7C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400"/>
              <a:ext cx="576" cy="144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70" name="Line 78">
              <a:extLst>
                <a:ext uri="{FF2B5EF4-FFF2-40B4-BE49-F238E27FC236}">
                  <a16:creationId xmlns:a16="http://schemas.microsoft.com/office/drawing/2014/main" id="{CF1A9BF0-5E21-4D3F-B86E-FDE5CD32AE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496"/>
              <a:ext cx="576" cy="96"/>
            </a:xfrm>
            <a:prstGeom prst="line">
              <a:avLst/>
            </a:prstGeom>
            <a:noFill/>
            <a:ln w="762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71" name="Line 79">
              <a:extLst>
                <a:ext uri="{FF2B5EF4-FFF2-40B4-BE49-F238E27FC236}">
                  <a16:creationId xmlns:a16="http://schemas.microsoft.com/office/drawing/2014/main" id="{EE34650A-9CDE-446D-A710-9285A060DB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688"/>
              <a:ext cx="576" cy="192"/>
            </a:xfrm>
            <a:prstGeom prst="line">
              <a:avLst/>
            </a:prstGeom>
            <a:noFill/>
            <a:ln w="762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72" name="Line 80">
              <a:extLst>
                <a:ext uri="{FF2B5EF4-FFF2-40B4-BE49-F238E27FC236}">
                  <a16:creationId xmlns:a16="http://schemas.microsoft.com/office/drawing/2014/main" id="{23959905-0390-4BB7-A16A-75BEC9361F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736"/>
              <a:ext cx="576" cy="192"/>
            </a:xfrm>
            <a:prstGeom prst="line">
              <a:avLst/>
            </a:prstGeom>
            <a:noFill/>
            <a:ln w="762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73" name="Line 81">
              <a:extLst>
                <a:ext uri="{FF2B5EF4-FFF2-40B4-BE49-F238E27FC236}">
                  <a16:creationId xmlns:a16="http://schemas.microsoft.com/office/drawing/2014/main" id="{30531660-9672-49BB-9B1D-2942BB787B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832"/>
              <a:ext cx="576" cy="336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74" name="Line 82">
              <a:extLst>
                <a:ext uri="{FF2B5EF4-FFF2-40B4-BE49-F238E27FC236}">
                  <a16:creationId xmlns:a16="http://schemas.microsoft.com/office/drawing/2014/main" id="{1E2D7875-1DC6-4B4F-A307-CCF6045777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928"/>
              <a:ext cx="576" cy="240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75" name="Line 83">
              <a:extLst>
                <a:ext uri="{FF2B5EF4-FFF2-40B4-BE49-F238E27FC236}">
                  <a16:creationId xmlns:a16="http://schemas.microsoft.com/office/drawing/2014/main" id="{FFCEA548-C719-46BF-A463-F9737C7BE9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072"/>
              <a:ext cx="576" cy="240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76" name="Line 84">
              <a:extLst>
                <a:ext uri="{FF2B5EF4-FFF2-40B4-BE49-F238E27FC236}">
                  <a16:creationId xmlns:a16="http://schemas.microsoft.com/office/drawing/2014/main" id="{DF37E030-BBAC-44EC-B76E-3B1C9BD7B1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120"/>
              <a:ext cx="576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77" name="Line 85">
              <a:extLst>
                <a:ext uri="{FF2B5EF4-FFF2-40B4-BE49-F238E27FC236}">
                  <a16:creationId xmlns:a16="http://schemas.microsoft.com/office/drawing/2014/main" id="{8470E96D-2A89-40A6-9D61-F1FF997C36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736"/>
              <a:ext cx="576" cy="240"/>
            </a:xfrm>
            <a:prstGeom prst="line">
              <a:avLst/>
            </a:prstGeom>
            <a:noFill/>
            <a:ln w="762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78" name="Line 86">
              <a:extLst>
                <a:ext uri="{FF2B5EF4-FFF2-40B4-BE49-F238E27FC236}">
                  <a16:creationId xmlns:a16="http://schemas.microsoft.com/office/drawing/2014/main" id="{9E687C9E-84C6-4FB4-B7DD-72A74A4C1D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544"/>
              <a:ext cx="576" cy="96"/>
            </a:xfrm>
            <a:prstGeom prst="line">
              <a:avLst/>
            </a:prstGeom>
            <a:noFill/>
            <a:ln w="762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79" name="Line 87">
              <a:extLst>
                <a:ext uri="{FF2B5EF4-FFF2-40B4-BE49-F238E27FC236}">
                  <a16:creationId xmlns:a16="http://schemas.microsoft.com/office/drawing/2014/main" id="{1241233F-2649-46E6-9C43-0E7DBF65F0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352"/>
              <a:ext cx="576" cy="48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80" name="Line 88">
              <a:extLst>
                <a:ext uri="{FF2B5EF4-FFF2-40B4-BE49-F238E27FC236}">
                  <a16:creationId xmlns:a16="http://schemas.microsoft.com/office/drawing/2014/main" id="{1127B281-2FE8-4FB5-84DF-6FB9E62071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832"/>
              <a:ext cx="576" cy="288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81" name="Line 89">
              <a:extLst>
                <a:ext uri="{FF2B5EF4-FFF2-40B4-BE49-F238E27FC236}">
                  <a16:creationId xmlns:a16="http://schemas.microsoft.com/office/drawing/2014/main" id="{543FFD3D-533C-4BA7-B577-A2F3C489EF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688"/>
              <a:ext cx="576" cy="144"/>
            </a:xfrm>
            <a:prstGeom prst="line">
              <a:avLst/>
            </a:prstGeom>
            <a:noFill/>
            <a:ln w="762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82" name="Line 90">
              <a:extLst>
                <a:ext uri="{FF2B5EF4-FFF2-40B4-BE49-F238E27FC236}">
                  <a16:creationId xmlns:a16="http://schemas.microsoft.com/office/drawing/2014/main" id="{EAE33D2F-7DF6-401C-A10E-BCC9CDF74E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352"/>
              <a:ext cx="576" cy="96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83" name="Line 91">
              <a:extLst>
                <a:ext uri="{FF2B5EF4-FFF2-40B4-BE49-F238E27FC236}">
                  <a16:creationId xmlns:a16="http://schemas.microsoft.com/office/drawing/2014/main" id="{5FA32276-9358-47DC-AA59-0E3DF6F80C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208"/>
              <a:ext cx="576" cy="0"/>
            </a:xfrm>
            <a:prstGeom prst="line">
              <a:avLst/>
            </a:prstGeom>
            <a:noFill/>
            <a:ln w="7620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84" name="Line 92">
              <a:extLst>
                <a:ext uri="{FF2B5EF4-FFF2-40B4-BE49-F238E27FC236}">
                  <a16:creationId xmlns:a16="http://schemas.microsoft.com/office/drawing/2014/main" id="{F0C9E86F-C6FC-4099-8D67-0A6C288405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2160"/>
              <a:ext cx="576" cy="48"/>
            </a:xfrm>
            <a:prstGeom prst="line">
              <a:avLst/>
            </a:prstGeom>
            <a:noFill/>
            <a:ln w="7620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85" name="Line 93">
              <a:extLst>
                <a:ext uri="{FF2B5EF4-FFF2-40B4-BE49-F238E27FC236}">
                  <a16:creationId xmlns:a16="http://schemas.microsoft.com/office/drawing/2014/main" id="{A168FE32-49A4-459B-8D6C-30B561C2A6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2016"/>
              <a:ext cx="576" cy="4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86" name="Line 94">
              <a:extLst>
                <a:ext uri="{FF2B5EF4-FFF2-40B4-BE49-F238E27FC236}">
                  <a16:creationId xmlns:a16="http://schemas.microsoft.com/office/drawing/2014/main" id="{8C312151-9D2B-48CD-9EA6-33C2E07385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1968"/>
              <a:ext cx="576" cy="9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87" name="Line 95">
              <a:extLst>
                <a:ext uri="{FF2B5EF4-FFF2-40B4-BE49-F238E27FC236}">
                  <a16:creationId xmlns:a16="http://schemas.microsoft.com/office/drawing/2014/main" id="{16CFC42B-1476-49B5-A5BC-B1C90DEFCA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1920"/>
              <a:ext cx="576" cy="144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88" name="Line 96">
              <a:extLst>
                <a:ext uri="{FF2B5EF4-FFF2-40B4-BE49-F238E27FC236}">
                  <a16:creationId xmlns:a16="http://schemas.microsoft.com/office/drawing/2014/main" id="{64BE224A-DFF4-42F9-97FA-67781C8D46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1872"/>
              <a:ext cx="576" cy="24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89" name="Line 97">
              <a:extLst>
                <a:ext uri="{FF2B5EF4-FFF2-40B4-BE49-F238E27FC236}">
                  <a16:creationId xmlns:a16="http://schemas.microsoft.com/office/drawing/2014/main" id="{4BEBA313-DA06-412A-8F64-4B2C1724EE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1872"/>
              <a:ext cx="576" cy="24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90" name="Line 98">
              <a:extLst>
                <a:ext uri="{FF2B5EF4-FFF2-40B4-BE49-F238E27FC236}">
                  <a16:creationId xmlns:a16="http://schemas.microsoft.com/office/drawing/2014/main" id="{AAC7EE86-65CF-452F-87DB-CA21B69704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024"/>
              <a:ext cx="576" cy="336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91" name="Line 99">
              <a:extLst>
                <a:ext uri="{FF2B5EF4-FFF2-40B4-BE49-F238E27FC236}">
                  <a16:creationId xmlns:a16="http://schemas.microsoft.com/office/drawing/2014/main" id="{CE47EB9B-B3FE-47CF-A678-DB65E7FD8D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024"/>
              <a:ext cx="576" cy="192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92" name="Line 100">
              <a:extLst>
                <a:ext uri="{FF2B5EF4-FFF2-40B4-BE49-F238E27FC236}">
                  <a16:creationId xmlns:a16="http://schemas.microsoft.com/office/drawing/2014/main" id="{F383A56F-FB55-487B-8CEC-E8D7CD720B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072"/>
              <a:ext cx="576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93" name="Line 101">
              <a:extLst>
                <a:ext uri="{FF2B5EF4-FFF2-40B4-BE49-F238E27FC236}">
                  <a16:creationId xmlns:a16="http://schemas.microsoft.com/office/drawing/2014/main" id="{C5AFD34F-EF1F-4D16-A36A-948299CC9F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976"/>
              <a:ext cx="576" cy="192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94" name="AutoShape 102">
              <a:extLst>
                <a:ext uri="{FF2B5EF4-FFF2-40B4-BE49-F238E27FC236}">
                  <a16:creationId xmlns:a16="http://schemas.microsoft.com/office/drawing/2014/main" id="{FC0EDEE7-EA02-4C1F-9D6E-78DB445771E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472" y="2328"/>
              <a:ext cx="1584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355 w 21600"/>
                <a:gd name="T13" fmla="*/ 3375 h 21600"/>
                <a:gd name="T14" fmla="*/ 18245 w 21600"/>
                <a:gd name="T15" fmla="*/ 1822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122" y="21600"/>
                  </a:lnTo>
                  <a:lnTo>
                    <a:pt x="18478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3742" name="AutoShape 103">
            <a:extLst>
              <a:ext uri="{FF2B5EF4-FFF2-40B4-BE49-F238E27FC236}">
                <a16:creationId xmlns:a16="http://schemas.microsoft.com/office/drawing/2014/main" id="{1039268F-EA20-4849-9911-ECE91DE87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495800"/>
            <a:ext cx="990600" cy="1066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3743" name="Line 104">
            <a:extLst>
              <a:ext uri="{FF2B5EF4-FFF2-40B4-BE49-F238E27FC236}">
                <a16:creationId xmlns:a16="http://schemas.microsoft.com/office/drawing/2014/main" id="{D4A99B06-B0D7-4538-B73E-7BF6AD52DB9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5029200"/>
            <a:ext cx="3200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4" name="AutoShape 105">
            <a:extLst>
              <a:ext uri="{FF2B5EF4-FFF2-40B4-BE49-F238E27FC236}">
                <a16:creationId xmlns:a16="http://schemas.microsoft.com/office/drawing/2014/main" id="{BF1E5497-13E9-4714-A41D-0B0E086BECF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895600" y="5562600"/>
            <a:ext cx="990600" cy="1066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3745" name="Line 106">
            <a:extLst>
              <a:ext uri="{FF2B5EF4-FFF2-40B4-BE49-F238E27FC236}">
                <a16:creationId xmlns:a16="http://schemas.microsoft.com/office/drawing/2014/main" id="{22DBA9A7-A730-466B-8A56-B85FBDE0382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096000"/>
            <a:ext cx="3200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6" name="Line 107">
            <a:extLst>
              <a:ext uri="{FF2B5EF4-FFF2-40B4-BE49-F238E27FC236}">
                <a16:creationId xmlns:a16="http://schemas.microsoft.com/office/drawing/2014/main" id="{1C0C2576-E855-4C7C-BC00-C22EC6FA7E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2800" y="5410200"/>
            <a:ext cx="2362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7" name="Line 108">
            <a:extLst>
              <a:ext uri="{FF2B5EF4-FFF2-40B4-BE49-F238E27FC236}">
                <a16:creationId xmlns:a16="http://schemas.microsoft.com/office/drawing/2014/main" id="{5678CDD2-BB63-45DC-A82D-1C59BF4CC8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2800" y="5867400"/>
            <a:ext cx="449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8" name="Line 109">
            <a:extLst>
              <a:ext uri="{FF2B5EF4-FFF2-40B4-BE49-F238E27FC236}">
                <a16:creationId xmlns:a16="http://schemas.microsoft.com/office/drawing/2014/main" id="{BF29B497-2225-4D5B-9780-489313662A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2800" y="5867400"/>
            <a:ext cx="1981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9" name="Rectangle 110">
            <a:extLst>
              <a:ext uri="{FF2B5EF4-FFF2-40B4-BE49-F238E27FC236}">
                <a16:creationId xmlns:a16="http://schemas.microsoft.com/office/drawing/2014/main" id="{E2CA96B0-16AF-42D7-B70B-630F316E8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73750" name="Slide Number Placeholder 1">
            <a:extLst>
              <a:ext uri="{FF2B5EF4-FFF2-40B4-BE49-F238E27FC236}">
                <a16:creationId xmlns:a16="http://schemas.microsoft.com/office/drawing/2014/main" id="{C76DCA0A-1B26-4A7D-AF59-E777CBF77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D57CFE7-2981-4CC8-90DB-C4692F823524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68</a:t>
            </a:fld>
            <a:endParaRPr lang="en-US" altLang="en-US" sz="100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DB4A13B-01C3-4B50-B266-38B5130E8CD7}"/>
              </a:ext>
            </a:extLst>
          </p:cNvPr>
          <p:cNvSpPr/>
          <p:nvPr/>
        </p:nvSpPr>
        <p:spPr>
          <a:xfrm>
            <a:off x="6324600" y="3962400"/>
            <a:ext cx="2438400" cy="444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4755" name="Rectangle 118">
            <a:extLst>
              <a:ext uri="{FF2B5EF4-FFF2-40B4-BE49-F238E27FC236}">
                <a16:creationId xmlns:a16="http://schemas.microsoft.com/office/drawing/2014/main" id="{991A6E46-3B8B-4F96-ACAB-0F4F037F90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74756" name="Text Box 3">
            <a:extLst>
              <a:ext uri="{FF2B5EF4-FFF2-40B4-BE49-F238E27FC236}">
                <a16:creationId xmlns:a16="http://schemas.microsoft.com/office/drawing/2014/main" id="{00AA96F5-9DB2-450D-828D-50901FA34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82975"/>
            <a:ext cx="862965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As we shall see in a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later chapter, this property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accounts for an important ocular phenomenon called</a:t>
            </a:r>
            <a:r>
              <a:rPr lang="en-US" altLang="en-US" sz="2000">
                <a:solidFill>
                  <a:schemeClr val="bg1"/>
                </a:solidFill>
              </a:rPr>
              <a:t> </a:t>
            </a:r>
            <a:r>
              <a:rPr lang="en-US" altLang="en-US" sz="2000" i="1">
                <a:solidFill>
                  <a:srgbClr val="CC0000"/>
                </a:solidFill>
              </a:rPr>
              <a:t>c</a:t>
            </a:r>
            <a:r>
              <a:rPr lang="en-US" altLang="en-US" sz="2000" i="1">
                <a:solidFill>
                  <a:srgbClr val="CCCC00"/>
                </a:solidFill>
              </a:rPr>
              <a:t>h</a:t>
            </a:r>
            <a:r>
              <a:rPr lang="en-US" altLang="en-US" sz="2000" i="1">
                <a:solidFill>
                  <a:srgbClr val="FFFF00"/>
                </a:solidFill>
              </a:rPr>
              <a:t>r</a:t>
            </a:r>
            <a:r>
              <a:rPr lang="en-US" altLang="en-US" sz="2000" i="1">
                <a:solidFill>
                  <a:srgbClr val="00CC00"/>
                </a:solidFill>
              </a:rPr>
              <a:t>o</a:t>
            </a:r>
            <a:r>
              <a:rPr lang="en-US" altLang="en-US" sz="2000" i="1">
                <a:solidFill>
                  <a:srgbClr val="0000FF"/>
                </a:solidFill>
              </a:rPr>
              <a:t>m</a:t>
            </a:r>
            <a:r>
              <a:rPr lang="en-US" altLang="en-US" sz="2000" i="1">
                <a:solidFill>
                  <a:srgbClr val="660066"/>
                </a:solidFill>
              </a:rPr>
              <a:t>a</a:t>
            </a:r>
            <a:r>
              <a:rPr lang="en-US" altLang="en-US" sz="2000" i="1">
                <a:solidFill>
                  <a:srgbClr val="D60093"/>
                </a:solidFill>
              </a:rPr>
              <a:t>t</a:t>
            </a:r>
            <a:r>
              <a:rPr lang="en-US" altLang="en-US" sz="2000" i="1">
                <a:solidFill>
                  <a:srgbClr val="CC0000"/>
                </a:solidFill>
              </a:rPr>
              <a:t>i</a:t>
            </a:r>
            <a:r>
              <a:rPr lang="en-US" altLang="en-US" sz="2000" i="1">
                <a:solidFill>
                  <a:srgbClr val="CCCC00"/>
                </a:solidFill>
              </a:rPr>
              <a:t>c</a:t>
            </a:r>
            <a:r>
              <a:rPr lang="en-US" altLang="en-US" sz="2000" i="1">
                <a:solidFill>
                  <a:schemeClr val="bg1"/>
                </a:solidFill>
              </a:rPr>
              <a:t> </a:t>
            </a:r>
            <a:r>
              <a:rPr lang="en-US" altLang="en-US" sz="2000" i="1">
                <a:solidFill>
                  <a:srgbClr val="CC0000"/>
                </a:solidFill>
              </a:rPr>
              <a:t>a</a:t>
            </a:r>
            <a:r>
              <a:rPr lang="en-US" altLang="en-US" sz="2000" i="1">
                <a:solidFill>
                  <a:srgbClr val="CCCC00"/>
                </a:solidFill>
              </a:rPr>
              <a:t>b</a:t>
            </a:r>
            <a:r>
              <a:rPr lang="en-US" altLang="en-US" sz="2000" i="1">
                <a:solidFill>
                  <a:srgbClr val="FFFF00"/>
                </a:solidFill>
              </a:rPr>
              <a:t>e</a:t>
            </a:r>
            <a:r>
              <a:rPr lang="en-US" altLang="en-US" sz="2000" i="1">
                <a:solidFill>
                  <a:srgbClr val="00CC00"/>
                </a:solidFill>
              </a:rPr>
              <a:t>r</a:t>
            </a:r>
            <a:r>
              <a:rPr lang="en-US" altLang="en-US" sz="2000" i="1">
                <a:solidFill>
                  <a:srgbClr val="0000FF"/>
                </a:solidFill>
              </a:rPr>
              <a:t>r</a:t>
            </a:r>
            <a:r>
              <a:rPr lang="en-US" altLang="en-US" sz="2000" i="1">
                <a:solidFill>
                  <a:srgbClr val="660066"/>
                </a:solidFill>
              </a:rPr>
              <a:t>a</a:t>
            </a:r>
            <a:r>
              <a:rPr lang="en-US" altLang="en-US" sz="2000" i="1">
                <a:solidFill>
                  <a:srgbClr val="D60093"/>
                </a:solidFill>
              </a:rPr>
              <a:t>t</a:t>
            </a:r>
            <a:r>
              <a:rPr lang="en-US" altLang="en-US" sz="2000" i="1">
                <a:solidFill>
                  <a:srgbClr val="CC0000"/>
                </a:solidFill>
              </a:rPr>
              <a:t>i</a:t>
            </a:r>
            <a:r>
              <a:rPr lang="en-US" altLang="en-US" sz="2000" i="1">
                <a:solidFill>
                  <a:srgbClr val="CCCC00"/>
                </a:solidFill>
              </a:rPr>
              <a:t>o</a:t>
            </a:r>
            <a:r>
              <a:rPr lang="en-US" altLang="en-US" sz="2000" i="1">
                <a:solidFill>
                  <a:srgbClr val="FFFF00"/>
                </a:solidFill>
              </a:rPr>
              <a:t>n</a:t>
            </a:r>
            <a:r>
              <a:rPr lang="en-US" altLang="en-US" sz="200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74757" name="Oval 4">
            <a:extLst>
              <a:ext uri="{FF2B5EF4-FFF2-40B4-BE49-F238E27FC236}">
                <a16:creationId xmlns:a16="http://schemas.microsoft.com/office/drawing/2014/main" id="{8007A034-4501-4529-811C-D08C3750DE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914400"/>
            <a:ext cx="3124200" cy="3048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4758" name="Oval 5">
            <a:extLst>
              <a:ext uri="{FF2B5EF4-FFF2-40B4-BE49-F238E27FC236}">
                <a16:creationId xmlns:a16="http://schemas.microsoft.com/office/drawing/2014/main" id="{19DBAC4B-D218-4989-8EA4-FBF4F1AA4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1524000"/>
            <a:ext cx="1066800" cy="1752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4759" name="Rectangle 6">
            <a:extLst>
              <a:ext uri="{FF2B5EF4-FFF2-40B4-BE49-F238E27FC236}">
                <a16:creationId xmlns:a16="http://schemas.microsoft.com/office/drawing/2014/main" id="{606A6C2F-4F71-4F18-B0C1-8336C9F103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447800"/>
            <a:ext cx="762000" cy="1905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4760" name="Line 7">
            <a:extLst>
              <a:ext uri="{FF2B5EF4-FFF2-40B4-BE49-F238E27FC236}">
                <a16:creationId xmlns:a16="http://schemas.microsoft.com/office/drawing/2014/main" id="{B3501BEA-BD63-4828-BD6A-CF8C30279F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133600"/>
            <a:ext cx="40386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1" name="Line 8">
            <a:extLst>
              <a:ext uri="{FF2B5EF4-FFF2-40B4-BE49-F238E27FC236}">
                <a16:creationId xmlns:a16="http://schemas.microsoft.com/office/drawing/2014/main" id="{BEF5B6BC-0D2C-4A21-8EAD-C0FB7738B7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2514600"/>
            <a:ext cx="25146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4762" name="Group 9">
            <a:extLst>
              <a:ext uri="{FF2B5EF4-FFF2-40B4-BE49-F238E27FC236}">
                <a16:creationId xmlns:a16="http://schemas.microsoft.com/office/drawing/2014/main" id="{73DEFDAC-B3A3-4EC6-91F1-F175B598B8BD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648450" y="1123950"/>
            <a:ext cx="495300" cy="2514600"/>
            <a:chOff x="2976" y="1824"/>
            <a:chExt cx="576" cy="1584"/>
          </a:xfrm>
        </p:grpSpPr>
        <p:sp>
          <p:nvSpPr>
            <p:cNvPr id="74828" name="Line 10">
              <a:extLst>
                <a:ext uri="{FF2B5EF4-FFF2-40B4-BE49-F238E27FC236}">
                  <a16:creationId xmlns:a16="http://schemas.microsoft.com/office/drawing/2014/main" id="{7C0E0D65-417E-42BF-8607-A7858FEE68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168"/>
              <a:ext cx="576" cy="240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29" name="Line 11">
              <a:extLst>
                <a:ext uri="{FF2B5EF4-FFF2-40B4-BE49-F238E27FC236}">
                  <a16:creationId xmlns:a16="http://schemas.microsoft.com/office/drawing/2014/main" id="{4B72190E-3C65-492E-A166-E9A46B9F78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1824"/>
              <a:ext cx="576" cy="24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30" name="Line 12">
              <a:extLst>
                <a:ext uri="{FF2B5EF4-FFF2-40B4-BE49-F238E27FC236}">
                  <a16:creationId xmlns:a16="http://schemas.microsoft.com/office/drawing/2014/main" id="{62F10882-2357-466C-A28D-3A6CFA03EF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784"/>
              <a:ext cx="576" cy="240"/>
            </a:xfrm>
            <a:prstGeom prst="line">
              <a:avLst/>
            </a:prstGeom>
            <a:noFill/>
            <a:ln w="762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31" name="Line 13">
              <a:extLst>
                <a:ext uri="{FF2B5EF4-FFF2-40B4-BE49-F238E27FC236}">
                  <a16:creationId xmlns:a16="http://schemas.microsoft.com/office/drawing/2014/main" id="{1A09DC18-4CAA-4222-A358-8712BBA7AC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880"/>
              <a:ext cx="576" cy="288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32" name="Line 14">
              <a:extLst>
                <a:ext uri="{FF2B5EF4-FFF2-40B4-BE49-F238E27FC236}">
                  <a16:creationId xmlns:a16="http://schemas.microsoft.com/office/drawing/2014/main" id="{37F57844-D958-436A-BF9F-FA67507CCE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688"/>
              <a:ext cx="576" cy="96"/>
            </a:xfrm>
            <a:prstGeom prst="line">
              <a:avLst/>
            </a:prstGeom>
            <a:noFill/>
            <a:ln w="762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33" name="Line 15">
              <a:extLst>
                <a:ext uri="{FF2B5EF4-FFF2-40B4-BE49-F238E27FC236}">
                  <a16:creationId xmlns:a16="http://schemas.microsoft.com/office/drawing/2014/main" id="{CD040D4B-3ED6-43D1-AF91-5925A95EAE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640"/>
              <a:ext cx="576" cy="96"/>
            </a:xfrm>
            <a:prstGeom prst="line">
              <a:avLst/>
            </a:prstGeom>
            <a:noFill/>
            <a:ln w="762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34" name="Line 16">
              <a:extLst>
                <a:ext uri="{FF2B5EF4-FFF2-40B4-BE49-F238E27FC236}">
                  <a16:creationId xmlns:a16="http://schemas.microsoft.com/office/drawing/2014/main" id="{3554B5F0-6F41-43D8-B11E-8F9773BE5D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592"/>
              <a:ext cx="576" cy="96"/>
            </a:xfrm>
            <a:prstGeom prst="line">
              <a:avLst/>
            </a:prstGeom>
            <a:noFill/>
            <a:ln w="762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35" name="Line 17">
              <a:extLst>
                <a:ext uri="{FF2B5EF4-FFF2-40B4-BE49-F238E27FC236}">
                  <a16:creationId xmlns:a16="http://schemas.microsoft.com/office/drawing/2014/main" id="{2E36EA2A-794B-4E0D-A9C4-6FB785BB45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832"/>
              <a:ext cx="576" cy="192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36" name="Line 18">
              <a:extLst>
                <a:ext uri="{FF2B5EF4-FFF2-40B4-BE49-F238E27FC236}">
                  <a16:creationId xmlns:a16="http://schemas.microsoft.com/office/drawing/2014/main" id="{47255BE2-10F1-4C09-9EEF-D1E48E96CE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832"/>
              <a:ext cx="576" cy="240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37" name="Line 19">
              <a:extLst>
                <a:ext uri="{FF2B5EF4-FFF2-40B4-BE49-F238E27FC236}">
                  <a16:creationId xmlns:a16="http://schemas.microsoft.com/office/drawing/2014/main" id="{B346492D-EAEF-47C6-AABF-A923A00BAA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024"/>
              <a:ext cx="576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38" name="Line 20">
              <a:extLst>
                <a:ext uri="{FF2B5EF4-FFF2-40B4-BE49-F238E27FC236}">
                  <a16:creationId xmlns:a16="http://schemas.microsoft.com/office/drawing/2014/main" id="{7829218A-48DB-4BC9-808C-DAB6254802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024"/>
              <a:ext cx="576" cy="240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39" name="Line 21">
              <a:extLst>
                <a:ext uri="{FF2B5EF4-FFF2-40B4-BE49-F238E27FC236}">
                  <a16:creationId xmlns:a16="http://schemas.microsoft.com/office/drawing/2014/main" id="{E0ACD981-3629-47E9-9396-498884B1A3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304"/>
              <a:ext cx="576" cy="48"/>
            </a:xfrm>
            <a:prstGeom prst="line">
              <a:avLst/>
            </a:prstGeom>
            <a:noFill/>
            <a:ln w="7620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40" name="Line 22">
              <a:extLst>
                <a:ext uri="{FF2B5EF4-FFF2-40B4-BE49-F238E27FC236}">
                  <a16:creationId xmlns:a16="http://schemas.microsoft.com/office/drawing/2014/main" id="{560109FF-5C80-4D30-AC0D-B823BA9570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448"/>
              <a:ext cx="576" cy="144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41" name="Line 23">
              <a:extLst>
                <a:ext uri="{FF2B5EF4-FFF2-40B4-BE49-F238E27FC236}">
                  <a16:creationId xmlns:a16="http://schemas.microsoft.com/office/drawing/2014/main" id="{0462DDA5-9977-44DC-AD76-C70CACC50C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2064"/>
              <a:ext cx="576" cy="4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42" name="Line 24">
              <a:extLst>
                <a:ext uri="{FF2B5EF4-FFF2-40B4-BE49-F238E27FC236}">
                  <a16:creationId xmlns:a16="http://schemas.microsoft.com/office/drawing/2014/main" id="{50E2FEE1-4E96-4227-9736-DF2280021B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2112"/>
              <a:ext cx="576" cy="4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43" name="Line 25">
              <a:extLst>
                <a:ext uri="{FF2B5EF4-FFF2-40B4-BE49-F238E27FC236}">
                  <a16:creationId xmlns:a16="http://schemas.microsoft.com/office/drawing/2014/main" id="{369DFA70-4CB7-4634-A06F-25626AFBC4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208"/>
              <a:ext cx="576" cy="48"/>
            </a:xfrm>
            <a:prstGeom prst="line">
              <a:avLst/>
            </a:prstGeom>
            <a:noFill/>
            <a:ln w="7620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44" name="Line 26">
              <a:extLst>
                <a:ext uri="{FF2B5EF4-FFF2-40B4-BE49-F238E27FC236}">
                  <a16:creationId xmlns:a16="http://schemas.microsoft.com/office/drawing/2014/main" id="{20075503-2899-4F50-B790-74C09B7B9B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256"/>
              <a:ext cx="576" cy="48"/>
            </a:xfrm>
            <a:prstGeom prst="line">
              <a:avLst/>
            </a:prstGeom>
            <a:noFill/>
            <a:ln w="7620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45" name="Line 27">
              <a:extLst>
                <a:ext uri="{FF2B5EF4-FFF2-40B4-BE49-F238E27FC236}">
                  <a16:creationId xmlns:a16="http://schemas.microsoft.com/office/drawing/2014/main" id="{CE27976F-3680-4BBB-8981-BDED4536F7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352"/>
              <a:ext cx="576" cy="144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46" name="Line 28">
              <a:extLst>
                <a:ext uri="{FF2B5EF4-FFF2-40B4-BE49-F238E27FC236}">
                  <a16:creationId xmlns:a16="http://schemas.microsoft.com/office/drawing/2014/main" id="{67721AD7-15EE-4BA0-ABC0-0F24C00238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400"/>
              <a:ext cx="576" cy="144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47" name="Line 29">
              <a:extLst>
                <a:ext uri="{FF2B5EF4-FFF2-40B4-BE49-F238E27FC236}">
                  <a16:creationId xmlns:a16="http://schemas.microsoft.com/office/drawing/2014/main" id="{32DC0FC9-1B4F-4A7A-9C85-8C8A8609A1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496"/>
              <a:ext cx="576" cy="96"/>
            </a:xfrm>
            <a:prstGeom prst="line">
              <a:avLst/>
            </a:prstGeom>
            <a:noFill/>
            <a:ln w="762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48" name="Line 30">
              <a:extLst>
                <a:ext uri="{FF2B5EF4-FFF2-40B4-BE49-F238E27FC236}">
                  <a16:creationId xmlns:a16="http://schemas.microsoft.com/office/drawing/2014/main" id="{7CE8BA63-DFCE-46ED-8055-9408F1E1B7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688"/>
              <a:ext cx="576" cy="192"/>
            </a:xfrm>
            <a:prstGeom prst="line">
              <a:avLst/>
            </a:prstGeom>
            <a:noFill/>
            <a:ln w="762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49" name="Line 31">
              <a:extLst>
                <a:ext uri="{FF2B5EF4-FFF2-40B4-BE49-F238E27FC236}">
                  <a16:creationId xmlns:a16="http://schemas.microsoft.com/office/drawing/2014/main" id="{BF231937-9E4D-4A11-A6FF-384C638DF5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736"/>
              <a:ext cx="576" cy="192"/>
            </a:xfrm>
            <a:prstGeom prst="line">
              <a:avLst/>
            </a:prstGeom>
            <a:noFill/>
            <a:ln w="762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50" name="Line 32">
              <a:extLst>
                <a:ext uri="{FF2B5EF4-FFF2-40B4-BE49-F238E27FC236}">
                  <a16:creationId xmlns:a16="http://schemas.microsoft.com/office/drawing/2014/main" id="{6629256C-E5D9-4A06-AEEF-3508B123E5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832"/>
              <a:ext cx="576" cy="336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51" name="Line 33">
              <a:extLst>
                <a:ext uri="{FF2B5EF4-FFF2-40B4-BE49-F238E27FC236}">
                  <a16:creationId xmlns:a16="http://schemas.microsoft.com/office/drawing/2014/main" id="{CE327510-B333-457B-9E35-9C77864F1E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928"/>
              <a:ext cx="576" cy="240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52" name="Line 34">
              <a:extLst>
                <a:ext uri="{FF2B5EF4-FFF2-40B4-BE49-F238E27FC236}">
                  <a16:creationId xmlns:a16="http://schemas.microsoft.com/office/drawing/2014/main" id="{81BDFBFF-4571-407C-AD68-4132574D00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072"/>
              <a:ext cx="576" cy="240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53" name="Line 35">
              <a:extLst>
                <a:ext uri="{FF2B5EF4-FFF2-40B4-BE49-F238E27FC236}">
                  <a16:creationId xmlns:a16="http://schemas.microsoft.com/office/drawing/2014/main" id="{8221FB45-FC94-415E-B1A7-90DF45ED2E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120"/>
              <a:ext cx="576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54" name="Line 36">
              <a:extLst>
                <a:ext uri="{FF2B5EF4-FFF2-40B4-BE49-F238E27FC236}">
                  <a16:creationId xmlns:a16="http://schemas.microsoft.com/office/drawing/2014/main" id="{7B2FAEF7-AD13-4CEF-9069-72CA9D454C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736"/>
              <a:ext cx="576" cy="240"/>
            </a:xfrm>
            <a:prstGeom prst="line">
              <a:avLst/>
            </a:prstGeom>
            <a:noFill/>
            <a:ln w="762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55" name="Line 37">
              <a:extLst>
                <a:ext uri="{FF2B5EF4-FFF2-40B4-BE49-F238E27FC236}">
                  <a16:creationId xmlns:a16="http://schemas.microsoft.com/office/drawing/2014/main" id="{4860E493-0602-4E72-91EE-6B515FDD2F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544"/>
              <a:ext cx="576" cy="96"/>
            </a:xfrm>
            <a:prstGeom prst="line">
              <a:avLst/>
            </a:prstGeom>
            <a:noFill/>
            <a:ln w="762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56" name="Line 38">
              <a:extLst>
                <a:ext uri="{FF2B5EF4-FFF2-40B4-BE49-F238E27FC236}">
                  <a16:creationId xmlns:a16="http://schemas.microsoft.com/office/drawing/2014/main" id="{A338333A-5E8D-4116-A4B1-BC989C7DD1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352"/>
              <a:ext cx="576" cy="48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57" name="Line 39">
              <a:extLst>
                <a:ext uri="{FF2B5EF4-FFF2-40B4-BE49-F238E27FC236}">
                  <a16:creationId xmlns:a16="http://schemas.microsoft.com/office/drawing/2014/main" id="{AE290ABA-EEC5-464E-9474-F16BF642FE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832"/>
              <a:ext cx="576" cy="288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58" name="Line 40">
              <a:extLst>
                <a:ext uri="{FF2B5EF4-FFF2-40B4-BE49-F238E27FC236}">
                  <a16:creationId xmlns:a16="http://schemas.microsoft.com/office/drawing/2014/main" id="{DF459F6F-5A2A-4B14-9291-9ECAAF1523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688"/>
              <a:ext cx="576" cy="144"/>
            </a:xfrm>
            <a:prstGeom prst="line">
              <a:avLst/>
            </a:prstGeom>
            <a:noFill/>
            <a:ln w="762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59" name="Line 41">
              <a:extLst>
                <a:ext uri="{FF2B5EF4-FFF2-40B4-BE49-F238E27FC236}">
                  <a16:creationId xmlns:a16="http://schemas.microsoft.com/office/drawing/2014/main" id="{AAA859C6-05AF-44F2-9042-C54C7BD575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352"/>
              <a:ext cx="576" cy="96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60" name="Line 42">
              <a:extLst>
                <a:ext uri="{FF2B5EF4-FFF2-40B4-BE49-F238E27FC236}">
                  <a16:creationId xmlns:a16="http://schemas.microsoft.com/office/drawing/2014/main" id="{30CAF7E2-FBBC-4240-BB19-C8A62BBC9B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208"/>
              <a:ext cx="576" cy="0"/>
            </a:xfrm>
            <a:prstGeom prst="line">
              <a:avLst/>
            </a:prstGeom>
            <a:noFill/>
            <a:ln w="7620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61" name="Line 43">
              <a:extLst>
                <a:ext uri="{FF2B5EF4-FFF2-40B4-BE49-F238E27FC236}">
                  <a16:creationId xmlns:a16="http://schemas.microsoft.com/office/drawing/2014/main" id="{48DEED9D-4918-456C-8F24-26E985B1C2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2160"/>
              <a:ext cx="576" cy="48"/>
            </a:xfrm>
            <a:prstGeom prst="line">
              <a:avLst/>
            </a:prstGeom>
            <a:noFill/>
            <a:ln w="7620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62" name="Line 44">
              <a:extLst>
                <a:ext uri="{FF2B5EF4-FFF2-40B4-BE49-F238E27FC236}">
                  <a16:creationId xmlns:a16="http://schemas.microsoft.com/office/drawing/2014/main" id="{DA441A76-51CB-446E-8B03-CBD4CD5F3E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2016"/>
              <a:ext cx="576" cy="4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63" name="Line 45">
              <a:extLst>
                <a:ext uri="{FF2B5EF4-FFF2-40B4-BE49-F238E27FC236}">
                  <a16:creationId xmlns:a16="http://schemas.microsoft.com/office/drawing/2014/main" id="{EDBF702A-9A8E-421E-8BEA-564750585A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1968"/>
              <a:ext cx="576" cy="9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64" name="Line 46">
              <a:extLst>
                <a:ext uri="{FF2B5EF4-FFF2-40B4-BE49-F238E27FC236}">
                  <a16:creationId xmlns:a16="http://schemas.microsoft.com/office/drawing/2014/main" id="{FADC317A-23A5-4347-B024-18E65ACD85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1920"/>
              <a:ext cx="576" cy="144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65" name="Line 47">
              <a:extLst>
                <a:ext uri="{FF2B5EF4-FFF2-40B4-BE49-F238E27FC236}">
                  <a16:creationId xmlns:a16="http://schemas.microsoft.com/office/drawing/2014/main" id="{ACE590A1-ACF1-4D83-986E-13DE370961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1872"/>
              <a:ext cx="576" cy="24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66" name="Line 48">
              <a:extLst>
                <a:ext uri="{FF2B5EF4-FFF2-40B4-BE49-F238E27FC236}">
                  <a16:creationId xmlns:a16="http://schemas.microsoft.com/office/drawing/2014/main" id="{905CADD6-1FF6-4B66-8A8F-A4B1847103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1872"/>
              <a:ext cx="576" cy="24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67" name="Line 49">
              <a:extLst>
                <a:ext uri="{FF2B5EF4-FFF2-40B4-BE49-F238E27FC236}">
                  <a16:creationId xmlns:a16="http://schemas.microsoft.com/office/drawing/2014/main" id="{13BEE559-FA1E-4137-A637-CAE637A24E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024"/>
              <a:ext cx="576" cy="336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68" name="Line 50">
              <a:extLst>
                <a:ext uri="{FF2B5EF4-FFF2-40B4-BE49-F238E27FC236}">
                  <a16:creationId xmlns:a16="http://schemas.microsoft.com/office/drawing/2014/main" id="{CF0BDFAF-736A-4B55-B41D-A7CCE6DC5D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024"/>
              <a:ext cx="576" cy="192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69" name="Line 51">
              <a:extLst>
                <a:ext uri="{FF2B5EF4-FFF2-40B4-BE49-F238E27FC236}">
                  <a16:creationId xmlns:a16="http://schemas.microsoft.com/office/drawing/2014/main" id="{B6B335CE-65B4-4C64-83C6-D0B29DB0EC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072"/>
              <a:ext cx="576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70" name="Line 52">
              <a:extLst>
                <a:ext uri="{FF2B5EF4-FFF2-40B4-BE49-F238E27FC236}">
                  <a16:creationId xmlns:a16="http://schemas.microsoft.com/office/drawing/2014/main" id="{E47DD2BE-93FF-4684-B326-EEC91F389C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976"/>
              <a:ext cx="576" cy="192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71" name="AutoShape 53">
              <a:extLst>
                <a:ext uri="{FF2B5EF4-FFF2-40B4-BE49-F238E27FC236}">
                  <a16:creationId xmlns:a16="http://schemas.microsoft.com/office/drawing/2014/main" id="{93523775-F6A6-4C67-8A80-190201AECF1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472" y="2328"/>
              <a:ext cx="1584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355 w 21600"/>
                <a:gd name="T13" fmla="*/ 3375 h 21600"/>
                <a:gd name="T14" fmla="*/ 18245 w 21600"/>
                <a:gd name="T15" fmla="*/ 1822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122" y="21600"/>
                  </a:lnTo>
                  <a:lnTo>
                    <a:pt x="18478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763" name="Line 54">
            <a:extLst>
              <a:ext uri="{FF2B5EF4-FFF2-40B4-BE49-F238E27FC236}">
                <a16:creationId xmlns:a16="http://schemas.microsoft.com/office/drawing/2014/main" id="{ECC62713-6375-4F25-AEF8-40A884B186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1752600"/>
            <a:ext cx="40386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4" name="Line 55">
            <a:extLst>
              <a:ext uri="{FF2B5EF4-FFF2-40B4-BE49-F238E27FC236}">
                <a16:creationId xmlns:a16="http://schemas.microsoft.com/office/drawing/2014/main" id="{CD313C96-3F24-441E-BCD1-02819A09C0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1752600"/>
            <a:ext cx="4419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5" name="Line 56">
            <a:extLst>
              <a:ext uri="{FF2B5EF4-FFF2-40B4-BE49-F238E27FC236}">
                <a16:creationId xmlns:a16="http://schemas.microsoft.com/office/drawing/2014/main" id="{F06D69FE-E5FC-40DE-A309-08CD923442A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1752600"/>
            <a:ext cx="19050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6" name="Line 57">
            <a:extLst>
              <a:ext uri="{FF2B5EF4-FFF2-40B4-BE49-F238E27FC236}">
                <a16:creationId xmlns:a16="http://schemas.microsoft.com/office/drawing/2014/main" id="{9715120E-DF5C-46AA-A820-558427457F7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219200" y="28956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7" name="Line 58">
            <a:extLst>
              <a:ext uri="{FF2B5EF4-FFF2-40B4-BE49-F238E27FC236}">
                <a16:creationId xmlns:a16="http://schemas.microsoft.com/office/drawing/2014/main" id="{ECAFE59B-CCF4-4045-BC25-B3C056CA8B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2133600"/>
            <a:ext cx="2286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8" name="Line 59">
            <a:extLst>
              <a:ext uri="{FF2B5EF4-FFF2-40B4-BE49-F238E27FC236}">
                <a16:creationId xmlns:a16="http://schemas.microsoft.com/office/drawing/2014/main" id="{6C9D9D05-BD32-4FDE-B96D-5FD4FCDA3F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90800"/>
            <a:ext cx="4419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9" name="Line 60">
            <a:extLst>
              <a:ext uri="{FF2B5EF4-FFF2-40B4-BE49-F238E27FC236}">
                <a16:creationId xmlns:a16="http://schemas.microsoft.com/office/drawing/2014/main" id="{33F91C2D-1F01-4BEE-BAE0-14A79364599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19200" y="17526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70" name="Rectangle 61">
            <a:extLst>
              <a:ext uri="{FF2B5EF4-FFF2-40B4-BE49-F238E27FC236}">
                <a16:creationId xmlns:a16="http://schemas.microsoft.com/office/drawing/2014/main" id="{B8B13028-58DB-447E-AA48-B5D1A2CF73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1295400"/>
            <a:ext cx="457200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4771" name="Line 62">
            <a:extLst>
              <a:ext uri="{FF2B5EF4-FFF2-40B4-BE49-F238E27FC236}">
                <a16:creationId xmlns:a16="http://schemas.microsoft.com/office/drawing/2014/main" id="{09D644D7-CD77-4265-8CB3-53754D3DE4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5410200"/>
            <a:ext cx="403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72" name="Line 63">
            <a:extLst>
              <a:ext uri="{FF2B5EF4-FFF2-40B4-BE49-F238E27FC236}">
                <a16:creationId xmlns:a16="http://schemas.microsoft.com/office/drawing/2014/main" id="{1A6D683C-C4B7-4AAE-A749-4A87C6D1DA94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5029200"/>
            <a:ext cx="40386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73" name="Line 64">
            <a:extLst>
              <a:ext uri="{FF2B5EF4-FFF2-40B4-BE49-F238E27FC236}">
                <a16:creationId xmlns:a16="http://schemas.microsoft.com/office/drawing/2014/main" id="{0FC3F84C-0DA6-4D67-A2C7-6F58827778A8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5029200"/>
            <a:ext cx="4419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74" name="Line 65">
            <a:extLst>
              <a:ext uri="{FF2B5EF4-FFF2-40B4-BE49-F238E27FC236}">
                <a16:creationId xmlns:a16="http://schemas.microsoft.com/office/drawing/2014/main" id="{0C6B7731-9B9B-495A-A823-FB8C341F11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5029200"/>
            <a:ext cx="19050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4775" name="Group 66">
            <a:extLst>
              <a:ext uri="{FF2B5EF4-FFF2-40B4-BE49-F238E27FC236}">
                <a16:creationId xmlns:a16="http://schemas.microsoft.com/office/drawing/2014/main" id="{511B8BA8-02BA-4F3F-AEAC-93B16A4CBD29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343650" y="4400550"/>
            <a:ext cx="495300" cy="2514600"/>
            <a:chOff x="2976" y="1824"/>
            <a:chExt cx="576" cy="1584"/>
          </a:xfrm>
        </p:grpSpPr>
        <p:sp>
          <p:nvSpPr>
            <p:cNvPr id="74784" name="Line 67">
              <a:extLst>
                <a:ext uri="{FF2B5EF4-FFF2-40B4-BE49-F238E27FC236}">
                  <a16:creationId xmlns:a16="http://schemas.microsoft.com/office/drawing/2014/main" id="{BB50DED1-C45F-44D5-BD81-F3193236A9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168"/>
              <a:ext cx="576" cy="240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85" name="Line 68">
              <a:extLst>
                <a:ext uri="{FF2B5EF4-FFF2-40B4-BE49-F238E27FC236}">
                  <a16:creationId xmlns:a16="http://schemas.microsoft.com/office/drawing/2014/main" id="{D54C8B2C-9F98-49E8-B0D5-00EF1335F8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1824"/>
              <a:ext cx="576" cy="24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86" name="Line 69">
              <a:extLst>
                <a:ext uri="{FF2B5EF4-FFF2-40B4-BE49-F238E27FC236}">
                  <a16:creationId xmlns:a16="http://schemas.microsoft.com/office/drawing/2014/main" id="{9C11CAD2-BE5A-4011-8613-6A62E23C55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784"/>
              <a:ext cx="576" cy="240"/>
            </a:xfrm>
            <a:prstGeom prst="line">
              <a:avLst/>
            </a:prstGeom>
            <a:noFill/>
            <a:ln w="762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87" name="Line 70">
              <a:extLst>
                <a:ext uri="{FF2B5EF4-FFF2-40B4-BE49-F238E27FC236}">
                  <a16:creationId xmlns:a16="http://schemas.microsoft.com/office/drawing/2014/main" id="{F7DC8D21-55B7-486A-9CA9-B8C156A6FA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880"/>
              <a:ext cx="576" cy="288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88" name="Line 71">
              <a:extLst>
                <a:ext uri="{FF2B5EF4-FFF2-40B4-BE49-F238E27FC236}">
                  <a16:creationId xmlns:a16="http://schemas.microsoft.com/office/drawing/2014/main" id="{3B293A06-F019-4DFB-A042-F1B76091B4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688"/>
              <a:ext cx="576" cy="96"/>
            </a:xfrm>
            <a:prstGeom prst="line">
              <a:avLst/>
            </a:prstGeom>
            <a:noFill/>
            <a:ln w="762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89" name="Line 72">
              <a:extLst>
                <a:ext uri="{FF2B5EF4-FFF2-40B4-BE49-F238E27FC236}">
                  <a16:creationId xmlns:a16="http://schemas.microsoft.com/office/drawing/2014/main" id="{E0B741EB-97A3-4E2A-933B-E7B0F6B035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640"/>
              <a:ext cx="576" cy="96"/>
            </a:xfrm>
            <a:prstGeom prst="line">
              <a:avLst/>
            </a:prstGeom>
            <a:noFill/>
            <a:ln w="762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90" name="Line 73">
              <a:extLst>
                <a:ext uri="{FF2B5EF4-FFF2-40B4-BE49-F238E27FC236}">
                  <a16:creationId xmlns:a16="http://schemas.microsoft.com/office/drawing/2014/main" id="{8AC0A474-64FD-4559-BC37-42E45165B7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592"/>
              <a:ext cx="576" cy="96"/>
            </a:xfrm>
            <a:prstGeom prst="line">
              <a:avLst/>
            </a:prstGeom>
            <a:noFill/>
            <a:ln w="762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91" name="Line 74">
              <a:extLst>
                <a:ext uri="{FF2B5EF4-FFF2-40B4-BE49-F238E27FC236}">
                  <a16:creationId xmlns:a16="http://schemas.microsoft.com/office/drawing/2014/main" id="{C0579C46-05BD-4677-87D7-7B41A69212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832"/>
              <a:ext cx="576" cy="192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92" name="Line 75">
              <a:extLst>
                <a:ext uri="{FF2B5EF4-FFF2-40B4-BE49-F238E27FC236}">
                  <a16:creationId xmlns:a16="http://schemas.microsoft.com/office/drawing/2014/main" id="{343EEEE8-677E-45F3-899E-1860645587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832"/>
              <a:ext cx="576" cy="240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93" name="Line 76">
              <a:extLst>
                <a:ext uri="{FF2B5EF4-FFF2-40B4-BE49-F238E27FC236}">
                  <a16:creationId xmlns:a16="http://schemas.microsoft.com/office/drawing/2014/main" id="{3E56AF7E-37EF-4136-8667-92FBB59B98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024"/>
              <a:ext cx="576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94" name="Line 77">
              <a:extLst>
                <a:ext uri="{FF2B5EF4-FFF2-40B4-BE49-F238E27FC236}">
                  <a16:creationId xmlns:a16="http://schemas.microsoft.com/office/drawing/2014/main" id="{18C08D6C-72B5-47DF-9A95-77C4B2F4EF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024"/>
              <a:ext cx="576" cy="240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95" name="Line 78">
              <a:extLst>
                <a:ext uri="{FF2B5EF4-FFF2-40B4-BE49-F238E27FC236}">
                  <a16:creationId xmlns:a16="http://schemas.microsoft.com/office/drawing/2014/main" id="{E740C517-7771-4356-A212-7DB73EBECD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304"/>
              <a:ext cx="576" cy="48"/>
            </a:xfrm>
            <a:prstGeom prst="line">
              <a:avLst/>
            </a:prstGeom>
            <a:noFill/>
            <a:ln w="7620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96" name="Line 79">
              <a:extLst>
                <a:ext uri="{FF2B5EF4-FFF2-40B4-BE49-F238E27FC236}">
                  <a16:creationId xmlns:a16="http://schemas.microsoft.com/office/drawing/2014/main" id="{6B281B4E-F8A3-44E8-9BEE-F2D5B4B37D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448"/>
              <a:ext cx="576" cy="144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97" name="Line 80">
              <a:extLst>
                <a:ext uri="{FF2B5EF4-FFF2-40B4-BE49-F238E27FC236}">
                  <a16:creationId xmlns:a16="http://schemas.microsoft.com/office/drawing/2014/main" id="{B5434DAA-3ED7-4DFC-9973-DD754A6776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2064"/>
              <a:ext cx="576" cy="4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98" name="Line 81">
              <a:extLst>
                <a:ext uri="{FF2B5EF4-FFF2-40B4-BE49-F238E27FC236}">
                  <a16:creationId xmlns:a16="http://schemas.microsoft.com/office/drawing/2014/main" id="{6BA7D9B5-D848-4398-AEFE-FD7AF67C32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2112"/>
              <a:ext cx="576" cy="4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99" name="Line 82">
              <a:extLst>
                <a:ext uri="{FF2B5EF4-FFF2-40B4-BE49-F238E27FC236}">
                  <a16:creationId xmlns:a16="http://schemas.microsoft.com/office/drawing/2014/main" id="{A87ACB17-C716-4AD0-8388-70C35FD818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208"/>
              <a:ext cx="576" cy="48"/>
            </a:xfrm>
            <a:prstGeom prst="line">
              <a:avLst/>
            </a:prstGeom>
            <a:noFill/>
            <a:ln w="7620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00" name="Line 83">
              <a:extLst>
                <a:ext uri="{FF2B5EF4-FFF2-40B4-BE49-F238E27FC236}">
                  <a16:creationId xmlns:a16="http://schemas.microsoft.com/office/drawing/2014/main" id="{E00D4CF1-EB95-4CAB-8CF9-E396E2B57D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256"/>
              <a:ext cx="576" cy="48"/>
            </a:xfrm>
            <a:prstGeom prst="line">
              <a:avLst/>
            </a:prstGeom>
            <a:noFill/>
            <a:ln w="7620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01" name="Line 84">
              <a:extLst>
                <a:ext uri="{FF2B5EF4-FFF2-40B4-BE49-F238E27FC236}">
                  <a16:creationId xmlns:a16="http://schemas.microsoft.com/office/drawing/2014/main" id="{560D8C91-E1E2-456D-A105-5A7BC81C26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352"/>
              <a:ext cx="576" cy="144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02" name="Line 85">
              <a:extLst>
                <a:ext uri="{FF2B5EF4-FFF2-40B4-BE49-F238E27FC236}">
                  <a16:creationId xmlns:a16="http://schemas.microsoft.com/office/drawing/2014/main" id="{89CC3301-E9E9-48DD-91D9-9C4D33F98A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400"/>
              <a:ext cx="576" cy="144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03" name="Line 86">
              <a:extLst>
                <a:ext uri="{FF2B5EF4-FFF2-40B4-BE49-F238E27FC236}">
                  <a16:creationId xmlns:a16="http://schemas.microsoft.com/office/drawing/2014/main" id="{776C5688-D7DE-4EB6-BF5F-902A3C27D3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496"/>
              <a:ext cx="576" cy="96"/>
            </a:xfrm>
            <a:prstGeom prst="line">
              <a:avLst/>
            </a:prstGeom>
            <a:noFill/>
            <a:ln w="762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04" name="Line 87">
              <a:extLst>
                <a:ext uri="{FF2B5EF4-FFF2-40B4-BE49-F238E27FC236}">
                  <a16:creationId xmlns:a16="http://schemas.microsoft.com/office/drawing/2014/main" id="{615D1B28-9B1A-4651-B52E-5C1984CDD5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688"/>
              <a:ext cx="576" cy="192"/>
            </a:xfrm>
            <a:prstGeom prst="line">
              <a:avLst/>
            </a:prstGeom>
            <a:noFill/>
            <a:ln w="762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05" name="Line 88">
              <a:extLst>
                <a:ext uri="{FF2B5EF4-FFF2-40B4-BE49-F238E27FC236}">
                  <a16:creationId xmlns:a16="http://schemas.microsoft.com/office/drawing/2014/main" id="{72ABD8AB-0FC0-4D23-B1CF-35CE063F43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736"/>
              <a:ext cx="576" cy="192"/>
            </a:xfrm>
            <a:prstGeom prst="line">
              <a:avLst/>
            </a:prstGeom>
            <a:noFill/>
            <a:ln w="762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06" name="Line 89">
              <a:extLst>
                <a:ext uri="{FF2B5EF4-FFF2-40B4-BE49-F238E27FC236}">
                  <a16:creationId xmlns:a16="http://schemas.microsoft.com/office/drawing/2014/main" id="{B2BFEB0F-7EE2-4E04-9B08-EC9E6E022D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832"/>
              <a:ext cx="576" cy="336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07" name="Line 90">
              <a:extLst>
                <a:ext uri="{FF2B5EF4-FFF2-40B4-BE49-F238E27FC236}">
                  <a16:creationId xmlns:a16="http://schemas.microsoft.com/office/drawing/2014/main" id="{24EB6D71-FF6B-4D8D-A9CA-B2AF9D8F34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928"/>
              <a:ext cx="576" cy="240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08" name="Line 91">
              <a:extLst>
                <a:ext uri="{FF2B5EF4-FFF2-40B4-BE49-F238E27FC236}">
                  <a16:creationId xmlns:a16="http://schemas.microsoft.com/office/drawing/2014/main" id="{3672E1F8-1188-4FBF-A7CA-C2683DF2BD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072"/>
              <a:ext cx="576" cy="240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09" name="Line 92">
              <a:extLst>
                <a:ext uri="{FF2B5EF4-FFF2-40B4-BE49-F238E27FC236}">
                  <a16:creationId xmlns:a16="http://schemas.microsoft.com/office/drawing/2014/main" id="{EC2E1BAE-E3B3-4584-B73F-6F6E0E0F09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120"/>
              <a:ext cx="576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10" name="Line 93">
              <a:extLst>
                <a:ext uri="{FF2B5EF4-FFF2-40B4-BE49-F238E27FC236}">
                  <a16:creationId xmlns:a16="http://schemas.microsoft.com/office/drawing/2014/main" id="{A05F4DB5-7BB8-47EE-8EAC-7BFF1E84C3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736"/>
              <a:ext cx="576" cy="240"/>
            </a:xfrm>
            <a:prstGeom prst="line">
              <a:avLst/>
            </a:prstGeom>
            <a:noFill/>
            <a:ln w="762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11" name="Line 94">
              <a:extLst>
                <a:ext uri="{FF2B5EF4-FFF2-40B4-BE49-F238E27FC236}">
                  <a16:creationId xmlns:a16="http://schemas.microsoft.com/office/drawing/2014/main" id="{BA41AA18-18D9-4202-9025-155A65954B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544"/>
              <a:ext cx="576" cy="96"/>
            </a:xfrm>
            <a:prstGeom prst="line">
              <a:avLst/>
            </a:prstGeom>
            <a:noFill/>
            <a:ln w="762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12" name="Line 95">
              <a:extLst>
                <a:ext uri="{FF2B5EF4-FFF2-40B4-BE49-F238E27FC236}">
                  <a16:creationId xmlns:a16="http://schemas.microsoft.com/office/drawing/2014/main" id="{99E907B3-4A10-487B-AEDE-4CAE0CE11B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352"/>
              <a:ext cx="576" cy="48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13" name="Line 96">
              <a:extLst>
                <a:ext uri="{FF2B5EF4-FFF2-40B4-BE49-F238E27FC236}">
                  <a16:creationId xmlns:a16="http://schemas.microsoft.com/office/drawing/2014/main" id="{C4879B4A-5992-4BCC-AF16-82785C9F37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832"/>
              <a:ext cx="576" cy="288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14" name="Line 97">
              <a:extLst>
                <a:ext uri="{FF2B5EF4-FFF2-40B4-BE49-F238E27FC236}">
                  <a16:creationId xmlns:a16="http://schemas.microsoft.com/office/drawing/2014/main" id="{1926E851-95F9-4380-B667-5CF5563448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688"/>
              <a:ext cx="576" cy="144"/>
            </a:xfrm>
            <a:prstGeom prst="line">
              <a:avLst/>
            </a:prstGeom>
            <a:noFill/>
            <a:ln w="762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15" name="Line 98">
              <a:extLst>
                <a:ext uri="{FF2B5EF4-FFF2-40B4-BE49-F238E27FC236}">
                  <a16:creationId xmlns:a16="http://schemas.microsoft.com/office/drawing/2014/main" id="{0916351F-4017-4617-8ABE-4C0F6AB1A4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352"/>
              <a:ext cx="576" cy="96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16" name="Line 99">
              <a:extLst>
                <a:ext uri="{FF2B5EF4-FFF2-40B4-BE49-F238E27FC236}">
                  <a16:creationId xmlns:a16="http://schemas.microsoft.com/office/drawing/2014/main" id="{22644C8A-246E-439A-BF0B-4ACD0352CD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208"/>
              <a:ext cx="576" cy="0"/>
            </a:xfrm>
            <a:prstGeom prst="line">
              <a:avLst/>
            </a:prstGeom>
            <a:noFill/>
            <a:ln w="7620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17" name="Line 100">
              <a:extLst>
                <a:ext uri="{FF2B5EF4-FFF2-40B4-BE49-F238E27FC236}">
                  <a16:creationId xmlns:a16="http://schemas.microsoft.com/office/drawing/2014/main" id="{E60F421A-E09D-4558-A016-8FFFB3EF43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2160"/>
              <a:ext cx="576" cy="48"/>
            </a:xfrm>
            <a:prstGeom prst="line">
              <a:avLst/>
            </a:prstGeom>
            <a:noFill/>
            <a:ln w="7620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18" name="Line 101">
              <a:extLst>
                <a:ext uri="{FF2B5EF4-FFF2-40B4-BE49-F238E27FC236}">
                  <a16:creationId xmlns:a16="http://schemas.microsoft.com/office/drawing/2014/main" id="{D79D0C86-CBA8-4F76-8FC8-7290BB9273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2016"/>
              <a:ext cx="576" cy="4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19" name="Line 102">
              <a:extLst>
                <a:ext uri="{FF2B5EF4-FFF2-40B4-BE49-F238E27FC236}">
                  <a16:creationId xmlns:a16="http://schemas.microsoft.com/office/drawing/2014/main" id="{DCB6E1BC-22EB-40E2-BD28-0650E07F6D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1968"/>
              <a:ext cx="576" cy="9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20" name="Line 103">
              <a:extLst>
                <a:ext uri="{FF2B5EF4-FFF2-40B4-BE49-F238E27FC236}">
                  <a16:creationId xmlns:a16="http://schemas.microsoft.com/office/drawing/2014/main" id="{9FF8FA5C-5411-4183-B90B-D944C3C2A9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1920"/>
              <a:ext cx="576" cy="144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21" name="Line 104">
              <a:extLst>
                <a:ext uri="{FF2B5EF4-FFF2-40B4-BE49-F238E27FC236}">
                  <a16:creationId xmlns:a16="http://schemas.microsoft.com/office/drawing/2014/main" id="{A9F41CEF-F1A6-4AD5-966B-26A38E64B1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1872"/>
              <a:ext cx="576" cy="24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22" name="Line 105">
              <a:extLst>
                <a:ext uri="{FF2B5EF4-FFF2-40B4-BE49-F238E27FC236}">
                  <a16:creationId xmlns:a16="http://schemas.microsoft.com/office/drawing/2014/main" id="{B69DDCDE-1619-479A-B7BB-D50DC409A1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1872"/>
              <a:ext cx="576" cy="24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23" name="Line 106">
              <a:extLst>
                <a:ext uri="{FF2B5EF4-FFF2-40B4-BE49-F238E27FC236}">
                  <a16:creationId xmlns:a16="http://schemas.microsoft.com/office/drawing/2014/main" id="{C2051017-E595-4B58-9861-57CFE46040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024"/>
              <a:ext cx="576" cy="336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24" name="Line 107">
              <a:extLst>
                <a:ext uri="{FF2B5EF4-FFF2-40B4-BE49-F238E27FC236}">
                  <a16:creationId xmlns:a16="http://schemas.microsoft.com/office/drawing/2014/main" id="{F88EED4F-E81B-42C3-A9A8-56446E031D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024"/>
              <a:ext cx="576" cy="192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25" name="Line 108">
              <a:extLst>
                <a:ext uri="{FF2B5EF4-FFF2-40B4-BE49-F238E27FC236}">
                  <a16:creationId xmlns:a16="http://schemas.microsoft.com/office/drawing/2014/main" id="{671B1926-1454-456E-896C-5B2975BA50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072"/>
              <a:ext cx="576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26" name="Line 109">
              <a:extLst>
                <a:ext uri="{FF2B5EF4-FFF2-40B4-BE49-F238E27FC236}">
                  <a16:creationId xmlns:a16="http://schemas.microsoft.com/office/drawing/2014/main" id="{643D83C6-B78A-49F8-9507-18B17A3A39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976"/>
              <a:ext cx="576" cy="192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27" name="AutoShape 110">
              <a:extLst>
                <a:ext uri="{FF2B5EF4-FFF2-40B4-BE49-F238E27FC236}">
                  <a16:creationId xmlns:a16="http://schemas.microsoft.com/office/drawing/2014/main" id="{D1815FED-7C01-4C1C-B9CF-90B7135C916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472" y="2328"/>
              <a:ext cx="1584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355 w 21600"/>
                <a:gd name="T13" fmla="*/ 3375 h 21600"/>
                <a:gd name="T14" fmla="*/ 18245 w 21600"/>
                <a:gd name="T15" fmla="*/ 1822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122" y="21600"/>
                  </a:lnTo>
                  <a:lnTo>
                    <a:pt x="18478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776" name="AutoShape 111">
            <a:extLst>
              <a:ext uri="{FF2B5EF4-FFF2-40B4-BE49-F238E27FC236}">
                <a16:creationId xmlns:a16="http://schemas.microsoft.com/office/drawing/2014/main" id="{BE9F125E-DF21-44FD-A88F-A4F0FE372D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495800"/>
            <a:ext cx="990600" cy="1066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4777" name="Line 112">
            <a:extLst>
              <a:ext uri="{FF2B5EF4-FFF2-40B4-BE49-F238E27FC236}">
                <a16:creationId xmlns:a16="http://schemas.microsoft.com/office/drawing/2014/main" id="{802F45D8-683B-4CFD-873E-3D926F9CE05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5029200"/>
            <a:ext cx="3200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78" name="AutoShape 113">
            <a:extLst>
              <a:ext uri="{FF2B5EF4-FFF2-40B4-BE49-F238E27FC236}">
                <a16:creationId xmlns:a16="http://schemas.microsoft.com/office/drawing/2014/main" id="{4BD5F343-E5DD-4FBE-A15E-7CC72A21270B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895600" y="5562600"/>
            <a:ext cx="990600" cy="1066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4779" name="Line 114">
            <a:extLst>
              <a:ext uri="{FF2B5EF4-FFF2-40B4-BE49-F238E27FC236}">
                <a16:creationId xmlns:a16="http://schemas.microsoft.com/office/drawing/2014/main" id="{BB7D224B-DEB0-4F4B-83AC-18F4251866A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096000"/>
            <a:ext cx="3200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80" name="Line 115">
            <a:extLst>
              <a:ext uri="{FF2B5EF4-FFF2-40B4-BE49-F238E27FC236}">
                <a16:creationId xmlns:a16="http://schemas.microsoft.com/office/drawing/2014/main" id="{6B7D7905-A32A-4B91-BEA2-724778C273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2800" y="5410200"/>
            <a:ext cx="2362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81" name="Line 116">
            <a:extLst>
              <a:ext uri="{FF2B5EF4-FFF2-40B4-BE49-F238E27FC236}">
                <a16:creationId xmlns:a16="http://schemas.microsoft.com/office/drawing/2014/main" id="{A6AD2025-3DDE-42CF-98E8-1F5FD78AD8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2800" y="5867400"/>
            <a:ext cx="449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82" name="Line 117">
            <a:extLst>
              <a:ext uri="{FF2B5EF4-FFF2-40B4-BE49-F238E27FC236}">
                <a16:creationId xmlns:a16="http://schemas.microsoft.com/office/drawing/2014/main" id="{079F032A-B0FC-42FC-9704-917DDBCEBA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2800" y="5867400"/>
            <a:ext cx="1981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83" name="Slide Number Placeholder 1">
            <a:extLst>
              <a:ext uri="{FF2B5EF4-FFF2-40B4-BE49-F238E27FC236}">
                <a16:creationId xmlns:a16="http://schemas.microsoft.com/office/drawing/2014/main" id="{BB7CCE7B-03C2-4578-B01C-9E31AC5C5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E21119E-B734-4257-A2CC-30CBC1DFE50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69</a:t>
            </a:fld>
            <a:endParaRPr lang="en-US" altLang="en-US" sz="1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70E37D5D-CFCB-4AB3-9745-E0098A7B2C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411662"/>
          </a:xfrm>
        </p:spPr>
        <p:txBody>
          <a:bodyPr/>
          <a:lstStyle/>
          <a:p>
            <a:pPr eaLnBrk="1" hangingPunct="1"/>
            <a:r>
              <a:rPr lang="en-US" altLang="en-US" i="1"/>
              <a:t>The Vergence Formula</a:t>
            </a:r>
          </a:p>
          <a:p>
            <a:pPr lvl="1" eaLnBrk="1" hangingPunct="1"/>
            <a:r>
              <a:rPr lang="en-US" altLang="en-US"/>
              <a:t>Crucial concept in optics</a:t>
            </a:r>
          </a:p>
        </p:txBody>
      </p:sp>
      <p:sp>
        <p:nvSpPr>
          <p:cNvPr id="10243" name="Rectangle 5">
            <a:extLst>
              <a:ext uri="{FF2B5EF4-FFF2-40B4-BE49-F238E27FC236}">
                <a16:creationId xmlns:a16="http://schemas.microsoft.com/office/drawing/2014/main" id="{61C33565-0724-49AC-B069-8A9DDC615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10244" name="Slide Number Placeholder 1">
            <a:extLst>
              <a:ext uri="{FF2B5EF4-FFF2-40B4-BE49-F238E27FC236}">
                <a16:creationId xmlns:a16="http://schemas.microsoft.com/office/drawing/2014/main" id="{AF054BF8-A4C3-461E-8307-5DB510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4538FC0-D92D-4B78-A6E8-EDBBD4853CB9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id="{88259458-AE2E-4CCD-BF59-F90EAF8E40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411662"/>
          </a:xfrm>
        </p:spPr>
        <p:txBody>
          <a:bodyPr/>
          <a:lstStyle/>
          <a:p>
            <a:pPr eaLnBrk="1" hangingPunct="1"/>
            <a:r>
              <a:rPr lang="en-US" altLang="en-US" i="1"/>
              <a:t>The Vergence Formula</a:t>
            </a:r>
          </a:p>
          <a:p>
            <a:pPr lvl="1" eaLnBrk="1" hangingPunct="1"/>
            <a:r>
              <a:rPr lang="en-US" altLang="en-US"/>
              <a:t>Crucial concept in optics</a:t>
            </a:r>
          </a:p>
          <a:p>
            <a:pPr lvl="1" eaLnBrk="1" hangingPunct="1"/>
            <a:r>
              <a:rPr lang="en-US" altLang="en-US"/>
              <a:t>Describes the vergence relations among rays before, during and after encountering a refractive surface (e.g., lens) </a:t>
            </a:r>
          </a:p>
        </p:txBody>
      </p:sp>
      <p:sp>
        <p:nvSpPr>
          <p:cNvPr id="11267" name="Rectangle 5">
            <a:extLst>
              <a:ext uri="{FF2B5EF4-FFF2-40B4-BE49-F238E27FC236}">
                <a16:creationId xmlns:a16="http://schemas.microsoft.com/office/drawing/2014/main" id="{73A46D2C-2B01-44A5-8E64-C11729ECA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11268" name="Slide Number Placeholder 1">
            <a:extLst>
              <a:ext uri="{FF2B5EF4-FFF2-40B4-BE49-F238E27FC236}">
                <a16:creationId xmlns:a16="http://schemas.microsoft.com/office/drawing/2014/main" id="{038E6024-9E40-495B-9E99-0EF7CD4F2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861432B-D63A-4DC5-BF56-19E7DDEC2DC4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844D8ABF-D9FC-4B44-B629-1E50500D33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411662"/>
          </a:xfrm>
        </p:spPr>
        <p:txBody>
          <a:bodyPr/>
          <a:lstStyle/>
          <a:p>
            <a:pPr eaLnBrk="1" hangingPunct="1"/>
            <a:r>
              <a:rPr lang="en-US" altLang="en-US" i="1" dirty="0"/>
              <a:t>The Vergence Formula</a:t>
            </a:r>
          </a:p>
          <a:p>
            <a:pPr lvl="1" eaLnBrk="1" hangingPunct="1"/>
            <a:r>
              <a:rPr lang="en-US" altLang="en-US" dirty="0"/>
              <a:t>Crucial concept in optics</a:t>
            </a:r>
          </a:p>
          <a:p>
            <a:pPr lvl="1" eaLnBrk="1" hangingPunct="1"/>
            <a:r>
              <a:rPr lang="en-US" altLang="en-US" dirty="0"/>
              <a:t>Describes the vergence relations among rays before, during and after encountering a refractive surface (e.g., lens) </a:t>
            </a:r>
          </a:p>
          <a:p>
            <a:pPr lvl="2" eaLnBrk="1" hangingPunct="1"/>
            <a:r>
              <a:rPr lang="en-US" altLang="en-US" i="1" dirty="0">
                <a:solidFill>
                  <a:srgbClr val="0000FF"/>
                </a:solidFill>
              </a:rPr>
              <a:t>Head’s up: </a:t>
            </a:r>
            <a:r>
              <a:rPr lang="en-US" altLang="en-US" dirty="0">
                <a:solidFill>
                  <a:srgbClr val="0000FF"/>
                </a:solidFill>
              </a:rPr>
              <a:t>We will also use the Vergence Formula in describing the relations among rays interacting with </a:t>
            </a:r>
            <a:r>
              <a:rPr lang="en-US" altLang="en-US" i="1" dirty="0">
                <a:solidFill>
                  <a:srgbClr val="0000FF"/>
                </a:solidFill>
              </a:rPr>
              <a:t>reflecting</a:t>
            </a:r>
            <a:r>
              <a:rPr lang="en-US" altLang="en-US" dirty="0">
                <a:solidFill>
                  <a:srgbClr val="0000FF"/>
                </a:solidFill>
              </a:rPr>
              <a:t> surfaces, i.e., mirrors</a:t>
            </a:r>
          </a:p>
        </p:txBody>
      </p:sp>
      <p:sp>
        <p:nvSpPr>
          <p:cNvPr id="12291" name="Rectangle 4">
            <a:extLst>
              <a:ext uri="{FF2B5EF4-FFF2-40B4-BE49-F238E27FC236}">
                <a16:creationId xmlns:a16="http://schemas.microsoft.com/office/drawing/2014/main" id="{4D3E4310-6808-456C-845C-F9480C777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</a:rPr>
              <a:t>Vergence: The Vergence Formula</a:t>
            </a:r>
          </a:p>
        </p:txBody>
      </p:sp>
      <p:sp>
        <p:nvSpPr>
          <p:cNvPr id="12292" name="Slide Number Placeholder 1">
            <a:extLst>
              <a:ext uri="{FF2B5EF4-FFF2-40B4-BE49-F238E27FC236}">
                <a16:creationId xmlns:a16="http://schemas.microsoft.com/office/drawing/2014/main" id="{3271F86A-84FE-4642-BF9D-FD34353DD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A2B3270-3CB0-4493-8AC2-8FB0C522B213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6758</Words>
  <Application>Microsoft Office PowerPoint</Application>
  <PresentationFormat>On-screen Show (4:3)</PresentationFormat>
  <Paragraphs>1157</Paragraphs>
  <Slides>69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5" baseType="lpstr">
      <vt:lpstr>Arial</vt:lpstr>
      <vt:lpstr>Calibri</vt:lpstr>
      <vt:lpstr>Segoe Script</vt:lpstr>
      <vt:lpstr>Symbol</vt:lpstr>
      <vt:lpstr>Wingdings</vt:lpstr>
      <vt:lpstr>Network</vt:lpstr>
      <vt:lpstr>Vergence:  The Vergence Formula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LSU Health Sciences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Vergence III:  The Vergence Formula</dc:title>
  <dc:creator>Steven Flynn</dc:creator>
  <cp:lastModifiedBy>Steven Flynn</cp:lastModifiedBy>
  <cp:revision>66</cp:revision>
  <dcterms:created xsi:type="dcterms:W3CDTF">2009-12-22T20:17:10Z</dcterms:created>
  <dcterms:modified xsi:type="dcterms:W3CDTF">2019-12-10T23:41:39Z</dcterms:modified>
</cp:coreProperties>
</file>