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284" r:id="rId26"/>
    <p:sldId id="311" r:id="rId27"/>
    <p:sldId id="312" r:id="rId28"/>
    <p:sldId id="31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22" r:id="rId38"/>
    <p:sldId id="323" r:id="rId39"/>
    <p:sldId id="324" r:id="rId40"/>
    <p:sldId id="325" r:id="rId41"/>
    <p:sldId id="326" r:id="rId42"/>
    <p:sldId id="327" r:id="rId43"/>
    <p:sldId id="329" r:id="rId44"/>
    <p:sldId id="330" r:id="rId45"/>
    <p:sldId id="285" r:id="rId46"/>
    <p:sldId id="331" r:id="rId47"/>
    <p:sldId id="332" r:id="rId48"/>
    <p:sldId id="333" r:id="rId49"/>
    <p:sldId id="334" r:id="rId50"/>
    <p:sldId id="335" r:id="rId51"/>
    <p:sldId id="336" r:id="rId52"/>
    <p:sldId id="337" r:id="rId53"/>
    <p:sldId id="338" r:id="rId54"/>
    <p:sldId id="339" r:id="rId55"/>
    <p:sldId id="340" r:id="rId56"/>
    <p:sldId id="341" r:id="rId57"/>
    <p:sldId id="342" r:id="rId58"/>
    <p:sldId id="343" r:id="rId59"/>
    <p:sldId id="344" r:id="rId60"/>
    <p:sldId id="345" r:id="rId61"/>
    <p:sldId id="346" r:id="rId62"/>
    <p:sldId id="347" r:id="rId63"/>
    <p:sldId id="348" r:id="rId64"/>
    <p:sldId id="349" r:id="rId65"/>
    <p:sldId id="286" r:id="rId66"/>
    <p:sldId id="351" r:id="rId67"/>
    <p:sldId id="352" r:id="rId68"/>
    <p:sldId id="353" r:id="rId69"/>
    <p:sldId id="354" r:id="rId70"/>
    <p:sldId id="355" r:id="rId71"/>
    <p:sldId id="356" r:id="rId72"/>
    <p:sldId id="357" r:id="rId73"/>
    <p:sldId id="358" r:id="rId74"/>
    <p:sldId id="359" r:id="rId75"/>
    <p:sldId id="360" r:id="rId76"/>
    <p:sldId id="361" r:id="rId77"/>
    <p:sldId id="362" r:id="rId78"/>
    <p:sldId id="363" r:id="rId79"/>
    <p:sldId id="364" r:id="rId80"/>
    <p:sldId id="365" r:id="rId81"/>
    <p:sldId id="366" r:id="rId82"/>
    <p:sldId id="367" r:id="rId83"/>
    <p:sldId id="368" r:id="rId84"/>
    <p:sldId id="369" r:id="rId85"/>
    <p:sldId id="370" r:id="rId86"/>
    <p:sldId id="371" r:id="rId87"/>
    <p:sldId id="274" r:id="rId88"/>
    <p:sldId id="373" r:id="rId89"/>
    <p:sldId id="374" r:id="rId90"/>
    <p:sldId id="375" r:id="rId91"/>
    <p:sldId id="376" r:id="rId92"/>
    <p:sldId id="377" r:id="rId93"/>
    <p:sldId id="378" r:id="rId94"/>
    <p:sldId id="379" r:id="rId95"/>
    <p:sldId id="380" r:id="rId96"/>
    <p:sldId id="381" r:id="rId97"/>
    <p:sldId id="382" r:id="rId98"/>
    <p:sldId id="383" r:id="rId99"/>
    <p:sldId id="384" r:id="rId100"/>
    <p:sldId id="385" r:id="rId101"/>
    <p:sldId id="386" r:id="rId102"/>
    <p:sldId id="387" r:id="rId103"/>
    <p:sldId id="388" r:id="rId104"/>
    <p:sldId id="389" r:id="rId105"/>
    <p:sldId id="390" r:id="rId106"/>
    <p:sldId id="391" r:id="rId107"/>
    <p:sldId id="392" r:id="rId108"/>
    <p:sldId id="393" r:id="rId109"/>
    <p:sldId id="394" r:id="rId110"/>
    <p:sldId id="395" r:id="rId111"/>
    <p:sldId id="396" r:id="rId112"/>
    <p:sldId id="397" r:id="rId113"/>
    <p:sldId id="271" r:id="rId114"/>
    <p:sldId id="399" r:id="rId115"/>
    <p:sldId id="400" r:id="rId116"/>
    <p:sldId id="401" r:id="rId117"/>
    <p:sldId id="402" r:id="rId118"/>
    <p:sldId id="403" r:id="rId119"/>
    <p:sldId id="404" r:id="rId120"/>
    <p:sldId id="405" r:id="rId121"/>
    <p:sldId id="406" r:id="rId122"/>
    <p:sldId id="407" r:id="rId123"/>
    <p:sldId id="408" r:id="rId124"/>
    <p:sldId id="409" r:id="rId125"/>
    <p:sldId id="410" r:id="rId126"/>
    <p:sldId id="411" r:id="rId127"/>
    <p:sldId id="412" r:id="rId128"/>
    <p:sldId id="413" r:id="rId129"/>
    <p:sldId id="414" r:id="rId130"/>
    <p:sldId id="415" r:id="rId131"/>
    <p:sldId id="416" r:id="rId132"/>
    <p:sldId id="417" r:id="rId133"/>
    <p:sldId id="418" r:id="rId134"/>
    <p:sldId id="419" r:id="rId1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theme" Target="theme/theme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tableStyles" Target="tableStyles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1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1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0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40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40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49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4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511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2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56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71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874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0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DDB1EFC9-DE33-496F-B84E-C97AA003D026}" type="datetimeFigureOut">
              <a:rPr lang="en-US" smtClean="0"/>
              <a:t>5/6/2020</a:t>
            </a:fld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17E15C6-A749-458E-8240-9522F39ABEA3}" type="slidenum">
              <a:rPr lang="en-US" smtClean="0"/>
              <a:t>‹#›</a:t>
            </a:fld>
            <a:endParaRPr 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1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74028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09381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796371946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8667815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83329227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824124620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79455544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536551889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74394282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066526169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AC cell?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69006741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AC cell? </a:t>
            </a:r>
            <a:r>
              <a:rPr lang="en-US" sz="1800" b="1" dirty="0">
                <a:solidFill>
                  <a:srgbClr val="0000FF"/>
                </a:solidFill>
              </a:rPr>
              <a:t>Never</a:t>
            </a:r>
            <a:r>
              <a:rPr lang="en-US" sz="1800" dirty="0">
                <a:solidFill>
                  <a:srgbClr val="0000FF"/>
                </a:solidFill>
              </a:rPr>
              <a:t>. If there’s AC cell, it’s not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1382715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AC cell? </a:t>
            </a:r>
            <a:r>
              <a:rPr lang="en-US" sz="1800" b="1" dirty="0">
                <a:solidFill>
                  <a:srgbClr val="0000FF"/>
                </a:solidFill>
              </a:rPr>
              <a:t>Never</a:t>
            </a:r>
            <a:r>
              <a:rPr lang="en-US" sz="1800" dirty="0">
                <a:solidFill>
                  <a:srgbClr val="0000FF"/>
                </a:solidFill>
              </a:rPr>
              <a:t>. If there’s AC cell, it’s not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posterior uveitis more likely to be infectious, or noninfectious?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305801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10428184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AC cell? </a:t>
            </a:r>
            <a:r>
              <a:rPr lang="en-US" sz="1800" b="1" dirty="0">
                <a:solidFill>
                  <a:srgbClr val="0000FF"/>
                </a:solidFill>
              </a:rPr>
              <a:t>Never</a:t>
            </a:r>
            <a:r>
              <a:rPr lang="en-US" sz="1800" dirty="0">
                <a:solidFill>
                  <a:srgbClr val="0000FF"/>
                </a:solidFill>
              </a:rPr>
              <a:t>. If there’s AC cell, it’s not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posterior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Infectious (80% of isolated posterior uveitis)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26541968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AC cell? </a:t>
            </a:r>
            <a:r>
              <a:rPr lang="en-US" sz="1800" b="1" dirty="0">
                <a:solidFill>
                  <a:srgbClr val="0000FF"/>
                </a:solidFill>
              </a:rPr>
              <a:t>Never</a:t>
            </a:r>
            <a:r>
              <a:rPr lang="en-US" sz="1800" dirty="0">
                <a:solidFill>
                  <a:srgbClr val="0000FF"/>
                </a:solidFill>
              </a:rPr>
              <a:t>. If there’s AC cell, it’s not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posterior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Infectious (80% of isolated posterior uveitis)</a:t>
            </a:r>
          </a:p>
          <a:p>
            <a:pPr lvl="1"/>
            <a:r>
              <a:rPr lang="en-US" sz="1400" dirty="0"/>
              <a:t>There is one specific subset of isolated posterior uveitis that is the exception; </a:t>
            </a:r>
            <a:r>
              <a:rPr lang="en-US" sz="1400" dirty="0" err="1"/>
              <a:t>ie</a:t>
            </a:r>
            <a:r>
              <a:rPr lang="en-US" sz="1400" dirty="0"/>
              <a:t>, that is usually noninfectious. What is it?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696250596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r>
              <a:rPr lang="en-US" sz="1800" dirty="0">
                <a:solidFill>
                  <a:srgbClr val="0000FF"/>
                </a:solidFill>
              </a:rPr>
              <a:t>TINU &amp; DRB1*0102</a:t>
            </a:r>
          </a:p>
          <a:p>
            <a:r>
              <a:rPr lang="en-US" sz="1800" dirty="0"/>
              <a:t>What animals are the primary hosts for the </a:t>
            </a:r>
            <a:r>
              <a:rPr lang="en-US" sz="1800" i="1" dirty="0"/>
              <a:t>Histoplasma </a:t>
            </a:r>
            <a:r>
              <a:rPr lang="en-US" sz="1800" dirty="0"/>
              <a:t>species implicated in the majority of ocular </a:t>
            </a:r>
            <a:r>
              <a:rPr lang="en-US" sz="1800" dirty="0" err="1"/>
              <a:t>histo</a:t>
            </a:r>
            <a:r>
              <a:rPr lang="en-US" sz="1800" dirty="0"/>
              <a:t> cases? </a:t>
            </a:r>
            <a:r>
              <a:rPr lang="en-US" sz="1800" dirty="0">
                <a:solidFill>
                  <a:srgbClr val="0000FF"/>
                </a:solidFill>
              </a:rPr>
              <a:t>Bats and birds</a:t>
            </a:r>
          </a:p>
          <a:p>
            <a:r>
              <a:rPr lang="en-US" sz="1800" dirty="0"/>
              <a:t>What is a typical anti-TB drug regimen, and for how long is it given?                     </a:t>
            </a:r>
            <a:r>
              <a:rPr lang="en-US" sz="1800" dirty="0">
                <a:solidFill>
                  <a:srgbClr val="0000FF"/>
                </a:solidFill>
              </a:rPr>
              <a:t>INH, rifampin and pyrazinamide for 6-9 months</a:t>
            </a:r>
          </a:p>
          <a:p>
            <a:r>
              <a:rPr lang="en-US" sz="1800" dirty="0"/>
              <a:t>Which condition is associated with subacute </a:t>
            </a:r>
            <a:r>
              <a:rPr lang="en-US" sz="1800" dirty="0" err="1"/>
              <a:t>sclerosing</a:t>
            </a:r>
            <a:r>
              <a:rPr lang="en-US" sz="1800" dirty="0"/>
              <a:t> </a:t>
            </a:r>
            <a:r>
              <a:rPr lang="en-US" sz="1800" dirty="0" err="1"/>
              <a:t>panencephalitis</a:t>
            </a:r>
            <a:r>
              <a:rPr lang="en-US" sz="1800" dirty="0"/>
              <a:t> (SSPE)?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AC cell? </a:t>
            </a:r>
            <a:r>
              <a:rPr lang="en-US" sz="1800" b="1" dirty="0">
                <a:solidFill>
                  <a:srgbClr val="0000FF"/>
                </a:solidFill>
              </a:rPr>
              <a:t>Never</a:t>
            </a:r>
            <a:r>
              <a:rPr lang="en-US" sz="1800" dirty="0">
                <a:solidFill>
                  <a:srgbClr val="0000FF"/>
                </a:solidFill>
              </a:rPr>
              <a:t>. If there’s AC cell, it’s not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Is isolated posterior uveitis more likely to be infectious, or noninfectious? </a:t>
            </a:r>
            <a:r>
              <a:rPr lang="en-US" sz="1800" dirty="0">
                <a:solidFill>
                  <a:srgbClr val="0000FF"/>
                </a:solidFill>
              </a:rPr>
              <a:t>Infectious (80% of isolated posterior uveitis)</a:t>
            </a:r>
          </a:p>
          <a:p>
            <a:pPr lvl="1"/>
            <a:r>
              <a:rPr lang="en-US" sz="1400" dirty="0"/>
              <a:t>There is one specific subset of isolated posterior uveitis that is the exception; </a:t>
            </a:r>
            <a:r>
              <a:rPr lang="en-US" sz="1400" dirty="0" err="1"/>
              <a:t>ie</a:t>
            </a:r>
            <a:r>
              <a:rPr lang="en-US" sz="1400" dirty="0"/>
              <a:t>, that is usually noninfectious. What is it? </a:t>
            </a:r>
            <a:r>
              <a:rPr lang="en-US" sz="1400" i="1" dirty="0">
                <a:solidFill>
                  <a:srgbClr val="0000FF"/>
                </a:solidFill>
              </a:rPr>
              <a:t>Isolated retinal vasculitis </a:t>
            </a:r>
            <a:r>
              <a:rPr lang="en-US" sz="1400" dirty="0">
                <a:solidFill>
                  <a:srgbClr val="0000FF"/>
                </a:solidFill>
              </a:rPr>
              <a:t>is usually due to an underlying systemic inflammatory condition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036221359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07880641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593392303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12350188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376807136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275568583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723632154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337737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36674896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018360075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702723436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471709762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08001229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4720234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50399129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66851508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73931713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27914665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/>
              <a:t>Histoplasma </a:t>
            </a:r>
            <a:r>
              <a:rPr lang="en-US" sz="1800" i="1" dirty="0" err="1"/>
              <a:t>capsulatum</a:t>
            </a:r>
            <a:r>
              <a:rPr lang="en-US" sz="1800" dirty="0"/>
              <a:t>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133055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087666337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/>
              <a:t>Histoplasma </a:t>
            </a:r>
            <a:r>
              <a:rPr lang="en-US" sz="1800" i="1" dirty="0" err="1"/>
              <a:t>capsulatum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fungus</a:t>
            </a:r>
          </a:p>
          <a:p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401692984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/>
              <a:t>Histoplasma </a:t>
            </a:r>
            <a:r>
              <a:rPr lang="en-US" sz="1800" i="1" dirty="0" err="1"/>
              <a:t>capsulatum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fungus</a:t>
            </a:r>
          </a:p>
          <a:p>
            <a:r>
              <a:rPr lang="en-US" sz="1800" dirty="0"/>
              <a:t>In ankylosing spondylitis, what term is used to describe the classic finding on </a:t>
            </a:r>
            <a:r>
              <a:rPr lang="en-US" sz="1800" dirty="0" err="1"/>
              <a:t>sacoiliac</a:t>
            </a:r>
            <a:r>
              <a:rPr lang="en-US" sz="1800" dirty="0"/>
              <a:t> X-ray films? 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0268566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/>
              <a:t>Histoplasma </a:t>
            </a:r>
            <a:r>
              <a:rPr lang="en-US" sz="1800" i="1" dirty="0" err="1"/>
              <a:t>capsulatum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fungus</a:t>
            </a:r>
          </a:p>
          <a:p>
            <a:r>
              <a:rPr lang="en-US" sz="1800" dirty="0"/>
              <a:t>In ankylosing spondylitis, what term is used to describe the classic finding on </a:t>
            </a:r>
            <a:r>
              <a:rPr lang="en-US" sz="1800" dirty="0" err="1"/>
              <a:t>sacoiliac</a:t>
            </a:r>
            <a:r>
              <a:rPr lang="en-US" sz="1800" dirty="0"/>
              <a:t> X-ray films? </a:t>
            </a:r>
            <a:r>
              <a:rPr lang="en-US" sz="1800" dirty="0">
                <a:solidFill>
                  <a:srgbClr val="0000FF"/>
                </a:solidFill>
              </a:rPr>
              <a:t>‘Bamboo spine’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92554060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/>
              <a:t>Histoplasma </a:t>
            </a:r>
            <a:r>
              <a:rPr lang="en-US" sz="1800" i="1" dirty="0" err="1"/>
              <a:t>capsulatum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fungus</a:t>
            </a:r>
          </a:p>
          <a:p>
            <a:r>
              <a:rPr lang="en-US" sz="1800" dirty="0"/>
              <a:t>In ankylosing spondylitis, what term is used to describe the classic finding on </a:t>
            </a:r>
            <a:r>
              <a:rPr lang="en-US" sz="1800" dirty="0" err="1"/>
              <a:t>sacoiliac</a:t>
            </a:r>
            <a:r>
              <a:rPr lang="en-US" sz="1800" dirty="0"/>
              <a:t> X-ray films? </a:t>
            </a:r>
            <a:r>
              <a:rPr lang="en-US" sz="1800" dirty="0">
                <a:solidFill>
                  <a:srgbClr val="0000FF"/>
                </a:solidFill>
              </a:rPr>
              <a:t>‘Bamboo spine’</a:t>
            </a:r>
          </a:p>
          <a:p>
            <a:r>
              <a:rPr lang="en-US" sz="1800" i="1" dirty="0"/>
              <a:t>Erythema </a:t>
            </a:r>
            <a:r>
              <a:rPr lang="en-US" sz="1800" i="1" dirty="0" err="1"/>
              <a:t>nodosum</a:t>
            </a:r>
            <a:r>
              <a:rPr lang="en-US" sz="1800" i="1" dirty="0"/>
              <a:t> </a:t>
            </a:r>
            <a:r>
              <a:rPr lang="en-US" sz="1800" dirty="0"/>
              <a:t>is associated with two </a:t>
            </a:r>
            <a:r>
              <a:rPr lang="en-US" sz="1800" dirty="0" err="1"/>
              <a:t>uveitides</a:t>
            </a:r>
            <a:r>
              <a:rPr lang="en-US" sz="1800" dirty="0"/>
              <a:t>. Which?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565932451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In the US, who is the typical ocular </a:t>
            </a:r>
            <a:r>
              <a:rPr lang="en-US" sz="1800" dirty="0" err="1"/>
              <a:t>histo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non-Hispanic white person</a:t>
            </a:r>
          </a:p>
          <a:p>
            <a:r>
              <a:rPr lang="en-US" sz="1800" dirty="0"/>
              <a:t>Re posterior uveitis in a person of Turkish, Lebanese, Greek or Iranian ancestry, what entity should come to mind first?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What is the usual cause of significant vision loss in ocular </a:t>
            </a:r>
            <a:r>
              <a:rPr lang="en-US" sz="1800" dirty="0" err="1"/>
              <a:t>histo</a:t>
            </a:r>
            <a:r>
              <a:rPr lang="en-US" sz="1800" dirty="0"/>
              <a:t>?                 </a:t>
            </a:r>
            <a:r>
              <a:rPr lang="en-US" sz="1800" dirty="0" err="1">
                <a:solidFill>
                  <a:srgbClr val="0000FF"/>
                </a:solidFill>
              </a:rPr>
              <a:t>Subfoveal</a:t>
            </a:r>
            <a:r>
              <a:rPr lang="en-US" sz="1800" dirty="0">
                <a:solidFill>
                  <a:srgbClr val="0000FF"/>
                </a:solidFill>
              </a:rPr>
              <a:t> CNVM</a:t>
            </a:r>
          </a:p>
          <a:p>
            <a:r>
              <a:rPr lang="en-US" sz="1800" dirty="0"/>
              <a:t>What is the common name for measles?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Two conditions associated with </a:t>
            </a:r>
            <a:r>
              <a:rPr lang="en-US" sz="1800" i="1" dirty="0"/>
              <a:t>mutton-fat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Sarcoid; TB</a:t>
            </a:r>
          </a:p>
          <a:p>
            <a:r>
              <a:rPr lang="en-US" sz="1800" dirty="0"/>
              <a:t>What are the three presentation types of </a:t>
            </a:r>
            <a:r>
              <a:rPr lang="en-US" sz="1800" dirty="0" err="1"/>
              <a:t>Rb</a:t>
            </a:r>
            <a:r>
              <a:rPr lang="en-US" sz="1800" dirty="0"/>
              <a:t>, and which can masquerade as uveitis? </a:t>
            </a:r>
            <a:r>
              <a:rPr lang="en-US" sz="1800" i="1" dirty="0" err="1">
                <a:solidFill>
                  <a:srgbClr val="0000FF"/>
                </a:solidFill>
              </a:rPr>
              <a:t>Exophytic</a:t>
            </a:r>
            <a:r>
              <a:rPr lang="en-US" sz="1800" dirty="0">
                <a:solidFill>
                  <a:srgbClr val="0000FF"/>
                </a:solidFill>
              </a:rPr>
              <a:t>, </a:t>
            </a:r>
            <a:r>
              <a:rPr lang="en-US" sz="1800" i="1" dirty="0">
                <a:solidFill>
                  <a:srgbClr val="0000FF"/>
                </a:solidFill>
              </a:rPr>
              <a:t>endophytic</a:t>
            </a:r>
            <a:r>
              <a:rPr lang="en-US" sz="1800" dirty="0">
                <a:solidFill>
                  <a:srgbClr val="0000FF"/>
                </a:solidFill>
              </a:rPr>
              <a:t> and </a:t>
            </a:r>
            <a:r>
              <a:rPr lang="en-US" sz="1800" i="1" dirty="0">
                <a:solidFill>
                  <a:srgbClr val="0000FF"/>
                </a:solidFill>
              </a:rPr>
              <a:t>diffuse infiltrating </a:t>
            </a:r>
            <a:r>
              <a:rPr lang="en-US" sz="1800" dirty="0">
                <a:solidFill>
                  <a:srgbClr val="0000FF"/>
                </a:solidFill>
              </a:rPr>
              <a:t>(the masquerade form)</a:t>
            </a:r>
          </a:p>
          <a:p>
            <a:r>
              <a:rPr lang="en-US" sz="1800" dirty="0"/>
              <a:t>Re posterior uveitis in a person of Native-American ancestry,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VKH</a:t>
            </a:r>
          </a:p>
          <a:p>
            <a:r>
              <a:rPr lang="en-US" sz="1800" dirty="0"/>
              <a:t>When you hear ‘fungal endogenous endophthalmitis in a hospitalized </a:t>
            </a:r>
            <a:r>
              <a:rPr lang="en-US" sz="1800" dirty="0" err="1"/>
              <a:t>pt</a:t>
            </a:r>
            <a:r>
              <a:rPr lang="en-US" sz="1800" dirty="0"/>
              <a:t>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Candida</a:t>
            </a:r>
          </a:p>
          <a:p>
            <a:r>
              <a:rPr lang="en-US" sz="1800" dirty="0"/>
              <a:t>What sort of bug is </a:t>
            </a:r>
            <a:r>
              <a:rPr lang="en-US" sz="1800" i="1" dirty="0"/>
              <a:t>Histoplasma </a:t>
            </a:r>
            <a:r>
              <a:rPr lang="en-US" sz="1800" i="1" dirty="0" err="1"/>
              <a:t>capsulatum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fungus</a:t>
            </a:r>
          </a:p>
          <a:p>
            <a:r>
              <a:rPr lang="en-US" sz="1800" dirty="0"/>
              <a:t>In ankylosing spondylitis, what term is used to describe the classic finding on </a:t>
            </a:r>
            <a:r>
              <a:rPr lang="en-US" sz="1800" dirty="0" err="1"/>
              <a:t>sacoiliac</a:t>
            </a:r>
            <a:r>
              <a:rPr lang="en-US" sz="1800" dirty="0"/>
              <a:t> X-ray films? </a:t>
            </a:r>
            <a:r>
              <a:rPr lang="en-US" sz="1800" dirty="0">
                <a:solidFill>
                  <a:srgbClr val="0000FF"/>
                </a:solidFill>
              </a:rPr>
              <a:t>‘Bamboo spine’</a:t>
            </a:r>
          </a:p>
          <a:p>
            <a:r>
              <a:rPr lang="en-US" sz="1800" i="1" dirty="0"/>
              <a:t>Erythema </a:t>
            </a:r>
            <a:r>
              <a:rPr lang="en-US" sz="1800" i="1" dirty="0" err="1"/>
              <a:t>nodosum</a:t>
            </a:r>
            <a:r>
              <a:rPr lang="en-US" sz="1800" i="1" dirty="0"/>
              <a:t> </a:t>
            </a:r>
            <a:r>
              <a:rPr lang="en-US" sz="1800" dirty="0"/>
              <a:t>is associated with two </a:t>
            </a:r>
            <a:r>
              <a:rPr lang="en-US" sz="1800" dirty="0" err="1"/>
              <a:t>uveitides</a:t>
            </a:r>
            <a:r>
              <a:rPr lang="en-US" sz="1800" dirty="0"/>
              <a:t>. Which?</a:t>
            </a:r>
            <a:r>
              <a:rPr lang="en-US" sz="1800" dirty="0">
                <a:solidFill>
                  <a:srgbClr val="0000FF"/>
                </a:solidFill>
              </a:rPr>
              <a:t> Sarcoid;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944691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5091671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401472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9886212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1624450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660306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  <a:p>
            <a:r>
              <a:rPr lang="en-US" sz="1800" dirty="0"/>
              <a:t>Who is the classic Eales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125234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68483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  <a:p>
            <a:r>
              <a:rPr lang="en-US" sz="1800" dirty="0"/>
              <a:t>Who is the classic Eales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healthy young-adult male from India or the Middle East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675993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  <a:p>
            <a:r>
              <a:rPr lang="en-US" sz="1800" dirty="0"/>
              <a:t>Who is the classic Eales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healthy young-adult male from India or the Middle East</a:t>
            </a:r>
          </a:p>
          <a:p>
            <a:r>
              <a:rPr lang="en-US" sz="1800" dirty="0"/>
              <a:t>Which condition is associated with </a:t>
            </a:r>
            <a:r>
              <a:rPr lang="en-US" sz="1800" i="1" dirty="0" err="1"/>
              <a:t>Koplik</a:t>
            </a:r>
            <a:r>
              <a:rPr lang="en-US" sz="1800" i="1" dirty="0"/>
              <a:t> spots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1598048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  <a:p>
            <a:r>
              <a:rPr lang="en-US" sz="1800" dirty="0"/>
              <a:t>Who is the classic Eales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healthy young-adult male from India or the Middle East</a:t>
            </a:r>
          </a:p>
          <a:p>
            <a:r>
              <a:rPr lang="en-US" sz="1800" dirty="0"/>
              <a:t>Which condition is associated with </a:t>
            </a:r>
            <a:r>
              <a:rPr lang="en-US" sz="1800" i="1" dirty="0" err="1"/>
              <a:t>Koplik</a:t>
            </a:r>
            <a:r>
              <a:rPr lang="en-US" sz="1800" i="1" dirty="0"/>
              <a:t> spots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681065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  <a:p>
            <a:r>
              <a:rPr lang="en-US" sz="1800" dirty="0"/>
              <a:t>Who is the classic Eales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healthy young-adult male from India or the Middle East</a:t>
            </a:r>
          </a:p>
          <a:p>
            <a:r>
              <a:rPr lang="en-US" sz="1800" dirty="0"/>
              <a:t>Which condition is associated with </a:t>
            </a:r>
            <a:r>
              <a:rPr lang="en-US" sz="1800" i="1" dirty="0" err="1"/>
              <a:t>Koplik</a:t>
            </a:r>
            <a:r>
              <a:rPr lang="en-US" sz="1800" i="1" dirty="0"/>
              <a:t> spots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vitreous cell?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321513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>
                <a:solidFill>
                  <a:srgbClr val="0000FF"/>
                </a:solidFill>
              </a:rPr>
              <a:t>JIA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r>
              <a:rPr lang="en-US" sz="1800" dirty="0">
                <a:solidFill>
                  <a:srgbClr val="0000FF"/>
                </a:solidFill>
              </a:rPr>
              <a:t>Migratory arthritis, GI disturbance (diarrhea) and CNS changes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A 13 </a:t>
            </a:r>
            <a:r>
              <a:rPr lang="en-US" sz="1800" dirty="0" err="1"/>
              <a:t>y.o</a:t>
            </a:r>
            <a:r>
              <a:rPr lang="en-US" sz="1800" dirty="0"/>
              <a:t>. complains of bilateral floaters.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Pars </a:t>
            </a:r>
            <a:r>
              <a:rPr lang="en-US" sz="1800" dirty="0" err="1">
                <a:solidFill>
                  <a:srgbClr val="0000FF"/>
                </a:solidFill>
              </a:rPr>
              <a:t>planitis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In ankylosing spondylitis, is the anterior uveitis typically unilateral, or bilateral? </a:t>
            </a:r>
            <a:r>
              <a:rPr lang="en-US" sz="1800" dirty="0">
                <a:solidFill>
                  <a:srgbClr val="0000FF"/>
                </a:solidFill>
              </a:rPr>
              <a:t>Unilateral</a:t>
            </a:r>
          </a:p>
          <a:p>
            <a:r>
              <a:rPr lang="en-US" sz="1800" dirty="0"/>
              <a:t>Is ocular involvement in leptospirosis more likely to be </a:t>
            </a:r>
            <a:r>
              <a:rPr lang="en-US" sz="1800" dirty="0" err="1"/>
              <a:t>uni</a:t>
            </a:r>
            <a:r>
              <a:rPr lang="en-US" sz="1800" dirty="0"/>
              <a:t>-, or bilateral? </a:t>
            </a:r>
            <a:r>
              <a:rPr lang="en-US" sz="1800" dirty="0">
                <a:solidFill>
                  <a:srgbClr val="0000FF"/>
                </a:solidFill>
              </a:rPr>
              <a:t>Bilateral</a:t>
            </a:r>
          </a:p>
          <a:p>
            <a:r>
              <a:rPr lang="en-US" sz="1800" dirty="0"/>
              <a:t>How long after the tick bite until Lyme uveitis develops? </a:t>
            </a:r>
            <a:r>
              <a:rPr lang="en-US" sz="1800" dirty="0">
                <a:solidFill>
                  <a:srgbClr val="0000FF"/>
                </a:solidFill>
              </a:rPr>
              <a:t>1-4 months</a:t>
            </a:r>
          </a:p>
          <a:p>
            <a:r>
              <a:rPr lang="en-US" sz="1800" dirty="0"/>
              <a:t>Who is the classic Eales </a:t>
            </a:r>
            <a:r>
              <a:rPr lang="en-US" sz="1800" dirty="0" err="1"/>
              <a:t>dz</a:t>
            </a:r>
            <a:r>
              <a:rPr lang="en-US" sz="1800" dirty="0"/>
              <a:t>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healthy young-adult male from India or the Middle East</a:t>
            </a:r>
          </a:p>
          <a:p>
            <a:r>
              <a:rPr lang="en-US" sz="1800" dirty="0"/>
              <a:t>Which condition is associated with </a:t>
            </a:r>
            <a:r>
              <a:rPr lang="en-US" sz="1800" i="1" dirty="0" err="1"/>
              <a:t>Koplik</a:t>
            </a:r>
            <a:r>
              <a:rPr lang="en-US" sz="1800" i="1" dirty="0"/>
              <a:t> spots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Rubeola</a:t>
            </a:r>
            <a:r>
              <a:rPr lang="en-US" sz="1800" dirty="0">
                <a:solidFill>
                  <a:srgbClr val="0000FF"/>
                </a:solidFill>
              </a:rPr>
              <a:t> (measles)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with vitreous cell? </a:t>
            </a:r>
            <a:r>
              <a:rPr lang="en-US" sz="1800" b="1" dirty="0">
                <a:solidFill>
                  <a:srgbClr val="0000FF"/>
                </a:solidFill>
              </a:rPr>
              <a:t>Never</a:t>
            </a:r>
            <a:r>
              <a:rPr lang="en-US" sz="1800" dirty="0">
                <a:solidFill>
                  <a:srgbClr val="0000FF"/>
                </a:solidFill>
              </a:rPr>
              <a:t>. If there’s vitritis, it’s not 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endParaRPr lang="en-US" sz="18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5418318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4167603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73565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9113025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82006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79821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74404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996225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E1203AB-51AB-49C5-81C0-9F46D8F08457}"/>
              </a:ext>
            </a:extLst>
          </p:cNvPr>
          <p:cNvSpPr txBox="1"/>
          <p:nvPr/>
        </p:nvSpPr>
        <p:spPr>
          <a:xfrm>
            <a:off x="962753" y="3184171"/>
            <a:ext cx="38010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(TINU = tubulointerstitial nephritis and uveitis)</a:t>
            </a:r>
          </a:p>
        </p:txBody>
      </p:sp>
    </p:spTree>
    <p:extLst>
      <p:ext uri="{BB962C8B-B14F-4D97-AF65-F5344CB8AC3E}">
        <p14:creationId xmlns:p14="http://schemas.microsoft.com/office/powerpoint/2010/main" val="5118912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491412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593962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65025414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853203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9967836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0611931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10158193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</a:p>
          <a:p>
            <a:r>
              <a:rPr lang="en-US" sz="1800" dirty="0"/>
              <a:t>TB can present as an occlusive peripheral vasculitis of the retina. What is the eponymous name for this presentation?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70590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0687651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</a:p>
          <a:p>
            <a:r>
              <a:rPr lang="en-US" sz="1800" dirty="0"/>
              <a:t>TB can present as an occlusive peripheral vasculitis of the retina. What is the eponymous name for this presentation? </a:t>
            </a:r>
            <a:r>
              <a:rPr lang="en-US" sz="1800" dirty="0">
                <a:solidFill>
                  <a:srgbClr val="0000FF"/>
                </a:solidFill>
              </a:rPr>
              <a:t>Eales disease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96078590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</a:p>
          <a:p>
            <a:r>
              <a:rPr lang="en-US" sz="1800" dirty="0"/>
              <a:t>TB can present as an occlusive peripheral vasculitis of the retina. What is the eponymous name for this presentation? </a:t>
            </a:r>
            <a:r>
              <a:rPr lang="en-US" sz="1800" dirty="0">
                <a:solidFill>
                  <a:srgbClr val="0000FF"/>
                </a:solidFill>
              </a:rPr>
              <a:t>Eales disease</a:t>
            </a:r>
          </a:p>
          <a:p>
            <a:r>
              <a:rPr lang="en-US" sz="1800" dirty="0"/>
              <a:t>An adolescent c/o decreased vision. DFE reveals severe macular </a:t>
            </a:r>
            <a:r>
              <a:rPr lang="en-US" sz="1800" dirty="0" err="1"/>
              <a:t>chorioretinitis</a:t>
            </a:r>
            <a:r>
              <a:rPr lang="en-US" sz="1800" dirty="0"/>
              <a:t>. Two months later, the adolescent begins to demonstrate cognitive and motor decline. What does he have?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7764825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</a:p>
          <a:p>
            <a:r>
              <a:rPr lang="en-US" sz="1800" dirty="0"/>
              <a:t>TB can present as an occlusive peripheral vasculitis of the retina. What is the eponymous name for this presentation? </a:t>
            </a:r>
            <a:r>
              <a:rPr lang="en-US" sz="1800" dirty="0">
                <a:solidFill>
                  <a:srgbClr val="0000FF"/>
                </a:solidFill>
              </a:rPr>
              <a:t>Eales disease</a:t>
            </a:r>
          </a:p>
          <a:p>
            <a:r>
              <a:rPr lang="en-US" sz="1800" dirty="0"/>
              <a:t>An adolescent c/o decreased vision. DFE reveals severe macular </a:t>
            </a:r>
            <a:r>
              <a:rPr lang="en-US" sz="1800" dirty="0" err="1"/>
              <a:t>chorioretinitis</a:t>
            </a:r>
            <a:r>
              <a:rPr lang="en-US" sz="1800" dirty="0"/>
              <a:t>. Two months later, the adolescent begins to demonstrate cognitive and motor decline. What does he have? </a:t>
            </a:r>
            <a:r>
              <a:rPr lang="en-US" sz="1800" dirty="0">
                <a:solidFill>
                  <a:srgbClr val="0000FF"/>
                </a:solidFill>
              </a:rPr>
              <a:t>Subacute </a:t>
            </a:r>
            <a:r>
              <a:rPr lang="en-US" sz="1800" dirty="0" err="1">
                <a:solidFill>
                  <a:srgbClr val="0000FF"/>
                </a:solidFill>
              </a:rPr>
              <a:t>sclerosing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panencephalitis</a:t>
            </a:r>
            <a:r>
              <a:rPr lang="en-US" sz="1800" dirty="0">
                <a:solidFill>
                  <a:srgbClr val="0000FF"/>
                </a:solidFill>
              </a:rPr>
              <a:t> (SSPE)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617735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</a:p>
          <a:p>
            <a:r>
              <a:rPr lang="en-US" sz="1800" dirty="0"/>
              <a:t>TB can present as an occlusive peripheral vasculitis of the retina. What is the eponymous name for this presentation? </a:t>
            </a:r>
            <a:r>
              <a:rPr lang="en-US" sz="1800" dirty="0">
                <a:solidFill>
                  <a:srgbClr val="0000FF"/>
                </a:solidFill>
              </a:rPr>
              <a:t>Eales disease</a:t>
            </a:r>
          </a:p>
          <a:p>
            <a:r>
              <a:rPr lang="en-US" sz="1800" dirty="0"/>
              <a:t>An adolescent c/o decreased vision. DFE reveals severe macular </a:t>
            </a:r>
            <a:r>
              <a:rPr lang="en-US" sz="1800" dirty="0" err="1"/>
              <a:t>chorioretinitis</a:t>
            </a:r>
            <a:r>
              <a:rPr lang="en-US" sz="1800" dirty="0"/>
              <a:t>. Two months later, the adolescent begins to demonstrate cognitive and motor decline. What does he have? </a:t>
            </a:r>
            <a:r>
              <a:rPr lang="en-US" sz="1800" dirty="0">
                <a:solidFill>
                  <a:srgbClr val="0000FF"/>
                </a:solidFill>
              </a:rPr>
              <a:t>Subacute </a:t>
            </a:r>
            <a:r>
              <a:rPr lang="en-US" sz="1800" dirty="0" err="1">
                <a:solidFill>
                  <a:srgbClr val="0000FF"/>
                </a:solidFill>
              </a:rPr>
              <a:t>sclerosing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panencephalitis</a:t>
            </a:r>
            <a:r>
              <a:rPr lang="en-US" sz="1800" dirty="0">
                <a:solidFill>
                  <a:srgbClr val="0000FF"/>
                </a:solidFill>
              </a:rPr>
              <a:t> (SSPE)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66650182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A young-adult has uveitis, low back pain and diarrhea. He is HLA-B27 positive.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IBD</a:t>
            </a:r>
          </a:p>
          <a:p>
            <a:r>
              <a:rPr lang="en-US" sz="1800" dirty="0"/>
              <a:t>In the initial, </a:t>
            </a:r>
            <a:r>
              <a:rPr lang="en-US" sz="1800" dirty="0" err="1"/>
              <a:t>leptospiremic</a:t>
            </a:r>
            <a:r>
              <a:rPr lang="en-US" sz="1800" dirty="0"/>
              <a:t> phase of leptospirosis, what eye finding is considered pathognomonic for the disease? </a:t>
            </a:r>
            <a:r>
              <a:rPr lang="en-US" sz="1800" dirty="0" err="1">
                <a:solidFill>
                  <a:srgbClr val="0000FF"/>
                </a:solidFill>
              </a:rPr>
              <a:t>Circumcorneal</a:t>
            </a:r>
            <a:r>
              <a:rPr lang="en-US" sz="1800" dirty="0">
                <a:solidFill>
                  <a:srgbClr val="0000FF"/>
                </a:solidFill>
              </a:rPr>
              <a:t> conjunctival congestion</a:t>
            </a:r>
          </a:p>
          <a:p>
            <a:r>
              <a:rPr lang="en-US" sz="1800" dirty="0"/>
              <a:t>In posterior uveitis in a person who owns or works with dogs and/or cats, what two entities should come to mind? </a:t>
            </a:r>
            <a:r>
              <a:rPr lang="en-US" sz="1800" dirty="0">
                <a:solidFill>
                  <a:srgbClr val="0000FF"/>
                </a:solidFill>
              </a:rPr>
              <a:t>Toxoplasmosis and toxocariasis</a:t>
            </a:r>
          </a:p>
          <a:p>
            <a:r>
              <a:rPr lang="en-US" sz="1800" dirty="0"/>
              <a:t>Who is the typical TINU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female age 16-30</a:t>
            </a:r>
          </a:p>
          <a:p>
            <a:r>
              <a:rPr lang="en-US" sz="1800" dirty="0"/>
              <a:t>What is the descriptive term for the appearance of sarcoid </a:t>
            </a:r>
            <a:r>
              <a:rPr lang="en-US" sz="1800" dirty="0" err="1"/>
              <a:t>periphlebitis</a:t>
            </a:r>
            <a:r>
              <a:rPr lang="en-US" sz="1800" dirty="0"/>
              <a:t>?  </a:t>
            </a:r>
            <a:r>
              <a:rPr lang="en-US" sz="1800" dirty="0">
                <a:solidFill>
                  <a:srgbClr val="0000FF"/>
                </a:solidFill>
              </a:rPr>
              <a:t>Candle-wax drippings</a:t>
            </a:r>
          </a:p>
          <a:p>
            <a:pPr lvl="1"/>
            <a:r>
              <a:rPr lang="en-US" sz="1400" dirty="0"/>
              <a:t>What is the French-language term for </a:t>
            </a:r>
            <a:r>
              <a:rPr lang="en-US" sz="1400" i="1" dirty="0"/>
              <a:t>candle-wax drippings</a:t>
            </a:r>
            <a:r>
              <a:rPr lang="en-US" sz="1400" dirty="0"/>
              <a:t>? </a:t>
            </a:r>
            <a:r>
              <a:rPr lang="en-US" sz="1400" dirty="0">
                <a:solidFill>
                  <a:srgbClr val="0000FF"/>
                </a:solidFill>
              </a:rPr>
              <a:t>Taches de </a:t>
            </a:r>
            <a:r>
              <a:rPr lang="en-US" sz="1400" dirty="0" err="1">
                <a:solidFill>
                  <a:srgbClr val="0000FF"/>
                </a:solidFill>
              </a:rPr>
              <a:t>bougie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Which two primary cancers are most likely to metastasize to the choroid and masquerade as a choroiditis? </a:t>
            </a:r>
            <a:r>
              <a:rPr lang="en-US" sz="1800" dirty="0">
                <a:solidFill>
                  <a:srgbClr val="0000FF"/>
                </a:solidFill>
              </a:rPr>
              <a:t>Breast and lung</a:t>
            </a:r>
          </a:p>
          <a:p>
            <a:r>
              <a:rPr lang="en-US" sz="1800" dirty="0"/>
              <a:t>TB can present as an occlusive peripheral vasculitis of the retina. What is the eponymous name for this presentation? </a:t>
            </a:r>
            <a:r>
              <a:rPr lang="en-US" sz="1800" dirty="0">
                <a:solidFill>
                  <a:srgbClr val="0000FF"/>
                </a:solidFill>
              </a:rPr>
              <a:t>Eales disease</a:t>
            </a:r>
          </a:p>
          <a:p>
            <a:r>
              <a:rPr lang="en-US" sz="1800" dirty="0"/>
              <a:t>An adolescent c/o decreased vision. DFE reveals severe macular </a:t>
            </a:r>
            <a:r>
              <a:rPr lang="en-US" sz="1800" dirty="0" err="1"/>
              <a:t>chorioretinitis</a:t>
            </a:r>
            <a:r>
              <a:rPr lang="en-US" sz="1800" dirty="0"/>
              <a:t>. Two months later, the adolescent begins to demonstrate cognitive and motor decline. What does he have? </a:t>
            </a:r>
            <a:r>
              <a:rPr lang="en-US" sz="1800" dirty="0">
                <a:solidFill>
                  <a:srgbClr val="0000FF"/>
                </a:solidFill>
              </a:rPr>
              <a:t>Subacute </a:t>
            </a:r>
            <a:r>
              <a:rPr lang="en-US" sz="1800" dirty="0" err="1">
                <a:solidFill>
                  <a:srgbClr val="0000FF"/>
                </a:solidFill>
              </a:rPr>
              <a:t>sclerosing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r>
              <a:rPr lang="en-US" sz="1800" dirty="0" err="1">
                <a:solidFill>
                  <a:srgbClr val="0000FF"/>
                </a:solidFill>
              </a:rPr>
              <a:t>panencephalitis</a:t>
            </a:r>
            <a:r>
              <a:rPr lang="en-US" sz="1800" dirty="0">
                <a:solidFill>
                  <a:srgbClr val="0000FF"/>
                </a:solidFill>
              </a:rPr>
              <a:t> (SSPE)</a:t>
            </a:r>
          </a:p>
          <a:p>
            <a:r>
              <a:rPr lang="en-US" sz="1800" dirty="0"/>
              <a:t>Does ocular </a:t>
            </a:r>
            <a:r>
              <a:rPr lang="en-US" sz="1800" dirty="0" err="1"/>
              <a:t>histo</a:t>
            </a:r>
            <a:r>
              <a:rPr lang="en-US" sz="1800" dirty="0"/>
              <a:t> present </a:t>
            </a:r>
            <a:r>
              <a:rPr lang="en-US" sz="1800" dirty="0" err="1"/>
              <a:t>uni</a:t>
            </a:r>
            <a:r>
              <a:rPr lang="en-US" sz="1800" dirty="0"/>
              <a:t>-, or bilaterally? </a:t>
            </a:r>
            <a:r>
              <a:rPr lang="en-US" sz="1800" dirty="0">
                <a:solidFill>
                  <a:srgbClr val="0000FF"/>
                </a:solidFill>
              </a:rPr>
              <a:t>Bilaterally</a:t>
            </a:r>
          </a:p>
          <a:p>
            <a:pPr marL="0" indent="0">
              <a:buNone/>
            </a:pPr>
            <a:endParaRPr lang="en-US" sz="1800" i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9063721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11925928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89546018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70907319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7940869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128178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12510301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5425737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231668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50396857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4928475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54621819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8465425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38053588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7514187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85962551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r>
              <a:rPr lang="en-US" sz="1800" dirty="0"/>
              <a:t>What are the four clinical stages of VKH?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7873157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1619811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r>
              <a:rPr lang="en-US" sz="1800" dirty="0"/>
              <a:t>What are the four clinical stages of VKH? </a:t>
            </a:r>
            <a:r>
              <a:rPr lang="en-US" sz="1800" dirty="0">
                <a:solidFill>
                  <a:srgbClr val="0000FF"/>
                </a:solidFill>
              </a:rPr>
              <a:t>Prodromal, Acute </a:t>
            </a:r>
            <a:r>
              <a:rPr lang="en-US" sz="1800" dirty="0" err="1">
                <a:solidFill>
                  <a:srgbClr val="0000FF"/>
                </a:solidFill>
              </a:rPr>
              <a:t>Uveitic</a:t>
            </a:r>
            <a:r>
              <a:rPr lang="en-US" sz="1800" dirty="0">
                <a:solidFill>
                  <a:srgbClr val="0000FF"/>
                </a:solidFill>
              </a:rPr>
              <a:t>, Convalescent, and Chronic Recurrent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16410799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r>
              <a:rPr lang="en-US" sz="1800" dirty="0"/>
              <a:t>What are the four clinical stages of VKH? </a:t>
            </a:r>
            <a:r>
              <a:rPr lang="en-US" sz="1800" dirty="0">
                <a:solidFill>
                  <a:srgbClr val="0000FF"/>
                </a:solidFill>
              </a:rPr>
              <a:t>Prodromal, Acute </a:t>
            </a:r>
            <a:r>
              <a:rPr lang="en-US" sz="1800" dirty="0" err="1">
                <a:solidFill>
                  <a:srgbClr val="0000FF"/>
                </a:solidFill>
              </a:rPr>
              <a:t>Uveitic</a:t>
            </a:r>
            <a:r>
              <a:rPr lang="en-US" sz="1800" dirty="0">
                <a:solidFill>
                  <a:srgbClr val="0000FF"/>
                </a:solidFill>
              </a:rPr>
              <a:t>, Convalescent, and Chronic Recurrent</a:t>
            </a:r>
          </a:p>
          <a:p>
            <a:r>
              <a:rPr lang="en-US" sz="1800" dirty="0"/>
              <a:t>Which uveitis is associated with the ancient ‘Silk Road’?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62131599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r>
              <a:rPr lang="en-US" sz="1800" dirty="0"/>
              <a:t>What are the four clinical stages of VKH? </a:t>
            </a:r>
            <a:r>
              <a:rPr lang="en-US" sz="1800" dirty="0">
                <a:solidFill>
                  <a:srgbClr val="0000FF"/>
                </a:solidFill>
              </a:rPr>
              <a:t>Prodromal, Acute </a:t>
            </a:r>
            <a:r>
              <a:rPr lang="en-US" sz="1800" dirty="0" err="1">
                <a:solidFill>
                  <a:srgbClr val="0000FF"/>
                </a:solidFill>
              </a:rPr>
              <a:t>Uveitic</a:t>
            </a:r>
            <a:r>
              <a:rPr lang="en-US" sz="1800" dirty="0">
                <a:solidFill>
                  <a:srgbClr val="0000FF"/>
                </a:solidFill>
              </a:rPr>
              <a:t>, Convalescent, and Chronic Recurrent</a:t>
            </a:r>
          </a:p>
          <a:p>
            <a:r>
              <a:rPr lang="en-US" sz="1800" dirty="0"/>
              <a:t>Which uveitis is associated with the ancient ‘Silk Road’?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96382698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r>
              <a:rPr lang="en-US" sz="1800" dirty="0"/>
              <a:t>What are the four clinical stages of VKH? </a:t>
            </a:r>
            <a:r>
              <a:rPr lang="en-US" sz="1800" dirty="0">
                <a:solidFill>
                  <a:srgbClr val="0000FF"/>
                </a:solidFill>
              </a:rPr>
              <a:t>Prodromal, Acute </a:t>
            </a:r>
            <a:r>
              <a:rPr lang="en-US" sz="1800" dirty="0" err="1">
                <a:solidFill>
                  <a:srgbClr val="0000FF"/>
                </a:solidFill>
              </a:rPr>
              <a:t>Uveitic</a:t>
            </a:r>
            <a:r>
              <a:rPr lang="en-US" sz="1800" dirty="0">
                <a:solidFill>
                  <a:srgbClr val="0000FF"/>
                </a:solidFill>
              </a:rPr>
              <a:t>, Convalescent, and Chronic Recurrent</a:t>
            </a:r>
          </a:p>
          <a:p>
            <a:r>
              <a:rPr lang="en-US" sz="1800" dirty="0"/>
              <a:t>Which uveitis is associated with the ancient ‘Silk Road’?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Is ocular </a:t>
            </a:r>
            <a:r>
              <a:rPr lang="en-US" sz="1800" dirty="0" err="1"/>
              <a:t>histo</a:t>
            </a:r>
            <a:r>
              <a:rPr lang="en-US" sz="1800" dirty="0"/>
              <a:t> treated with antifungals? </a:t>
            </a:r>
            <a:endParaRPr lang="en-US" sz="1800" dirty="0">
              <a:solidFill>
                <a:srgbClr val="0000FF"/>
              </a:solidFill>
            </a:endParaRP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97056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If a uveitis </a:t>
            </a:r>
            <a:r>
              <a:rPr lang="en-US" sz="1800" dirty="0" err="1"/>
              <a:t>pt</a:t>
            </a:r>
            <a:r>
              <a:rPr lang="en-US" sz="1800" dirty="0"/>
              <a:t> has </a:t>
            </a:r>
            <a:r>
              <a:rPr lang="en-US" sz="1800" i="1" dirty="0"/>
              <a:t>sausage digits</a:t>
            </a:r>
            <a:r>
              <a:rPr lang="en-US" sz="1800" dirty="0"/>
              <a:t>, what entity should come to mind first?  </a:t>
            </a:r>
            <a:r>
              <a:rPr lang="en-US" sz="1800" dirty="0">
                <a:solidFill>
                  <a:srgbClr val="0000FF"/>
                </a:solidFill>
              </a:rPr>
              <a:t>Psoriatic arthritis</a:t>
            </a:r>
          </a:p>
          <a:p>
            <a:r>
              <a:rPr lang="en-US" sz="1800" dirty="0"/>
              <a:t>A young adult male presents with hypopyon anterior uveitis. He has no risk factors for endophthalmitis. What </a:t>
            </a:r>
            <a:r>
              <a:rPr lang="en-US" sz="1800" b="1" dirty="0"/>
              <a:t>one</a:t>
            </a:r>
            <a:r>
              <a:rPr lang="en-US" sz="1800" dirty="0"/>
              <a:t> question would you like to ask</a:t>
            </a:r>
            <a:r>
              <a:rPr lang="en-US" sz="1800" i="1" dirty="0"/>
              <a:t>?</a:t>
            </a:r>
            <a:r>
              <a:rPr lang="en-US" sz="1800" i="1" dirty="0">
                <a:solidFill>
                  <a:srgbClr val="0000FF"/>
                </a:solidFill>
              </a:rPr>
              <a:t> ‘Any low back pain?’ </a:t>
            </a:r>
            <a:r>
              <a:rPr lang="en-US" sz="1800" dirty="0">
                <a:solidFill>
                  <a:srgbClr val="0000FF"/>
                </a:solidFill>
              </a:rPr>
              <a:t>Given this presentation, think ankylosing spondylitis first</a:t>
            </a:r>
          </a:p>
          <a:p>
            <a:r>
              <a:rPr lang="en-US" sz="1800" dirty="0"/>
              <a:t>When you hear ‘bacterial endogenous endophthalmitis in an IV drug user,’ what bug should come to mind? </a:t>
            </a:r>
            <a:r>
              <a:rPr lang="en-US" sz="1800" i="1" dirty="0">
                <a:solidFill>
                  <a:srgbClr val="0000FF"/>
                </a:solidFill>
              </a:rPr>
              <a:t>Bacillus cereus</a:t>
            </a:r>
          </a:p>
          <a:p>
            <a:r>
              <a:rPr lang="en-US" sz="1800" dirty="0"/>
              <a:t>Which uveitis can be </a:t>
            </a:r>
            <a:r>
              <a:rPr lang="en-US" sz="1800" b="1" dirty="0"/>
              <a:t>definitively</a:t>
            </a:r>
            <a:r>
              <a:rPr lang="en-US" sz="1800" dirty="0"/>
              <a:t> diagnosed only via renal biopsy? </a:t>
            </a:r>
            <a:r>
              <a:rPr lang="en-US" sz="1800" dirty="0">
                <a:solidFill>
                  <a:srgbClr val="0000FF"/>
                </a:solidFill>
              </a:rPr>
              <a:t>TINU</a:t>
            </a:r>
          </a:p>
          <a:p>
            <a:r>
              <a:rPr lang="en-US" sz="1800" dirty="0"/>
              <a:t>Which two regions of the US are endemic for Lyme? </a:t>
            </a:r>
            <a:r>
              <a:rPr lang="en-US" sz="1800" dirty="0">
                <a:solidFill>
                  <a:srgbClr val="0000FF"/>
                </a:solidFill>
              </a:rPr>
              <a:t>The Northeast (especially Connecticut), and the Wisconsin/Minnesota area</a:t>
            </a:r>
            <a:endParaRPr lang="en-US" sz="1400" dirty="0">
              <a:solidFill>
                <a:srgbClr val="0000FF"/>
              </a:solidFill>
            </a:endParaRPr>
          </a:p>
          <a:p>
            <a:pPr marL="342900" lvl="1" indent="-342900">
              <a:buClr>
                <a:schemeClr val="tx2"/>
              </a:buClr>
            </a:pPr>
            <a:r>
              <a:rPr lang="en-US" sz="1800" dirty="0"/>
              <a:t>What entity is far-and-away the most common infectious agent in posterior uveitis? </a:t>
            </a:r>
            <a:r>
              <a:rPr lang="en-US" sz="1800" dirty="0">
                <a:solidFill>
                  <a:srgbClr val="0000FF"/>
                </a:solidFill>
              </a:rPr>
              <a:t>Toxoplasmosis</a:t>
            </a:r>
          </a:p>
          <a:p>
            <a:r>
              <a:rPr lang="en-US" sz="1800" dirty="0"/>
              <a:t>On DFE, the appearance of the ‘peripheral granuloma’ form of ocular toxocariasis looks like what condition? </a:t>
            </a:r>
            <a:r>
              <a:rPr lang="en-US" sz="1800" dirty="0">
                <a:solidFill>
                  <a:srgbClr val="0000FF"/>
                </a:solidFill>
              </a:rPr>
              <a:t>ROP (</a:t>
            </a:r>
            <a:r>
              <a:rPr lang="en-US" sz="1800" dirty="0" err="1">
                <a:solidFill>
                  <a:srgbClr val="0000FF"/>
                </a:solidFill>
              </a:rPr>
              <a:t>ie</a:t>
            </a:r>
            <a:r>
              <a:rPr lang="en-US" sz="1800" dirty="0">
                <a:solidFill>
                  <a:srgbClr val="0000FF"/>
                </a:solidFill>
              </a:rPr>
              <a:t>, it presents with disc dragging)</a:t>
            </a:r>
          </a:p>
          <a:p>
            <a:r>
              <a:rPr lang="en-US" sz="1800" dirty="0"/>
              <a:t>What are the four clinical stages of VKH? </a:t>
            </a:r>
            <a:r>
              <a:rPr lang="en-US" sz="1800" dirty="0">
                <a:solidFill>
                  <a:srgbClr val="0000FF"/>
                </a:solidFill>
              </a:rPr>
              <a:t>Prodromal, Acute </a:t>
            </a:r>
            <a:r>
              <a:rPr lang="en-US" sz="1800" dirty="0" err="1">
                <a:solidFill>
                  <a:srgbClr val="0000FF"/>
                </a:solidFill>
              </a:rPr>
              <a:t>Uveitic</a:t>
            </a:r>
            <a:r>
              <a:rPr lang="en-US" sz="1800" dirty="0">
                <a:solidFill>
                  <a:srgbClr val="0000FF"/>
                </a:solidFill>
              </a:rPr>
              <a:t>, Convalescent, and Chronic Recurrent</a:t>
            </a:r>
          </a:p>
          <a:p>
            <a:r>
              <a:rPr lang="en-US" sz="1800" dirty="0"/>
              <a:t>Which uveitis is associated with the ancient ‘Silk Road’? </a:t>
            </a:r>
            <a:r>
              <a:rPr lang="en-US" sz="1800" dirty="0" err="1">
                <a:solidFill>
                  <a:srgbClr val="0000FF"/>
                </a:solidFill>
              </a:rPr>
              <a:t>Behçet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</a:p>
          <a:p>
            <a:r>
              <a:rPr lang="en-US" sz="1800" dirty="0"/>
              <a:t>Is ocular </a:t>
            </a:r>
            <a:r>
              <a:rPr lang="en-US" sz="1800" dirty="0" err="1"/>
              <a:t>histo</a:t>
            </a:r>
            <a:r>
              <a:rPr lang="en-US" sz="1800" dirty="0"/>
              <a:t> treated with antifungals? </a:t>
            </a:r>
            <a:r>
              <a:rPr lang="en-US" sz="1800" dirty="0">
                <a:solidFill>
                  <a:srgbClr val="0000FF"/>
                </a:solidFill>
              </a:rPr>
              <a:t>No</a:t>
            </a:r>
          </a:p>
          <a:p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66776231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939318738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17235538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4685488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075291961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92674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5399501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28409120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81513402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0629199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61978768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96656234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714626625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88812136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97128254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60343457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95608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780608164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1628147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  <a:p>
            <a:r>
              <a:rPr lang="en-US" sz="1800" dirty="0"/>
              <a:t>In one word (</a:t>
            </a:r>
            <a:r>
              <a:rPr lang="en-US" sz="1800" b="1" dirty="0"/>
              <a:t>not</a:t>
            </a:r>
            <a:r>
              <a:rPr lang="en-US" sz="1800" dirty="0"/>
              <a:t> ‘uveitis’), what sort of condition is </a:t>
            </a:r>
            <a:r>
              <a:rPr lang="en-US" sz="1800" dirty="0" err="1"/>
              <a:t>Behçet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0367552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  <a:p>
            <a:r>
              <a:rPr lang="en-US" sz="1800" dirty="0"/>
              <a:t>In one word (</a:t>
            </a:r>
            <a:r>
              <a:rPr lang="en-US" sz="1800" b="1" dirty="0"/>
              <a:t>not</a:t>
            </a:r>
            <a:r>
              <a:rPr lang="en-US" sz="1800" dirty="0"/>
              <a:t> ‘uveitis’), what sort of condition is </a:t>
            </a:r>
            <a:r>
              <a:rPr lang="en-US" sz="1800" dirty="0" err="1"/>
              <a:t>Behçet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vasculitis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20214769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  <a:p>
            <a:r>
              <a:rPr lang="en-US" sz="1800" dirty="0"/>
              <a:t>In one word (</a:t>
            </a:r>
            <a:r>
              <a:rPr lang="en-US" sz="1800" b="1" dirty="0"/>
              <a:t>not</a:t>
            </a:r>
            <a:r>
              <a:rPr lang="en-US" sz="1800" dirty="0"/>
              <a:t> ‘uveitis’), what sort of condition is </a:t>
            </a:r>
            <a:r>
              <a:rPr lang="en-US" sz="1800" dirty="0" err="1"/>
              <a:t>Behçet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vasculitis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findings comprise the classic triad of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199987609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  <a:p>
            <a:r>
              <a:rPr lang="en-US" sz="1800" dirty="0"/>
              <a:t>In one word (</a:t>
            </a:r>
            <a:r>
              <a:rPr lang="en-US" sz="1800" b="1" dirty="0"/>
              <a:t>not</a:t>
            </a:r>
            <a:r>
              <a:rPr lang="en-US" sz="1800" dirty="0"/>
              <a:t> ‘uveitis’), what sort of condition is </a:t>
            </a:r>
            <a:r>
              <a:rPr lang="en-US" sz="1800" dirty="0" err="1"/>
              <a:t>Behçet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vasculitis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findings comprise the classic triad of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atrophy, punched out lesions (‘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spots’)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lesions/scars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156761291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  <a:p>
            <a:r>
              <a:rPr lang="en-US" sz="1800" dirty="0"/>
              <a:t>In one word (</a:t>
            </a:r>
            <a:r>
              <a:rPr lang="en-US" sz="1800" b="1" dirty="0"/>
              <a:t>not</a:t>
            </a:r>
            <a:r>
              <a:rPr lang="en-US" sz="1800" dirty="0"/>
              <a:t> ‘uveitis’), what sort of condition is </a:t>
            </a:r>
            <a:r>
              <a:rPr lang="en-US" sz="1800" dirty="0" err="1"/>
              <a:t>Behçet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vasculitis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findings comprise the classic triad of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atrophy, punched out lesions (‘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spots’)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lesions/scars</a:t>
            </a:r>
          </a:p>
          <a:p>
            <a:r>
              <a:rPr lang="en-US" sz="1800" dirty="0"/>
              <a:t>What is the common name for </a:t>
            </a:r>
            <a:r>
              <a:rPr lang="en-US" sz="1800" i="1" dirty="0"/>
              <a:t>German</a:t>
            </a:r>
            <a:r>
              <a:rPr lang="en-US" sz="1800" dirty="0"/>
              <a:t> measles? </a:t>
            </a:r>
            <a:endParaRPr lang="en-US" sz="1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54594733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What class of medicine is considered first-line treatment for ankylosing spondylitis? </a:t>
            </a:r>
            <a:r>
              <a:rPr lang="en-US" sz="1800" dirty="0">
                <a:solidFill>
                  <a:srgbClr val="0000FF"/>
                </a:solidFill>
              </a:rPr>
              <a:t>NSAIDs</a:t>
            </a:r>
          </a:p>
          <a:p>
            <a:r>
              <a:rPr lang="en-US" sz="1800" dirty="0"/>
              <a:t>When you hear ‘bacterial endogenous endophthalmitis in a recent émigré from Asia,’ what bug should come to mind? </a:t>
            </a:r>
            <a:r>
              <a:rPr lang="en-US" sz="1800" i="1" dirty="0" err="1">
                <a:solidFill>
                  <a:srgbClr val="0000FF"/>
                </a:solidFill>
              </a:rPr>
              <a:t>Klebsiella</a:t>
            </a:r>
            <a:endParaRPr lang="en-US" sz="1800" i="1" dirty="0">
              <a:solidFill>
                <a:srgbClr val="0000FF"/>
              </a:solidFill>
            </a:endParaRPr>
          </a:p>
          <a:p>
            <a:r>
              <a:rPr lang="en-US" sz="1800" dirty="0"/>
              <a:t>What animals are the primary hosts for the </a:t>
            </a:r>
            <a:r>
              <a:rPr lang="en-US" sz="1800" i="1" dirty="0" err="1"/>
              <a:t>Toxocara</a:t>
            </a:r>
            <a:r>
              <a:rPr lang="en-US" sz="1800" dirty="0"/>
              <a:t> species implicated in the majority of ocular toxocariasis cases? </a:t>
            </a:r>
            <a:r>
              <a:rPr lang="en-US" sz="1800" dirty="0">
                <a:solidFill>
                  <a:srgbClr val="0000FF"/>
                </a:solidFill>
              </a:rPr>
              <a:t>Dogs and cats</a:t>
            </a:r>
          </a:p>
          <a:p>
            <a:r>
              <a:rPr lang="en-US" sz="1800" dirty="0">
                <a:cs typeface="Arial" panose="020B0604020202020204" pitchFamily="34" charset="0"/>
              </a:rPr>
              <a:t>A </a:t>
            </a:r>
            <a:r>
              <a:rPr lang="en-US" sz="1800" dirty="0" err="1">
                <a:cs typeface="Arial" panose="020B0604020202020204" pitchFamily="34" charset="0"/>
              </a:rPr>
              <a:t>pt</a:t>
            </a:r>
            <a:r>
              <a:rPr lang="en-US" sz="1800" dirty="0">
                <a:cs typeface="Arial" panose="020B0604020202020204" pitchFamily="34" charset="0"/>
              </a:rPr>
              <a:t> with acute-onset sarcoidosis has fever, </a:t>
            </a:r>
            <a:r>
              <a:rPr lang="en-US" sz="1800" dirty="0" err="1">
                <a:cs typeface="Arial" panose="020B0604020202020204" pitchFamily="34" charset="0"/>
              </a:rPr>
              <a:t>athralgias</a:t>
            </a:r>
            <a:r>
              <a:rPr lang="en-US" sz="1800" dirty="0">
                <a:cs typeface="Arial" panose="020B0604020202020204" pitchFamily="34" charset="0"/>
              </a:rPr>
              <a:t>, erythema </a:t>
            </a:r>
            <a:r>
              <a:rPr lang="en-US" sz="1800" dirty="0" err="1">
                <a:cs typeface="Arial" panose="020B0604020202020204" pitchFamily="34" charset="0"/>
              </a:rPr>
              <a:t>nodosum</a:t>
            </a:r>
            <a:r>
              <a:rPr lang="en-US" sz="1800" dirty="0">
                <a:cs typeface="Arial" panose="020B0604020202020204" pitchFamily="34" charset="0"/>
              </a:rPr>
              <a:t>, hilar adenopathy and acute iritis. What is this condition? </a:t>
            </a:r>
            <a:r>
              <a:rPr lang="en-US" sz="1800" dirty="0" err="1">
                <a:solidFill>
                  <a:srgbClr val="0000FF"/>
                </a:solidFill>
                <a:cs typeface="Arial" panose="020B0604020202020204" pitchFamily="34" charset="0"/>
              </a:rPr>
              <a:t>Löfgren</a:t>
            </a:r>
            <a:r>
              <a:rPr lang="en-US" sz="1800" dirty="0">
                <a:solidFill>
                  <a:srgbClr val="0000FF"/>
                </a:solidFill>
                <a:cs typeface="Arial" panose="020B0604020202020204" pitchFamily="34" charset="0"/>
              </a:rPr>
              <a:t> syndrome</a:t>
            </a:r>
          </a:p>
          <a:p>
            <a:r>
              <a:rPr lang="en-US" sz="1800" dirty="0"/>
              <a:t>In neuroretinitis, which layer of the retina contains the exudates forming the macular star? </a:t>
            </a:r>
            <a:r>
              <a:rPr lang="en-US" sz="1800" dirty="0">
                <a:solidFill>
                  <a:srgbClr val="0000FF"/>
                </a:solidFill>
              </a:rPr>
              <a:t>The outer plexiform (aka </a:t>
            </a:r>
            <a:r>
              <a:rPr lang="en-US" sz="1800" i="1" dirty="0">
                <a:solidFill>
                  <a:srgbClr val="0000FF"/>
                </a:solidFill>
              </a:rPr>
              <a:t>Henle’s</a:t>
            </a:r>
            <a:r>
              <a:rPr lang="en-US" sz="1800" dirty="0">
                <a:solidFill>
                  <a:srgbClr val="0000FF"/>
                </a:solidFill>
              </a:rPr>
              <a:t>) layer</a:t>
            </a:r>
          </a:p>
          <a:p>
            <a:r>
              <a:rPr lang="en-US" sz="1800" dirty="0"/>
              <a:t>Who is the typical ankylosing spondylitis </a:t>
            </a:r>
            <a:r>
              <a:rPr lang="en-US" sz="1800" dirty="0" err="1"/>
              <a:t>pt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white male age 16-40</a:t>
            </a:r>
          </a:p>
          <a:p>
            <a:r>
              <a:rPr lang="en-US" sz="1800" dirty="0"/>
              <a:t>Which uveitis entity is notorious for causing Bell’s palsy? </a:t>
            </a:r>
            <a:r>
              <a:rPr lang="en-US" sz="1800" dirty="0">
                <a:solidFill>
                  <a:srgbClr val="0000FF"/>
                </a:solidFill>
              </a:rPr>
              <a:t>Lyme</a:t>
            </a:r>
          </a:p>
          <a:p>
            <a:r>
              <a:rPr lang="en-US" sz="1800" dirty="0"/>
              <a:t>What is the most common neoplastic masquerade syndrome in adults?    </a:t>
            </a:r>
            <a:r>
              <a:rPr lang="en-US" sz="1800" dirty="0">
                <a:solidFill>
                  <a:srgbClr val="0000FF"/>
                </a:solidFill>
              </a:rPr>
              <a:t>Primary CNS lymphoma</a:t>
            </a:r>
          </a:p>
          <a:p>
            <a:r>
              <a:rPr lang="en-US" sz="1800" dirty="0"/>
              <a:t>In one word (</a:t>
            </a:r>
            <a:r>
              <a:rPr lang="en-US" sz="1800" b="1" dirty="0"/>
              <a:t>not</a:t>
            </a:r>
            <a:r>
              <a:rPr lang="en-US" sz="1800" dirty="0"/>
              <a:t> ‘uveitis’), what sort of condition is </a:t>
            </a:r>
            <a:r>
              <a:rPr lang="en-US" sz="1800" dirty="0" err="1"/>
              <a:t>Behçet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 vasculitis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findings comprise the classic triad of ocular </a:t>
            </a:r>
            <a:r>
              <a:rPr lang="en-US" sz="1800" dirty="0" err="1"/>
              <a:t>histo</a:t>
            </a:r>
            <a:r>
              <a:rPr lang="en-US" sz="1800" dirty="0"/>
              <a:t>? </a:t>
            </a:r>
            <a:r>
              <a:rPr lang="en-US" sz="1800" dirty="0" err="1">
                <a:solidFill>
                  <a:srgbClr val="0000FF"/>
                </a:solidFill>
              </a:rPr>
              <a:t>Peripapillary</a:t>
            </a:r>
            <a:r>
              <a:rPr lang="en-US" sz="1800" dirty="0">
                <a:solidFill>
                  <a:srgbClr val="0000FF"/>
                </a:solidFill>
              </a:rPr>
              <a:t> atrophy, punched out lesions (‘</a:t>
            </a:r>
            <a:r>
              <a:rPr lang="en-US" sz="1800" dirty="0" err="1">
                <a:solidFill>
                  <a:srgbClr val="0000FF"/>
                </a:solidFill>
              </a:rPr>
              <a:t>histo</a:t>
            </a:r>
            <a:r>
              <a:rPr lang="en-US" sz="1800" dirty="0">
                <a:solidFill>
                  <a:srgbClr val="0000FF"/>
                </a:solidFill>
              </a:rPr>
              <a:t> spots’) and macular </a:t>
            </a:r>
            <a:r>
              <a:rPr lang="en-US" sz="1800" dirty="0" err="1">
                <a:solidFill>
                  <a:srgbClr val="0000FF"/>
                </a:solidFill>
              </a:rPr>
              <a:t>disciform</a:t>
            </a:r>
            <a:r>
              <a:rPr lang="en-US" sz="1800" dirty="0">
                <a:solidFill>
                  <a:srgbClr val="0000FF"/>
                </a:solidFill>
              </a:rPr>
              <a:t> lesions/scars</a:t>
            </a:r>
          </a:p>
          <a:p>
            <a:r>
              <a:rPr lang="en-US" sz="1800" dirty="0"/>
              <a:t>What is the common name for </a:t>
            </a:r>
            <a:r>
              <a:rPr lang="en-US" sz="1800" i="1" dirty="0"/>
              <a:t>German</a:t>
            </a:r>
            <a:r>
              <a:rPr lang="en-US" sz="1800" dirty="0"/>
              <a:t> measles? </a:t>
            </a:r>
            <a:r>
              <a:rPr lang="en-US" sz="1800" dirty="0">
                <a:solidFill>
                  <a:srgbClr val="0000FF"/>
                </a:solidFill>
              </a:rPr>
              <a:t>Rubella</a:t>
            </a:r>
            <a:endParaRPr lang="en-US" sz="14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89326797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113452084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61938807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009156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/>
          <a:lstStyle/>
          <a:p>
            <a:r>
              <a:rPr lang="en-US" sz="1800" dirty="0"/>
              <a:t>Four entities associated with </a:t>
            </a:r>
            <a:r>
              <a:rPr lang="en-US" sz="1800" i="1" dirty="0"/>
              <a:t>stellate</a:t>
            </a:r>
            <a:r>
              <a:rPr lang="en-US" sz="1800" dirty="0"/>
              <a:t> KP: </a:t>
            </a:r>
            <a:r>
              <a:rPr lang="en-US" sz="1800" dirty="0">
                <a:solidFill>
                  <a:srgbClr val="0000FF"/>
                </a:solidFill>
              </a:rPr>
              <a:t>FHI; HSV; VZV; toxoplasmosis</a:t>
            </a:r>
          </a:p>
          <a:p>
            <a:r>
              <a:rPr lang="en-US" sz="1800" dirty="0"/>
              <a:t>What does TORCHES stand for? </a:t>
            </a:r>
            <a:r>
              <a:rPr lang="en-US" sz="1800" b="1" i="1" dirty="0">
                <a:solidFill>
                  <a:srgbClr val="0000FF"/>
                </a:solidFill>
              </a:rPr>
              <a:t>T</a:t>
            </a:r>
            <a:r>
              <a:rPr lang="en-US" sz="1800" dirty="0">
                <a:solidFill>
                  <a:srgbClr val="0000FF"/>
                </a:solidFill>
              </a:rPr>
              <a:t>oxoplasmosis; </a:t>
            </a:r>
            <a:r>
              <a:rPr lang="en-US" sz="1800" b="1" i="1" dirty="0">
                <a:solidFill>
                  <a:srgbClr val="0000FF"/>
                </a:solidFill>
              </a:rPr>
              <a:t>O</a:t>
            </a:r>
            <a:r>
              <a:rPr lang="en-US" sz="1800" dirty="0">
                <a:solidFill>
                  <a:srgbClr val="0000FF"/>
                </a:solidFill>
              </a:rPr>
              <a:t>ther agents; </a:t>
            </a:r>
            <a:r>
              <a:rPr lang="en-US" sz="1800" b="1" i="1" dirty="0">
                <a:solidFill>
                  <a:srgbClr val="0000FF"/>
                </a:solidFill>
              </a:rPr>
              <a:t>R</a:t>
            </a:r>
            <a:r>
              <a:rPr lang="en-US" sz="1800" dirty="0">
                <a:solidFill>
                  <a:srgbClr val="0000FF"/>
                </a:solidFill>
              </a:rPr>
              <a:t>ubella; </a:t>
            </a:r>
            <a:r>
              <a:rPr lang="en-US" sz="1800" b="1" i="1" dirty="0">
                <a:solidFill>
                  <a:srgbClr val="0000FF"/>
                </a:solidFill>
              </a:rPr>
              <a:t>C</a:t>
            </a:r>
            <a:r>
              <a:rPr lang="en-US" sz="1800" dirty="0">
                <a:solidFill>
                  <a:srgbClr val="0000FF"/>
                </a:solidFill>
              </a:rPr>
              <a:t>ytomegalovirus; </a:t>
            </a:r>
            <a:r>
              <a:rPr lang="en-US" sz="1800" b="1" i="1" dirty="0">
                <a:solidFill>
                  <a:srgbClr val="0000FF"/>
                </a:solidFill>
              </a:rPr>
              <a:t>H</a:t>
            </a:r>
            <a:r>
              <a:rPr lang="en-US" sz="1800" dirty="0">
                <a:solidFill>
                  <a:srgbClr val="0000FF"/>
                </a:solidFill>
              </a:rPr>
              <a:t>erpesviruses (including </a:t>
            </a:r>
            <a:r>
              <a:rPr lang="en-US" sz="1800" b="1" i="1" dirty="0">
                <a:solidFill>
                  <a:srgbClr val="0000FF"/>
                </a:solidFill>
              </a:rPr>
              <a:t>E</a:t>
            </a:r>
            <a:r>
              <a:rPr lang="en-US" sz="1800" dirty="0">
                <a:solidFill>
                  <a:srgbClr val="0000FF"/>
                </a:solidFill>
              </a:rPr>
              <a:t>BV); </a:t>
            </a:r>
            <a:r>
              <a:rPr lang="en-US" sz="1800" b="1" i="1" dirty="0">
                <a:solidFill>
                  <a:srgbClr val="0000FF"/>
                </a:solidFill>
              </a:rPr>
              <a:t>S</a:t>
            </a:r>
            <a:r>
              <a:rPr lang="en-US" sz="1800" dirty="0">
                <a:solidFill>
                  <a:srgbClr val="0000FF"/>
                </a:solidFill>
              </a:rPr>
              <a:t>yphilis</a:t>
            </a:r>
          </a:p>
          <a:p>
            <a:r>
              <a:rPr lang="en-US" sz="1800" dirty="0"/>
              <a:t>Anterior uveitis in a white, otherwise quiet eye should bring to mind three entities--what are they? </a:t>
            </a:r>
            <a:r>
              <a:rPr lang="en-US" sz="1800" dirty="0">
                <a:solidFill>
                  <a:srgbClr val="0000FF"/>
                </a:solidFill>
              </a:rPr>
              <a:t>JIA, FHI, Posner-</a:t>
            </a:r>
            <a:r>
              <a:rPr lang="en-US" sz="1800" dirty="0" err="1">
                <a:solidFill>
                  <a:srgbClr val="0000FF"/>
                </a:solidFill>
              </a:rPr>
              <a:t>Schlossman</a:t>
            </a:r>
            <a:endParaRPr lang="en-US" sz="1800" dirty="0">
              <a:solidFill>
                <a:srgbClr val="0000FF"/>
              </a:solidFill>
            </a:endParaRPr>
          </a:p>
          <a:p>
            <a:r>
              <a:rPr lang="en-US" sz="1800" dirty="0"/>
              <a:t>A 6 </a:t>
            </a:r>
            <a:r>
              <a:rPr lang="en-US" sz="1800" dirty="0" err="1"/>
              <a:t>y.o</a:t>
            </a:r>
            <a:r>
              <a:rPr lang="en-US" sz="1800" dirty="0"/>
              <a:t>. girl presents with uveitis. What entity should come to mind first? </a:t>
            </a:r>
            <a:r>
              <a:rPr lang="en-US" sz="1800" dirty="0">
                <a:solidFill>
                  <a:srgbClr val="0000FF"/>
                </a:solidFill>
              </a:rPr>
              <a:t>JIA</a:t>
            </a:r>
          </a:p>
          <a:p>
            <a:r>
              <a:rPr lang="en-US" sz="1800" dirty="0"/>
              <a:t>Pts with Whipple’s </a:t>
            </a:r>
            <a:r>
              <a:rPr lang="en-US" sz="1800" dirty="0" err="1"/>
              <a:t>dz</a:t>
            </a:r>
            <a:r>
              <a:rPr lang="en-US" sz="1800" dirty="0"/>
              <a:t> typically present with what three </a:t>
            </a:r>
            <a:r>
              <a:rPr lang="en-US" sz="1800" dirty="0" err="1"/>
              <a:t>nonocular</a:t>
            </a:r>
            <a:r>
              <a:rPr lang="en-US" sz="1800" dirty="0"/>
              <a:t> complaints?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609467753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704974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989592667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441846294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404377944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523831384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336523261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3315866943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32268935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1273591606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8674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1800" dirty="0"/>
              <a:t>What is the HLA association for TINU? </a:t>
            </a:r>
            <a:r>
              <a:rPr lang="en-US" sz="1800" dirty="0">
                <a:solidFill>
                  <a:srgbClr val="0000FF"/>
                </a:solidFill>
              </a:rPr>
              <a:t>DRB1*0102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birdshot </a:t>
            </a:r>
            <a:r>
              <a:rPr lang="en-US" sz="1800" dirty="0" err="1"/>
              <a:t>chorioretinopathy</a:t>
            </a:r>
            <a:r>
              <a:rPr lang="en-US" sz="1800" dirty="0"/>
              <a:t>? </a:t>
            </a:r>
            <a:r>
              <a:rPr lang="en-US" sz="1800" dirty="0">
                <a:solidFill>
                  <a:srgbClr val="0000FF"/>
                </a:solidFill>
              </a:rPr>
              <a:t>A29</a:t>
            </a:r>
            <a:endParaRPr lang="en-US" sz="1400" dirty="0">
              <a:solidFill>
                <a:srgbClr val="0000FF"/>
              </a:solidFill>
            </a:endParaRPr>
          </a:p>
          <a:p>
            <a:r>
              <a:rPr lang="en-US" sz="1800" dirty="0"/>
              <a:t>What is the HLA association for reactive arthritis? </a:t>
            </a:r>
            <a:r>
              <a:rPr lang="en-US" sz="1800" dirty="0">
                <a:solidFill>
                  <a:srgbClr val="0000FF"/>
                </a:solidFill>
              </a:rPr>
              <a:t>B27</a:t>
            </a:r>
          </a:p>
          <a:p>
            <a:r>
              <a:rPr lang="en-US" sz="1800" dirty="0"/>
              <a:t>What is the HLA association for </a:t>
            </a:r>
            <a:r>
              <a:rPr lang="en-US" sz="1800" dirty="0" err="1"/>
              <a:t>Behçet</a:t>
            </a:r>
            <a:r>
              <a:rPr lang="en-US" sz="1800" dirty="0"/>
              <a:t> disease? </a:t>
            </a:r>
            <a:r>
              <a:rPr lang="en-US" sz="1800" dirty="0">
                <a:solidFill>
                  <a:srgbClr val="0000FF"/>
                </a:solidFill>
              </a:rPr>
              <a:t>B51</a:t>
            </a:r>
          </a:p>
          <a:p>
            <a:r>
              <a:rPr lang="en-US" sz="1800" dirty="0"/>
              <a:t>What is the HLA association for VKH? </a:t>
            </a:r>
            <a:r>
              <a:rPr lang="en-US" sz="1800" dirty="0">
                <a:solidFill>
                  <a:srgbClr val="0000FF"/>
                </a:solidFill>
              </a:rPr>
              <a:t>DR4</a:t>
            </a:r>
          </a:p>
          <a:p>
            <a:r>
              <a:rPr lang="en-US" sz="1800" dirty="0"/>
              <a:t>What are the two HLA associations for OHS? </a:t>
            </a:r>
            <a:r>
              <a:rPr lang="en-US" sz="1800" dirty="0">
                <a:solidFill>
                  <a:srgbClr val="0000FF"/>
                </a:solidFill>
              </a:rPr>
              <a:t>HLA-DRw2 and HLA-B7</a:t>
            </a:r>
          </a:p>
          <a:p>
            <a:r>
              <a:rPr lang="en-US" sz="1800" dirty="0"/>
              <a:t>Of the above, which HLA-disease association is strongest? </a:t>
            </a:r>
            <a:endParaRPr lang="en-US" sz="1800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4457" y="152400"/>
            <a:ext cx="6016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Uveitis: </a:t>
            </a:r>
            <a:r>
              <a:rPr lang="en-US" sz="3200" b="1" i="1" dirty="0">
                <a:solidFill>
                  <a:srgbClr val="0000FF"/>
                </a:solidFill>
              </a:rPr>
              <a:t>Quick Hitters Part One</a:t>
            </a:r>
          </a:p>
        </p:txBody>
      </p:sp>
    </p:spTree>
    <p:extLst>
      <p:ext uri="{BB962C8B-B14F-4D97-AF65-F5344CB8AC3E}">
        <p14:creationId xmlns:p14="http://schemas.microsoft.com/office/powerpoint/2010/main" val="270665642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1052</TotalTime>
  <Words>15249</Words>
  <Application>Microsoft Office PowerPoint</Application>
  <PresentationFormat>On-screen Show (4:3)</PresentationFormat>
  <Paragraphs>957</Paragraphs>
  <Slides>134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134</vt:i4>
      </vt:variant>
    </vt:vector>
  </HeadingPairs>
  <TitlesOfParts>
    <vt:vector size="137" baseType="lpstr">
      <vt:lpstr>Arial</vt:lpstr>
      <vt:lpstr>Wingdings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</dc:creator>
  <cp:lastModifiedBy>Steven Flynn</cp:lastModifiedBy>
  <cp:revision>59</cp:revision>
  <dcterms:created xsi:type="dcterms:W3CDTF">2015-10-06T23:15:50Z</dcterms:created>
  <dcterms:modified xsi:type="dcterms:W3CDTF">2020-05-06T23:48:08Z</dcterms:modified>
</cp:coreProperties>
</file>