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3"/>
  </p:notesMasterIdLst>
  <p:sldIdLst>
    <p:sldId id="262" r:id="rId2"/>
    <p:sldId id="263" r:id="rId3"/>
    <p:sldId id="298" r:id="rId4"/>
    <p:sldId id="299" r:id="rId5"/>
    <p:sldId id="483" r:id="rId6"/>
    <p:sldId id="482" r:id="rId7"/>
    <p:sldId id="615" r:id="rId8"/>
    <p:sldId id="507" r:id="rId9"/>
    <p:sldId id="508" r:id="rId10"/>
    <p:sldId id="637" r:id="rId11"/>
    <p:sldId id="509" r:id="rId12"/>
    <p:sldId id="510" r:id="rId13"/>
    <p:sldId id="511" r:id="rId14"/>
    <p:sldId id="418" r:id="rId15"/>
    <p:sldId id="419" r:id="rId16"/>
    <p:sldId id="420" r:id="rId17"/>
    <p:sldId id="421" r:id="rId18"/>
    <p:sldId id="486" r:id="rId19"/>
    <p:sldId id="487" r:id="rId20"/>
    <p:sldId id="488" r:id="rId21"/>
    <p:sldId id="489" r:id="rId22"/>
    <p:sldId id="301" r:id="rId23"/>
    <p:sldId id="302" r:id="rId24"/>
    <p:sldId id="303" r:id="rId25"/>
    <p:sldId id="304" r:id="rId26"/>
    <p:sldId id="305" r:id="rId27"/>
    <p:sldId id="306" r:id="rId28"/>
    <p:sldId id="517" r:id="rId29"/>
    <p:sldId id="565" r:id="rId30"/>
    <p:sldId id="566" r:id="rId31"/>
    <p:sldId id="567" r:id="rId32"/>
    <p:sldId id="568" r:id="rId33"/>
    <p:sldId id="569" r:id="rId34"/>
    <p:sldId id="307" r:id="rId35"/>
    <p:sldId id="264" r:id="rId36"/>
    <p:sldId id="525" r:id="rId37"/>
    <p:sldId id="638" r:id="rId38"/>
    <p:sldId id="268" r:id="rId39"/>
    <p:sldId id="310" r:id="rId40"/>
    <p:sldId id="311" r:id="rId41"/>
    <p:sldId id="312" r:id="rId42"/>
    <p:sldId id="633" r:id="rId43"/>
    <p:sldId id="634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526" r:id="rId53"/>
    <p:sldId id="527" r:id="rId54"/>
    <p:sldId id="528" r:id="rId55"/>
    <p:sldId id="529" r:id="rId56"/>
    <p:sldId id="530" r:id="rId57"/>
    <p:sldId id="531" r:id="rId58"/>
    <p:sldId id="532" r:id="rId59"/>
    <p:sldId id="321" r:id="rId60"/>
    <p:sldId id="322" r:id="rId61"/>
    <p:sldId id="323" r:id="rId62"/>
    <p:sldId id="324" r:id="rId63"/>
    <p:sldId id="269" r:id="rId64"/>
    <p:sldId id="270" r:id="rId65"/>
    <p:sldId id="326" r:id="rId66"/>
    <p:sldId id="327" r:id="rId67"/>
    <p:sldId id="328" r:id="rId68"/>
    <p:sldId id="329" r:id="rId69"/>
    <p:sldId id="639" r:id="rId70"/>
    <p:sldId id="640" r:id="rId71"/>
    <p:sldId id="279" r:id="rId72"/>
    <p:sldId id="280" r:id="rId73"/>
    <p:sldId id="330" r:id="rId74"/>
    <p:sldId id="331" r:id="rId75"/>
    <p:sldId id="484" r:id="rId76"/>
    <p:sldId id="485" r:id="rId77"/>
    <p:sldId id="332" r:id="rId78"/>
    <p:sldId id="281" r:id="rId79"/>
    <p:sldId id="518" r:id="rId80"/>
    <p:sldId id="519" r:id="rId81"/>
    <p:sldId id="520" r:id="rId82"/>
    <p:sldId id="521" r:id="rId83"/>
    <p:sldId id="522" r:id="rId84"/>
    <p:sldId id="523" r:id="rId85"/>
    <p:sldId id="524" r:id="rId86"/>
    <p:sldId id="629" r:id="rId87"/>
    <p:sldId id="284" r:id="rId88"/>
    <p:sldId id="335" r:id="rId89"/>
    <p:sldId id="336" r:id="rId90"/>
    <p:sldId id="337" r:id="rId91"/>
    <p:sldId id="338" r:id="rId92"/>
    <p:sldId id="339" r:id="rId93"/>
    <p:sldId id="340" r:id="rId94"/>
    <p:sldId id="341" r:id="rId95"/>
    <p:sldId id="342" r:id="rId96"/>
    <p:sldId id="343" r:id="rId97"/>
    <p:sldId id="344" r:id="rId98"/>
    <p:sldId id="345" r:id="rId99"/>
    <p:sldId id="346" r:id="rId100"/>
    <p:sldId id="347" r:id="rId101"/>
    <p:sldId id="355" r:id="rId102"/>
    <p:sldId id="422" r:id="rId103"/>
    <p:sldId id="423" r:id="rId104"/>
    <p:sldId id="427" r:id="rId105"/>
    <p:sldId id="630" r:id="rId106"/>
    <p:sldId id="632" r:id="rId107"/>
    <p:sldId id="429" r:id="rId108"/>
    <p:sldId id="570" r:id="rId109"/>
    <p:sldId id="571" r:id="rId110"/>
    <p:sldId id="361" r:id="rId111"/>
    <p:sldId id="363" r:id="rId112"/>
    <p:sldId id="364" r:id="rId113"/>
    <p:sldId id="365" r:id="rId114"/>
    <p:sldId id="366" r:id="rId115"/>
    <p:sldId id="367" r:id="rId116"/>
    <p:sldId id="382" r:id="rId117"/>
    <p:sldId id="383" r:id="rId118"/>
    <p:sldId id="384" r:id="rId119"/>
    <p:sldId id="385" r:id="rId120"/>
    <p:sldId id="386" r:id="rId121"/>
    <p:sldId id="387" r:id="rId122"/>
    <p:sldId id="602" r:id="rId123"/>
    <p:sldId id="603" r:id="rId124"/>
    <p:sldId id="467" r:id="rId125"/>
    <p:sldId id="468" r:id="rId126"/>
    <p:sldId id="469" r:id="rId127"/>
    <p:sldId id="470" r:id="rId128"/>
    <p:sldId id="604" r:id="rId129"/>
    <p:sldId id="471" r:id="rId130"/>
    <p:sldId id="472" r:id="rId131"/>
    <p:sldId id="473" r:id="rId132"/>
    <p:sldId id="474" r:id="rId133"/>
    <p:sldId id="576" r:id="rId134"/>
    <p:sldId id="577" r:id="rId135"/>
    <p:sldId id="578" r:id="rId136"/>
    <p:sldId id="579" r:id="rId137"/>
    <p:sldId id="617" r:id="rId138"/>
    <p:sldId id="393" r:id="rId139"/>
    <p:sldId id="543" r:id="rId140"/>
    <p:sldId id="544" r:id="rId141"/>
    <p:sldId id="545" r:id="rId142"/>
    <p:sldId id="546" r:id="rId143"/>
    <p:sldId id="605" r:id="rId144"/>
    <p:sldId id="434" r:id="rId145"/>
    <p:sldId id="547" r:id="rId146"/>
    <p:sldId id="548" r:id="rId147"/>
    <p:sldId id="549" r:id="rId148"/>
    <p:sldId id="550" r:id="rId149"/>
    <p:sldId id="368" r:id="rId150"/>
    <p:sldId id="369" r:id="rId151"/>
    <p:sldId id="552" r:id="rId152"/>
    <p:sldId id="628" r:id="rId153"/>
    <p:sldId id="397" r:id="rId154"/>
    <p:sldId id="553" r:id="rId155"/>
    <p:sldId id="554" r:id="rId156"/>
    <p:sldId id="555" r:id="rId157"/>
    <p:sldId id="556" r:id="rId158"/>
    <p:sldId id="624" r:id="rId159"/>
    <p:sldId id="625" r:id="rId160"/>
    <p:sldId id="626" r:id="rId161"/>
    <p:sldId id="627" r:id="rId162"/>
    <p:sldId id="557" r:id="rId163"/>
    <p:sldId id="558" r:id="rId164"/>
    <p:sldId id="559" r:id="rId165"/>
    <p:sldId id="560" r:id="rId166"/>
    <p:sldId id="370" r:id="rId167"/>
    <p:sldId id="371" r:id="rId168"/>
    <p:sldId id="404" r:id="rId169"/>
    <p:sldId id="428" r:id="rId170"/>
    <p:sldId id="606" r:id="rId171"/>
    <p:sldId id="607" r:id="rId172"/>
    <p:sldId id="608" r:id="rId173"/>
    <p:sldId id="609" r:id="rId174"/>
    <p:sldId id="610" r:id="rId175"/>
    <p:sldId id="431" r:id="rId176"/>
    <p:sldId id="432" r:id="rId177"/>
    <p:sldId id="372" r:id="rId178"/>
    <p:sldId id="373" r:id="rId179"/>
    <p:sldId id="405" r:id="rId180"/>
    <p:sldId id="406" r:id="rId181"/>
    <p:sldId id="644" r:id="rId182"/>
    <p:sldId id="645" r:id="rId183"/>
    <p:sldId id="646" r:id="rId184"/>
    <p:sldId id="374" r:id="rId185"/>
    <p:sldId id="375" r:id="rId186"/>
    <p:sldId id="441" r:id="rId187"/>
    <p:sldId id="475" r:id="rId188"/>
    <p:sldId id="476" r:id="rId189"/>
    <p:sldId id="477" r:id="rId190"/>
    <p:sldId id="478" r:id="rId191"/>
    <p:sldId id="479" r:id="rId192"/>
    <p:sldId id="480" r:id="rId193"/>
    <p:sldId id="481" r:id="rId194"/>
    <p:sldId id="575" r:id="rId195"/>
    <p:sldId id="619" r:id="rId196"/>
    <p:sldId id="620" r:id="rId197"/>
    <p:sldId id="621" r:id="rId198"/>
    <p:sldId id="362" r:id="rId199"/>
    <p:sldId id="376" r:id="rId200"/>
    <p:sldId id="377" r:id="rId201"/>
    <p:sldId id="378" r:id="rId202"/>
    <p:sldId id="379" r:id="rId203"/>
    <p:sldId id="380" r:id="rId204"/>
    <p:sldId id="381" r:id="rId205"/>
    <p:sldId id="580" r:id="rId206"/>
    <p:sldId id="582" r:id="rId207"/>
    <p:sldId id="584" r:id="rId208"/>
    <p:sldId id="585" r:id="rId209"/>
    <p:sldId id="586" r:id="rId210"/>
    <p:sldId id="587" r:id="rId211"/>
    <p:sldId id="588" r:id="rId212"/>
    <p:sldId id="589" r:id="rId213"/>
    <p:sldId id="590" r:id="rId214"/>
    <p:sldId id="591" r:id="rId215"/>
    <p:sldId id="592" r:id="rId216"/>
    <p:sldId id="593" r:id="rId217"/>
    <p:sldId id="594" r:id="rId218"/>
    <p:sldId id="595" r:id="rId219"/>
    <p:sldId id="596" r:id="rId220"/>
    <p:sldId id="597" r:id="rId221"/>
    <p:sldId id="598" r:id="rId222"/>
    <p:sldId id="599" r:id="rId223"/>
    <p:sldId id="622" r:id="rId224"/>
    <p:sldId id="600" r:id="rId225"/>
    <p:sldId id="601" r:id="rId226"/>
    <p:sldId id="641" r:id="rId227"/>
    <p:sldId id="442" r:id="rId228"/>
    <p:sldId id="443" r:id="rId229"/>
    <p:sldId id="490" r:id="rId230"/>
    <p:sldId id="492" r:id="rId231"/>
    <p:sldId id="491" r:id="rId232"/>
    <p:sldId id="494" r:id="rId233"/>
    <p:sldId id="495" r:id="rId234"/>
    <p:sldId id="496" r:id="rId235"/>
    <p:sldId id="493" r:id="rId236"/>
    <p:sldId id="498" r:id="rId237"/>
    <p:sldId id="497" r:id="rId238"/>
    <p:sldId id="500" r:id="rId239"/>
    <p:sldId id="501" r:id="rId240"/>
    <p:sldId id="502" r:id="rId241"/>
    <p:sldId id="503" r:id="rId242"/>
    <p:sldId id="504" r:id="rId243"/>
    <p:sldId id="505" r:id="rId244"/>
    <p:sldId id="506" r:id="rId245"/>
    <p:sldId id="452" r:id="rId246"/>
    <p:sldId id="454" r:id="rId247"/>
    <p:sldId id="453" r:id="rId248"/>
    <p:sldId id="455" r:id="rId249"/>
    <p:sldId id="456" r:id="rId250"/>
    <p:sldId id="458" r:id="rId251"/>
    <p:sldId id="459" r:id="rId252"/>
    <p:sldId id="457" r:id="rId253"/>
    <p:sldId id="461" r:id="rId254"/>
    <p:sldId id="611" r:id="rId255"/>
    <p:sldId id="462" r:id="rId256"/>
    <p:sldId id="463" r:id="rId257"/>
    <p:sldId id="612" r:id="rId258"/>
    <p:sldId id="464" r:id="rId259"/>
    <p:sldId id="465" r:id="rId260"/>
    <p:sldId id="613" r:id="rId261"/>
    <p:sldId id="533" r:id="rId262"/>
    <p:sldId id="534" r:id="rId263"/>
    <p:sldId id="614" r:id="rId264"/>
    <p:sldId id="535" r:id="rId265"/>
    <p:sldId id="564" r:id="rId266"/>
    <p:sldId id="562" r:id="rId267"/>
    <p:sldId id="563" r:id="rId268"/>
    <p:sldId id="460" r:id="rId269"/>
    <p:sldId id="466" r:id="rId270"/>
    <p:sldId id="616" r:id="rId271"/>
    <p:sldId id="536" r:id="rId272"/>
    <p:sldId id="537" r:id="rId273"/>
    <p:sldId id="538" r:id="rId274"/>
    <p:sldId id="540" r:id="rId275"/>
    <p:sldId id="539" r:id="rId276"/>
    <p:sldId id="541" r:id="rId277"/>
    <p:sldId id="542" r:id="rId278"/>
    <p:sldId id="448" r:id="rId279"/>
    <p:sldId id="450" r:id="rId280"/>
    <p:sldId id="449" r:id="rId281"/>
    <p:sldId id="451" r:id="rId2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CCECFF"/>
    <a:srgbClr val="99FFCC"/>
    <a:srgbClr val="FFCCFF"/>
    <a:srgbClr val="00FF00"/>
    <a:srgbClr val="FF66FF"/>
    <a:srgbClr val="FFFF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notesMaster" Target="notesMasters/notesMaster1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presProps" Target="pres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theme" Target="theme/theme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tableStyles" Target="tableStyle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0D3FEE-90AB-4617-B6E4-5D02CAB779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96EFBD5-CE00-4FC9-AD91-3CAACD0D52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63AF587-DDDD-4E78-AAE8-11C7143C032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07FEAF5-2116-4161-BEF3-C3E8BA97B8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B2F7CFF-CE00-47D4-88D7-14BD562788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581C9722-71B9-40A6-B51E-59A3B4923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67357A-8DFE-4A67-B3BE-B1668E95E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2F7CC2DE-0B0D-4E15-83DD-D208A017A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AD8CC-E435-4817-B9B2-1A2375366BD3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DAE375D0-066F-4752-9C09-30964D22AD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8CB2047-E5A2-492C-98FF-77FD0FDC2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>
            <a:extLst>
              <a:ext uri="{FF2B5EF4-FFF2-40B4-BE49-F238E27FC236}">
                <a16:creationId xmlns:a16="http://schemas.microsoft.com/office/drawing/2014/main" id="{FFFF15E5-72B0-4341-BAF5-4E95410A6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0036C-D536-4856-9085-50C3E02324BA}" type="slidenum">
              <a:rPr lang="en-US" altLang="en-US" smtClean="0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24259" name="Rectangle 2">
            <a:extLst>
              <a:ext uri="{FF2B5EF4-FFF2-40B4-BE49-F238E27FC236}">
                <a16:creationId xmlns:a16="http://schemas.microsoft.com/office/drawing/2014/main" id="{72F766D9-E373-4CA9-BD13-63EE537DE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>
            <a:extLst>
              <a:ext uri="{FF2B5EF4-FFF2-40B4-BE49-F238E27FC236}">
                <a16:creationId xmlns:a16="http://schemas.microsoft.com/office/drawing/2014/main" id="{3BAD37E5-A313-4E4C-B9B3-4D4CE2D36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1B84ABAC-3B2E-46DA-9DF5-FF7093014B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48228-517E-4F67-834F-6101462CEAE8}" type="slidenum">
              <a:rPr lang="en-US" altLang="en-US" smtClean="0"/>
              <a:pPr>
                <a:spcBef>
                  <a:spcPct val="0"/>
                </a:spcBef>
              </a:pPr>
              <a:t>234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DD200EF3-839A-412D-8018-619B68205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B0A0D666-E86F-45CB-A10B-CB3280A76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712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F5609066-8158-46C1-ABC7-4EE7EC09F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2B285F-0A1A-4630-8F9B-61A7F378CDEA}" type="slidenum">
              <a:rPr lang="en-US" altLang="en-US" smtClean="0"/>
              <a:pPr>
                <a:spcBef>
                  <a:spcPct val="0"/>
                </a:spcBef>
              </a:pPr>
              <a:t>235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CDBCBBFB-38A9-4899-B082-31263F2E1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235A9AA9-4124-4679-88A2-D51EB66B6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3564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D382F31E-96EC-4C3B-A510-1D72EB2D09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4D1627-6454-44A6-8266-D8E460FF4E12}" type="slidenum">
              <a:rPr lang="en-US" altLang="en-US" smtClean="0"/>
              <a:pPr>
                <a:spcBef>
                  <a:spcPct val="0"/>
                </a:spcBef>
              </a:pPr>
              <a:t>236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9AA2B51D-BDED-4F40-B88F-6B8BB81DB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422325D3-FB6E-4157-BFDC-F70AA34D9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9066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06010C51-55C8-476B-98AB-B42A447B0E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9F1CE8-9983-4352-9A3F-DCA604E2FBE0}" type="slidenum">
              <a:rPr lang="en-US" altLang="en-US" smtClean="0"/>
              <a:pPr>
                <a:spcBef>
                  <a:spcPct val="0"/>
                </a:spcBef>
              </a:pPr>
              <a:t>237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28710E41-458B-4DE9-87B5-FCAD9F2C2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C7B328E2-BEB6-4F94-B080-2C47A88AA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020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65303988-C8AF-45F6-8482-277A7D086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74A8DF-EBF3-4AEC-909D-2B4108D40B40}" type="slidenum">
              <a:rPr lang="en-US" altLang="en-US" smtClean="0"/>
              <a:pPr>
                <a:spcBef>
                  <a:spcPct val="0"/>
                </a:spcBef>
              </a:pPr>
              <a:t>238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87CC3E22-31AC-4931-AFDF-C2146CB5B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37CE116C-8014-4AFC-A567-D02D6C444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29363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AC2365B9-606F-4AF6-BACD-22B7B1B50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3B5CB4-70FD-46F2-896D-64763405253F}" type="slidenum">
              <a:rPr lang="en-US" altLang="en-US" smtClean="0"/>
              <a:pPr>
                <a:spcBef>
                  <a:spcPct val="0"/>
                </a:spcBef>
              </a:pPr>
              <a:t>239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7F67BE1A-504B-4C29-BF16-2134F79AAD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86D8B70-08DC-4630-8235-0505A9EF0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403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C3ECFB32-5445-4744-8295-B9576E21A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3E1D4B-892B-432F-A60D-0B8D3D137980}" type="slidenum">
              <a:rPr lang="en-US" altLang="en-US" smtClean="0"/>
              <a:pPr>
                <a:spcBef>
                  <a:spcPct val="0"/>
                </a:spcBef>
              </a:pPr>
              <a:t>240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6A0668BA-13F1-403C-A88E-AF6C677CEF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9F619A9-878A-4885-9C4A-0B225A5A3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584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5F6C9610-4CAF-4BDD-AF0C-B3BCD9F22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8B196E-EAA1-4837-B6B9-BA0654FAFD5C}" type="slidenum">
              <a:rPr lang="en-US" altLang="en-US" smtClean="0"/>
              <a:pPr>
                <a:spcBef>
                  <a:spcPct val="0"/>
                </a:spcBef>
              </a:pPr>
              <a:t>241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141B506-B0B1-48E7-AB69-2DC6D16A6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1D606184-E682-44D8-B200-1C673C5A2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743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00A98404-BC94-49F3-8CAE-8B60DFF3D4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492C9-B08D-4172-89F8-C495FB349719}" type="slidenum">
              <a:rPr lang="en-US" altLang="en-US" smtClean="0"/>
              <a:pPr>
                <a:spcBef>
                  <a:spcPct val="0"/>
                </a:spcBef>
              </a:pPr>
              <a:t>242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1AA75EB4-3762-4D13-8156-818E18FE4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65A0686C-307C-4F4C-9B92-869FD8AAB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01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AEFE6787-EBB2-4D6A-970A-6EF1CD829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08015-58C9-4794-9CC3-1C7BEE7C3E3B}" type="slidenum">
              <a:rPr lang="en-US" altLang="en-US" smtClean="0"/>
              <a:pPr>
                <a:spcBef>
                  <a:spcPct val="0"/>
                </a:spcBef>
              </a:pPr>
              <a:t>243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C7FEF6BA-6DEC-4F4C-B8F0-9F5D66387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4233B75E-1265-454E-AD82-4DD937EEF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4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>
            <a:extLst>
              <a:ext uri="{FF2B5EF4-FFF2-40B4-BE49-F238E27FC236}">
                <a16:creationId xmlns:a16="http://schemas.microsoft.com/office/drawing/2014/main" id="{868FAE5C-FD94-4937-BCA1-1EEDF087D1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0D8D2-FCB9-4025-B4FE-C1C55F7A14E7}" type="slidenum">
              <a:rPr lang="en-US" altLang="en-US" smtClean="0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226307" name="Rectangle 2">
            <a:extLst>
              <a:ext uri="{FF2B5EF4-FFF2-40B4-BE49-F238E27FC236}">
                <a16:creationId xmlns:a16="http://schemas.microsoft.com/office/drawing/2014/main" id="{0F8CB756-E8A7-4AFE-B5C4-B286BC0AF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>
            <a:extLst>
              <a:ext uri="{FF2B5EF4-FFF2-40B4-BE49-F238E27FC236}">
                <a16:creationId xmlns:a16="http://schemas.microsoft.com/office/drawing/2014/main" id="{1751E5D3-A31A-4B7C-A6E9-F2C9B179C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3CAC9734-8D29-416A-8741-01504F320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4F1696-0A44-466D-AC7B-DD96198B4062}" type="slidenum">
              <a:rPr lang="en-US" altLang="en-US" smtClean="0"/>
              <a:pPr>
                <a:spcBef>
                  <a:spcPct val="0"/>
                </a:spcBef>
              </a:pPr>
              <a:t>244</a:t>
            </a:fld>
            <a:endParaRPr lang="en-US" altLang="en-U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7DD0E02D-562B-4F4F-9482-6ABFF68923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95C2F192-2F80-4B73-87EB-73A7BAC7A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0526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54F36A2A-5133-44BE-93A0-346FFBF82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594D0E-B5CC-4A40-B486-3A2E9A1FC0CE}" type="slidenum">
              <a:rPr lang="en-US" altLang="en-US" smtClean="0"/>
              <a:pPr>
                <a:spcBef>
                  <a:spcPct val="0"/>
                </a:spcBef>
              </a:pPr>
              <a:t>245</a:t>
            </a:fld>
            <a:endParaRPr lang="en-US" altLang="en-U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40C5BF96-8B32-43EA-B1DB-44FF2C9A4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EA05342D-D098-4A2A-AF05-B53F2B75C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2375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540BDCF6-3A12-4986-93F5-5433F0026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6660FE-793A-485D-A4CF-C6F97C3CD9E1}" type="slidenum">
              <a:rPr lang="en-US" altLang="en-US" smtClean="0"/>
              <a:pPr>
                <a:spcBef>
                  <a:spcPct val="0"/>
                </a:spcBef>
              </a:pPr>
              <a:t>246</a:t>
            </a:fld>
            <a:endParaRPr lang="en-US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30B9C117-E891-474F-B3E3-1C0D2023B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4FD61B26-FAE4-467C-A279-D8AAD5DD2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788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38B7A4C9-167A-4615-A550-8446ABD6F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5E69E5-7BA1-4AAC-8B3E-B228DC8E5EB6}" type="slidenum">
              <a:rPr lang="en-US" altLang="en-US" smtClean="0"/>
              <a:pPr>
                <a:spcBef>
                  <a:spcPct val="0"/>
                </a:spcBef>
              </a:pPr>
              <a:t>247</a:t>
            </a:fld>
            <a:endParaRPr lang="en-US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05546D1B-F966-4DE6-A38E-FD635DD92F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6773F287-7393-4F8B-AA61-C2179C12A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4445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75D4CFA0-ECFB-46EE-8F98-055A86A70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29322F-EC30-4A9A-B010-71EA7083B847}" type="slidenum">
              <a:rPr lang="en-US" altLang="en-US" smtClean="0"/>
              <a:pPr>
                <a:spcBef>
                  <a:spcPct val="0"/>
                </a:spcBef>
              </a:pPr>
              <a:t>248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4CAF35FC-C031-4FFF-BC67-C7649BC17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BA59F2BB-1506-4336-9727-93F06845E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7388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8FAB1969-9CAE-430C-B01A-6F7AE67D3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63FC9F-E86B-43E9-9581-31626C8F29A3}" type="slidenum">
              <a:rPr lang="en-US" altLang="en-US" smtClean="0"/>
              <a:pPr>
                <a:spcBef>
                  <a:spcPct val="0"/>
                </a:spcBef>
              </a:pPr>
              <a:t>249</a:t>
            </a:fld>
            <a:endParaRPr lang="en-US" altLang="en-US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F6B4DA4C-AC81-4051-9C5B-DF6F7CFE7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BC0B4EB0-32FF-400A-8F99-F08F97BCD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4383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81E8E9C4-FC04-4BFA-AEF4-F7276BB3C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D1E26-5AAB-4D65-B0C0-2CF79017FEB9}" type="slidenum">
              <a:rPr lang="en-US" altLang="en-US" smtClean="0"/>
              <a:pPr>
                <a:spcBef>
                  <a:spcPct val="0"/>
                </a:spcBef>
              </a:pPr>
              <a:t>250</a:t>
            </a:fld>
            <a:endParaRPr lang="en-US" altLang="en-US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5DAED8F-B18D-4C51-8D0A-EBE7F8C7D6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1EAE5AC9-5D3F-4769-8E41-3AE8F2712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8574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CDC28246-63DE-4A34-AB58-8CE9463B8A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94AC6-AC9F-48B5-AB1C-C18B640229FA}" type="slidenum">
              <a:rPr lang="en-US" altLang="en-US" smtClean="0"/>
              <a:pPr>
                <a:spcBef>
                  <a:spcPct val="0"/>
                </a:spcBef>
              </a:pPr>
              <a:t>251</a:t>
            </a:fld>
            <a:endParaRPr lang="en-US" altLang="en-US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B04A3B09-4DB0-4162-9DEE-09B3DE88A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C8CB070F-4210-4BE5-83A3-601B722C6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3959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8B2D7C03-446C-43D9-92B2-3577E7553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024A8-5E6B-4C39-9042-B8E24AE7BD88}" type="slidenum">
              <a:rPr lang="en-US" altLang="en-US" smtClean="0"/>
              <a:pPr>
                <a:spcBef>
                  <a:spcPct val="0"/>
                </a:spcBef>
              </a:pPr>
              <a:t>252</a:t>
            </a:fld>
            <a:endParaRPr lang="en-US" altLang="en-US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3E40C26E-DC1C-465B-BBDF-D6A90BB81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933F4ADC-6BC7-41CC-A369-7A8BAE857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38251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0E6B11E0-AF98-443B-8A20-5732C16C62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E0CE0-486C-46FF-BE6E-3681EFCAF18B}" type="slidenum">
              <a:rPr lang="en-US" altLang="en-US" smtClean="0"/>
              <a:pPr>
                <a:spcBef>
                  <a:spcPct val="0"/>
                </a:spcBef>
              </a:pPr>
              <a:t>253</a:t>
            </a:fld>
            <a:endParaRPr lang="en-US" altLang="en-US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E21D66B0-70F3-45DF-B7EB-CCAE46B38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6D43B740-7CD2-49B9-A200-A299A2BFB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6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>
            <a:extLst>
              <a:ext uri="{FF2B5EF4-FFF2-40B4-BE49-F238E27FC236}">
                <a16:creationId xmlns:a16="http://schemas.microsoft.com/office/drawing/2014/main" id="{0AEB92C7-978C-4681-AC9D-535430659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6DBBA6-1599-477A-BF56-C1BCC1865CC0}" type="slidenum">
              <a:rPr lang="en-US" altLang="en-US" smtClean="0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28355" name="Rectangle 2">
            <a:extLst>
              <a:ext uri="{FF2B5EF4-FFF2-40B4-BE49-F238E27FC236}">
                <a16:creationId xmlns:a16="http://schemas.microsoft.com/office/drawing/2014/main" id="{B0C7FDA8-C9D7-492E-A038-905DB9DF55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>
            <a:extLst>
              <a:ext uri="{FF2B5EF4-FFF2-40B4-BE49-F238E27FC236}">
                <a16:creationId xmlns:a16="http://schemas.microsoft.com/office/drawing/2014/main" id="{0BBD5807-C875-4A2C-B08B-77B5E77A9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9784EA7C-295D-4251-88D2-1C272C416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4BA56B-FE6A-47CA-B6FA-570D2B9FE8E8}" type="slidenum">
              <a:rPr lang="en-US" altLang="en-US" smtClean="0"/>
              <a:pPr>
                <a:spcBef>
                  <a:spcPct val="0"/>
                </a:spcBef>
              </a:pPr>
              <a:t>255</a:t>
            </a:fld>
            <a:endParaRPr lang="en-US" altLang="en-US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CDEF1CF6-91DD-4ADA-A277-46F45068D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833DDBD4-01CD-4451-9FEE-422F9E58F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78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41972CDC-187B-4AA6-B47D-C9EB35A349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84306-F328-4106-ABA7-66B2219649A0}" type="slidenum">
              <a:rPr lang="en-US" altLang="en-US" smtClean="0"/>
              <a:pPr>
                <a:spcBef>
                  <a:spcPct val="0"/>
                </a:spcBef>
              </a:pPr>
              <a:t>256</a:t>
            </a:fld>
            <a:endParaRPr lang="en-US" altLang="en-US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A7FD2F9-0BE7-49DC-93EE-CF7034F5F1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35F3CF8E-3D50-4B6F-A234-7A2FCEC53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2126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87961242-38D1-4A38-ACE2-1AD78337C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E75AFE-EB27-4626-A696-6E72058597C2}" type="slidenum">
              <a:rPr lang="en-US" altLang="en-US" smtClean="0"/>
              <a:pPr>
                <a:spcBef>
                  <a:spcPct val="0"/>
                </a:spcBef>
              </a:pPr>
              <a:t>258</a:t>
            </a:fld>
            <a:endParaRPr lang="en-US" altLang="en-US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331D665A-7FD0-4050-A0EF-34081EB034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A19C61FD-5617-4706-AA2A-DEE6EA3EB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263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BEDB169F-DA22-4DB5-AAAC-94E57A29F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EE452B-F1E4-492A-8395-CB9D25D52AA1}" type="slidenum">
              <a:rPr lang="en-US" altLang="en-US" smtClean="0"/>
              <a:pPr>
                <a:spcBef>
                  <a:spcPct val="0"/>
                </a:spcBef>
              </a:pPr>
              <a:t>259</a:t>
            </a:fld>
            <a:endParaRPr lang="en-US" altLang="en-US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0C881135-386E-4937-84BC-FD8238F91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CECECCAD-E44C-428C-9A63-BFA49B595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0714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C890E52F-8FEE-4654-B599-3224E8CC9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F06E60-0942-492B-9EB0-C9A3F4FA1925}" type="slidenum">
              <a:rPr lang="en-US" altLang="en-US" smtClean="0"/>
              <a:pPr>
                <a:spcBef>
                  <a:spcPct val="0"/>
                </a:spcBef>
              </a:pPr>
              <a:t>261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BE5CA409-0315-481D-AA52-D0E2B3160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FCD07965-B62C-4156-937B-3CF0BF2D8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85418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9DCFB324-D4AA-4931-83FF-F3F0FAD0DA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D45CC0-FF39-4A04-AE85-F399CD28F03E}" type="slidenum">
              <a:rPr lang="en-US" altLang="en-US" smtClean="0"/>
              <a:pPr>
                <a:spcBef>
                  <a:spcPct val="0"/>
                </a:spcBef>
              </a:pPr>
              <a:t>262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397DCDCB-3744-421F-90B4-D11FE34A3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37A0C822-21E2-407E-9085-DFE228DCC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035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E36FAD19-AE47-4185-A01A-E536182A9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E92BE-4B01-4CA1-8B6B-998D5CCA972B}" type="slidenum">
              <a:rPr lang="en-US" altLang="en-US" smtClean="0"/>
              <a:pPr>
                <a:spcBef>
                  <a:spcPct val="0"/>
                </a:spcBef>
              </a:pPr>
              <a:t>264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DA4738C0-7E0A-43AC-AFEE-0DCD5C4C8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D1636159-D6E3-4CCC-A9D3-6B33DAD5C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687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17ACC381-AB95-4731-BAAD-B033C1D67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467BA5-4E50-4D0E-9821-AB1751B50097}" type="slidenum">
              <a:rPr lang="en-US" altLang="en-US" smtClean="0"/>
              <a:pPr>
                <a:spcBef>
                  <a:spcPct val="0"/>
                </a:spcBef>
              </a:pPr>
              <a:t>265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9B74266D-C012-4491-9BA9-25418B7AB4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EA2386F-D3C8-477B-B5C6-F71957FC2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81060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C5FAC811-CAB2-44EE-8B8E-22DFCFB82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FC63E-4870-497C-8BBA-F08F736ECA3C}" type="slidenum">
              <a:rPr lang="en-US" altLang="en-US" smtClean="0"/>
              <a:pPr>
                <a:spcBef>
                  <a:spcPct val="0"/>
                </a:spcBef>
              </a:pPr>
              <a:t>266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0CDEB234-838D-4463-86D8-F233F05F2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4C262725-5049-4C7B-B0E6-47F0B1CC1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2821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A225E732-D59F-4265-9494-4986D6D1DE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054CE-328B-49C4-9F16-E84C49D5690F}" type="slidenum">
              <a:rPr lang="en-US" altLang="en-US" smtClean="0"/>
              <a:pPr>
                <a:spcBef>
                  <a:spcPct val="0"/>
                </a:spcBef>
              </a:pPr>
              <a:t>267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A844074D-C042-4B1A-9219-2D7CC2928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97D3D7A0-60CA-4884-841E-673155070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81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>
            <a:extLst>
              <a:ext uri="{FF2B5EF4-FFF2-40B4-BE49-F238E27FC236}">
                <a16:creationId xmlns:a16="http://schemas.microsoft.com/office/drawing/2014/main" id="{113FAEE4-0739-4FCB-857B-EE3D9146D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F43B2-C450-48A5-99AA-C11F2A70AFA9}" type="slidenum">
              <a:rPr lang="en-US" altLang="en-US" smtClean="0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230403" name="Rectangle 2">
            <a:extLst>
              <a:ext uri="{FF2B5EF4-FFF2-40B4-BE49-F238E27FC236}">
                <a16:creationId xmlns:a16="http://schemas.microsoft.com/office/drawing/2014/main" id="{0D8BFE02-A556-48E7-99D8-738DD82C7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>
            <a:extLst>
              <a:ext uri="{FF2B5EF4-FFF2-40B4-BE49-F238E27FC236}">
                <a16:creationId xmlns:a16="http://schemas.microsoft.com/office/drawing/2014/main" id="{F8CE675C-C63F-4A42-8C97-D38F8CC13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66DDBF20-6E19-43D9-9E74-51627FE273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F8BBF1-B036-4F28-BAA4-2A216342FB00}" type="slidenum">
              <a:rPr lang="en-US" altLang="en-US" smtClean="0"/>
              <a:pPr>
                <a:spcBef>
                  <a:spcPct val="0"/>
                </a:spcBef>
              </a:pPr>
              <a:t>268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9CDDB21F-389F-45EA-8163-4E5ADFB15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9E10C7D-0040-434B-A9D5-2F9C7F4F8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31340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E074870B-E8E5-4ABB-9344-6D0D291EF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4244F4-12FF-4320-BF41-06C4EAC4C18E}" type="slidenum">
              <a:rPr lang="en-US" altLang="en-US" smtClean="0"/>
              <a:pPr>
                <a:spcBef>
                  <a:spcPct val="0"/>
                </a:spcBef>
              </a:pPr>
              <a:t>269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262ECF17-41DF-4502-843A-9269C3704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BEB13493-EAD9-42FE-8CFA-8FE8C4737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3919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6B87B92E-2FB6-4F69-A4DB-E77C160B9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28330E-5AD2-451B-929C-0DB910AA8454}" type="slidenum">
              <a:rPr lang="en-US" altLang="en-US" smtClean="0"/>
              <a:pPr>
                <a:spcBef>
                  <a:spcPct val="0"/>
                </a:spcBef>
              </a:pPr>
              <a:t>271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3C9F5572-1A94-4630-9B3D-7885C0325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0AFB5279-AAD8-4A2F-AD92-92739946C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4881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02B25E4D-2261-424E-A06C-58EF075A5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662213-F841-4CC2-B8A1-FA9E72237EEC}" type="slidenum">
              <a:rPr lang="en-US" altLang="en-US" smtClean="0"/>
              <a:pPr>
                <a:spcBef>
                  <a:spcPct val="0"/>
                </a:spcBef>
              </a:pPr>
              <a:t>272</a:t>
            </a:fld>
            <a:endParaRPr lang="en-US" altLang="en-US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655C6D3C-A665-4CF1-B196-D93617745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6CF36DD5-ADC2-4450-8B48-F14808343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1991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9CB1509E-4025-4623-9921-AF6B16D0C6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4EE3A2-DCAF-45C0-B3D8-B82C0F3C5133}" type="slidenum">
              <a:rPr lang="en-US" altLang="en-US" smtClean="0"/>
              <a:pPr>
                <a:spcBef>
                  <a:spcPct val="0"/>
                </a:spcBef>
              </a:pPr>
              <a:t>273</a:t>
            </a:fld>
            <a:endParaRPr lang="en-US" altLang="en-US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2EAFE3E1-125F-4087-BAC9-34BD8FDD56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CE25D0F6-75BA-4A52-8A72-35EB686EC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8406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F67455E1-C814-4DF5-BAF6-F6D86ACAF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2E6E21-D98D-41EB-8B98-470E15CBFBD2}" type="slidenum">
              <a:rPr lang="en-US" altLang="en-US" smtClean="0"/>
              <a:pPr>
                <a:spcBef>
                  <a:spcPct val="0"/>
                </a:spcBef>
              </a:pPr>
              <a:t>274</a:t>
            </a:fld>
            <a:endParaRPr lang="en-US" altLang="en-US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F0D50402-FDF1-44C4-B518-738A01840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4C578327-F684-4517-B79B-92F573133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2454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72310A5D-D4E0-47DD-99B7-F821FBFCF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88525-BADB-4B2C-A0BA-68CA3DAB659B}" type="slidenum">
              <a:rPr lang="en-US" altLang="en-US" smtClean="0"/>
              <a:pPr>
                <a:spcBef>
                  <a:spcPct val="0"/>
                </a:spcBef>
              </a:pPr>
              <a:t>275</a:t>
            </a:fld>
            <a:endParaRPr lang="en-US" altLang="en-US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1060AB49-0FF3-4424-B6DB-445457F75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446AF42E-9AB1-444E-A140-40587EBD3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8071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DBBD68FB-1B6C-47D1-AF09-7FB6BD9CE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AE03E8-BF08-4717-AF0A-8957D5FE8AD5}" type="slidenum">
              <a:rPr lang="en-US" altLang="en-US" smtClean="0"/>
              <a:pPr>
                <a:spcBef>
                  <a:spcPct val="0"/>
                </a:spcBef>
              </a:pPr>
              <a:t>276</a:t>
            </a:fld>
            <a:endParaRPr lang="en-US" altLang="en-US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6E2264DA-A1CE-44E9-9810-130F1A491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DD10CB34-B44D-44A6-8E5F-8550629BC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8497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903523CA-9A8B-4322-AEE9-A616E5DB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85F69A-C0BA-46D8-8DBB-47B66B6200EE}" type="slidenum">
              <a:rPr lang="en-US" altLang="en-US" smtClean="0"/>
              <a:pPr>
                <a:spcBef>
                  <a:spcPct val="0"/>
                </a:spcBef>
              </a:pPr>
              <a:t>277</a:t>
            </a:fld>
            <a:endParaRPr lang="en-US" altLang="en-US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C75F628-118E-4041-B602-C1C43ABA2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29D29EC5-3A7A-4066-8A70-C554365CE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5883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697076C5-9CBC-4261-88CC-32A45BE72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8E9D6B-F3B7-4278-8371-918ABD823218}" type="slidenum">
              <a:rPr lang="en-US" altLang="en-US" smtClean="0"/>
              <a:pPr>
                <a:spcBef>
                  <a:spcPct val="0"/>
                </a:spcBef>
              </a:pPr>
              <a:t>278</a:t>
            </a:fld>
            <a:endParaRPr lang="en-US" altLang="en-US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2206D059-6AB7-44B3-BFFA-0B93D045D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5423AE60-A70D-4A64-9B66-775D71560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2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1FAECB31-EB34-4CB8-827F-BB493BDBD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DBEB15-DDD2-4983-9867-1D2B30E1BDBB}" type="slidenum">
              <a:rPr lang="en-US" altLang="en-US" smtClean="0"/>
              <a:pPr>
                <a:spcBef>
                  <a:spcPct val="0"/>
                </a:spcBef>
              </a:pPr>
              <a:t>117</a:t>
            </a:fld>
            <a:endParaRPr lang="en-US" altLang="en-US"/>
          </a:p>
        </p:txBody>
      </p:sp>
      <p:sp>
        <p:nvSpPr>
          <p:cNvPr id="232451" name="Rectangle 2">
            <a:extLst>
              <a:ext uri="{FF2B5EF4-FFF2-40B4-BE49-F238E27FC236}">
                <a16:creationId xmlns:a16="http://schemas.microsoft.com/office/drawing/2014/main" id="{17F15AF3-6DD6-42D2-9686-F049BB53C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>
            <a:extLst>
              <a:ext uri="{FF2B5EF4-FFF2-40B4-BE49-F238E27FC236}">
                <a16:creationId xmlns:a16="http://schemas.microsoft.com/office/drawing/2014/main" id="{0612C01E-3084-474B-A8EC-49043B7E9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E438C77C-4B62-4DC0-8514-73D7C58B0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F9AC7C-0BB4-46C0-9EC7-14D37010C0EA}" type="slidenum">
              <a:rPr lang="en-US" altLang="en-US" smtClean="0"/>
              <a:pPr>
                <a:spcBef>
                  <a:spcPct val="0"/>
                </a:spcBef>
              </a:pPr>
              <a:t>279</a:t>
            </a:fld>
            <a:endParaRPr lang="en-US" altLang="en-US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12D49ABF-4891-43AB-9441-F89B65F6D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79C3924A-1324-44F6-A6E3-7DCC9A907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104104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51133A66-5646-4FE1-B75C-C9A47A90F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F489D2-5919-42F2-907D-B82AECD450A6}" type="slidenum">
              <a:rPr lang="en-US" altLang="en-US" smtClean="0"/>
              <a:pPr>
                <a:spcBef>
                  <a:spcPct val="0"/>
                </a:spcBef>
              </a:pPr>
              <a:t>280</a:t>
            </a:fld>
            <a:endParaRPr lang="en-US" altLang="en-US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4BAD2F50-5BF1-4E4F-99DD-EEB5EEB3A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6036D0F0-490B-4A10-9122-6660C2B7AA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8594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8C159658-5765-4DCB-978C-5809273E59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1F1DB1-0ACB-4145-AB46-F30B00978B14}" type="slidenum">
              <a:rPr lang="en-US" altLang="en-US" smtClean="0"/>
              <a:pPr>
                <a:spcBef>
                  <a:spcPct val="0"/>
                </a:spcBef>
              </a:pPr>
              <a:t>281</a:t>
            </a:fld>
            <a:endParaRPr lang="en-US" altLang="en-US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6385DC47-908D-4CD0-8053-38B705CFC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87E090FF-6D04-4E07-A08F-3B57BB11F9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46EF73B2-0E71-4A6C-A0DD-A7A22C20F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F8636-349F-406B-8673-35A621CA89DD}" type="slidenum">
              <a:rPr lang="en-US" altLang="en-US" smtClean="0"/>
              <a:pPr>
                <a:spcBef>
                  <a:spcPct val="0"/>
                </a:spcBef>
              </a:pPr>
              <a:t>118</a:t>
            </a:fld>
            <a:endParaRPr lang="en-US" altLang="en-US"/>
          </a:p>
        </p:txBody>
      </p:sp>
      <p:sp>
        <p:nvSpPr>
          <p:cNvPr id="234499" name="Rectangle 2">
            <a:extLst>
              <a:ext uri="{FF2B5EF4-FFF2-40B4-BE49-F238E27FC236}">
                <a16:creationId xmlns:a16="http://schemas.microsoft.com/office/drawing/2014/main" id="{8A2FA3FF-D318-4F42-9F75-5FEC214E3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>
            <a:extLst>
              <a:ext uri="{FF2B5EF4-FFF2-40B4-BE49-F238E27FC236}">
                <a16:creationId xmlns:a16="http://schemas.microsoft.com/office/drawing/2014/main" id="{313EA08B-DAAE-4719-8181-9FB546DFF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>
            <a:extLst>
              <a:ext uri="{FF2B5EF4-FFF2-40B4-BE49-F238E27FC236}">
                <a16:creationId xmlns:a16="http://schemas.microsoft.com/office/drawing/2014/main" id="{1ED7A8E4-9B3E-4D4B-9E35-F397447C44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D41D7E-9BC8-4C43-9FDB-FB04ECEE8267}" type="slidenum">
              <a:rPr lang="en-US" altLang="en-US" smtClean="0"/>
              <a:pPr>
                <a:spcBef>
                  <a:spcPct val="0"/>
                </a:spcBef>
              </a:pPr>
              <a:t>119</a:t>
            </a:fld>
            <a:endParaRPr lang="en-US" altLang="en-US"/>
          </a:p>
        </p:txBody>
      </p:sp>
      <p:sp>
        <p:nvSpPr>
          <p:cNvPr id="236547" name="Rectangle 2">
            <a:extLst>
              <a:ext uri="{FF2B5EF4-FFF2-40B4-BE49-F238E27FC236}">
                <a16:creationId xmlns:a16="http://schemas.microsoft.com/office/drawing/2014/main" id="{F1A4D5DE-48AC-4489-A2B3-47E6760CE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>
            <a:extLst>
              <a:ext uri="{FF2B5EF4-FFF2-40B4-BE49-F238E27FC236}">
                <a16:creationId xmlns:a16="http://schemas.microsoft.com/office/drawing/2014/main" id="{3B4CE259-59D7-404D-8BFE-F96BE327D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id="{F8BD068C-D04C-4DE3-9490-3111E5668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D847ED-B235-4237-B65A-2301F6F6621E}" type="slidenum">
              <a:rPr lang="en-US" altLang="en-US" smtClean="0"/>
              <a:pPr>
                <a:spcBef>
                  <a:spcPct val="0"/>
                </a:spcBef>
              </a:pPr>
              <a:t>120</a:t>
            </a:fld>
            <a:endParaRPr lang="en-US" altLang="en-US"/>
          </a:p>
        </p:txBody>
      </p:sp>
      <p:sp>
        <p:nvSpPr>
          <p:cNvPr id="238595" name="Rectangle 2">
            <a:extLst>
              <a:ext uri="{FF2B5EF4-FFF2-40B4-BE49-F238E27FC236}">
                <a16:creationId xmlns:a16="http://schemas.microsoft.com/office/drawing/2014/main" id="{FE36F800-49F1-471D-9EDB-3B9EC3DF4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>
            <a:extLst>
              <a:ext uri="{FF2B5EF4-FFF2-40B4-BE49-F238E27FC236}">
                <a16:creationId xmlns:a16="http://schemas.microsoft.com/office/drawing/2014/main" id="{518813AB-4A77-479D-934F-9ADE779E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>
            <a:extLst>
              <a:ext uri="{FF2B5EF4-FFF2-40B4-BE49-F238E27FC236}">
                <a16:creationId xmlns:a16="http://schemas.microsoft.com/office/drawing/2014/main" id="{4FEFC0A6-D40C-4C32-AEF4-621A79364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18F94C-A6FB-4B34-8D3E-7A76027AAC9C}" type="slidenum">
              <a:rPr lang="en-US" altLang="en-US" smtClean="0"/>
              <a:pPr>
                <a:spcBef>
                  <a:spcPct val="0"/>
                </a:spcBef>
              </a:pPr>
              <a:t>121</a:t>
            </a:fld>
            <a:endParaRPr lang="en-US" altLang="en-US"/>
          </a:p>
        </p:txBody>
      </p:sp>
      <p:sp>
        <p:nvSpPr>
          <p:cNvPr id="240643" name="Rectangle 2">
            <a:extLst>
              <a:ext uri="{FF2B5EF4-FFF2-40B4-BE49-F238E27FC236}">
                <a16:creationId xmlns:a16="http://schemas.microsoft.com/office/drawing/2014/main" id="{CCE4E1CE-9F73-4376-8D0D-18FAA6BD0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>
            <a:extLst>
              <a:ext uri="{FF2B5EF4-FFF2-40B4-BE49-F238E27FC236}">
                <a16:creationId xmlns:a16="http://schemas.microsoft.com/office/drawing/2014/main" id="{583F9F6E-DD23-44E5-9B25-873EBDBF8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>
            <a:extLst>
              <a:ext uri="{FF2B5EF4-FFF2-40B4-BE49-F238E27FC236}">
                <a16:creationId xmlns:a16="http://schemas.microsoft.com/office/drawing/2014/main" id="{48B8BDAD-667A-44D4-8C67-CD754B3BF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D6B06A-2C13-4233-8F4F-E3A3558F92CE}" type="slidenum">
              <a:rPr lang="en-US" altLang="en-US" smtClean="0"/>
              <a:pPr>
                <a:spcBef>
                  <a:spcPct val="0"/>
                </a:spcBef>
              </a:pPr>
              <a:t>124</a:t>
            </a:fld>
            <a:endParaRPr lang="en-US" altLang="en-US"/>
          </a:p>
        </p:txBody>
      </p:sp>
      <p:sp>
        <p:nvSpPr>
          <p:cNvPr id="242691" name="Rectangle 2">
            <a:extLst>
              <a:ext uri="{FF2B5EF4-FFF2-40B4-BE49-F238E27FC236}">
                <a16:creationId xmlns:a16="http://schemas.microsoft.com/office/drawing/2014/main" id="{F1BAC30A-033D-4D78-AA42-645A0DF67A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>
            <a:extLst>
              <a:ext uri="{FF2B5EF4-FFF2-40B4-BE49-F238E27FC236}">
                <a16:creationId xmlns:a16="http://schemas.microsoft.com/office/drawing/2014/main" id="{93FD01E4-1729-4E5D-99F1-052B96C8C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D6B78A39-E905-4793-8067-2971F5B03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AD0BD7-EDE2-4E6F-B044-C313D8CDE3B3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611B941-3473-4997-ACF8-0CC659BE8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1F1C416-FCB1-425F-B3E1-EC649B9DB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>
            <a:extLst>
              <a:ext uri="{FF2B5EF4-FFF2-40B4-BE49-F238E27FC236}">
                <a16:creationId xmlns:a16="http://schemas.microsoft.com/office/drawing/2014/main" id="{C3708623-78AB-4027-BE8E-F94487560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2DC61-0D5A-4AC6-ABCE-BF775FE01065}" type="slidenum">
              <a:rPr lang="en-US" altLang="en-US" smtClean="0"/>
              <a:pPr>
                <a:spcBef>
                  <a:spcPct val="0"/>
                </a:spcBef>
              </a:pPr>
              <a:t>125</a:t>
            </a:fld>
            <a:endParaRPr lang="en-US" altLang="en-US"/>
          </a:p>
        </p:txBody>
      </p:sp>
      <p:sp>
        <p:nvSpPr>
          <p:cNvPr id="244739" name="Rectangle 2">
            <a:extLst>
              <a:ext uri="{FF2B5EF4-FFF2-40B4-BE49-F238E27FC236}">
                <a16:creationId xmlns:a16="http://schemas.microsoft.com/office/drawing/2014/main" id="{D676208D-C71D-433F-84DD-F76EAA417B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>
            <a:extLst>
              <a:ext uri="{FF2B5EF4-FFF2-40B4-BE49-F238E27FC236}">
                <a16:creationId xmlns:a16="http://schemas.microsoft.com/office/drawing/2014/main" id="{59B41AA8-FE6A-438B-B956-4DA064B6D8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>
            <a:extLst>
              <a:ext uri="{FF2B5EF4-FFF2-40B4-BE49-F238E27FC236}">
                <a16:creationId xmlns:a16="http://schemas.microsoft.com/office/drawing/2014/main" id="{AB1CE218-F035-4336-98CA-D515A041E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8C8F6-CF53-4754-A11D-3BF9AAF4BFC4}" type="slidenum">
              <a:rPr lang="en-US" altLang="en-US" smtClean="0"/>
              <a:pPr>
                <a:spcBef>
                  <a:spcPct val="0"/>
                </a:spcBef>
              </a:pPr>
              <a:t>126</a:t>
            </a:fld>
            <a:endParaRPr lang="en-US" altLang="en-US"/>
          </a:p>
        </p:txBody>
      </p:sp>
      <p:sp>
        <p:nvSpPr>
          <p:cNvPr id="246787" name="Rectangle 2">
            <a:extLst>
              <a:ext uri="{FF2B5EF4-FFF2-40B4-BE49-F238E27FC236}">
                <a16:creationId xmlns:a16="http://schemas.microsoft.com/office/drawing/2014/main" id="{D3C7E9D2-4027-46D7-92A8-368817051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>
            <a:extLst>
              <a:ext uri="{FF2B5EF4-FFF2-40B4-BE49-F238E27FC236}">
                <a16:creationId xmlns:a16="http://schemas.microsoft.com/office/drawing/2014/main" id="{2A17F268-AB31-4137-A5E8-01C1EB085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>
            <a:extLst>
              <a:ext uri="{FF2B5EF4-FFF2-40B4-BE49-F238E27FC236}">
                <a16:creationId xmlns:a16="http://schemas.microsoft.com/office/drawing/2014/main" id="{6E9462C6-33FB-461E-A278-8B107B2A3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F3DAD7-90CC-4C6C-ABEE-9AE6FF69376F}" type="slidenum">
              <a:rPr lang="en-US" altLang="en-US" smtClean="0"/>
              <a:pPr>
                <a:spcBef>
                  <a:spcPct val="0"/>
                </a:spcBef>
              </a:pPr>
              <a:t>127</a:t>
            </a:fld>
            <a:endParaRPr lang="en-US" altLang="en-US"/>
          </a:p>
        </p:txBody>
      </p:sp>
      <p:sp>
        <p:nvSpPr>
          <p:cNvPr id="248835" name="Rectangle 2">
            <a:extLst>
              <a:ext uri="{FF2B5EF4-FFF2-40B4-BE49-F238E27FC236}">
                <a16:creationId xmlns:a16="http://schemas.microsoft.com/office/drawing/2014/main" id="{65E80AF6-163F-4D1B-8263-D9773DDF4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>
            <a:extLst>
              <a:ext uri="{FF2B5EF4-FFF2-40B4-BE49-F238E27FC236}">
                <a16:creationId xmlns:a16="http://schemas.microsoft.com/office/drawing/2014/main" id="{7C6CE976-9E5B-401C-8B44-FCAA88AFC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>
            <a:extLst>
              <a:ext uri="{FF2B5EF4-FFF2-40B4-BE49-F238E27FC236}">
                <a16:creationId xmlns:a16="http://schemas.microsoft.com/office/drawing/2014/main" id="{51E848F9-4056-452D-BC6C-4CACA0829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43D809-3C98-4EDF-8AF4-FF6AB8106F4B}" type="slidenum">
              <a:rPr lang="en-US" altLang="en-US" smtClean="0"/>
              <a:pPr>
                <a:spcBef>
                  <a:spcPct val="0"/>
                </a:spcBef>
              </a:pPr>
              <a:t>129</a:t>
            </a:fld>
            <a:endParaRPr lang="en-US" altLang="en-US"/>
          </a:p>
        </p:txBody>
      </p:sp>
      <p:sp>
        <p:nvSpPr>
          <p:cNvPr id="250883" name="Rectangle 2">
            <a:extLst>
              <a:ext uri="{FF2B5EF4-FFF2-40B4-BE49-F238E27FC236}">
                <a16:creationId xmlns:a16="http://schemas.microsoft.com/office/drawing/2014/main" id="{A58E9E47-3A8C-4469-B42C-39A7C3BA9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>
            <a:extLst>
              <a:ext uri="{FF2B5EF4-FFF2-40B4-BE49-F238E27FC236}">
                <a16:creationId xmlns:a16="http://schemas.microsoft.com/office/drawing/2014/main" id="{E21281A4-ECF8-44EE-9D35-C213451A1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>
            <a:extLst>
              <a:ext uri="{FF2B5EF4-FFF2-40B4-BE49-F238E27FC236}">
                <a16:creationId xmlns:a16="http://schemas.microsoft.com/office/drawing/2014/main" id="{27C42C7F-FE7E-4A2A-BAB9-616597C15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E7C625-4E69-4DCB-B251-0518F175DE5C}" type="slidenum">
              <a:rPr lang="en-US" altLang="en-US" smtClean="0"/>
              <a:pPr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252931" name="Rectangle 2">
            <a:extLst>
              <a:ext uri="{FF2B5EF4-FFF2-40B4-BE49-F238E27FC236}">
                <a16:creationId xmlns:a16="http://schemas.microsoft.com/office/drawing/2014/main" id="{FBD649B6-C800-4AEE-8335-F297EEC67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>
            <a:extLst>
              <a:ext uri="{FF2B5EF4-FFF2-40B4-BE49-F238E27FC236}">
                <a16:creationId xmlns:a16="http://schemas.microsoft.com/office/drawing/2014/main" id="{1CD52363-F5DE-40A0-8EAC-F87C89199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>
            <a:extLst>
              <a:ext uri="{FF2B5EF4-FFF2-40B4-BE49-F238E27FC236}">
                <a16:creationId xmlns:a16="http://schemas.microsoft.com/office/drawing/2014/main" id="{6A8E80E0-26EB-4C68-A202-2E47C8ABF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73AFD8-D2C5-4E72-9F5B-E46629B24F4C}" type="slidenum">
              <a:rPr lang="en-US" altLang="en-US" smtClean="0"/>
              <a:pPr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254979" name="Rectangle 2">
            <a:extLst>
              <a:ext uri="{FF2B5EF4-FFF2-40B4-BE49-F238E27FC236}">
                <a16:creationId xmlns:a16="http://schemas.microsoft.com/office/drawing/2014/main" id="{7F534314-011B-4A84-8551-207237579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>
            <a:extLst>
              <a:ext uri="{FF2B5EF4-FFF2-40B4-BE49-F238E27FC236}">
                <a16:creationId xmlns:a16="http://schemas.microsoft.com/office/drawing/2014/main" id="{4250EEAC-7C4A-4B74-8336-77C68C434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>
            <a:extLst>
              <a:ext uri="{FF2B5EF4-FFF2-40B4-BE49-F238E27FC236}">
                <a16:creationId xmlns:a16="http://schemas.microsoft.com/office/drawing/2014/main" id="{31318673-D8D5-4A77-B559-BB3065F186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B7EE78-B29C-4B13-92B9-9287BAC18DDE}" type="slidenum">
              <a:rPr lang="en-US" altLang="en-US" smtClean="0"/>
              <a:pPr>
                <a:spcBef>
                  <a:spcPct val="0"/>
                </a:spcBef>
              </a:pPr>
              <a:t>132</a:t>
            </a:fld>
            <a:endParaRPr lang="en-US" altLang="en-US"/>
          </a:p>
        </p:txBody>
      </p:sp>
      <p:sp>
        <p:nvSpPr>
          <p:cNvPr id="257027" name="Rectangle 2">
            <a:extLst>
              <a:ext uri="{FF2B5EF4-FFF2-40B4-BE49-F238E27FC236}">
                <a16:creationId xmlns:a16="http://schemas.microsoft.com/office/drawing/2014/main" id="{B65D4AEC-3CF9-4495-B991-C4C14D53E3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>
            <a:extLst>
              <a:ext uri="{FF2B5EF4-FFF2-40B4-BE49-F238E27FC236}">
                <a16:creationId xmlns:a16="http://schemas.microsoft.com/office/drawing/2014/main" id="{3DB92B77-5823-48AB-A85F-DA2E29796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>
            <a:extLst>
              <a:ext uri="{FF2B5EF4-FFF2-40B4-BE49-F238E27FC236}">
                <a16:creationId xmlns:a16="http://schemas.microsoft.com/office/drawing/2014/main" id="{97060054-CCF9-42E7-8845-95F2714D1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5D234-8646-430A-AB2F-22186C389D50}" type="slidenum">
              <a:rPr lang="en-US" altLang="en-US" smtClean="0"/>
              <a:pPr>
                <a:spcBef>
                  <a:spcPct val="0"/>
                </a:spcBef>
              </a:pPr>
              <a:t>133</a:t>
            </a:fld>
            <a:endParaRPr lang="en-US" altLang="en-US"/>
          </a:p>
        </p:txBody>
      </p:sp>
      <p:sp>
        <p:nvSpPr>
          <p:cNvPr id="259075" name="Rectangle 2">
            <a:extLst>
              <a:ext uri="{FF2B5EF4-FFF2-40B4-BE49-F238E27FC236}">
                <a16:creationId xmlns:a16="http://schemas.microsoft.com/office/drawing/2014/main" id="{12A5CB54-3399-4983-BCD8-D793A132A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>
            <a:extLst>
              <a:ext uri="{FF2B5EF4-FFF2-40B4-BE49-F238E27FC236}">
                <a16:creationId xmlns:a16="http://schemas.microsoft.com/office/drawing/2014/main" id="{9D9D32CA-4CCC-45EF-9A04-CA5072DC9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>
            <a:extLst>
              <a:ext uri="{FF2B5EF4-FFF2-40B4-BE49-F238E27FC236}">
                <a16:creationId xmlns:a16="http://schemas.microsoft.com/office/drawing/2014/main" id="{8D612336-8C1A-4E75-9306-AA684CA91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57B770-84E7-4775-A700-525AFCA5B681}" type="slidenum">
              <a:rPr lang="en-US" altLang="en-US" smtClean="0"/>
              <a:pPr>
                <a:spcBef>
                  <a:spcPct val="0"/>
                </a:spcBef>
              </a:pPr>
              <a:t>134</a:t>
            </a:fld>
            <a:endParaRPr lang="en-US" altLang="en-US"/>
          </a:p>
        </p:txBody>
      </p:sp>
      <p:sp>
        <p:nvSpPr>
          <p:cNvPr id="261123" name="Rectangle 2">
            <a:extLst>
              <a:ext uri="{FF2B5EF4-FFF2-40B4-BE49-F238E27FC236}">
                <a16:creationId xmlns:a16="http://schemas.microsoft.com/office/drawing/2014/main" id="{F90C6CCD-7535-429D-A5D9-9AEF29939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>
            <a:extLst>
              <a:ext uri="{FF2B5EF4-FFF2-40B4-BE49-F238E27FC236}">
                <a16:creationId xmlns:a16="http://schemas.microsoft.com/office/drawing/2014/main" id="{980A9032-6C34-4C31-9F3D-A02FB6E47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>
            <a:extLst>
              <a:ext uri="{FF2B5EF4-FFF2-40B4-BE49-F238E27FC236}">
                <a16:creationId xmlns:a16="http://schemas.microsoft.com/office/drawing/2014/main" id="{370FE0AF-3919-4578-BD94-91295450D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48F8BB-14F4-47AD-9D6F-2FE0C4CD8362}" type="slidenum">
              <a:rPr lang="en-US" altLang="en-US" smtClean="0"/>
              <a:pPr>
                <a:spcBef>
                  <a:spcPct val="0"/>
                </a:spcBef>
              </a:pPr>
              <a:t>135</a:t>
            </a:fld>
            <a:endParaRPr lang="en-US" altLang="en-US"/>
          </a:p>
        </p:txBody>
      </p:sp>
      <p:sp>
        <p:nvSpPr>
          <p:cNvPr id="263171" name="Rectangle 2">
            <a:extLst>
              <a:ext uri="{FF2B5EF4-FFF2-40B4-BE49-F238E27FC236}">
                <a16:creationId xmlns:a16="http://schemas.microsoft.com/office/drawing/2014/main" id="{9C4F2B99-44DB-4593-A2AF-100E2B265C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>
            <a:extLst>
              <a:ext uri="{FF2B5EF4-FFF2-40B4-BE49-F238E27FC236}">
                <a16:creationId xmlns:a16="http://schemas.microsoft.com/office/drawing/2014/main" id="{3398F43E-AA3E-45C5-B3C1-C1DC6C6BC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84A54FA-A0DD-4953-BD1F-5FCA0B853D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F6F925-E966-490E-9C40-588CAB5E5453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B71DD64-6BBF-45A4-B185-3138805433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FB3094F-44E8-476C-A0D5-639BBB754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>
            <a:extLst>
              <a:ext uri="{FF2B5EF4-FFF2-40B4-BE49-F238E27FC236}">
                <a16:creationId xmlns:a16="http://schemas.microsoft.com/office/drawing/2014/main" id="{4F276859-3E16-4FFF-B10D-57DD6185EF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FCA2C-2E73-4122-8AA6-B96D2EC679D3}" type="slidenum">
              <a:rPr lang="en-US" altLang="en-US" smtClean="0"/>
              <a:pPr>
                <a:spcBef>
                  <a:spcPct val="0"/>
                </a:spcBef>
              </a:pPr>
              <a:t>136</a:t>
            </a:fld>
            <a:endParaRPr lang="en-US" altLang="en-US"/>
          </a:p>
        </p:txBody>
      </p:sp>
      <p:sp>
        <p:nvSpPr>
          <p:cNvPr id="265219" name="Rectangle 2">
            <a:extLst>
              <a:ext uri="{FF2B5EF4-FFF2-40B4-BE49-F238E27FC236}">
                <a16:creationId xmlns:a16="http://schemas.microsoft.com/office/drawing/2014/main" id="{2B002CAE-8560-4CCB-99D8-1CFE2187A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>
            <a:extLst>
              <a:ext uri="{FF2B5EF4-FFF2-40B4-BE49-F238E27FC236}">
                <a16:creationId xmlns:a16="http://schemas.microsoft.com/office/drawing/2014/main" id="{A2402445-A36E-4699-B8CD-C5F716BA1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>
            <a:extLst>
              <a:ext uri="{FF2B5EF4-FFF2-40B4-BE49-F238E27FC236}">
                <a16:creationId xmlns:a16="http://schemas.microsoft.com/office/drawing/2014/main" id="{AD50DC29-586B-4596-9A2E-A15580A312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8DCC5A-1A63-4D69-8559-880C63717F54}" type="slidenum">
              <a:rPr lang="en-US" altLang="en-US" smtClean="0"/>
              <a:pPr>
                <a:spcBef>
                  <a:spcPct val="0"/>
                </a:spcBef>
              </a:pPr>
              <a:t>138</a:t>
            </a:fld>
            <a:endParaRPr lang="en-US" altLang="en-US"/>
          </a:p>
        </p:txBody>
      </p:sp>
      <p:sp>
        <p:nvSpPr>
          <p:cNvPr id="267267" name="Rectangle 2">
            <a:extLst>
              <a:ext uri="{FF2B5EF4-FFF2-40B4-BE49-F238E27FC236}">
                <a16:creationId xmlns:a16="http://schemas.microsoft.com/office/drawing/2014/main" id="{E036EE41-75FE-410B-AD08-2C63DFF02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>
            <a:extLst>
              <a:ext uri="{FF2B5EF4-FFF2-40B4-BE49-F238E27FC236}">
                <a16:creationId xmlns:a16="http://schemas.microsoft.com/office/drawing/2014/main" id="{76CB2AA3-CD30-445F-B416-08FE3613D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>
            <a:extLst>
              <a:ext uri="{FF2B5EF4-FFF2-40B4-BE49-F238E27FC236}">
                <a16:creationId xmlns:a16="http://schemas.microsoft.com/office/drawing/2014/main" id="{E9792547-F440-4B52-B876-AAE6F18B4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726BDE-9A7B-41CD-B478-2B3F400D92D5}" type="slidenum">
              <a:rPr lang="en-US" altLang="en-US" smtClean="0"/>
              <a:pPr>
                <a:spcBef>
                  <a:spcPct val="0"/>
                </a:spcBef>
              </a:pPr>
              <a:t>139</a:t>
            </a:fld>
            <a:endParaRPr lang="en-US" altLang="en-US"/>
          </a:p>
        </p:txBody>
      </p:sp>
      <p:sp>
        <p:nvSpPr>
          <p:cNvPr id="269315" name="Rectangle 2">
            <a:extLst>
              <a:ext uri="{FF2B5EF4-FFF2-40B4-BE49-F238E27FC236}">
                <a16:creationId xmlns:a16="http://schemas.microsoft.com/office/drawing/2014/main" id="{AABDC891-5395-450A-877A-D1D737293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>
            <a:extLst>
              <a:ext uri="{FF2B5EF4-FFF2-40B4-BE49-F238E27FC236}">
                <a16:creationId xmlns:a16="http://schemas.microsoft.com/office/drawing/2014/main" id="{27AA08E6-8A1C-431C-B31C-FE4ABC76C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>
            <a:extLst>
              <a:ext uri="{FF2B5EF4-FFF2-40B4-BE49-F238E27FC236}">
                <a16:creationId xmlns:a16="http://schemas.microsoft.com/office/drawing/2014/main" id="{AB490D8D-2337-415F-96E5-B4B112A9F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08D2EA-9BB3-4E73-B3BB-D765AB02378B}" type="slidenum">
              <a:rPr lang="en-US" altLang="en-US" smtClean="0"/>
              <a:pPr>
                <a:spcBef>
                  <a:spcPct val="0"/>
                </a:spcBef>
              </a:pPr>
              <a:t>140</a:t>
            </a:fld>
            <a:endParaRPr lang="en-US" altLang="en-US"/>
          </a:p>
        </p:txBody>
      </p:sp>
      <p:sp>
        <p:nvSpPr>
          <p:cNvPr id="271363" name="Rectangle 2">
            <a:extLst>
              <a:ext uri="{FF2B5EF4-FFF2-40B4-BE49-F238E27FC236}">
                <a16:creationId xmlns:a16="http://schemas.microsoft.com/office/drawing/2014/main" id="{21CCA119-02F8-4E8A-90A2-EB378F933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>
            <a:extLst>
              <a:ext uri="{FF2B5EF4-FFF2-40B4-BE49-F238E27FC236}">
                <a16:creationId xmlns:a16="http://schemas.microsoft.com/office/drawing/2014/main" id="{30DEA397-08C7-437C-9852-620484134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>
            <a:extLst>
              <a:ext uri="{FF2B5EF4-FFF2-40B4-BE49-F238E27FC236}">
                <a16:creationId xmlns:a16="http://schemas.microsoft.com/office/drawing/2014/main" id="{CC6EB96B-8E3A-415A-B737-88D6EB1B6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5C415-1024-4DFD-B4FB-128EC0247099}" type="slidenum">
              <a:rPr lang="en-US" altLang="en-US" smtClean="0"/>
              <a:pPr>
                <a:spcBef>
                  <a:spcPct val="0"/>
                </a:spcBef>
              </a:pPr>
              <a:t>141</a:t>
            </a:fld>
            <a:endParaRPr lang="en-US" altLang="en-US"/>
          </a:p>
        </p:txBody>
      </p:sp>
      <p:sp>
        <p:nvSpPr>
          <p:cNvPr id="273411" name="Rectangle 2">
            <a:extLst>
              <a:ext uri="{FF2B5EF4-FFF2-40B4-BE49-F238E27FC236}">
                <a16:creationId xmlns:a16="http://schemas.microsoft.com/office/drawing/2014/main" id="{61A4C09D-5ADE-4DA5-87EB-B8ACFC70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>
            <a:extLst>
              <a:ext uri="{FF2B5EF4-FFF2-40B4-BE49-F238E27FC236}">
                <a16:creationId xmlns:a16="http://schemas.microsoft.com/office/drawing/2014/main" id="{7C7B2559-8853-4E06-864D-C4F7B8A79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>
            <a:extLst>
              <a:ext uri="{FF2B5EF4-FFF2-40B4-BE49-F238E27FC236}">
                <a16:creationId xmlns:a16="http://schemas.microsoft.com/office/drawing/2014/main" id="{4C715720-5DDE-4615-9222-9AD27692B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B4FB2-58D4-4C8F-88D4-AFEC91034BC8}" type="slidenum">
              <a:rPr lang="en-US" altLang="en-US" smtClean="0"/>
              <a:pPr>
                <a:spcBef>
                  <a:spcPct val="0"/>
                </a:spcBef>
              </a:pPr>
              <a:t>142</a:t>
            </a:fld>
            <a:endParaRPr lang="en-US" altLang="en-US"/>
          </a:p>
        </p:txBody>
      </p:sp>
      <p:sp>
        <p:nvSpPr>
          <p:cNvPr id="275459" name="Rectangle 2">
            <a:extLst>
              <a:ext uri="{FF2B5EF4-FFF2-40B4-BE49-F238E27FC236}">
                <a16:creationId xmlns:a16="http://schemas.microsoft.com/office/drawing/2014/main" id="{4D7DAC09-6A32-49F8-8D7A-0ED84044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>
            <a:extLst>
              <a:ext uri="{FF2B5EF4-FFF2-40B4-BE49-F238E27FC236}">
                <a16:creationId xmlns:a16="http://schemas.microsoft.com/office/drawing/2014/main" id="{EEB51D37-DE1F-4AD4-8FFE-BA0F501CD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>
            <a:extLst>
              <a:ext uri="{FF2B5EF4-FFF2-40B4-BE49-F238E27FC236}">
                <a16:creationId xmlns:a16="http://schemas.microsoft.com/office/drawing/2014/main" id="{4C715720-5DDE-4615-9222-9AD27692B4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B4FB2-58D4-4C8F-88D4-AFEC91034BC8}" type="slidenum">
              <a:rPr lang="en-US" altLang="en-US" smtClean="0"/>
              <a:pPr>
                <a:spcBef>
                  <a:spcPct val="0"/>
                </a:spcBef>
              </a:pPr>
              <a:t>143</a:t>
            </a:fld>
            <a:endParaRPr lang="en-US" altLang="en-US"/>
          </a:p>
        </p:txBody>
      </p:sp>
      <p:sp>
        <p:nvSpPr>
          <p:cNvPr id="275459" name="Rectangle 2">
            <a:extLst>
              <a:ext uri="{FF2B5EF4-FFF2-40B4-BE49-F238E27FC236}">
                <a16:creationId xmlns:a16="http://schemas.microsoft.com/office/drawing/2014/main" id="{4D7DAC09-6A32-49F8-8D7A-0ED84044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>
            <a:extLst>
              <a:ext uri="{FF2B5EF4-FFF2-40B4-BE49-F238E27FC236}">
                <a16:creationId xmlns:a16="http://schemas.microsoft.com/office/drawing/2014/main" id="{EEB51D37-DE1F-4AD4-8FFE-BA0F501CD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31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>
            <a:extLst>
              <a:ext uri="{FF2B5EF4-FFF2-40B4-BE49-F238E27FC236}">
                <a16:creationId xmlns:a16="http://schemas.microsoft.com/office/drawing/2014/main" id="{18CA4269-4A17-42F9-B80D-BEC43FE1F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69FCA-173D-4474-AABC-B990F98A1564}" type="slidenum">
              <a:rPr lang="en-US" altLang="en-US" smtClean="0"/>
              <a:pPr>
                <a:spcBef>
                  <a:spcPct val="0"/>
                </a:spcBef>
              </a:pPr>
              <a:t>144</a:t>
            </a:fld>
            <a:endParaRPr lang="en-US" altLang="en-US"/>
          </a:p>
        </p:txBody>
      </p:sp>
      <p:sp>
        <p:nvSpPr>
          <p:cNvPr id="277507" name="Rectangle 2">
            <a:extLst>
              <a:ext uri="{FF2B5EF4-FFF2-40B4-BE49-F238E27FC236}">
                <a16:creationId xmlns:a16="http://schemas.microsoft.com/office/drawing/2014/main" id="{24836AD3-D5D8-4C57-8DF6-52816D822A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>
            <a:extLst>
              <a:ext uri="{FF2B5EF4-FFF2-40B4-BE49-F238E27FC236}">
                <a16:creationId xmlns:a16="http://schemas.microsoft.com/office/drawing/2014/main" id="{8DC7DB80-A22E-43CC-B583-09285A4F6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>
            <a:extLst>
              <a:ext uri="{FF2B5EF4-FFF2-40B4-BE49-F238E27FC236}">
                <a16:creationId xmlns:a16="http://schemas.microsoft.com/office/drawing/2014/main" id="{DC3904DC-6868-4373-9F04-95B1E8C51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3AD509-0876-4602-B0DD-1BBBC2E2C654}" type="slidenum">
              <a:rPr lang="en-US" altLang="en-US" smtClean="0"/>
              <a:pPr>
                <a:spcBef>
                  <a:spcPct val="0"/>
                </a:spcBef>
              </a:pPr>
              <a:t>145</a:t>
            </a:fld>
            <a:endParaRPr lang="en-US" altLang="en-US"/>
          </a:p>
        </p:txBody>
      </p:sp>
      <p:sp>
        <p:nvSpPr>
          <p:cNvPr id="279555" name="Rectangle 2">
            <a:extLst>
              <a:ext uri="{FF2B5EF4-FFF2-40B4-BE49-F238E27FC236}">
                <a16:creationId xmlns:a16="http://schemas.microsoft.com/office/drawing/2014/main" id="{BD28BA2A-04F9-4664-AB95-354A66E9D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>
            <a:extLst>
              <a:ext uri="{FF2B5EF4-FFF2-40B4-BE49-F238E27FC236}">
                <a16:creationId xmlns:a16="http://schemas.microsoft.com/office/drawing/2014/main" id="{6571FCB2-3DC9-42AC-A4C4-171A79D9F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>
            <a:extLst>
              <a:ext uri="{FF2B5EF4-FFF2-40B4-BE49-F238E27FC236}">
                <a16:creationId xmlns:a16="http://schemas.microsoft.com/office/drawing/2014/main" id="{63F34347-8ECB-4EDB-8053-4CDF8CEC4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033411-091A-4D68-9CB0-085380F2A8FF}" type="slidenum">
              <a:rPr lang="en-US" altLang="en-US" smtClean="0"/>
              <a:pPr>
                <a:spcBef>
                  <a:spcPct val="0"/>
                </a:spcBef>
              </a:pPr>
              <a:t>146</a:t>
            </a:fld>
            <a:endParaRPr lang="en-US" altLang="en-US"/>
          </a:p>
        </p:txBody>
      </p:sp>
      <p:sp>
        <p:nvSpPr>
          <p:cNvPr id="281603" name="Rectangle 2">
            <a:extLst>
              <a:ext uri="{FF2B5EF4-FFF2-40B4-BE49-F238E27FC236}">
                <a16:creationId xmlns:a16="http://schemas.microsoft.com/office/drawing/2014/main" id="{20AA593F-0002-4589-AB10-5E89E4DABF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>
            <a:extLst>
              <a:ext uri="{FF2B5EF4-FFF2-40B4-BE49-F238E27FC236}">
                <a16:creationId xmlns:a16="http://schemas.microsoft.com/office/drawing/2014/main" id="{394EF89B-057F-4507-8BD3-D5ED48486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4DC27C89-4772-4399-B64F-B2AA8B119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0A93C7-40E6-4271-AD70-8257CDDA557B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4CD4AEE-03A3-4C1E-9B5E-13AB40136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05D669CC-4725-431D-B35C-C12C633B8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>
            <a:extLst>
              <a:ext uri="{FF2B5EF4-FFF2-40B4-BE49-F238E27FC236}">
                <a16:creationId xmlns:a16="http://schemas.microsoft.com/office/drawing/2014/main" id="{A594A62D-F102-4D7A-A65C-CC9D4FF27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02C9E-F225-4270-BBAE-6F521A7113BB}" type="slidenum">
              <a:rPr lang="en-US" altLang="en-US" smtClean="0"/>
              <a:pPr>
                <a:spcBef>
                  <a:spcPct val="0"/>
                </a:spcBef>
              </a:pPr>
              <a:t>147</a:t>
            </a:fld>
            <a:endParaRPr lang="en-US" altLang="en-US"/>
          </a:p>
        </p:txBody>
      </p:sp>
      <p:sp>
        <p:nvSpPr>
          <p:cNvPr id="283651" name="Rectangle 2">
            <a:extLst>
              <a:ext uri="{FF2B5EF4-FFF2-40B4-BE49-F238E27FC236}">
                <a16:creationId xmlns:a16="http://schemas.microsoft.com/office/drawing/2014/main" id="{65632CA6-FA8B-4CA7-9896-C436B10B4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>
            <a:extLst>
              <a:ext uri="{FF2B5EF4-FFF2-40B4-BE49-F238E27FC236}">
                <a16:creationId xmlns:a16="http://schemas.microsoft.com/office/drawing/2014/main" id="{7FA44D05-1C60-4EAF-991D-4CCA0DF62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>
            <a:extLst>
              <a:ext uri="{FF2B5EF4-FFF2-40B4-BE49-F238E27FC236}">
                <a16:creationId xmlns:a16="http://schemas.microsoft.com/office/drawing/2014/main" id="{C6CA5AF1-43F0-43C7-872D-7D1233C32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A0DBD3-32D2-4AC2-90D8-9C84D61A08C0}" type="slidenum">
              <a:rPr lang="en-US" altLang="en-US" smtClean="0"/>
              <a:pPr>
                <a:spcBef>
                  <a:spcPct val="0"/>
                </a:spcBef>
              </a:pPr>
              <a:t>148</a:t>
            </a:fld>
            <a:endParaRPr lang="en-US" altLang="en-US"/>
          </a:p>
        </p:txBody>
      </p:sp>
      <p:sp>
        <p:nvSpPr>
          <p:cNvPr id="285699" name="Rectangle 2">
            <a:extLst>
              <a:ext uri="{FF2B5EF4-FFF2-40B4-BE49-F238E27FC236}">
                <a16:creationId xmlns:a16="http://schemas.microsoft.com/office/drawing/2014/main" id="{F1C1D04A-5510-41BC-B3F0-4166260A11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>
            <a:extLst>
              <a:ext uri="{FF2B5EF4-FFF2-40B4-BE49-F238E27FC236}">
                <a16:creationId xmlns:a16="http://schemas.microsoft.com/office/drawing/2014/main" id="{DE062D4A-74ED-46BE-A25F-AA29E943C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>
            <a:extLst>
              <a:ext uri="{FF2B5EF4-FFF2-40B4-BE49-F238E27FC236}">
                <a16:creationId xmlns:a16="http://schemas.microsoft.com/office/drawing/2014/main" id="{29AA94EB-3F99-4876-AC7E-AA19E8B1E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5CDAD-BDDF-4A0A-BB57-B0DF2CB37166}" type="slidenum">
              <a:rPr lang="en-US" altLang="en-US" smtClean="0"/>
              <a:pPr>
                <a:spcBef>
                  <a:spcPct val="0"/>
                </a:spcBef>
              </a:pPr>
              <a:t>149</a:t>
            </a:fld>
            <a:endParaRPr lang="en-US" altLang="en-US"/>
          </a:p>
        </p:txBody>
      </p:sp>
      <p:sp>
        <p:nvSpPr>
          <p:cNvPr id="287747" name="Rectangle 2">
            <a:extLst>
              <a:ext uri="{FF2B5EF4-FFF2-40B4-BE49-F238E27FC236}">
                <a16:creationId xmlns:a16="http://schemas.microsoft.com/office/drawing/2014/main" id="{5267B4CD-F621-498F-823C-12FABB7A3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>
            <a:extLst>
              <a:ext uri="{FF2B5EF4-FFF2-40B4-BE49-F238E27FC236}">
                <a16:creationId xmlns:a16="http://schemas.microsoft.com/office/drawing/2014/main" id="{E8B13282-24C0-4ED6-AEAE-42F4226F9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>
            <a:extLst>
              <a:ext uri="{FF2B5EF4-FFF2-40B4-BE49-F238E27FC236}">
                <a16:creationId xmlns:a16="http://schemas.microsoft.com/office/drawing/2014/main" id="{63BB5626-1B54-4F9F-9D7F-F3BBEB17A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BECCE3-2C9D-45D0-99D8-1E7F1A4AEFD3}" type="slidenum">
              <a:rPr lang="en-US" altLang="en-US" smtClean="0"/>
              <a:pPr>
                <a:spcBef>
                  <a:spcPct val="0"/>
                </a:spcBef>
              </a:pPr>
              <a:t>150</a:t>
            </a:fld>
            <a:endParaRPr lang="en-US" altLang="en-US"/>
          </a:p>
        </p:txBody>
      </p:sp>
      <p:sp>
        <p:nvSpPr>
          <p:cNvPr id="289795" name="Rectangle 2">
            <a:extLst>
              <a:ext uri="{FF2B5EF4-FFF2-40B4-BE49-F238E27FC236}">
                <a16:creationId xmlns:a16="http://schemas.microsoft.com/office/drawing/2014/main" id="{CF8FD1ED-D2F2-4FB1-ACC5-E50842702D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>
            <a:extLst>
              <a:ext uri="{FF2B5EF4-FFF2-40B4-BE49-F238E27FC236}">
                <a16:creationId xmlns:a16="http://schemas.microsoft.com/office/drawing/2014/main" id="{6D1DFDD5-59C2-400A-AE7C-D15037981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>
            <a:extLst>
              <a:ext uri="{FF2B5EF4-FFF2-40B4-BE49-F238E27FC236}">
                <a16:creationId xmlns:a16="http://schemas.microsoft.com/office/drawing/2014/main" id="{40476F7D-588A-418F-9745-766D5E588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2D75C-0C4F-4216-8AF2-9F0677BB3BE7}" type="slidenum">
              <a:rPr lang="en-US" altLang="en-US" smtClean="0"/>
              <a:pPr>
                <a:spcBef>
                  <a:spcPct val="0"/>
                </a:spcBef>
              </a:pPr>
              <a:t>151</a:t>
            </a:fld>
            <a:endParaRPr lang="en-US" altLang="en-US"/>
          </a:p>
        </p:txBody>
      </p:sp>
      <p:sp>
        <p:nvSpPr>
          <p:cNvPr id="312323" name="Rectangle 2">
            <a:extLst>
              <a:ext uri="{FF2B5EF4-FFF2-40B4-BE49-F238E27FC236}">
                <a16:creationId xmlns:a16="http://schemas.microsoft.com/office/drawing/2014/main" id="{8E36817B-693A-4F0F-8A1B-79C0216D7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>
            <a:extLst>
              <a:ext uri="{FF2B5EF4-FFF2-40B4-BE49-F238E27FC236}">
                <a16:creationId xmlns:a16="http://schemas.microsoft.com/office/drawing/2014/main" id="{234C8108-5ECD-4619-A0B5-B9BE884F7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91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>
            <a:extLst>
              <a:ext uri="{FF2B5EF4-FFF2-40B4-BE49-F238E27FC236}">
                <a16:creationId xmlns:a16="http://schemas.microsoft.com/office/drawing/2014/main" id="{40476F7D-588A-418F-9745-766D5E588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2D75C-0C4F-4216-8AF2-9F0677BB3BE7}" type="slidenum">
              <a:rPr lang="en-US" altLang="en-US" smtClean="0"/>
              <a:pPr>
                <a:spcBef>
                  <a:spcPct val="0"/>
                </a:spcBef>
              </a:pPr>
              <a:t>152</a:t>
            </a:fld>
            <a:endParaRPr lang="en-US" altLang="en-US"/>
          </a:p>
        </p:txBody>
      </p:sp>
      <p:sp>
        <p:nvSpPr>
          <p:cNvPr id="312323" name="Rectangle 2">
            <a:extLst>
              <a:ext uri="{FF2B5EF4-FFF2-40B4-BE49-F238E27FC236}">
                <a16:creationId xmlns:a16="http://schemas.microsoft.com/office/drawing/2014/main" id="{8E36817B-693A-4F0F-8A1B-79C0216D7C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>
            <a:extLst>
              <a:ext uri="{FF2B5EF4-FFF2-40B4-BE49-F238E27FC236}">
                <a16:creationId xmlns:a16="http://schemas.microsoft.com/office/drawing/2014/main" id="{234C8108-5ECD-4619-A0B5-B9BE884F7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450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>
            <a:extLst>
              <a:ext uri="{FF2B5EF4-FFF2-40B4-BE49-F238E27FC236}">
                <a16:creationId xmlns:a16="http://schemas.microsoft.com/office/drawing/2014/main" id="{9C6CC78B-91F0-4908-BDF8-8479D182B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0E5CD2-CC25-4457-AA4D-8EC57A09FB05}" type="slidenum">
              <a:rPr lang="en-US" altLang="en-US" smtClean="0"/>
              <a:pPr>
                <a:spcBef>
                  <a:spcPct val="0"/>
                </a:spcBef>
              </a:pPr>
              <a:t>153</a:t>
            </a:fld>
            <a:endParaRPr lang="en-US" altLang="en-US"/>
          </a:p>
        </p:txBody>
      </p:sp>
      <p:sp>
        <p:nvSpPr>
          <p:cNvPr id="291843" name="Rectangle 2">
            <a:extLst>
              <a:ext uri="{FF2B5EF4-FFF2-40B4-BE49-F238E27FC236}">
                <a16:creationId xmlns:a16="http://schemas.microsoft.com/office/drawing/2014/main" id="{9C51E326-39D8-4822-88D8-0D3B25041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>
            <a:extLst>
              <a:ext uri="{FF2B5EF4-FFF2-40B4-BE49-F238E27FC236}">
                <a16:creationId xmlns:a16="http://schemas.microsoft.com/office/drawing/2014/main" id="{7E12A9F3-2484-464D-B3FD-F97C44322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>
            <a:extLst>
              <a:ext uri="{FF2B5EF4-FFF2-40B4-BE49-F238E27FC236}">
                <a16:creationId xmlns:a16="http://schemas.microsoft.com/office/drawing/2014/main" id="{62705667-5BF9-44EC-91A2-EAFA01334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26F43C-9900-44C8-A95C-9D6C16406D85}" type="slidenum">
              <a:rPr lang="en-US" altLang="en-US" smtClean="0"/>
              <a:pPr>
                <a:spcBef>
                  <a:spcPct val="0"/>
                </a:spcBef>
              </a:pPr>
              <a:t>154</a:t>
            </a:fld>
            <a:endParaRPr lang="en-US" altLang="en-US"/>
          </a:p>
        </p:txBody>
      </p:sp>
      <p:sp>
        <p:nvSpPr>
          <p:cNvPr id="293891" name="Rectangle 2">
            <a:extLst>
              <a:ext uri="{FF2B5EF4-FFF2-40B4-BE49-F238E27FC236}">
                <a16:creationId xmlns:a16="http://schemas.microsoft.com/office/drawing/2014/main" id="{D8B6BDE0-CD97-4CC4-B818-85EB08218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14BE12EA-ABB6-456F-8503-5838A614E1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>
            <a:extLst>
              <a:ext uri="{FF2B5EF4-FFF2-40B4-BE49-F238E27FC236}">
                <a16:creationId xmlns:a16="http://schemas.microsoft.com/office/drawing/2014/main" id="{888CFAFC-E737-404D-ADC6-6B7A30A81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EF80A8-D3F9-4227-A5B7-2EDB866D5391}" type="slidenum">
              <a:rPr lang="en-US" altLang="en-US" smtClean="0"/>
              <a:pPr>
                <a:spcBef>
                  <a:spcPct val="0"/>
                </a:spcBef>
              </a:pPr>
              <a:t>155</a:t>
            </a:fld>
            <a:endParaRPr lang="en-US" altLang="en-US"/>
          </a:p>
        </p:txBody>
      </p:sp>
      <p:sp>
        <p:nvSpPr>
          <p:cNvPr id="295939" name="Rectangle 2">
            <a:extLst>
              <a:ext uri="{FF2B5EF4-FFF2-40B4-BE49-F238E27FC236}">
                <a16:creationId xmlns:a16="http://schemas.microsoft.com/office/drawing/2014/main" id="{98027504-F2E1-4A1C-88D5-99C6BFB1A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>
            <a:extLst>
              <a:ext uri="{FF2B5EF4-FFF2-40B4-BE49-F238E27FC236}">
                <a16:creationId xmlns:a16="http://schemas.microsoft.com/office/drawing/2014/main" id="{B31A7ECC-9B09-4EB8-8D21-C7E73101E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>
            <a:extLst>
              <a:ext uri="{FF2B5EF4-FFF2-40B4-BE49-F238E27FC236}">
                <a16:creationId xmlns:a16="http://schemas.microsoft.com/office/drawing/2014/main" id="{181E1ACC-139F-4F9A-A5E9-923A7912A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B4C327-48DB-4461-9F28-CD513083D171}" type="slidenum">
              <a:rPr lang="en-US" altLang="en-US" smtClean="0"/>
              <a:pPr>
                <a:spcBef>
                  <a:spcPct val="0"/>
                </a:spcBef>
              </a:pPr>
              <a:t>156</a:t>
            </a:fld>
            <a:endParaRPr lang="en-US" altLang="en-US"/>
          </a:p>
        </p:txBody>
      </p:sp>
      <p:sp>
        <p:nvSpPr>
          <p:cNvPr id="297987" name="Rectangle 2">
            <a:extLst>
              <a:ext uri="{FF2B5EF4-FFF2-40B4-BE49-F238E27FC236}">
                <a16:creationId xmlns:a16="http://schemas.microsoft.com/office/drawing/2014/main" id="{640AAB8B-361B-43F8-BA6E-8C88F5D6E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>
            <a:extLst>
              <a:ext uri="{FF2B5EF4-FFF2-40B4-BE49-F238E27FC236}">
                <a16:creationId xmlns:a16="http://schemas.microsoft.com/office/drawing/2014/main" id="{0B1FF3EB-6A47-48F5-914C-522ED29D1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C56381F-DC40-469D-8BDD-27BA70E96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08FBB-46D8-4A23-BB7E-853BF1195141}" type="slidenum">
              <a:rPr lang="en-US" altLang="en-US" smtClean="0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32DE2DF-4C6D-424F-A2DE-8F58157D6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CFCBD65-9FAB-4FB9-8458-86BF76AC8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id="{3EE798F3-002F-4E24-A521-641B2BE31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A04A-EBEF-4244-89F9-0DA85462B7BE}" type="slidenum">
              <a:rPr lang="en-US" altLang="en-US" smtClean="0"/>
              <a:pPr>
                <a:spcBef>
                  <a:spcPct val="0"/>
                </a:spcBef>
              </a:pPr>
              <a:t>157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DF6137CD-3518-4AC2-88AF-04C3E217B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4C2417F8-4B3F-45F6-9653-B6658F3D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id="{3EE798F3-002F-4E24-A521-641B2BE31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A04A-EBEF-4244-89F9-0DA85462B7BE}" type="slidenum">
              <a:rPr lang="en-US" altLang="en-US" smtClean="0"/>
              <a:pPr>
                <a:spcBef>
                  <a:spcPct val="0"/>
                </a:spcBef>
              </a:pPr>
              <a:t>158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DF6137CD-3518-4AC2-88AF-04C3E217B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4C2417F8-4B3F-45F6-9653-B6658F3D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13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id="{3EE798F3-002F-4E24-A521-641B2BE31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A04A-EBEF-4244-89F9-0DA85462B7BE}" type="slidenum">
              <a:rPr lang="en-US" altLang="en-US" smtClean="0"/>
              <a:pPr>
                <a:spcBef>
                  <a:spcPct val="0"/>
                </a:spcBef>
              </a:pPr>
              <a:t>159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DF6137CD-3518-4AC2-88AF-04C3E217B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4C2417F8-4B3F-45F6-9653-B6658F3D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67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id="{3EE798F3-002F-4E24-A521-641B2BE31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A04A-EBEF-4244-89F9-0DA85462B7BE}" type="slidenum">
              <a:rPr lang="en-US" altLang="en-US" smtClean="0"/>
              <a:pPr>
                <a:spcBef>
                  <a:spcPct val="0"/>
                </a:spcBef>
              </a:pPr>
              <a:t>160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DF6137CD-3518-4AC2-88AF-04C3E217B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4C2417F8-4B3F-45F6-9653-B6658F3D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616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id="{3EE798F3-002F-4E24-A521-641B2BE310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3A04A-EBEF-4244-89F9-0DA85462B7BE}" type="slidenum">
              <a:rPr lang="en-US" altLang="en-US" smtClean="0"/>
              <a:pPr>
                <a:spcBef>
                  <a:spcPct val="0"/>
                </a:spcBef>
              </a:pPr>
              <a:t>161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id="{DF6137CD-3518-4AC2-88AF-04C3E217B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id="{4C2417F8-4B3F-45F6-9653-B6658F3D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439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>
            <a:extLst>
              <a:ext uri="{FF2B5EF4-FFF2-40B4-BE49-F238E27FC236}">
                <a16:creationId xmlns:a16="http://schemas.microsoft.com/office/drawing/2014/main" id="{D4DCFC12-E0E7-4AAB-A140-F77F8DD2B8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1A7BC-916C-43D5-8A81-860F71B941DF}" type="slidenum">
              <a:rPr lang="en-US" altLang="en-US" smtClean="0"/>
              <a:pPr>
                <a:spcBef>
                  <a:spcPct val="0"/>
                </a:spcBef>
              </a:pPr>
              <a:t>162</a:t>
            </a:fld>
            <a:endParaRPr lang="en-US" altLang="en-US"/>
          </a:p>
        </p:txBody>
      </p:sp>
      <p:sp>
        <p:nvSpPr>
          <p:cNvPr id="302083" name="Rectangle 2">
            <a:extLst>
              <a:ext uri="{FF2B5EF4-FFF2-40B4-BE49-F238E27FC236}">
                <a16:creationId xmlns:a16="http://schemas.microsoft.com/office/drawing/2014/main" id="{7DFEACEC-8BBB-4F56-8BA9-5C7198689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>
            <a:extLst>
              <a:ext uri="{FF2B5EF4-FFF2-40B4-BE49-F238E27FC236}">
                <a16:creationId xmlns:a16="http://schemas.microsoft.com/office/drawing/2014/main" id="{54FEFD5A-537C-423A-8D3E-E4F339F88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>
            <a:extLst>
              <a:ext uri="{FF2B5EF4-FFF2-40B4-BE49-F238E27FC236}">
                <a16:creationId xmlns:a16="http://schemas.microsoft.com/office/drawing/2014/main" id="{1A95A9C0-B27B-49CB-A9BE-B12ED3DA7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5D3D4-1DE1-4EB4-B1E4-3A7E5CBBA7C1}" type="slidenum">
              <a:rPr lang="en-US" altLang="en-US" smtClean="0"/>
              <a:pPr>
                <a:spcBef>
                  <a:spcPct val="0"/>
                </a:spcBef>
              </a:pPr>
              <a:t>163</a:t>
            </a:fld>
            <a:endParaRPr lang="en-US" altLang="en-US"/>
          </a:p>
        </p:txBody>
      </p:sp>
      <p:sp>
        <p:nvSpPr>
          <p:cNvPr id="304131" name="Rectangle 2">
            <a:extLst>
              <a:ext uri="{FF2B5EF4-FFF2-40B4-BE49-F238E27FC236}">
                <a16:creationId xmlns:a16="http://schemas.microsoft.com/office/drawing/2014/main" id="{268F5FC7-284E-4BD1-87C6-399404809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>
            <a:extLst>
              <a:ext uri="{FF2B5EF4-FFF2-40B4-BE49-F238E27FC236}">
                <a16:creationId xmlns:a16="http://schemas.microsoft.com/office/drawing/2014/main" id="{79F8A0CA-602C-406C-B7C0-9EF0A1C9EE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>
            <a:extLst>
              <a:ext uri="{FF2B5EF4-FFF2-40B4-BE49-F238E27FC236}">
                <a16:creationId xmlns:a16="http://schemas.microsoft.com/office/drawing/2014/main" id="{D35696BE-F94F-447A-A82B-867C563097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75A012-4A81-4EA2-8797-3D3C1C6EF5BC}" type="slidenum">
              <a:rPr lang="en-US" altLang="en-US" smtClean="0"/>
              <a:pPr>
                <a:spcBef>
                  <a:spcPct val="0"/>
                </a:spcBef>
              </a:pPr>
              <a:t>164</a:t>
            </a:fld>
            <a:endParaRPr lang="en-US" altLang="en-US"/>
          </a:p>
        </p:txBody>
      </p:sp>
      <p:sp>
        <p:nvSpPr>
          <p:cNvPr id="306179" name="Rectangle 2">
            <a:extLst>
              <a:ext uri="{FF2B5EF4-FFF2-40B4-BE49-F238E27FC236}">
                <a16:creationId xmlns:a16="http://schemas.microsoft.com/office/drawing/2014/main" id="{AE165190-64E7-4CA1-ACE6-EED566CF0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>
            <a:extLst>
              <a:ext uri="{FF2B5EF4-FFF2-40B4-BE49-F238E27FC236}">
                <a16:creationId xmlns:a16="http://schemas.microsoft.com/office/drawing/2014/main" id="{B19B27EB-0BCB-4CB8-9D6A-13D7E5AB6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>
            <a:extLst>
              <a:ext uri="{FF2B5EF4-FFF2-40B4-BE49-F238E27FC236}">
                <a16:creationId xmlns:a16="http://schemas.microsoft.com/office/drawing/2014/main" id="{AEF98A75-7A05-4560-ACEA-CBC89A12AE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A8632C-C282-44CB-AAAA-62A8D5B8F35F}" type="slidenum">
              <a:rPr lang="en-US" altLang="en-US" smtClean="0"/>
              <a:pPr>
                <a:spcBef>
                  <a:spcPct val="0"/>
                </a:spcBef>
              </a:pPr>
              <a:t>165</a:t>
            </a:fld>
            <a:endParaRPr lang="en-US" altLang="en-US"/>
          </a:p>
        </p:txBody>
      </p:sp>
      <p:sp>
        <p:nvSpPr>
          <p:cNvPr id="308227" name="Rectangle 2">
            <a:extLst>
              <a:ext uri="{FF2B5EF4-FFF2-40B4-BE49-F238E27FC236}">
                <a16:creationId xmlns:a16="http://schemas.microsoft.com/office/drawing/2014/main" id="{F54172EC-8022-471A-8F40-B05BDB8450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>
            <a:extLst>
              <a:ext uri="{FF2B5EF4-FFF2-40B4-BE49-F238E27FC236}">
                <a16:creationId xmlns:a16="http://schemas.microsoft.com/office/drawing/2014/main" id="{1BEA0C08-16C0-4E9A-9E4A-7B20438E5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>
            <a:extLst>
              <a:ext uri="{FF2B5EF4-FFF2-40B4-BE49-F238E27FC236}">
                <a16:creationId xmlns:a16="http://schemas.microsoft.com/office/drawing/2014/main" id="{CCF3883C-664C-49FF-A003-974EE3DA1E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BAB337-5E79-466F-B642-BA5D4D3B2A39}" type="slidenum">
              <a:rPr lang="en-US" altLang="en-US" smtClean="0"/>
              <a:pPr>
                <a:spcBef>
                  <a:spcPct val="0"/>
                </a:spcBef>
              </a:pPr>
              <a:t>166</a:t>
            </a:fld>
            <a:endParaRPr lang="en-US" altLang="en-US"/>
          </a:p>
        </p:txBody>
      </p:sp>
      <p:sp>
        <p:nvSpPr>
          <p:cNvPr id="314371" name="Rectangle 2">
            <a:extLst>
              <a:ext uri="{FF2B5EF4-FFF2-40B4-BE49-F238E27FC236}">
                <a16:creationId xmlns:a16="http://schemas.microsoft.com/office/drawing/2014/main" id="{592C38AC-169A-474C-907C-345791466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>
            <a:extLst>
              <a:ext uri="{FF2B5EF4-FFF2-40B4-BE49-F238E27FC236}">
                <a16:creationId xmlns:a16="http://schemas.microsoft.com/office/drawing/2014/main" id="{BEB6CDE1-8412-455E-AFE1-67D59D759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2805116A-923E-4633-A415-F55E123EF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B58CF-DEAD-4638-A028-77664148D963}" type="slidenum">
              <a:rPr lang="en-US" altLang="en-US" smtClean="0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493D5EF-6926-45D3-8AA0-BEE225141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AC45F1A-FA21-41BC-9D9B-977335067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>
            <a:extLst>
              <a:ext uri="{FF2B5EF4-FFF2-40B4-BE49-F238E27FC236}">
                <a16:creationId xmlns:a16="http://schemas.microsoft.com/office/drawing/2014/main" id="{356EE35D-2987-467F-872F-0FC9674DE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B949EB-BA0B-45D2-8513-63A31C20DA56}" type="slidenum">
              <a:rPr lang="en-US" altLang="en-US" smtClean="0"/>
              <a:pPr>
                <a:spcBef>
                  <a:spcPct val="0"/>
                </a:spcBef>
              </a:pPr>
              <a:t>167</a:t>
            </a:fld>
            <a:endParaRPr lang="en-US" altLang="en-US"/>
          </a:p>
        </p:txBody>
      </p:sp>
      <p:sp>
        <p:nvSpPr>
          <p:cNvPr id="316419" name="Rectangle 2">
            <a:extLst>
              <a:ext uri="{FF2B5EF4-FFF2-40B4-BE49-F238E27FC236}">
                <a16:creationId xmlns:a16="http://schemas.microsoft.com/office/drawing/2014/main" id="{1517E84C-3A52-4BC5-96D2-DD863F2499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>
            <a:extLst>
              <a:ext uri="{FF2B5EF4-FFF2-40B4-BE49-F238E27FC236}">
                <a16:creationId xmlns:a16="http://schemas.microsoft.com/office/drawing/2014/main" id="{82339C54-A026-40B1-AF54-E62FA1F81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>
            <a:extLst>
              <a:ext uri="{FF2B5EF4-FFF2-40B4-BE49-F238E27FC236}">
                <a16:creationId xmlns:a16="http://schemas.microsoft.com/office/drawing/2014/main" id="{F85DDF57-4F04-47FE-8F4F-F0210C695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FA4ECD-3920-4755-9E67-B4DBC1012A4D}" type="slidenum">
              <a:rPr lang="en-US" altLang="en-US" smtClean="0"/>
              <a:pPr>
                <a:spcBef>
                  <a:spcPct val="0"/>
                </a:spcBef>
              </a:pPr>
              <a:t>168</a:t>
            </a:fld>
            <a:endParaRPr lang="en-US" altLang="en-US"/>
          </a:p>
        </p:txBody>
      </p:sp>
      <p:sp>
        <p:nvSpPr>
          <p:cNvPr id="318467" name="Rectangle 2">
            <a:extLst>
              <a:ext uri="{FF2B5EF4-FFF2-40B4-BE49-F238E27FC236}">
                <a16:creationId xmlns:a16="http://schemas.microsoft.com/office/drawing/2014/main" id="{C543EA9E-B288-41BD-9CDF-5E7CAEA57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>
            <a:extLst>
              <a:ext uri="{FF2B5EF4-FFF2-40B4-BE49-F238E27FC236}">
                <a16:creationId xmlns:a16="http://schemas.microsoft.com/office/drawing/2014/main" id="{C95DF7BB-C490-438B-B1D7-32223CDFD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>
            <a:extLst>
              <a:ext uri="{FF2B5EF4-FFF2-40B4-BE49-F238E27FC236}">
                <a16:creationId xmlns:a16="http://schemas.microsoft.com/office/drawing/2014/main" id="{FAB4FB1C-2EBC-41C0-B473-56E96DAE3D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48F7FD-6604-4E93-A5A9-73E7E619E384}" type="slidenum">
              <a:rPr lang="en-US" altLang="en-US" smtClean="0"/>
              <a:pPr>
                <a:spcBef>
                  <a:spcPct val="0"/>
                </a:spcBef>
              </a:pPr>
              <a:t>169</a:t>
            </a:fld>
            <a:endParaRPr lang="en-US" altLang="en-US"/>
          </a:p>
        </p:txBody>
      </p:sp>
      <p:sp>
        <p:nvSpPr>
          <p:cNvPr id="320515" name="Rectangle 2">
            <a:extLst>
              <a:ext uri="{FF2B5EF4-FFF2-40B4-BE49-F238E27FC236}">
                <a16:creationId xmlns:a16="http://schemas.microsoft.com/office/drawing/2014/main" id="{FC3C4BC1-E891-45EF-AF7E-9F7612713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>
            <a:extLst>
              <a:ext uri="{FF2B5EF4-FFF2-40B4-BE49-F238E27FC236}">
                <a16:creationId xmlns:a16="http://schemas.microsoft.com/office/drawing/2014/main" id="{8543D553-34BF-4DA2-A5F7-0629A92E6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>
            <a:extLst>
              <a:ext uri="{FF2B5EF4-FFF2-40B4-BE49-F238E27FC236}">
                <a16:creationId xmlns:a16="http://schemas.microsoft.com/office/drawing/2014/main" id="{3F611DFA-117A-4C64-BD2B-DEA3B50D1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C796F4-0E0E-4CBE-9A72-80A628B23EAB}" type="slidenum">
              <a:rPr lang="en-US" altLang="en-US" smtClean="0"/>
              <a:pPr>
                <a:spcBef>
                  <a:spcPct val="0"/>
                </a:spcBef>
              </a:pPr>
              <a:t>175</a:t>
            </a:fld>
            <a:endParaRPr lang="en-US" altLang="en-US"/>
          </a:p>
        </p:txBody>
      </p:sp>
      <p:sp>
        <p:nvSpPr>
          <p:cNvPr id="322563" name="Rectangle 2">
            <a:extLst>
              <a:ext uri="{FF2B5EF4-FFF2-40B4-BE49-F238E27FC236}">
                <a16:creationId xmlns:a16="http://schemas.microsoft.com/office/drawing/2014/main" id="{1DBA2B50-5215-46E2-8678-03C253BF3D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>
            <a:extLst>
              <a:ext uri="{FF2B5EF4-FFF2-40B4-BE49-F238E27FC236}">
                <a16:creationId xmlns:a16="http://schemas.microsoft.com/office/drawing/2014/main" id="{E940C18F-8C76-4CAE-9806-FF53240F7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>
            <a:extLst>
              <a:ext uri="{FF2B5EF4-FFF2-40B4-BE49-F238E27FC236}">
                <a16:creationId xmlns:a16="http://schemas.microsoft.com/office/drawing/2014/main" id="{5CA95E0D-39B1-4DA6-854A-EC4A8D41C3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0596C3-8962-435F-AF7D-451BDFDE50EE}" type="slidenum">
              <a:rPr lang="en-US" altLang="en-US" smtClean="0"/>
              <a:pPr>
                <a:spcBef>
                  <a:spcPct val="0"/>
                </a:spcBef>
              </a:pPr>
              <a:t>176</a:t>
            </a:fld>
            <a:endParaRPr lang="en-US" altLang="en-US"/>
          </a:p>
        </p:txBody>
      </p:sp>
      <p:sp>
        <p:nvSpPr>
          <p:cNvPr id="324611" name="Rectangle 2">
            <a:extLst>
              <a:ext uri="{FF2B5EF4-FFF2-40B4-BE49-F238E27FC236}">
                <a16:creationId xmlns:a16="http://schemas.microsoft.com/office/drawing/2014/main" id="{2A9E4002-D9E2-4446-A8C1-8878D84410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>
            <a:extLst>
              <a:ext uri="{FF2B5EF4-FFF2-40B4-BE49-F238E27FC236}">
                <a16:creationId xmlns:a16="http://schemas.microsoft.com/office/drawing/2014/main" id="{93CF9251-CB4F-43F2-8B44-0BEDA6963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>
            <a:extLst>
              <a:ext uri="{FF2B5EF4-FFF2-40B4-BE49-F238E27FC236}">
                <a16:creationId xmlns:a16="http://schemas.microsoft.com/office/drawing/2014/main" id="{A3E3BBDA-282C-433A-A4BA-BB3005933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DF9E5D-C5EC-442F-818A-CE88920935B7}" type="slidenum">
              <a:rPr lang="en-US" altLang="en-US" smtClean="0"/>
              <a:pPr>
                <a:spcBef>
                  <a:spcPct val="0"/>
                </a:spcBef>
              </a:pPr>
              <a:t>177</a:t>
            </a:fld>
            <a:endParaRPr lang="en-US" altLang="en-US"/>
          </a:p>
        </p:txBody>
      </p:sp>
      <p:sp>
        <p:nvSpPr>
          <p:cNvPr id="326659" name="Rectangle 2">
            <a:extLst>
              <a:ext uri="{FF2B5EF4-FFF2-40B4-BE49-F238E27FC236}">
                <a16:creationId xmlns:a16="http://schemas.microsoft.com/office/drawing/2014/main" id="{327D945B-FDC1-4C50-B2EE-9ACB550F0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>
            <a:extLst>
              <a:ext uri="{FF2B5EF4-FFF2-40B4-BE49-F238E27FC236}">
                <a16:creationId xmlns:a16="http://schemas.microsoft.com/office/drawing/2014/main" id="{43E48B3B-82E9-417F-9C24-533BCF00D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>
            <a:extLst>
              <a:ext uri="{FF2B5EF4-FFF2-40B4-BE49-F238E27FC236}">
                <a16:creationId xmlns:a16="http://schemas.microsoft.com/office/drawing/2014/main" id="{D8AC3078-115C-4980-96B0-83AF0B767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A93F2-823B-4730-9101-384CE21B8E7B}" type="slidenum">
              <a:rPr lang="en-US" altLang="en-US" smtClean="0"/>
              <a:pPr>
                <a:spcBef>
                  <a:spcPct val="0"/>
                </a:spcBef>
              </a:pPr>
              <a:t>178</a:t>
            </a:fld>
            <a:endParaRPr lang="en-US" altLang="en-US"/>
          </a:p>
        </p:txBody>
      </p:sp>
      <p:sp>
        <p:nvSpPr>
          <p:cNvPr id="328707" name="Rectangle 2">
            <a:extLst>
              <a:ext uri="{FF2B5EF4-FFF2-40B4-BE49-F238E27FC236}">
                <a16:creationId xmlns:a16="http://schemas.microsoft.com/office/drawing/2014/main" id="{CA2C1BAC-E5F1-421D-B951-44040CA311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>
            <a:extLst>
              <a:ext uri="{FF2B5EF4-FFF2-40B4-BE49-F238E27FC236}">
                <a16:creationId xmlns:a16="http://schemas.microsoft.com/office/drawing/2014/main" id="{F55E29EF-1D9B-4DCE-84C1-115FA3A57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>
            <a:extLst>
              <a:ext uri="{FF2B5EF4-FFF2-40B4-BE49-F238E27FC236}">
                <a16:creationId xmlns:a16="http://schemas.microsoft.com/office/drawing/2014/main" id="{A5E0E645-03E3-4D18-8864-960B6CA53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10B207-5C1B-4DE9-9CFB-E7A9B1F0C0E6}" type="slidenum">
              <a:rPr lang="en-US" altLang="en-US" smtClean="0"/>
              <a:pPr>
                <a:spcBef>
                  <a:spcPct val="0"/>
                </a:spcBef>
              </a:pPr>
              <a:t>179</a:t>
            </a:fld>
            <a:endParaRPr lang="en-US" altLang="en-US"/>
          </a:p>
        </p:txBody>
      </p:sp>
      <p:sp>
        <p:nvSpPr>
          <p:cNvPr id="330755" name="Rectangle 2">
            <a:extLst>
              <a:ext uri="{FF2B5EF4-FFF2-40B4-BE49-F238E27FC236}">
                <a16:creationId xmlns:a16="http://schemas.microsoft.com/office/drawing/2014/main" id="{E577CDCB-66E7-4045-A5AB-5FDC41F3B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>
            <a:extLst>
              <a:ext uri="{FF2B5EF4-FFF2-40B4-BE49-F238E27FC236}">
                <a16:creationId xmlns:a16="http://schemas.microsoft.com/office/drawing/2014/main" id="{13481578-1C99-44EF-BBF7-33FDF5F06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7">
            <a:extLst>
              <a:ext uri="{FF2B5EF4-FFF2-40B4-BE49-F238E27FC236}">
                <a16:creationId xmlns:a16="http://schemas.microsoft.com/office/drawing/2014/main" id="{0C9A5875-D893-4A2A-B6E7-EE0D0D170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A63259-C3AF-4FEF-AF12-8C07D52E45E7}" type="slidenum">
              <a:rPr lang="en-US" altLang="en-US" smtClean="0"/>
              <a:pPr>
                <a:spcBef>
                  <a:spcPct val="0"/>
                </a:spcBef>
              </a:pPr>
              <a:t>180</a:t>
            </a:fld>
            <a:endParaRPr lang="en-US" altLang="en-US"/>
          </a:p>
        </p:txBody>
      </p:sp>
      <p:sp>
        <p:nvSpPr>
          <p:cNvPr id="332803" name="Rectangle 2">
            <a:extLst>
              <a:ext uri="{FF2B5EF4-FFF2-40B4-BE49-F238E27FC236}">
                <a16:creationId xmlns:a16="http://schemas.microsoft.com/office/drawing/2014/main" id="{17E05CC8-8F5C-441A-BD1B-7EEEB4F5C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>
            <a:extLst>
              <a:ext uri="{FF2B5EF4-FFF2-40B4-BE49-F238E27FC236}">
                <a16:creationId xmlns:a16="http://schemas.microsoft.com/office/drawing/2014/main" id="{06E0E1C0-7D45-4412-A7DA-69DC6BFFF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>
            <a:extLst>
              <a:ext uri="{FF2B5EF4-FFF2-40B4-BE49-F238E27FC236}">
                <a16:creationId xmlns:a16="http://schemas.microsoft.com/office/drawing/2014/main" id="{69006429-857C-4BD9-8C1A-70F105FD2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379768-76B1-4865-A3D6-052D9F5EA326}" type="slidenum">
              <a:rPr lang="en-US" altLang="en-US" smtClean="0"/>
              <a:pPr>
                <a:spcBef>
                  <a:spcPct val="0"/>
                </a:spcBef>
              </a:pPr>
              <a:t>181</a:t>
            </a:fld>
            <a:endParaRPr lang="en-US" altLang="en-US"/>
          </a:p>
        </p:txBody>
      </p:sp>
      <p:sp>
        <p:nvSpPr>
          <p:cNvPr id="334851" name="Rectangle 2">
            <a:extLst>
              <a:ext uri="{FF2B5EF4-FFF2-40B4-BE49-F238E27FC236}">
                <a16:creationId xmlns:a16="http://schemas.microsoft.com/office/drawing/2014/main" id="{EA2CA288-2D9A-404E-92DB-EB2A261BA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>
            <a:extLst>
              <a:ext uri="{FF2B5EF4-FFF2-40B4-BE49-F238E27FC236}">
                <a16:creationId xmlns:a16="http://schemas.microsoft.com/office/drawing/2014/main" id="{532A1517-8BB4-4AE2-B896-686F28FA6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3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>
            <a:extLst>
              <a:ext uri="{FF2B5EF4-FFF2-40B4-BE49-F238E27FC236}">
                <a16:creationId xmlns:a16="http://schemas.microsoft.com/office/drawing/2014/main" id="{7498BA74-55C0-472A-89FD-B8C0B64FE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7A229-0FF5-4169-8203-D5E10BD24D6C}" type="slidenum">
              <a:rPr lang="en-US" altLang="en-US" smtClean="0"/>
              <a:pPr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18115" name="Rectangle 2">
            <a:extLst>
              <a:ext uri="{FF2B5EF4-FFF2-40B4-BE49-F238E27FC236}">
                <a16:creationId xmlns:a16="http://schemas.microsoft.com/office/drawing/2014/main" id="{09F47366-521E-4F29-A1B2-929F120074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>
            <a:extLst>
              <a:ext uri="{FF2B5EF4-FFF2-40B4-BE49-F238E27FC236}">
                <a16:creationId xmlns:a16="http://schemas.microsoft.com/office/drawing/2014/main" id="{E8F8ADA2-34D6-4A6B-8BEC-1286EEC48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>
            <a:extLst>
              <a:ext uri="{FF2B5EF4-FFF2-40B4-BE49-F238E27FC236}">
                <a16:creationId xmlns:a16="http://schemas.microsoft.com/office/drawing/2014/main" id="{69006429-857C-4BD9-8C1A-70F105FD2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379768-76B1-4865-A3D6-052D9F5EA326}" type="slidenum">
              <a:rPr lang="en-US" altLang="en-US" smtClean="0"/>
              <a:pPr>
                <a:spcBef>
                  <a:spcPct val="0"/>
                </a:spcBef>
              </a:pPr>
              <a:t>182</a:t>
            </a:fld>
            <a:endParaRPr lang="en-US" altLang="en-US"/>
          </a:p>
        </p:txBody>
      </p:sp>
      <p:sp>
        <p:nvSpPr>
          <p:cNvPr id="334851" name="Rectangle 2">
            <a:extLst>
              <a:ext uri="{FF2B5EF4-FFF2-40B4-BE49-F238E27FC236}">
                <a16:creationId xmlns:a16="http://schemas.microsoft.com/office/drawing/2014/main" id="{EA2CA288-2D9A-404E-92DB-EB2A261BA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>
            <a:extLst>
              <a:ext uri="{FF2B5EF4-FFF2-40B4-BE49-F238E27FC236}">
                <a16:creationId xmlns:a16="http://schemas.microsoft.com/office/drawing/2014/main" id="{532A1517-8BB4-4AE2-B896-686F28FA6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09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7">
            <a:extLst>
              <a:ext uri="{FF2B5EF4-FFF2-40B4-BE49-F238E27FC236}">
                <a16:creationId xmlns:a16="http://schemas.microsoft.com/office/drawing/2014/main" id="{69006429-857C-4BD9-8C1A-70F105FD29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379768-76B1-4865-A3D6-052D9F5EA326}" type="slidenum">
              <a:rPr lang="en-US" altLang="en-US" smtClean="0"/>
              <a:pPr>
                <a:spcBef>
                  <a:spcPct val="0"/>
                </a:spcBef>
              </a:pPr>
              <a:t>183</a:t>
            </a:fld>
            <a:endParaRPr lang="en-US" altLang="en-US"/>
          </a:p>
        </p:txBody>
      </p:sp>
      <p:sp>
        <p:nvSpPr>
          <p:cNvPr id="334851" name="Rectangle 2">
            <a:extLst>
              <a:ext uri="{FF2B5EF4-FFF2-40B4-BE49-F238E27FC236}">
                <a16:creationId xmlns:a16="http://schemas.microsoft.com/office/drawing/2014/main" id="{EA2CA288-2D9A-404E-92DB-EB2A261BA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>
            <a:extLst>
              <a:ext uri="{FF2B5EF4-FFF2-40B4-BE49-F238E27FC236}">
                <a16:creationId xmlns:a16="http://schemas.microsoft.com/office/drawing/2014/main" id="{532A1517-8BB4-4AE2-B896-686F28FA6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191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>
            <a:extLst>
              <a:ext uri="{FF2B5EF4-FFF2-40B4-BE49-F238E27FC236}">
                <a16:creationId xmlns:a16="http://schemas.microsoft.com/office/drawing/2014/main" id="{3AA45474-C3A0-46DF-95A5-3B2F2B324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2752D-49BB-4BD7-BFC5-D400F2B1A1BD}" type="slidenum">
              <a:rPr lang="en-US" altLang="en-US" smtClean="0"/>
              <a:pPr>
                <a:spcBef>
                  <a:spcPct val="0"/>
                </a:spcBef>
              </a:pPr>
              <a:t>184</a:t>
            </a:fld>
            <a:endParaRPr lang="en-US" altLang="en-US"/>
          </a:p>
        </p:txBody>
      </p:sp>
      <p:sp>
        <p:nvSpPr>
          <p:cNvPr id="336899" name="Rectangle 2">
            <a:extLst>
              <a:ext uri="{FF2B5EF4-FFF2-40B4-BE49-F238E27FC236}">
                <a16:creationId xmlns:a16="http://schemas.microsoft.com/office/drawing/2014/main" id="{86E555B1-7C4A-49A2-94AD-E0EA578F88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>
            <a:extLst>
              <a:ext uri="{FF2B5EF4-FFF2-40B4-BE49-F238E27FC236}">
                <a16:creationId xmlns:a16="http://schemas.microsoft.com/office/drawing/2014/main" id="{72F8B586-DA39-4AB9-B0DE-C25F106CA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>
            <a:extLst>
              <a:ext uri="{FF2B5EF4-FFF2-40B4-BE49-F238E27FC236}">
                <a16:creationId xmlns:a16="http://schemas.microsoft.com/office/drawing/2014/main" id="{ABA36C39-14D5-482F-AA3A-14A2C706E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7B38DC-DE72-4E11-970D-30EA54968BC5}" type="slidenum">
              <a:rPr lang="en-US" altLang="en-US" smtClean="0"/>
              <a:pPr>
                <a:spcBef>
                  <a:spcPct val="0"/>
                </a:spcBef>
              </a:pPr>
              <a:t>185</a:t>
            </a:fld>
            <a:endParaRPr lang="en-US" altLang="en-US"/>
          </a:p>
        </p:txBody>
      </p:sp>
      <p:sp>
        <p:nvSpPr>
          <p:cNvPr id="338947" name="Rectangle 2">
            <a:extLst>
              <a:ext uri="{FF2B5EF4-FFF2-40B4-BE49-F238E27FC236}">
                <a16:creationId xmlns:a16="http://schemas.microsoft.com/office/drawing/2014/main" id="{734A45A2-8158-490C-98B2-EA9E15FE1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>
            <a:extLst>
              <a:ext uri="{FF2B5EF4-FFF2-40B4-BE49-F238E27FC236}">
                <a16:creationId xmlns:a16="http://schemas.microsoft.com/office/drawing/2014/main" id="{2E0D2E11-628F-4B4F-B2B6-0A321B596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>
            <a:extLst>
              <a:ext uri="{FF2B5EF4-FFF2-40B4-BE49-F238E27FC236}">
                <a16:creationId xmlns:a16="http://schemas.microsoft.com/office/drawing/2014/main" id="{3E59BC62-B254-4E4C-B9E9-D7A308A443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862478-B41D-4F06-A9CC-F7AC29A4E087}" type="slidenum">
              <a:rPr lang="en-US" altLang="en-US" smtClean="0"/>
              <a:pPr>
                <a:spcBef>
                  <a:spcPct val="0"/>
                </a:spcBef>
              </a:pPr>
              <a:t>186</a:t>
            </a:fld>
            <a:endParaRPr lang="en-US" altLang="en-US"/>
          </a:p>
        </p:txBody>
      </p:sp>
      <p:sp>
        <p:nvSpPr>
          <p:cNvPr id="340995" name="Rectangle 2">
            <a:extLst>
              <a:ext uri="{FF2B5EF4-FFF2-40B4-BE49-F238E27FC236}">
                <a16:creationId xmlns:a16="http://schemas.microsoft.com/office/drawing/2014/main" id="{4F834C06-7453-4385-89C6-B95AB282C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>
            <a:extLst>
              <a:ext uri="{FF2B5EF4-FFF2-40B4-BE49-F238E27FC236}">
                <a16:creationId xmlns:a16="http://schemas.microsoft.com/office/drawing/2014/main" id="{A5A36B7B-F2E9-4F8A-8596-710F5D595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>
            <a:extLst>
              <a:ext uri="{FF2B5EF4-FFF2-40B4-BE49-F238E27FC236}">
                <a16:creationId xmlns:a16="http://schemas.microsoft.com/office/drawing/2014/main" id="{07D5392E-E2F6-40C4-8836-05F88E5D84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D5D472-4E1A-4A36-A8F5-F76D194552C3}" type="slidenum">
              <a:rPr lang="en-US" altLang="en-US" smtClean="0"/>
              <a:pPr>
                <a:spcBef>
                  <a:spcPct val="0"/>
                </a:spcBef>
              </a:pPr>
              <a:t>187</a:t>
            </a:fld>
            <a:endParaRPr lang="en-US" altLang="en-US"/>
          </a:p>
        </p:txBody>
      </p:sp>
      <p:sp>
        <p:nvSpPr>
          <p:cNvPr id="343043" name="Rectangle 2">
            <a:extLst>
              <a:ext uri="{FF2B5EF4-FFF2-40B4-BE49-F238E27FC236}">
                <a16:creationId xmlns:a16="http://schemas.microsoft.com/office/drawing/2014/main" id="{5BC951F9-D5FA-417B-9F45-6B8E45E1C7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>
            <a:extLst>
              <a:ext uri="{FF2B5EF4-FFF2-40B4-BE49-F238E27FC236}">
                <a16:creationId xmlns:a16="http://schemas.microsoft.com/office/drawing/2014/main" id="{465D482A-6006-4184-96F3-08289D127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>
            <a:extLst>
              <a:ext uri="{FF2B5EF4-FFF2-40B4-BE49-F238E27FC236}">
                <a16:creationId xmlns:a16="http://schemas.microsoft.com/office/drawing/2014/main" id="{1F5C7EB2-469E-45CA-8498-C567F1B22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CEDEC2-B6EB-4041-9A27-7CB3722D4EE2}" type="slidenum">
              <a:rPr lang="en-US" altLang="en-US" smtClean="0"/>
              <a:pPr>
                <a:spcBef>
                  <a:spcPct val="0"/>
                </a:spcBef>
              </a:pPr>
              <a:t>188</a:t>
            </a:fld>
            <a:endParaRPr lang="en-US" altLang="en-US"/>
          </a:p>
        </p:txBody>
      </p:sp>
      <p:sp>
        <p:nvSpPr>
          <p:cNvPr id="345091" name="Rectangle 2">
            <a:extLst>
              <a:ext uri="{FF2B5EF4-FFF2-40B4-BE49-F238E27FC236}">
                <a16:creationId xmlns:a16="http://schemas.microsoft.com/office/drawing/2014/main" id="{3B0C5472-816F-4165-A0D3-A4AE2A004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>
            <a:extLst>
              <a:ext uri="{FF2B5EF4-FFF2-40B4-BE49-F238E27FC236}">
                <a16:creationId xmlns:a16="http://schemas.microsoft.com/office/drawing/2014/main" id="{70D29D71-7B3F-4601-AE02-A7E34A0B1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>
            <a:extLst>
              <a:ext uri="{FF2B5EF4-FFF2-40B4-BE49-F238E27FC236}">
                <a16:creationId xmlns:a16="http://schemas.microsoft.com/office/drawing/2014/main" id="{380EE72C-C47F-4013-8068-731AFD9F7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5B048-3E90-4780-B2AB-C33449D191EE}" type="slidenum">
              <a:rPr lang="en-US" altLang="en-US" smtClean="0"/>
              <a:pPr>
                <a:spcBef>
                  <a:spcPct val="0"/>
                </a:spcBef>
              </a:pPr>
              <a:t>189</a:t>
            </a:fld>
            <a:endParaRPr lang="en-US" altLang="en-US"/>
          </a:p>
        </p:txBody>
      </p:sp>
      <p:sp>
        <p:nvSpPr>
          <p:cNvPr id="347139" name="Rectangle 2">
            <a:extLst>
              <a:ext uri="{FF2B5EF4-FFF2-40B4-BE49-F238E27FC236}">
                <a16:creationId xmlns:a16="http://schemas.microsoft.com/office/drawing/2014/main" id="{D580B066-55D1-45F4-941C-7634621C1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71C03FE0-BEFC-4BC8-BCD9-E81F9405B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>
            <a:extLst>
              <a:ext uri="{FF2B5EF4-FFF2-40B4-BE49-F238E27FC236}">
                <a16:creationId xmlns:a16="http://schemas.microsoft.com/office/drawing/2014/main" id="{01FF57AF-15EE-4A0B-B295-3C955198F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4D392E-53C4-496B-B7D5-1526857D30F4}" type="slidenum">
              <a:rPr lang="en-US" altLang="en-US" smtClean="0"/>
              <a:pPr>
                <a:spcBef>
                  <a:spcPct val="0"/>
                </a:spcBef>
              </a:pPr>
              <a:t>190</a:t>
            </a:fld>
            <a:endParaRPr lang="en-US" altLang="en-US"/>
          </a:p>
        </p:txBody>
      </p:sp>
      <p:sp>
        <p:nvSpPr>
          <p:cNvPr id="349187" name="Rectangle 2">
            <a:extLst>
              <a:ext uri="{FF2B5EF4-FFF2-40B4-BE49-F238E27FC236}">
                <a16:creationId xmlns:a16="http://schemas.microsoft.com/office/drawing/2014/main" id="{B3BF9890-58B6-42EE-869A-CAF5489BB2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>
            <a:extLst>
              <a:ext uri="{FF2B5EF4-FFF2-40B4-BE49-F238E27FC236}">
                <a16:creationId xmlns:a16="http://schemas.microsoft.com/office/drawing/2014/main" id="{99F06010-D207-48D8-B305-EEAC7B323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>
            <a:extLst>
              <a:ext uri="{FF2B5EF4-FFF2-40B4-BE49-F238E27FC236}">
                <a16:creationId xmlns:a16="http://schemas.microsoft.com/office/drawing/2014/main" id="{005069A6-CBB6-4BD8-8CBC-36838C3A6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68ED5-FA9A-4745-9E06-B17C05EA8D7B}" type="slidenum">
              <a:rPr lang="en-US" altLang="en-US" smtClean="0"/>
              <a:pPr>
                <a:spcBef>
                  <a:spcPct val="0"/>
                </a:spcBef>
              </a:pPr>
              <a:t>191</a:t>
            </a:fld>
            <a:endParaRPr lang="en-US" altLang="en-US"/>
          </a:p>
        </p:txBody>
      </p:sp>
      <p:sp>
        <p:nvSpPr>
          <p:cNvPr id="351235" name="Rectangle 2">
            <a:extLst>
              <a:ext uri="{FF2B5EF4-FFF2-40B4-BE49-F238E27FC236}">
                <a16:creationId xmlns:a16="http://schemas.microsoft.com/office/drawing/2014/main" id="{7D3F3A25-FE67-4522-8F82-8B489DE02C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>
            <a:extLst>
              <a:ext uri="{FF2B5EF4-FFF2-40B4-BE49-F238E27FC236}">
                <a16:creationId xmlns:a16="http://schemas.microsoft.com/office/drawing/2014/main" id="{43403C14-02C9-4B41-B1BE-F040318E9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>
            <a:extLst>
              <a:ext uri="{FF2B5EF4-FFF2-40B4-BE49-F238E27FC236}">
                <a16:creationId xmlns:a16="http://schemas.microsoft.com/office/drawing/2014/main" id="{ED99E631-E436-4A6A-BF11-460CD00E8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08B65D-CCAB-4896-90ED-8FE8775C89E4}" type="slidenum">
              <a:rPr lang="en-US" altLang="en-US" smtClean="0"/>
              <a:pPr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20163" name="Rectangle 2">
            <a:extLst>
              <a:ext uri="{FF2B5EF4-FFF2-40B4-BE49-F238E27FC236}">
                <a16:creationId xmlns:a16="http://schemas.microsoft.com/office/drawing/2014/main" id="{DD4CBE03-B8B2-468C-95B1-CAA2132B0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>
            <a:extLst>
              <a:ext uri="{FF2B5EF4-FFF2-40B4-BE49-F238E27FC236}">
                <a16:creationId xmlns:a16="http://schemas.microsoft.com/office/drawing/2014/main" id="{23F2CED8-1F8D-436B-9D70-66266F31B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>
            <a:extLst>
              <a:ext uri="{FF2B5EF4-FFF2-40B4-BE49-F238E27FC236}">
                <a16:creationId xmlns:a16="http://schemas.microsoft.com/office/drawing/2014/main" id="{5600CABE-FE8E-46A3-9C26-07242FA535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0A998-0E05-463B-B98B-E91F83F337FF}" type="slidenum">
              <a:rPr lang="en-US" altLang="en-US" smtClean="0"/>
              <a:pPr>
                <a:spcBef>
                  <a:spcPct val="0"/>
                </a:spcBef>
              </a:pPr>
              <a:t>192</a:t>
            </a:fld>
            <a:endParaRPr lang="en-US" altLang="en-US"/>
          </a:p>
        </p:txBody>
      </p:sp>
      <p:sp>
        <p:nvSpPr>
          <p:cNvPr id="353283" name="Rectangle 2">
            <a:extLst>
              <a:ext uri="{FF2B5EF4-FFF2-40B4-BE49-F238E27FC236}">
                <a16:creationId xmlns:a16="http://schemas.microsoft.com/office/drawing/2014/main" id="{B4F7B488-8CC7-4BCA-B34F-956CFEEB4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>
            <a:extLst>
              <a:ext uri="{FF2B5EF4-FFF2-40B4-BE49-F238E27FC236}">
                <a16:creationId xmlns:a16="http://schemas.microsoft.com/office/drawing/2014/main" id="{0C4EB916-02F7-4E31-AC56-14BF4E502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>
            <a:extLst>
              <a:ext uri="{FF2B5EF4-FFF2-40B4-BE49-F238E27FC236}">
                <a16:creationId xmlns:a16="http://schemas.microsoft.com/office/drawing/2014/main" id="{6685C774-4F2F-490D-B603-7B745F3AD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CBCC4-6D40-4862-B9F2-4CE922CE6EA9}" type="slidenum">
              <a:rPr lang="en-US" altLang="en-US" smtClean="0"/>
              <a:pPr>
                <a:spcBef>
                  <a:spcPct val="0"/>
                </a:spcBef>
              </a:pPr>
              <a:t>193</a:t>
            </a:fld>
            <a:endParaRPr lang="en-US" altLang="en-US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FD1B5D03-DBB4-4409-8D7B-102613B853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>
            <a:extLst>
              <a:ext uri="{FF2B5EF4-FFF2-40B4-BE49-F238E27FC236}">
                <a16:creationId xmlns:a16="http://schemas.microsoft.com/office/drawing/2014/main" id="{EA708F55-B8F0-45D3-9317-6060FC7743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C6E0F6D6-CDFE-44D9-9659-38E0A4CD4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3B969-8E1E-462F-97CF-78135481AB00}" type="slidenum">
              <a:rPr lang="en-US" altLang="en-US" smtClean="0"/>
              <a:pPr>
                <a:spcBef>
                  <a:spcPct val="0"/>
                </a:spcBef>
              </a:pPr>
              <a:t>194</a:t>
            </a:fld>
            <a:endParaRPr lang="en-US" altLang="en-US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77362C24-7527-4F11-AE06-A6FA500C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520D0C70-0DF1-45FB-8BA0-9A19EEE65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C6E0F6D6-CDFE-44D9-9659-38E0A4CD4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3B969-8E1E-462F-97CF-78135481AB00}" type="slidenum">
              <a:rPr lang="en-US" altLang="en-US" smtClean="0"/>
              <a:pPr>
                <a:spcBef>
                  <a:spcPct val="0"/>
                </a:spcBef>
              </a:pPr>
              <a:t>195</a:t>
            </a:fld>
            <a:endParaRPr lang="en-US" altLang="en-US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77362C24-7527-4F11-AE06-A6FA500C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520D0C70-0DF1-45FB-8BA0-9A19EEE65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8090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C6E0F6D6-CDFE-44D9-9659-38E0A4CD4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3B969-8E1E-462F-97CF-78135481AB00}" type="slidenum">
              <a:rPr lang="en-US" altLang="en-US" smtClean="0"/>
              <a:pPr>
                <a:spcBef>
                  <a:spcPct val="0"/>
                </a:spcBef>
              </a:pPr>
              <a:t>196</a:t>
            </a:fld>
            <a:endParaRPr lang="en-US" altLang="en-US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77362C24-7527-4F11-AE06-A6FA500C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520D0C70-0DF1-45FB-8BA0-9A19EEE65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27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>
            <a:extLst>
              <a:ext uri="{FF2B5EF4-FFF2-40B4-BE49-F238E27FC236}">
                <a16:creationId xmlns:a16="http://schemas.microsoft.com/office/drawing/2014/main" id="{C6E0F6D6-CDFE-44D9-9659-38E0A4CD4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3B969-8E1E-462F-97CF-78135481AB00}" type="slidenum">
              <a:rPr lang="en-US" altLang="en-US" smtClean="0"/>
              <a:pPr>
                <a:spcBef>
                  <a:spcPct val="0"/>
                </a:spcBef>
              </a:pPr>
              <a:t>197</a:t>
            </a:fld>
            <a:endParaRPr lang="en-US" altLang="en-US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77362C24-7527-4F11-AE06-A6FA500CC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4" name="Rectangle 3">
            <a:extLst>
              <a:ext uri="{FF2B5EF4-FFF2-40B4-BE49-F238E27FC236}">
                <a16:creationId xmlns:a16="http://schemas.microsoft.com/office/drawing/2014/main" id="{520D0C70-0DF1-45FB-8BA0-9A19EEE65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462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>
            <a:extLst>
              <a:ext uri="{FF2B5EF4-FFF2-40B4-BE49-F238E27FC236}">
                <a16:creationId xmlns:a16="http://schemas.microsoft.com/office/drawing/2014/main" id="{E6F12319-BC13-41B9-91B0-4C3475DE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06639-4DB7-400E-AC28-C9B68DC255ED}" type="slidenum">
              <a:rPr lang="en-US" altLang="en-US" smtClean="0"/>
              <a:pPr>
                <a:spcBef>
                  <a:spcPct val="0"/>
                </a:spcBef>
              </a:pPr>
              <a:t>198</a:t>
            </a:fld>
            <a:endParaRPr lang="en-US" altLang="en-US"/>
          </a:p>
        </p:txBody>
      </p:sp>
      <p:sp>
        <p:nvSpPr>
          <p:cNvPr id="365571" name="Rectangle 2">
            <a:extLst>
              <a:ext uri="{FF2B5EF4-FFF2-40B4-BE49-F238E27FC236}">
                <a16:creationId xmlns:a16="http://schemas.microsoft.com/office/drawing/2014/main" id="{449251F3-873E-4FD8-814C-141958EC7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2" name="Rectangle 3">
            <a:extLst>
              <a:ext uri="{FF2B5EF4-FFF2-40B4-BE49-F238E27FC236}">
                <a16:creationId xmlns:a16="http://schemas.microsoft.com/office/drawing/2014/main" id="{2FB5AF91-9874-440C-BD47-98CEC0FFA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>
            <a:extLst>
              <a:ext uri="{FF2B5EF4-FFF2-40B4-BE49-F238E27FC236}">
                <a16:creationId xmlns:a16="http://schemas.microsoft.com/office/drawing/2014/main" id="{0FD35BCF-4D95-4313-873A-9DD8A69D06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C97C9-D3F7-4091-833A-BFB1DFE632D5}" type="slidenum">
              <a:rPr lang="en-US" altLang="en-US" smtClean="0"/>
              <a:pPr>
                <a:spcBef>
                  <a:spcPct val="0"/>
                </a:spcBef>
              </a:pPr>
              <a:t>199</a:t>
            </a:fld>
            <a:endParaRPr lang="en-US" altLang="en-US"/>
          </a:p>
        </p:txBody>
      </p:sp>
      <p:sp>
        <p:nvSpPr>
          <p:cNvPr id="367619" name="Rectangle 2">
            <a:extLst>
              <a:ext uri="{FF2B5EF4-FFF2-40B4-BE49-F238E27FC236}">
                <a16:creationId xmlns:a16="http://schemas.microsoft.com/office/drawing/2014/main" id="{EA0FBC61-6B33-433C-854A-FEA82EE1E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20" name="Rectangle 3">
            <a:extLst>
              <a:ext uri="{FF2B5EF4-FFF2-40B4-BE49-F238E27FC236}">
                <a16:creationId xmlns:a16="http://schemas.microsoft.com/office/drawing/2014/main" id="{B066F0DE-5DBB-4478-9856-BF28F16D5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>
            <a:extLst>
              <a:ext uri="{FF2B5EF4-FFF2-40B4-BE49-F238E27FC236}">
                <a16:creationId xmlns:a16="http://schemas.microsoft.com/office/drawing/2014/main" id="{0BEA9CEE-589C-44CA-AE5E-7B48A77FB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E918E9-5648-4610-A61B-0A20ABFA75C8}" type="slidenum">
              <a:rPr lang="en-US" altLang="en-US" smtClean="0"/>
              <a:pPr>
                <a:spcBef>
                  <a:spcPct val="0"/>
                </a:spcBef>
              </a:pPr>
              <a:t>200</a:t>
            </a:fld>
            <a:endParaRPr lang="en-US" altLang="en-US"/>
          </a:p>
        </p:txBody>
      </p:sp>
      <p:sp>
        <p:nvSpPr>
          <p:cNvPr id="369667" name="Rectangle 2">
            <a:extLst>
              <a:ext uri="{FF2B5EF4-FFF2-40B4-BE49-F238E27FC236}">
                <a16:creationId xmlns:a16="http://schemas.microsoft.com/office/drawing/2014/main" id="{934C004C-C260-45BB-8E56-3D0102A5F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8" name="Rectangle 3">
            <a:extLst>
              <a:ext uri="{FF2B5EF4-FFF2-40B4-BE49-F238E27FC236}">
                <a16:creationId xmlns:a16="http://schemas.microsoft.com/office/drawing/2014/main" id="{307ACEC1-C00B-448A-AC88-323DD4B76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>
            <a:extLst>
              <a:ext uri="{FF2B5EF4-FFF2-40B4-BE49-F238E27FC236}">
                <a16:creationId xmlns:a16="http://schemas.microsoft.com/office/drawing/2014/main" id="{D3F96AAA-45C7-4E5D-AF4F-45452A592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313513-521E-4EBC-AF79-BCA44823B53B}" type="slidenum">
              <a:rPr lang="en-US" altLang="en-US" smtClean="0"/>
              <a:pPr>
                <a:spcBef>
                  <a:spcPct val="0"/>
                </a:spcBef>
              </a:pPr>
              <a:t>201</a:t>
            </a:fld>
            <a:endParaRPr lang="en-US" altLang="en-US"/>
          </a:p>
        </p:txBody>
      </p:sp>
      <p:sp>
        <p:nvSpPr>
          <p:cNvPr id="371715" name="Rectangle 2">
            <a:extLst>
              <a:ext uri="{FF2B5EF4-FFF2-40B4-BE49-F238E27FC236}">
                <a16:creationId xmlns:a16="http://schemas.microsoft.com/office/drawing/2014/main" id="{3C1009A5-E18F-4B99-825A-33591D7295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6" name="Rectangle 3">
            <a:extLst>
              <a:ext uri="{FF2B5EF4-FFF2-40B4-BE49-F238E27FC236}">
                <a16:creationId xmlns:a16="http://schemas.microsoft.com/office/drawing/2014/main" id="{75C84BCC-3432-47C6-BF60-96009CEC7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>
            <a:extLst>
              <a:ext uri="{FF2B5EF4-FFF2-40B4-BE49-F238E27FC236}">
                <a16:creationId xmlns:a16="http://schemas.microsoft.com/office/drawing/2014/main" id="{B829FC25-79E4-42D6-99F2-DF8A22B8A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22323E-3308-479E-AAEC-A1A4CA4E4132}" type="slidenum">
              <a:rPr lang="en-US" altLang="en-US" smtClean="0"/>
              <a:pPr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22211" name="Rectangle 2">
            <a:extLst>
              <a:ext uri="{FF2B5EF4-FFF2-40B4-BE49-F238E27FC236}">
                <a16:creationId xmlns:a16="http://schemas.microsoft.com/office/drawing/2014/main" id="{61360374-3A47-4084-86B4-A133AD522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>
            <a:extLst>
              <a:ext uri="{FF2B5EF4-FFF2-40B4-BE49-F238E27FC236}">
                <a16:creationId xmlns:a16="http://schemas.microsoft.com/office/drawing/2014/main" id="{2E987411-539B-45C7-9CBD-F84C5952E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>
            <a:extLst>
              <a:ext uri="{FF2B5EF4-FFF2-40B4-BE49-F238E27FC236}">
                <a16:creationId xmlns:a16="http://schemas.microsoft.com/office/drawing/2014/main" id="{588C068B-FC60-40F4-9D48-0F58218CF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48BFCC-428E-4156-AFF5-A11422ED2F51}" type="slidenum">
              <a:rPr lang="en-US" altLang="en-US" smtClean="0"/>
              <a:pPr>
                <a:spcBef>
                  <a:spcPct val="0"/>
                </a:spcBef>
              </a:pPr>
              <a:t>202</a:t>
            </a:fld>
            <a:endParaRPr lang="en-US" altLang="en-US"/>
          </a:p>
        </p:txBody>
      </p:sp>
      <p:sp>
        <p:nvSpPr>
          <p:cNvPr id="373763" name="Rectangle 2">
            <a:extLst>
              <a:ext uri="{FF2B5EF4-FFF2-40B4-BE49-F238E27FC236}">
                <a16:creationId xmlns:a16="http://schemas.microsoft.com/office/drawing/2014/main" id="{C99056E1-C8AA-47DE-80BD-4BDA01285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>
            <a:extLst>
              <a:ext uri="{FF2B5EF4-FFF2-40B4-BE49-F238E27FC236}">
                <a16:creationId xmlns:a16="http://schemas.microsoft.com/office/drawing/2014/main" id="{514A0A14-9DB2-41D7-802E-0299CDD14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>
            <a:extLst>
              <a:ext uri="{FF2B5EF4-FFF2-40B4-BE49-F238E27FC236}">
                <a16:creationId xmlns:a16="http://schemas.microsoft.com/office/drawing/2014/main" id="{B25D595F-E318-435F-9D04-8012A35CC4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42870-457C-4BDF-904C-7290E3C26B00}" type="slidenum">
              <a:rPr lang="en-US" altLang="en-US" smtClean="0"/>
              <a:pPr>
                <a:spcBef>
                  <a:spcPct val="0"/>
                </a:spcBef>
              </a:pPr>
              <a:t>203</a:t>
            </a:fld>
            <a:endParaRPr lang="en-US" altLang="en-US"/>
          </a:p>
        </p:txBody>
      </p:sp>
      <p:sp>
        <p:nvSpPr>
          <p:cNvPr id="375811" name="Rectangle 2">
            <a:extLst>
              <a:ext uri="{FF2B5EF4-FFF2-40B4-BE49-F238E27FC236}">
                <a16:creationId xmlns:a16="http://schemas.microsoft.com/office/drawing/2014/main" id="{3D059984-1CC1-46CA-8603-E2D1FD09F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>
            <a:extLst>
              <a:ext uri="{FF2B5EF4-FFF2-40B4-BE49-F238E27FC236}">
                <a16:creationId xmlns:a16="http://schemas.microsoft.com/office/drawing/2014/main" id="{4ED641F3-9E57-4CC5-B1C9-A114BB21D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7">
            <a:extLst>
              <a:ext uri="{FF2B5EF4-FFF2-40B4-BE49-F238E27FC236}">
                <a16:creationId xmlns:a16="http://schemas.microsoft.com/office/drawing/2014/main" id="{CD4A1486-48A5-4479-9D00-8F5694177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3EDF56-5CEB-45DB-85A3-CC00EA232F0E}" type="slidenum">
              <a:rPr lang="en-US" altLang="en-US" smtClean="0"/>
              <a:pPr>
                <a:spcBef>
                  <a:spcPct val="0"/>
                </a:spcBef>
              </a:pPr>
              <a:t>204</a:t>
            </a:fld>
            <a:endParaRPr lang="en-US" altLang="en-US"/>
          </a:p>
        </p:txBody>
      </p:sp>
      <p:sp>
        <p:nvSpPr>
          <p:cNvPr id="377859" name="Rectangle 2">
            <a:extLst>
              <a:ext uri="{FF2B5EF4-FFF2-40B4-BE49-F238E27FC236}">
                <a16:creationId xmlns:a16="http://schemas.microsoft.com/office/drawing/2014/main" id="{3C9BCB11-62BE-464E-A6AA-8F0F9246A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0" name="Rectangle 3">
            <a:extLst>
              <a:ext uri="{FF2B5EF4-FFF2-40B4-BE49-F238E27FC236}">
                <a16:creationId xmlns:a16="http://schemas.microsoft.com/office/drawing/2014/main" id="{EC883307-32DE-4243-ADD4-0455AF18F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C211544D-B3D1-4DAC-B3CE-A175E5578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69BB70-0C4D-479E-BAC0-93EDB6AC3AA3}" type="slidenum">
              <a:rPr lang="en-US" altLang="en-US" smtClean="0"/>
              <a:pPr>
                <a:spcBef>
                  <a:spcPct val="0"/>
                </a:spcBef>
              </a:pPr>
              <a:t>227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57B66219-7D6E-41E9-9DB8-75DB458A5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CC9735A9-BCCF-43E5-B43E-3632864D6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0105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0E5D3BE4-8076-405B-900F-14CA95A5C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B47236-F9E4-4820-AB80-D9ED455A7447}" type="slidenum">
              <a:rPr lang="en-US" altLang="en-US" smtClean="0"/>
              <a:pPr>
                <a:spcBef>
                  <a:spcPct val="0"/>
                </a:spcBef>
              </a:pPr>
              <a:t>228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6ABC8B4-2C0D-496B-8A6B-FDC2CCFF3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4A73CF10-2CF4-4BE2-A617-410C146E7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4098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60C9C414-3EA4-4448-ADE2-B24269563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BA704-872D-4082-A573-F0978CA94AFD}" type="slidenum">
              <a:rPr lang="en-US" altLang="en-US" smtClean="0"/>
              <a:pPr>
                <a:spcBef>
                  <a:spcPct val="0"/>
                </a:spcBef>
              </a:pPr>
              <a:t>229</a:t>
            </a:fld>
            <a:endParaRPr lang="en-US" altLang="en-US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4FC929CA-2AAB-48A5-9237-DF9792B3F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85797230-7464-43C0-8682-4D38ACB13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4331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1E98EECD-012F-4BB1-9AD8-72DE945D0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6F265E-0EA5-456F-9287-AF5974A5C8D5}" type="slidenum">
              <a:rPr lang="en-US" altLang="en-US" smtClean="0"/>
              <a:pPr>
                <a:spcBef>
                  <a:spcPct val="0"/>
                </a:spcBef>
              </a:pPr>
              <a:t>230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75C9113E-AF83-4CA3-A34B-759B8B0FA3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B5A25564-4EE5-46B7-B8C0-CE6710FEF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450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FC4C2A89-C141-431B-8129-592AC2A040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97E75-11C8-454E-AA2D-E56271A815C5}" type="slidenum">
              <a:rPr lang="en-US" altLang="en-US" smtClean="0"/>
              <a:pPr>
                <a:spcBef>
                  <a:spcPct val="0"/>
                </a:spcBef>
              </a:pPr>
              <a:t>231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08E851E6-2BEA-46CD-A215-13638B36A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1BC3406C-CB0B-4A39-9F4C-28888B0E4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723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EB4073B-84EB-4155-AE1A-900D01505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2C7A17-1108-4E5E-BD81-90377E0B9DE5}" type="slidenum">
              <a:rPr lang="en-US" altLang="en-US" smtClean="0"/>
              <a:pPr>
                <a:spcBef>
                  <a:spcPct val="0"/>
                </a:spcBef>
              </a:pPr>
              <a:t>232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E8A3CFF4-B62B-434D-8B8D-AAD9F2027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0F362F16-C49C-497F-BB5C-DB055B7EE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622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81D7BBDF-6C1D-40CE-B2E6-3C02CD41E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3DE597-FD5C-41BB-954C-94A86A2E3687}" type="slidenum">
              <a:rPr lang="en-US" altLang="en-US" smtClean="0"/>
              <a:pPr>
                <a:spcBef>
                  <a:spcPct val="0"/>
                </a:spcBef>
              </a:pPr>
              <a:t>233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F789DFEA-36EA-4FBE-9F04-65A0C92B29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2C6BFDB1-FF3C-4C99-8E65-0B001DD29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1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A289737-0A30-49C8-A73C-AB7D30D1D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62260C31-103F-46D0-9CBD-FC874716B15D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60A0CD57-A1BF-4F6B-BC82-7244FB924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0025364C-4AEA-4267-AEDE-F68BB3226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EBF244A4-648C-4D8C-81AF-DFBE3A5C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368473AF-2A4F-4B37-AE6E-1CF9C9A5F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9BC27F50-C420-4BE9-8611-A4269D8FE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4D9A0405-63CE-4F25-8813-2ABB4FA82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B2386D91-C63A-4CFE-9B3A-F546B4237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F96B7C26-2431-40C9-916C-73E198CC9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B00891CA-9FC0-48AE-8F4D-CBACC7B5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A06CE925-21A4-47F1-B400-69AD385EC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E5949EA5-9110-403B-9F8C-9FE70669C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9CBEA3C5-3CEC-4FCB-9A7C-147584313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5176288C-998F-4674-99D5-6CE5A3520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7054513E-ACD9-4867-B6ED-8C346539F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85A02582-C923-42F9-AE81-0DB49B33A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EBCFFD23-D3B0-487B-9FC7-76520C4CD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2CA6567E-CBC3-4A7C-BCAE-90D1A2A7F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06B26A7C-0441-45C7-A6A8-C089C1B1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31FF2921-AB5E-4523-B574-4440BDC44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3406EC87-F522-49A7-903D-F32C95A8A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0F959F2D-384E-4CDE-9983-8B6EA5167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DF187887-9971-438E-B65F-DD8CBF109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779FA949-A8E4-490E-8EA9-7EF2B681C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F649B1E6-8F5D-4A23-8083-606F9879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17DE5171-5320-47CF-ADC4-1920D4318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CC07D7EB-9AF2-4901-B0C7-23206F5AF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99F73470-A71C-43C6-A4B4-96D5DCA9C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3F5AAA51-AB38-415B-8EE9-A35BD0E5D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41637787-A823-41C3-B632-F4AB4A94C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D2B58AE5-694A-4B6C-A03C-52A9A6CD3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EE3797C4-0655-4A17-ACB6-1979408C7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B3FC6665-D3AA-4125-ADB4-E3EFEFDBE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8D186E8D-198D-48F1-BEE9-983F8BED1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5B2B3E0-02D1-4B2D-B9F1-3B92B3565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91DE52B-C2B9-41D4-949A-1E97C7F124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4517-6639-4067-B9B7-00AAE64DF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5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E756D8-47F5-4CD9-993F-5C300C7C7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69AA2D-7531-4DD6-9F78-024C869C4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E9EB63-AC9D-4125-82DB-006D3C327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653DC-64BD-41D9-AC00-CE9E2A63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26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6BA2C-8428-4689-B090-637EE6353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BF6B67-8A68-43BB-8387-9B5A2483F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F97AD94-3BDA-47D9-ACA6-DF251C0FB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67E68-64E6-4017-AFDA-0454F78258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94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DCBD45-0EBB-4501-9117-09261C15A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BEFA86-39D4-43A6-830D-CA6D90249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EDB5D62-5096-4B0F-B5E0-15C6B6DB9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A88F-946E-4DE2-801C-992EAF960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7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68B9D1-0332-427B-AD18-7DB1D4C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2F1819-89BC-4E3E-88C2-A1B88221F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088895F-531D-4A9A-BE9D-3C695F9A8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D48A-DE50-4EF2-A72D-876678CBD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9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851AC3-309A-468F-8E5F-0283434EE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A7B6AE-A408-4AED-B43A-52E26A8CE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959BD5-46EF-4F89-B8D0-AF4E43CDF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E3344-847D-43E3-A3A6-720F9BB64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25C7AC-10A0-4D38-9F5F-8517FF623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17A5B4-F1F6-4D9E-92E1-0F24919457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BA68C0D-276F-445D-9E67-52D404D92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2463-834B-4D56-A54E-70FB0303BB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69CD2E-6275-4761-B535-D4803906BD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B3B529-8DF0-429D-BE43-1E51A5663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CEF189-CA69-432A-BB83-AD9940459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606D-BF3A-44A6-B0A3-E97A5285D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26CDDFE-8949-49E0-8CFF-09FC23F9E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70A298D-A1B1-4E95-A3D7-B76A718C7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B1F6501-DD4B-4F14-9BF3-AE1F5D53E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5FDAA-D9CD-4178-BBF1-F94A46069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20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C7D991-EED9-477E-A6EC-8DF594589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642066-FC7D-478B-8032-CE51B140F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6BE94B9-B0D6-4FBD-90C5-23F7CD5EC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C9582-728A-44E0-BD01-003E7036A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36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468180-16FA-4160-94D1-04E56A990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41D109-2E60-4310-AA74-D59FD3562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BB9FC68-D47E-4780-B269-C1B3EDBC75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5497-D9BD-4A86-9DAD-25CC52ADE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9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06A6CB33-CE27-4A7F-B020-B951F60652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A947F02-D036-45D3-9F02-FD88AAC87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8AC44F-9D46-4B7A-A394-CD18EE143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29125D8-C1B9-45A0-B0D2-051637D6E6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A6BE35C-8B6B-453C-B0FC-1DB66AEFCB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726304F-ACD6-4C0D-B465-12518A675B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0813CFD-CB29-46CF-B57E-E5F14AE5B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08BA154E-9A25-481D-99BF-478D9FF8F14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C774E424-D3AB-49A6-A5FA-8AAA9E027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D1AC11E4-D9D8-457F-9D26-7785B43C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49CD7D52-4236-4193-97AA-244077CB6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9323B441-4025-4589-9F31-D9DDC5213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BD961D74-B61C-4CFB-BF08-8B8540CB4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6BF2B9E9-279D-484B-9103-EC586A2A8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525BB6AC-CC8E-4267-8DAB-FFB71D3E9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A1F93504-E4B9-42F8-8DC3-F1EBF1D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DD44685C-65DB-4585-8C47-EBC2A356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99F8AADA-F1AF-4A75-BB86-ADEEB33F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E3A98FD4-81B3-4825-882B-5BFB8509A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75542FFB-4805-4621-B865-FA39C06BF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4F35018C-E253-4B80-BCBF-D34EABC35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36E9BF5F-F1DF-4213-9EF9-E86BF3141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D373D4D2-0BAA-4FF1-A7D5-67C290EE3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D11CC568-4513-4F68-966B-8CEC6B1BB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4ED3BA6-64C1-4E25-813A-6B670F37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F47BB915-0AD6-41EA-92B5-649E11F8E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218BD1A3-E05B-4E82-9649-181A58DE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7C44194A-3D0E-442C-ADB8-21D72ECE7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87E4626B-A46B-487D-A08F-F09AF87FE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33128903-FC19-47DD-8538-C3DBA6341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A7D99381-D708-4AB5-90B0-F3260A05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9E44F772-C491-4825-8D14-C8F137B6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387B2E5A-1F15-4FD7-85DB-A68A397D6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7C8FAB9E-0074-4C43-8B61-008C59CC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D7D03167-D343-4914-BC98-7D0D4B40C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CA052166-9E83-4662-9342-2251D9E19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DC4ACA8-17EB-432E-AAC7-136429F8F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7FE2688A-2CF0-44BB-A887-616D9C18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D61ED38A-A654-4883-8F42-6F7B5AC61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1627EFC-1062-4A94-825A-B4A42A83B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chemeClr val="bg1"/>
                </a:solidFill>
              </a:rPr>
              <a:t>It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9AB6F7E0-0670-4D51-9204-E95A8FA92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FB05850B-1EC8-423B-AB57-75FBA31A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2AC52C-CD08-499A-A867-4F0D28D35A1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107A243E-DE3C-42B7-8EFC-AE27F93D3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9DBDB64-178C-4633-AC9D-EF0AD099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243E366F-F475-496F-BCCE-108ADC44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F91BB67-FBB4-4034-8850-C803CBE8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61F94E07-BA9B-444B-879B-406731F6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1271" name="Slide Number Placeholder 1">
            <a:extLst>
              <a:ext uri="{FF2B5EF4-FFF2-40B4-BE49-F238E27FC236}">
                <a16:creationId xmlns:a16="http://schemas.microsoft.com/office/drawing/2014/main" id="{4F20DDAB-8589-4568-AB2C-E6CAD37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42FCF-7D56-471C-BFA5-EF52A35835A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11272" name="TextBox 1">
            <a:extLst>
              <a:ext uri="{FF2B5EF4-FFF2-40B4-BE49-F238E27FC236}">
                <a16:creationId xmlns:a16="http://schemas.microsoft.com/office/drawing/2014/main" id="{BAB6F121-9B76-4D58-8E8C-3F23FCFB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solidFill>
                  <a:srgbClr val="0000FF"/>
                </a:solidFill>
              </a:rPr>
              <a:t>Which is a more common cause: Injury, or surgery?</a:t>
            </a:r>
          </a:p>
          <a:p>
            <a:r>
              <a:rPr lang="en-US" altLang="en-US" sz="1600" dirty="0">
                <a:solidFill>
                  <a:srgbClr val="0000FF"/>
                </a:solidFill>
              </a:rPr>
              <a:t>Back in the day, it was injury by a mile. </a:t>
            </a:r>
            <a:r>
              <a:rPr lang="en-US" altLang="en-US" sz="1600" dirty="0"/>
              <a:t>However, refinements in managing ocular trauma have reduced the post-trauma SO rate such that it is now </a:t>
            </a:r>
            <a:r>
              <a:rPr lang="en-US" altLang="en-US" sz="1600" b="1" dirty="0"/>
              <a:t>below</a:t>
            </a:r>
            <a:r>
              <a:rPr lang="en-US" altLang="en-US" sz="1600" dirty="0"/>
              <a:t> that after surgery.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84A165C7-7BF3-4111-81A9-768CEC209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433137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>
            <a:extLst>
              <a:ext uri="{FF2B5EF4-FFF2-40B4-BE49-F238E27FC236}">
                <a16:creationId xmlns:a16="http://schemas.microsoft.com/office/drawing/2014/main" id="{C55B0723-717E-4390-BB31-4E3C4F51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EA5695A-0A71-4785-A3B5-4359584C6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4E026EE7-9BDA-4217-9082-56354A2F9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6026D4E6-0A48-484F-848E-43F5DA84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B6E49B42-9EAC-4715-BED9-B4D0679BD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EA487C9E-7C0A-4B0F-869F-DB5195D99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5480" name="Rectangle 8">
            <a:extLst>
              <a:ext uri="{FF2B5EF4-FFF2-40B4-BE49-F238E27FC236}">
                <a16:creationId xmlns:a16="http://schemas.microsoft.com/office/drawing/2014/main" id="{0F2DA0BF-7D89-41CE-8269-87A369B60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  <a:p>
            <a:pPr lvl="1" eaLnBrk="1" hangingPunct="1"/>
            <a:r>
              <a:rPr lang="en-US" altLang="en-US"/>
              <a:t>What is the prognosis?</a:t>
            </a:r>
            <a:r>
              <a:rPr lang="en-US" altLang="en-US">
                <a:solidFill>
                  <a:srgbClr val="0000FF"/>
                </a:solidFill>
              </a:rPr>
              <a:t> Far better than it used to be—with modern steroids/immuno drugs, 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05481" name="Text Box 9">
            <a:extLst>
              <a:ext uri="{FF2B5EF4-FFF2-40B4-BE49-F238E27FC236}">
                <a16:creationId xmlns:a16="http://schemas.microsoft.com/office/drawing/2014/main" id="{6178CA5C-4C58-4CA4-9F2A-5399C33CB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5482" name="Slide Number Placeholder 1">
            <a:extLst>
              <a:ext uri="{FF2B5EF4-FFF2-40B4-BE49-F238E27FC236}">
                <a16:creationId xmlns:a16="http://schemas.microsoft.com/office/drawing/2014/main" id="{775366E6-056A-462E-A1B0-439F8828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3B09EF-F235-440A-8C8B-CE77A30CE86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100</a:t>
            </a:fld>
            <a:endParaRPr lang="en-US" altLang="en-US" sz="1000"/>
          </a:p>
        </p:txBody>
      </p:sp>
      <p:sp>
        <p:nvSpPr>
          <p:cNvPr id="105483" name="Rectangle 3">
            <a:extLst>
              <a:ext uri="{FF2B5EF4-FFF2-40B4-BE49-F238E27FC236}">
                <a16:creationId xmlns:a16="http://schemas.microsoft.com/office/drawing/2014/main" id="{3D2B269A-E00A-49C6-AAEA-0F1E68D76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F4CCF91-56B2-4E63-9C6A-D951612A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191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2DFD8EE-711F-4977-BFA5-62936E21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B5070BA8-A845-413B-9E19-601E343B0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A4464629-EA6A-4EB5-9C44-830D3769D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E590ED27-BC80-40BF-BDD2-6E7FA3FE0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3A507556-3B39-4195-8676-09D7B03D3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076C76A6-A94F-426D-B4C1-0A7C1D79E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course? Chronic--waxing and waning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prognosis? Far better than it used to be—with modern steroids/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immuno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drugs, </a:t>
            </a:r>
            <a:r>
              <a:rPr lang="en-US" altLang="en-US" b="1" dirty="0">
                <a:solidFill>
                  <a:srgbClr val="0000FF"/>
                </a:solidFill>
              </a:rPr>
              <a:t>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6505" name="Text Box 9">
            <a:extLst>
              <a:ext uri="{FF2B5EF4-FFF2-40B4-BE49-F238E27FC236}">
                <a16:creationId xmlns:a16="http://schemas.microsoft.com/office/drawing/2014/main" id="{8304CA52-4019-4E8F-8DAA-4C08FEBB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6506" name="Text Box 10">
            <a:extLst>
              <a:ext uri="{FF2B5EF4-FFF2-40B4-BE49-F238E27FC236}">
                <a16:creationId xmlns:a16="http://schemas.microsoft.com/office/drawing/2014/main" id="{CB76D259-0779-4A89-9E65-312EA76C3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438400"/>
            <a:ext cx="8672512" cy="206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factors tend to limit the prognosis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The sequelae of the severe intraocular inflammation that characterizes the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are some of these sight-threatening sequelae?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--Secondary angle-closure glaucoma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--Cataracts that are difficult to manage successfully due to intra- and/or post-op complications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--Retinal neovascularization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--Phthisis</a:t>
            </a:r>
          </a:p>
        </p:txBody>
      </p:sp>
      <p:sp>
        <p:nvSpPr>
          <p:cNvPr id="106507" name="Slide Number Placeholder 1">
            <a:extLst>
              <a:ext uri="{FF2B5EF4-FFF2-40B4-BE49-F238E27FC236}">
                <a16:creationId xmlns:a16="http://schemas.microsoft.com/office/drawing/2014/main" id="{CC29B25E-8182-489E-B2F3-50351DE5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72326C-5BB3-4585-8B0A-1ED9D04839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101</a:t>
            </a:fld>
            <a:endParaRPr lang="en-US" altLang="en-US" sz="1000"/>
          </a:p>
        </p:txBody>
      </p:sp>
      <p:sp>
        <p:nvSpPr>
          <p:cNvPr id="106508" name="Rectangle 3">
            <a:extLst>
              <a:ext uri="{FF2B5EF4-FFF2-40B4-BE49-F238E27FC236}">
                <a16:creationId xmlns:a16="http://schemas.microsoft.com/office/drawing/2014/main" id="{D749C426-386E-4B82-92A0-859AC9E18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EE080BEE-E387-49F4-B7EE-246CD0F6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191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9529FDB-0BD3-4211-B33F-587883836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21B6DDBA-4A33-4C1D-8EF4-BEEE97B2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BE2B2308-5B21-4920-AB4B-1B468BD73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FA9EE4E6-9A93-4E8E-A478-02F70F19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582E4112-609A-491A-AD18-595935C7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2712" name="Rectangle 8">
            <a:extLst>
              <a:ext uri="{FF2B5EF4-FFF2-40B4-BE49-F238E27FC236}">
                <a16:creationId xmlns:a16="http://schemas.microsoft.com/office/drawing/2014/main" id="{68DAC567-47AB-4967-B2A6-46A1D69FF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course? Chronic--waxing and waning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prognosis? Far better than it used to be—with modern steroids/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immuno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drugs, </a:t>
            </a:r>
            <a:r>
              <a:rPr lang="en-US" altLang="en-US" b="1" dirty="0">
                <a:solidFill>
                  <a:srgbClr val="0000FF"/>
                </a:solidFill>
              </a:rPr>
              <a:t>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7529" name="Text Box 9">
            <a:extLst>
              <a:ext uri="{FF2B5EF4-FFF2-40B4-BE49-F238E27FC236}">
                <a16:creationId xmlns:a16="http://schemas.microsoft.com/office/drawing/2014/main" id="{FBAFF89C-82CD-4042-A9B2-D28DBA8DE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6706AC22-6464-429A-B427-A3025F14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438400"/>
            <a:ext cx="8672512" cy="206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factors tend to limit the prognosis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sequelae of the severe intraocular inflammation that characterizes the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are some of these sight-threatening sequelae?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--Secondary angle-closure glaucoma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--Cataracts that are difficult to manage successfully due to intra- and/or post-op complications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--Retinal neovascularization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--Phthisis</a:t>
            </a:r>
          </a:p>
        </p:txBody>
      </p:sp>
      <p:sp>
        <p:nvSpPr>
          <p:cNvPr id="107531" name="Slide Number Placeholder 1">
            <a:extLst>
              <a:ext uri="{FF2B5EF4-FFF2-40B4-BE49-F238E27FC236}">
                <a16:creationId xmlns:a16="http://schemas.microsoft.com/office/drawing/2014/main" id="{B9CBDEE7-9EB4-4628-9A4B-BA025456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F30635-BCA0-4057-8211-A5D7C7DEA63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102</a:t>
            </a:fld>
            <a:endParaRPr lang="en-US" altLang="en-US" sz="1000"/>
          </a:p>
        </p:txBody>
      </p:sp>
      <p:sp>
        <p:nvSpPr>
          <p:cNvPr id="107532" name="Rectangle 3">
            <a:extLst>
              <a:ext uri="{FF2B5EF4-FFF2-40B4-BE49-F238E27FC236}">
                <a16:creationId xmlns:a16="http://schemas.microsoft.com/office/drawing/2014/main" id="{FCE38D2B-3786-4B62-B91D-E3B564B94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84088569-1417-4D8C-93CF-C72B05179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191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DCECCDF-7088-49AA-AA81-8A73D05A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99088D1F-8B85-4CCD-88B3-34903E137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FA7DDD03-47CC-4880-AEA7-D6B7CC03D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DB449447-F8AE-430B-8423-73D341ED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A7ABEAA9-CE11-4766-AA04-7F4B2AC2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3736" name="Rectangle 8">
            <a:extLst>
              <a:ext uri="{FF2B5EF4-FFF2-40B4-BE49-F238E27FC236}">
                <a16:creationId xmlns:a16="http://schemas.microsoft.com/office/drawing/2014/main" id="{C6BEFB26-F04C-4133-BB4D-1ACD96038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course? Chronic--waxing and waning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prognosis? Far better than it used to be—with modern steroids/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immuno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drugs, </a:t>
            </a:r>
            <a:r>
              <a:rPr lang="en-US" altLang="en-US" b="1" dirty="0">
                <a:solidFill>
                  <a:srgbClr val="0000FF"/>
                </a:solidFill>
              </a:rPr>
              <a:t>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8553" name="Text Box 9">
            <a:extLst>
              <a:ext uri="{FF2B5EF4-FFF2-40B4-BE49-F238E27FC236}">
                <a16:creationId xmlns:a16="http://schemas.microsoft.com/office/drawing/2014/main" id="{4778C6FB-7551-4700-ADD0-314C5124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8554" name="Text Box 10">
            <a:extLst>
              <a:ext uri="{FF2B5EF4-FFF2-40B4-BE49-F238E27FC236}">
                <a16:creationId xmlns:a16="http://schemas.microsoft.com/office/drawing/2014/main" id="{7F528FBF-F52D-41FE-882E-3A1A02B0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438400"/>
            <a:ext cx="8672512" cy="206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factors tend to limit the prognosis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sequelae of the severe intraocular inflammation that characterizes the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are some of these sight-threatening sequelae?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</a:t>
            </a:r>
            <a:r>
              <a:rPr lang="en-US" altLang="en-US" sz="1600">
                <a:solidFill>
                  <a:srgbClr val="0000FF"/>
                </a:solidFill>
              </a:rPr>
              <a:t>Secondary angle-closure glaucoma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</a:t>
            </a:r>
            <a:r>
              <a:rPr lang="en-US" altLang="en-US" sz="1600">
                <a:solidFill>
                  <a:srgbClr val="0000FF"/>
                </a:solidFill>
              </a:rPr>
              <a:t>Cataracts that are difficult to manage successfully due to intra- and/or post-op complications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</a:t>
            </a:r>
            <a:r>
              <a:rPr lang="en-US" altLang="en-US" sz="1600">
                <a:solidFill>
                  <a:srgbClr val="0000FF"/>
                </a:solidFill>
              </a:rPr>
              <a:t>Retinal neovascularization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</a:t>
            </a:r>
            <a:r>
              <a:rPr lang="en-US" altLang="en-US" sz="1600">
                <a:solidFill>
                  <a:srgbClr val="0000FF"/>
                </a:solidFill>
              </a:rPr>
              <a:t>Phthisis</a:t>
            </a:r>
          </a:p>
        </p:txBody>
      </p:sp>
      <p:sp>
        <p:nvSpPr>
          <p:cNvPr id="108555" name="Slide Number Placeholder 1">
            <a:extLst>
              <a:ext uri="{FF2B5EF4-FFF2-40B4-BE49-F238E27FC236}">
                <a16:creationId xmlns:a16="http://schemas.microsoft.com/office/drawing/2014/main" id="{44F244DC-B844-4EFB-AA83-60F9401F6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852CE5-A5E0-435E-BD9F-3597F590418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103</a:t>
            </a:fld>
            <a:endParaRPr lang="en-US" altLang="en-US" sz="1000"/>
          </a:p>
        </p:txBody>
      </p:sp>
      <p:sp>
        <p:nvSpPr>
          <p:cNvPr id="108556" name="Rectangle 3">
            <a:extLst>
              <a:ext uri="{FF2B5EF4-FFF2-40B4-BE49-F238E27FC236}">
                <a16:creationId xmlns:a16="http://schemas.microsoft.com/office/drawing/2014/main" id="{FF5016DA-C9BF-41E9-8E08-D1AF7E1F6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D23B8AE-3B59-4DD6-9F86-C9D72BC9D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1910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F7045962-C77E-43FF-B736-28E3E5DC5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BD32CCBF-76D0-4E8C-AA0E-77B69BD1E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396A3329-B15F-4FC8-BEA1-FE3C9E537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9574" name="Rectangle 6">
            <a:extLst>
              <a:ext uri="{FF2B5EF4-FFF2-40B4-BE49-F238E27FC236}">
                <a16:creationId xmlns:a16="http://schemas.microsoft.com/office/drawing/2014/main" id="{A570CBFD-7C67-4EDB-8FDF-F8EAE8A3C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9575" name="Rectangle 7">
            <a:extLst>
              <a:ext uri="{FF2B5EF4-FFF2-40B4-BE49-F238E27FC236}">
                <a16:creationId xmlns:a16="http://schemas.microsoft.com/office/drawing/2014/main" id="{29F4DDC4-18CA-42C5-ABC8-3B74BC25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4760" name="Rectangle 8">
            <a:extLst>
              <a:ext uri="{FF2B5EF4-FFF2-40B4-BE49-F238E27FC236}">
                <a16:creationId xmlns:a16="http://schemas.microsoft.com/office/drawing/2014/main" id="{ABE7CFAA-D5EE-4B28-963B-3BE04633E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course? Chronic--waxing and waning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prognosis? Far better than it used to be—with modern steroids/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immuno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drugs, </a:t>
            </a:r>
            <a:r>
              <a:rPr lang="en-US" altLang="en-US" b="1" dirty="0">
                <a:solidFill>
                  <a:srgbClr val="0000FF"/>
                </a:solidFill>
              </a:rPr>
              <a:t>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6DF4234-4007-4A7B-8FE0-5B1DE6005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7B4ABC13-9B45-4F63-9F84-4274BD1C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2438400"/>
            <a:ext cx="8672512" cy="20621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factors tend to limit the prognosis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The sequelae of the severe intraocular inflammation that characterizes the disease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</a:rPr>
              <a:t>What are some of these sight-threatening sequelae?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--Secondary angle-closure glaucoma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--Cataracts that are difficult to manage successfully due to intra- and/or post-op complications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--Retinal neovascularization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--Phthisis</a:t>
            </a:r>
          </a:p>
        </p:txBody>
      </p:sp>
      <p:sp>
        <p:nvSpPr>
          <p:cNvPr id="109579" name="Slide Number Placeholder 1">
            <a:extLst>
              <a:ext uri="{FF2B5EF4-FFF2-40B4-BE49-F238E27FC236}">
                <a16:creationId xmlns:a16="http://schemas.microsoft.com/office/drawing/2014/main" id="{78C7797C-AC57-4A04-AB30-2739D675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958502-32F9-4879-B66C-6C20280C644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US" altLang="en-US" sz="1000"/>
          </a:p>
        </p:txBody>
      </p:sp>
      <p:sp>
        <p:nvSpPr>
          <p:cNvPr id="109580" name="Rectangle 3">
            <a:extLst>
              <a:ext uri="{FF2B5EF4-FFF2-40B4-BE49-F238E27FC236}">
                <a16:creationId xmlns:a16="http://schemas.microsoft.com/office/drawing/2014/main" id="{4DA0B80C-01F8-41BE-91B8-06FC1EC943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>
            <a:extLst>
              <a:ext uri="{FF2B5EF4-FFF2-40B4-BE49-F238E27FC236}">
                <a16:creationId xmlns:a16="http://schemas.microsoft.com/office/drawing/2014/main" id="{2D0EE012-9FD2-43D7-A0E0-5B1F7798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8763000" cy="227937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115" name="Rectangle 13">
            <a:extLst>
              <a:ext uri="{FF2B5EF4-FFF2-40B4-BE49-F238E27FC236}">
                <a16:creationId xmlns:a16="http://schemas.microsoft.com/office/drawing/2014/main" id="{2C397C23-52B9-4353-A9A7-14ED9206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7630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2CEE7187-51A8-4756-860E-FC5AF1EB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0119" name="Text Box 11">
            <a:extLst>
              <a:ext uri="{FF2B5EF4-FFF2-40B4-BE49-F238E27FC236}">
                <a16:creationId xmlns:a16="http://schemas.microsoft.com/office/drawing/2014/main" id="{B0563C69-0348-4AAF-BE40-0C1F03172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45000"/>
            <a:ext cx="5099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90121" name="Slide Number Placeholder 1">
            <a:extLst>
              <a:ext uri="{FF2B5EF4-FFF2-40B4-BE49-F238E27FC236}">
                <a16:creationId xmlns:a16="http://schemas.microsoft.com/office/drawing/2014/main" id="{18476E93-9174-42FA-AA9C-9C865682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25957C-2176-4C20-BC07-AA0281815F1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105</a:t>
            </a:fld>
            <a:endParaRPr lang="en-US" altLang="en-US" sz="10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F15E0C4-5C24-BB0D-A7F6-DBF0F098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048000"/>
            <a:ext cx="318067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Note the similarities…</a:t>
            </a:r>
            <a:endParaRPr lang="en-US" altLang="en-US" sz="2400" b="1" i="1" dirty="0"/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5086E19B-B968-47AB-9C23-18E8A0D9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18684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VKH is a </a:t>
            </a:r>
            <a:r>
              <a:rPr lang="en-US" altLang="en-US" sz="2000" b="1" dirty="0"/>
              <a:t>bilateral </a:t>
            </a:r>
            <a:r>
              <a:rPr lang="en-US" altLang="en-US" sz="2000" dirty="0"/>
              <a:t>condition</a:t>
            </a:r>
          </a:p>
          <a:p>
            <a:pPr eaLnBrk="1" hangingPunct="1"/>
            <a:r>
              <a:rPr lang="en-US" altLang="en-US" sz="2000" dirty="0"/>
              <a:t>VKH is a </a:t>
            </a:r>
            <a:r>
              <a:rPr lang="en-US" altLang="en-US" sz="2000" b="1" dirty="0"/>
              <a:t>granulomatous </a:t>
            </a:r>
            <a:r>
              <a:rPr lang="en-US" altLang="en-US" sz="2000" b="1" dirty="0" err="1"/>
              <a:t>panuveitis</a:t>
            </a:r>
            <a:r>
              <a:rPr lang="en-US" altLang="en-US" sz="2000" b="1" dirty="0"/>
              <a:t> </a:t>
            </a:r>
            <a:endParaRPr lang="en-US" altLang="en-US" sz="20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 dirty="0"/>
              <a:t>VKH is an </a:t>
            </a:r>
            <a:r>
              <a:rPr lang="en-US" altLang="en-US" sz="2000" b="1" dirty="0"/>
              <a:t>autoimmune response to tissue pigment</a:t>
            </a:r>
          </a:p>
          <a:p>
            <a:pPr eaLnBrk="1" hangingPunct="1"/>
            <a:r>
              <a:rPr lang="en-US" altLang="en-US" sz="2000" dirty="0"/>
              <a:t>VKH is </a:t>
            </a:r>
            <a:r>
              <a:rPr lang="en-US" altLang="en-US" sz="2000" b="1" dirty="0"/>
              <a:t>steroid responsive</a:t>
            </a:r>
          </a:p>
        </p:txBody>
      </p:sp>
      <p:sp>
        <p:nvSpPr>
          <p:cNvPr id="90118" name="Rectangle 7">
            <a:extLst>
              <a:ext uri="{FF2B5EF4-FFF2-40B4-BE49-F238E27FC236}">
                <a16:creationId xmlns:a16="http://schemas.microsoft.com/office/drawing/2014/main" id="{0856C37C-E4D7-47FF-9626-4A674C44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0313"/>
            <a:ext cx="89916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SO is a </a:t>
            </a:r>
            <a:r>
              <a:rPr lang="en-US" altLang="en-US" sz="2000" b="1" dirty="0"/>
              <a:t>bilateral</a:t>
            </a:r>
            <a:r>
              <a:rPr lang="en-US" altLang="en-US" sz="2000" dirty="0"/>
              <a:t> condition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SO is a </a:t>
            </a:r>
            <a:r>
              <a:rPr lang="en-US" altLang="en-US" sz="2000" b="1" dirty="0"/>
              <a:t>granulomatous </a:t>
            </a:r>
            <a:r>
              <a:rPr lang="en-US" altLang="en-US" sz="2000" b="1" dirty="0" err="1"/>
              <a:t>panuveitis</a:t>
            </a:r>
            <a:r>
              <a:rPr lang="en-US" altLang="en-US" sz="2000" b="1" dirty="0"/>
              <a:t> 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 dirty="0"/>
              <a:t>SO is an </a:t>
            </a:r>
            <a:r>
              <a:rPr lang="en-US" altLang="en-US" sz="2000" b="1" dirty="0"/>
              <a:t>autoimmune response to tissue pigment</a:t>
            </a:r>
          </a:p>
          <a:p>
            <a:pPr eaLnBrk="1" hangingPunct="1"/>
            <a:r>
              <a:rPr lang="en-US" altLang="en-US" sz="2000" dirty="0"/>
              <a:t>SO is </a:t>
            </a:r>
            <a:r>
              <a:rPr lang="en-US" altLang="en-US" sz="2000" b="1" dirty="0"/>
              <a:t>steroid responsive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57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>
            <a:extLst>
              <a:ext uri="{FF2B5EF4-FFF2-40B4-BE49-F238E27FC236}">
                <a16:creationId xmlns:a16="http://schemas.microsoft.com/office/drawing/2014/main" id="{2D0EE012-9FD2-43D7-A0E0-5B1F77987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0"/>
            <a:ext cx="8763000" cy="227937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115" name="Rectangle 13">
            <a:extLst>
              <a:ext uri="{FF2B5EF4-FFF2-40B4-BE49-F238E27FC236}">
                <a16:creationId xmlns:a16="http://schemas.microsoft.com/office/drawing/2014/main" id="{2C397C23-52B9-4353-A9A7-14ED9206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7630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2CEE7187-51A8-4756-860E-FC5AF1EB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0119" name="Text Box 11">
            <a:extLst>
              <a:ext uri="{FF2B5EF4-FFF2-40B4-BE49-F238E27FC236}">
                <a16:creationId xmlns:a16="http://schemas.microsoft.com/office/drawing/2014/main" id="{B0563C69-0348-4AAF-BE40-0C1F03172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445000"/>
            <a:ext cx="5099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90121" name="Slide Number Placeholder 1">
            <a:extLst>
              <a:ext uri="{FF2B5EF4-FFF2-40B4-BE49-F238E27FC236}">
                <a16:creationId xmlns:a16="http://schemas.microsoft.com/office/drawing/2014/main" id="{18476E93-9174-42FA-AA9C-9C865682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25957C-2176-4C20-BC07-AA0281815F1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en-US" altLang="en-US" sz="1000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EFD1027-898C-C78A-773E-B7198C7E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048000"/>
            <a:ext cx="318067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Note the similarities…</a:t>
            </a:r>
            <a:endParaRPr lang="en-US" altLang="en-US" sz="2400" b="1" i="1" dirty="0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D90D7947-C4B0-E2A1-2F4F-5B743F9B64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4125" y="1828800"/>
            <a:ext cx="0" cy="342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E9B7DF4D-C531-3690-8105-AF300FC7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048000"/>
            <a:ext cx="6337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/>
              <a:t>Note the similarities…And the </a:t>
            </a:r>
            <a:r>
              <a:rPr lang="en-US" altLang="en-US" sz="2400" b="1" i="1"/>
              <a:t>key difference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13398-21E7-7D08-527B-68F8F0A264A5}"/>
              </a:ext>
            </a:extLst>
          </p:cNvPr>
          <p:cNvSpPr/>
          <p:nvPr/>
        </p:nvSpPr>
        <p:spPr>
          <a:xfrm>
            <a:off x="4704522" y="1143000"/>
            <a:ext cx="4002155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A1FEC6-F0F0-DF44-BBFF-81B6D1BAECD2}"/>
              </a:ext>
            </a:extLst>
          </p:cNvPr>
          <p:cNvSpPr/>
          <p:nvPr/>
        </p:nvSpPr>
        <p:spPr>
          <a:xfrm>
            <a:off x="4495799" y="5372100"/>
            <a:ext cx="3482009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5086E19B-B968-47AB-9C23-18E8A0D96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1868488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VKH is a </a:t>
            </a:r>
            <a:r>
              <a:rPr lang="en-US" altLang="en-US" sz="2000" b="1" dirty="0"/>
              <a:t>bilateral </a:t>
            </a:r>
            <a:r>
              <a:rPr lang="en-US" altLang="en-US" sz="2000" dirty="0"/>
              <a:t>condition</a:t>
            </a:r>
          </a:p>
          <a:p>
            <a:pPr eaLnBrk="1" hangingPunct="1"/>
            <a:r>
              <a:rPr lang="en-US" altLang="en-US" sz="2000" dirty="0"/>
              <a:t>VKH is a </a:t>
            </a:r>
            <a:r>
              <a:rPr lang="en-US" altLang="en-US" sz="2000" b="1" dirty="0"/>
              <a:t>granulomatous </a:t>
            </a:r>
            <a:r>
              <a:rPr lang="en-US" altLang="en-US" sz="2000" b="1" dirty="0" err="1"/>
              <a:t>panuveitis</a:t>
            </a:r>
            <a:r>
              <a:rPr lang="en-US" altLang="en-US" sz="2000" b="1" dirty="0"/>
              <a:t> </a:t>
            </a:r>
            <a:r>
              <a:rPr lang="en-US" altLang="en-US" sz="2000" i="1" dirty="0">
                <a:solidFill>
                  <a:schemeClr val="bg1"/>
                </a:solidFill>
              </a:rPr>
              <a:t>absent</a:t>
            </a:r>
            <a:r>
              <a:rPr lang="en-US" altLang="en-US" sz="2000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ocular injury/surgery history</a:t>
            </a:r>
            <a:endParaRPr lang="en-US" altLang="en-US" sz="2000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 dirty="0"/>
              <a:t>VKH is an </a:t>
            </a:r>
            <a:r>
              <a:rPr lang="en-US" altLang="en-US" sz="2000" b="1" dirty="0"/>
              <a:t>autoimmune response to tissue pigment</a:t>
            </a:r>
          </a:p>
          <a:p>
            <a:pPr eaLnBrk="1" hangingPunct="1"/>
            <a:r>
              <a:rPr lang="en-US" altLang="en-US" sz="2000" dirty="0"/>
              <a:t>VKH is </a:t>
            </a:r>
            <a:r>
              <a:rPr lang="en-US" altLang="en-US" sz="2000" b="1" dirty="0"/>
              <a:t>steroid responsive</a:t>
            </a:r>
          </a:p>
        </p:txBody>
      </p:sp>
      <p:sp>
        <p:nvSpPr>
          <p:cNvPr id="90118" name="Rectangle 7">
            <a:extLst>
              <a:ext uri="{FF2B5EF4-FFF2-40B4-BE49-F238E27FC236}">
                <a16:creationId xmlns:a16="http://schemas.microsoft.com/office/drawing/2014/main" id="{0856C37C-E4D7-47FF-9626-4A674C444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40313"/>
            <a:ext cx="89916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SO is a </a:t>
            </a:r>
            <a:r>
              <a:rPr lang="en-US" altLang="en-US" sz="2000" b="1" dirty="0"/>
              <a:t>bilateral</a:t>
            </a:r>
            <a:r>
              <a:rPr lang="en-US" altLang="en-US" sz="2000" dirty="0"/>
              <a:t> condition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SO is a </a:t>
            </a:r>
            <a:r>
              <a:rPr lang="en-US" altLang="en-US" sz="2000" b="1" dirty="0"/>
              <a:t>granulomatous </a:t>
            </a:r>
            <a:r>
              <a:rPr lang="en-US" altLang="en-US" sz="2000" b="1" dirty="0" err="1"/>
              <a:t>panuveitis</a:t>
            </a:r>
            <a:r>
              <a:rPr lang="en-US" altLang="en-US" sz="2000" b="1" dirty="0"/>
              <a:t> </a:t>
            </a:r>
            <a:r>
              <a:rPr lang="en-US" altLang="en-US" sz="2000" i="1" dirty="0">
                <a:solidFill>
                  <a:schemeClr val="bg1"/>
                </a:solidFill>
              </a:rPr>
              <a:t>following</a:t>
            </a:r>
            <a:r>
              <a:rPr lang="en-US" altLang="en-US" sz="2000" dirty="0">
                <a:solidFill>
                  <a:schemeClr val="bg1"/>
                </a:solidFill>
              </a:rPr>
              <a:t> ocular injury/surgery</a:t>
            </a:r>
            <a:r>
              <a:rPr lang="en-US" altLang="en-US" sz="2000" b="1" dirty="0"/>
              <a:t> 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000" dirty="0"/>
              <a:t>SO is an </a:t>
            </a:r>
            <a:r>
              <a:rPr lang="en-US" altLang="en-US" sz="2000" b="1" dirty="0"/>
              <a:t>autoimmune response to tissue pigment</a:t>
            </a:r>
          </a:p>
          <a:p>
            <a:pPr eaLnBrk="1" hangingPunct="1"/>
            <a:r>
              <a:rPr lang="en-US" altLang="en-US" sz="2000" dirty="0"/>
              <a:t>SO is </a:t>
            </a:r>
            <a:r>
              <a:rPr lang="en-US" altLang="en-US" sz="2000" b="1" dirty="0"/>
              <a:t>steroid responsive</a:t>
            </a:r>
          </a:p>
          <a:p>
            <a:pPr marL="0" indent="0" eaLnBrk="1" hangingPunct="1">
              <a:buNone/>
            </a:pPr>
            <a:endParaRPr lang="en-US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638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ext Box 4">
            <a:extLst>
              <a:ext uri="{FF2B5EF4-FFF2-40B4-BE49-F238E27FC236}">
                <a16:creationId xmlns:a16="http://schemas.microsoft.com/office/drawing/2014/main" id="{BB86F06C-57D8-4B54-9370-8BFA78E05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214019" name="Text Box 6">
            <a:extLst>
              <a:ext uri="{FF2B5EF4-FFF2-40B4-BE49-F238E27FC236}">
                <a16:creationId xmlns:a16="http://schemas.microsoft.com/office/drawing/2014/main" id="{DBC3C739-5AD6-429F-8F31-D1690D1B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4020" name="Slide Number Placeholder 1">
            <a:extLst>
              <a:ext uri="{FF2B5EF4-FFF2-40B4-BE49-F238E27FC236}">
                <a16:creationId xmlns:a16="http://schemas.microsoft.com/office/drawing/2014/main" id="{802048B9-DE80-4246-A94B-A3EB2093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AD9CA-CB02-4DEE-B8D6-7E7B50A09F1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 altLang="en-US" sz="1000"/>
          </a:p>
        </p:txBody>
      </p:sp>
      <p:sp>
        <p:nvSpPr>
          <p:cNvPr id="214021" name="AutoShape 7">
            <a:extLst>
              <a:ext uri="{FF2B5EF4-FFF2-40B4-BE49-F238E27FC236}">
                <a16:creationId xmlns:a16="http://schemas.microsoft.com/office/drawing/2014/main" id="{0A4DE60E-4611-4851-B3D5-335125755B16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4022" name="TextBox 2">
            <a:extLst>
              <a:ext uri="{FF2B5EF4-FFF2-40B4-BE49-F238E27FC236}">
                <a16:creationId xmlns:a16="http://schemas.microsoft.com/office/drawing/2014/main" id="{DA1C85DD-79CB-4565-9FF2-2FFFDEC6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352675"/>
            <a:ext cx="7591425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As the </a:t>
            </a:r>
            <a:r>
              <a:rPr lang="en-US" altLang="en-US" i="1" dirty="0">
                <a:solidFill>
                  <a:schemeClr val="bg1"/>
                </a:solidFill>
              </a:rPr>
              <a:t>Uveitis</a:t>
            </a:r>
            <a:r>
              <a:rPr lang="en-US" altLang="en-US" dirty="0">
                <a:solidFill>
                  <a:schemeClr val="bg1"/>
                </a:solidFill>
              </a:rPr>
              <a:t> book puts it, “The numerous clinical and pathological similarities between SO and VKH syndrome suggest that they share a similar immunopathogenesis.” Given this, it likely won’t surprise you that: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4">
            <a:extLst>
              <a:ext uri="{FF2B5EF4-FFF2-40B4-BE49-F238E27FC236}">
                <a16:creationId xmlns:a16="http://schemas.microsoft.com/office/drawing/2014/main" id="{121721B3-2FA5-4849-BCDA-3CE47C71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215043" name="Text Box 6">
            <a:extLst>
              <a:ext uri="{FF2B5EF4-FFF2-40B4-BE49-F238E27FC236}">
                <a16:creationId xmlns:a16="http://schemas.microsoft.com/office/drawing/2014/main" id="{1743CEFD-0413-49E4-B71F-FFA89605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5044" name="Slide Number Placeholder 1">
            <a:extLst>
              <a:ext uri="{FF2B5EF4-FFF2-40B4-BE49-F238E27FC236}">
                <a16:creationId xmlns:a16="http://schemas.microsoft.com/office/drawing/2014/main" id="{8C9FF135-4FCE-4370-9D68-2156DF6F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6EE0E3-6AFB-4979-9927-FD6A7EED443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 altLang="en-US" sz="1000"/>
          </a:p>
        </p:txBody>
      </p:sp>
      <p:sp>
        <p:nvSpPr>
          <p:cNvPr id="215045" name="AutoShape 7">
            <a:extLst>
              <a:ext uri="{FF2B5EF4-FFF2-40B4-BE49-F238E27FC236}">
                <a16:creationId xmlns:a16="http://schemas.microsoft.com/office/drawing/2014/main" id="{AE36A13A-433D-4457-BB46-9A76475B3FE4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047" name="TextBox 2">
            <a:extLst>
              <a:ext uri="{FF2B5EF4-FFF2-40B4-BE49-F238E27FC236}">
                <a16:creationId xmlns:a16="http://schemas.microsoft.com/office/drawing/2014/main" id="{B0BDFFD0-1AA1-407A-84B0-D9F121016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352675"/>
            <a:ext cx="7591425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As the </a:t>
            </a:r>
            <a:r>
              <a:rPr lang="en-US" altLang="en-US" i="1" dirty="0">
                <a:solidFill>
                  <a:schemeClr val="bg1"/>
                </a:solidFill>
              </a:rPr>
              <a:t>Uveitis</a:t>
            </a:r>
            <a:r>
              <a:rPr lang="en-US" altLang="en-US" dirty="0">
                <a:solidFill>
                  <a:schemeClr val="bg1"/>
                </a:solidFill>
              </a:rPr>
              <a:t> book puts it, “The numerous clinical and pathological similarities between SO and VKH syndrome suggest that they share a similar immunopathogenesis.” Given this, it likely won’t surprise you that: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5CD32C1-9CDE-5C4F-DD20-43F327FB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3643313"/>
            <a:ext cx="7312094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SO</a:t>
            </a:r>
            <a:r>
              <a:rPr lang="en-US" altLang="en-US" sz="2400" i="1" dirty="0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FFFF99"/>
                </a:solidFill>
              </a:rPr>
              <a:t>VKH</a:t>
            </a:r>
            <a:r>
              <a:rPr lang="en-US" altLang="en-US" sz="2400" i="1" dirty="0">
                <a:solidFill>
                  <a:schemeClr val="bg1"/>
                </a:solidFill>
              </a:rPr>
              <a:t>.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00B0F0"/>
                </a:solidFill>
              </a:rPr>
              <a:t>So let’s compare and contrast them!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3643313"/>
            <a:ext cx="7312094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SO</a:t>
            </a:r>
            <a:r>
              <a:rPr lang="en-US" altLang="en-US" sz="2400" i="1" dirty="0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FFFF99"/>
                </a:solidFill>
              </a:rPr>
              <a:t>VKH</a:t>
            </a:r>
            <a:r>
              <a:rPr lang="en-US" altLang="en-US" sz="2400" i="1" dirty="0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bg1"/>
                </a:solidFill>
              </a:rPr>
              <a:t>So let’s compare and contrast them!</a:t>
            </a:r>
          </a:p>
        </p:txBody>
      </p:sp>
      <p:sp>
        <p:nvSpPr>
          <p:cNvPr id="216072" name="TextBox 2">
            <a:extLst>
              <a:ext uri="{FF2B5EF4-FFF2-40B4-BE49-F238E27FC236}">
                <a16:creationId xmlns:a16="http://schemas.microsoft.com/office/drawing/2014/main" id="{51512E7F-CFB1-4DB3-8584-B93AAC5C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2352675"/>
            <a:ext cx="7591425" cy="92392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As the </a:t>
            </a:r>
            <a:r>
              <a:rPr lang="en-US" altLang="en-US" i="1" dirty="0">
                <a:solidFill>
                  <a:schemeClr val="bg1"/>
                </a:solidFill>
              </a:rPr>
              <a:t>Uveitis</a:t>
            </a:r>
            <a:r>
              <a:rPr lang="en-US" altLang="en-US" dirty="0">
                <a:solidFill>
                  <a:schemeClr val="bg1"/>
                </a:solidFill>
              </a:rPr>
              <a:t> book puts it, “The numerous clinical and pathological similarities between SO and VKH syndrome suggest that they share a similar immunopathogenesis.” Given this, it likely won’t surprise you that: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80C96F5-0677-4F75-8900-972C0C4F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E1778B53-A898-4A9E-9D65-C38EAE350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2292" name="Rectangle 6">
            <a:extLst>
              <a:ext uri="{FF2B5EF4-FFF2-40B4-BE49-F238E27FC236}">
                <a16:creationId xmlns:a16="http://schemas.microsoft.com/office/drawing/2014/main" id="{BDE0BE0D-77EE-43A4-8A41-B94FF962E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2294" name="Text Box 3">
            <a:extLst>
              <a:ext uri="{FF2B5EF4-FFF2-40B4-BE49-F238E27FC236}">
                <a16:creationId xmlns:a16="http://schemas.microsoft.com/office/drawing/2014/main" id="{CB3DCA6D-3BEE-4069-83F2-2511CBA6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2295" name="Slide Number Placeholder 1">
            <a:extLst>
              <a:ext uri="{FF2B5EF4-FFF2-40B4-BE49-F238E27FC236}">
                <a16:creationId xmlns:a16="http://schemas.microsoft.com/office/drawing/2014/main" id="{11E8DB3C-5F18-4F8D-A18B-1E383680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C7E6EA-4227-4952-B80A-81BE2E8706B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FD321-C105-436E-A949-70BED286580D}"/>
              </a:ext>
            </a:extLst>
          </p:cNvPr>
          <p:cNvSpPr txBox="1"/>
          <p:nvPr/>
        </p:nvSpPr>
        <p:spPr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Which is a more common cause: Injury, or surgery?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 in the day, it was injury by a mile. However, refinements in managing ocular trauma have reduced the post-trauma SO rate such that it is now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below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that after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33BD0-A686-42E7-8088-9CBF59DE9FA3}"/>
              </a:ext>
            </a:extLst>
          </p:cNvPr>
          <p:cNvSpPr txBox="1"/>
          <p:nvPr/>
        </p:nvSpPr>
        <p:spPr>
          <a:xfrm>
            <a:off x="771525" y="4203700"/>
            <a:ext cx="5162550" cy="739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FF"/>
                </a:solidFill>
              </a:rPr>
              <a:t>What is the classic injury-related scenario associated with SO;</a:t>
            </a:r>
          </a:p>
          <a:p>
            <a:pPr>
              <a:defRPr/>
            </a:pP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what would be seen at the slit-lamp?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Uveal  tissue incarcerated in the wound</a:t>
            </a:r>
          </a:p>
        </p:txBody>
      </p:sp>
      <p:sp>
        <p:nvSpPr>
          <p:cNvPr id="12298" name="Rectangle 3">
            <a:extLst>
              <a:ext uri="{FF2B5EF4-FFF2-40B4-BE49-F238E27FC236}">
                <a16:creationId xmlns:a16="http://schemas.microsoft.com/office/drawing/2014/main" id="{E3A1423C-BD03-4794-BC26-C60A55D69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BC8C49D0-1E2F-4E5B-BC55-62F41F0CD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4757B011-5A3C-460E-AB11-004456A11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17092" name="Text Box 7">
            <a:extLst>
              <a:ext uri="{FF2B5EF4-FFF2-40B4-BE49-F238E27FC236}">
                <a16:creationId xmlns:a16="http://schemas.microsoft.com/office/drawing/2014/main" id="{23A6BE0D-1965-4740-8EEC-3BC70B3C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17093" name="Slide Number Placeholder 1">
            <a:extLst>
              <a:ext uri="{FF2B5EF4-FFF2-40B4-BE49-F238E27FC236}">
                <a16:creationId xmlns:a16="http://schemas.microsoft.com/office/drawing/2014/main" id="{E3F2A443-4AE6-4628-AD0E-81DCB54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DD65D5-DCD6-446C-890A-54757BE8DB4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4B712017-1015-4057-9D63-13AF416A3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550E280C-3FB9-4477-95A3-022095649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2E21BAE1-42D7-4F69-99A9-FC97CBB2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19141" name="Slide Number Placeholder 1">
            <a:extLst>
              <a:ext uri="{FF2B5EF4-FFF2-40B4-BE49-F238E27FC236}">
                <a16:creationId xmlns:a16="http://schemas.microsoft.com/office/drawing/2014/main" id="{B3F19098-C337-4F39-A0CE-5D082823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00CD2-F161-4931-8FFA-E5E6B7F5CF9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DBBA446F-7AA6-4150-BD9C-B74D06F81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880E8133-FB79-49C9-AE8E-B63B4E7C4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21188" name="Text Box 4">
            <a:extLst>
              <a:ext uri="{FF2B5EF4-FFF2-40B4-BE49-F238E27FC236}">
                <a16:creationId xmlns:a16="http://schemas.microsoft.com/office/drawing/2014/main" id="{382E8DE2-A289-484D-B40C-D2448733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21189" name="Slide Number Placeholder 1">
            <a:extLst>
              <a:ext uri="{FF2B5EF4-FFF2-40B4-BE49-F238E27FC236}">
                <a16:creationId xmlns:a16="http://schemas.microsoft.com/office/drawing/2014/main" id="{AEEB446E-EB37-4284-B41C-1B7D2E37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0E3F0E-C0E5-4703-9457-F1276CF0665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99642D74-32B6-4527-8D3D-18BFB751D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0A7974F8-5AC3-4BAF-8071-3BF326ED2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23236" name="Text Box 4">
            <a:extLst>
              <a:ext uri="{FF2B5EF4-FFF2-40B4-BE49-F238E27FC236}">
                <a16:creationId xmlns:a16="http://schemas.microsoft.com/office/drawing/2014/main" id="{C5009125-2138-4469-9CF3-B70328D6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23237" name="Slide Number Placeholder 1">
            <a:extLst>
              <a:ext uri="{FF2B5EF4-FFF2-40B4-BE49-F238E27FC236}">
                <a16:creationId xmlns:a16="http://schemas.microsoft.com/office/drawing/2014/main" id="{9B21461C-6C6D-43B1-B6BF-F8C32703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88FAB8-AB39-4052-9983-F74C36BAAA4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7ED9C732-5BA0-48CC-89B6-32B748041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97421D66-EE9B-43E3-9312-92172CD6C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CA267E4E-E3FC-478D-8965-4CBB3732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25285" name="Slide Number Placeholder 1">
            <a:extLst>
              <a:ext uri="{FF2B5EF4-FFF2-40B4-BE49-F238E27FC236}">
                <a16:creationId xmlns:a16="http://schemas.microsoft.com/office/drawing/2014/main" id="{FAC43651-1D7C-42FD-84A6-CB58C2AF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CE6ECA-2712-4E10-9416-A2CCA21D2D8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3C7615AD-5B9A-4240-8FFE-27AC78B44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2ADCED-168B-4D4E-8CA8-07938F6A2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27332" name="Text Box 4">
            <a:extLst>
              <a:ext uri="{FF2B5EF4-FFF2-40B4-BE49-F238E27FC236}">
                <a16:creationId xmlns:a16="http://schemas.microsoft.com/office/drawing/2014/main" id="{188390E7-1C6A-49D7-BD05-3B2F9C38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27333" name="Slide Number Placeholder 1">
            <a:extLst>
              <a:ext uri="{FF2B5EF4-FFF2-40B4-BE49-F238E27FC236}">
                <a16:creationId xmlns:a16="http://schemas.microsoft.com/office/drawing/2014/main" id="{4029CA3F-C13D-4C19-A0B6-1FC2E951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186AE3-8BE9-47B2-82F8-263C789EB62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48C2A4F-E102-4237-A3E8-436FED092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7CDEB19F-6451-4551-90AF-1F218137C1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29380" name="Text Box 4">
            <a:extLst>
              <a:ext uri="{FF2B5EF4-FFF2-40B4-BE49-F238E27FC236}">
                <a16:creationId xmlns:a16="http://schemas.microsoft.com/office/drawing/2014/main" id="{D649ADEC-1826-4DA1-8178-EF20A9BC6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29382" name="Slide Number Placeholder 1">
            <a:extLst>
              <a:ext uri="{FF2B5EF4-FFF2-40B4-BE49-F238E27FC236}">
                <a16:creationId xmlns:a16="http://schemas.microsoft.com/office/drawing/2014/main" id="{11168511-4AEA-4F25-AA35-D5254F53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ADB0E7-899B-41DF-A600-09CB3728FA3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US" altLang="en-US" sz="1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6D0424F-F37D-4008-942C-ABA0A90AE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ECFF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CCECFF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ECFF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CCEC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rgbClr val="CCECFF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CCECFF"/>
                </a:solidFill>
              </a:rPr>
              <a:t>Depigmentation of the skin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5B414232-6E3D-4353-9041-D2D5591B2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A82E9983-ABAA-4611-947C-47E0CA2C2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2638C042-4CB4-4DB0-BD75-9C31441FE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31429" name="Text Box 6">
            <a:extLst>
              <a:ext uri="{FF2B5EF4-FFF2-40B4-BE49-F238E27FC236}">
                <a16:creationId xmlns:a16="http://schemas.microsoft.com/office/drawing/2014/main" id="{398A69D4-2814-4A3D-B456-00C1F312A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CCECFF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CCEC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CCECFF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Depigmentation of the skin</a:t>
            </a:r>
          </a:p>
        </p:txBody>
      </p:sp>
      <p:sp>
        <p:nvSpPr>
          <p:cNvPr id="231430" name="Slide Number Placeholder 1">
            <a:extLst>
              <a:ext uri="{FF2B5EF4-FFF2-40B4-BE49-F238E27FC236}">
                <a16:creationId xmlns:a16="http://schemas.microsoft.com/office/drawing/2014/main" id="{AD3A53F6-3B14-4778-8B3D-7EB24E89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253A28-88AD-4B0A-9E69-9CF93C6012A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C8562BC-7012-4B63-8D69-0A7EF02B1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F71B79D2-540A-4CAE-B835-52088CBD6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33476" name="Text Box 4">
            <a:extLst>
              <a:ext uri="{FF2B5EF4-FFF2-40B4-BE49-F238E27FC236}">
                <a16:creationId xmlns:a16="http://schemas.microsoft.com/office/drawing/2014/main" id="{C43E9C0D-F388-4C13-8591-DCF70C6D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33477" name="Text Box 6">
            <a:extLst>
              <a:ext uri="{FF2B5EF4-FFF2-40B4-BE49-F238E27FC236}">
                <a16:creationId xmlns:a16="http://schemas.microsoft.com/office/drawing/2014/main" id="{53F0E9B6-4461-412C-8E5C-91E8137A7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CCEC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CCECFF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Depigmentation of the skin</a:t>
            </a:r>
          </a:p>
        </p:txBody>
      </p:sp>
      <p:sp>
        <p:nvSpPr>
          <p:cNvPr id="233478" name="Slide Number Placeholder 1">
            <a:extLst>
              <a:ext uri="{FF2B5EF4-FFF2-40B4-BE49-F238E27FC236}">
                <a16:creationId xmlns:a16="http://schemas.microsoft.com/office/drawing/2014/main" id="{659D4492-E72F-437C-986E-900FB49B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0CDBFF-A05E-4EA7-ABDD-1C4B50DD37B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4596113-D287-46E9-9699-58CEDD673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5002F38C-29AB-4D0B-949D-BAFC3F05E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35524" name="Text Box 4">
            <a:extLst>
              <a:ext uri="{FF2B5EF4-FFF2-40B4-BE49-F238E27FC236}">
                <a16:creationId xmlns:a16="http://schemas.microsoft.com/office/drawing/2014/main" id="{70432D32-ADC1-402D-8AB0-C3B56A92D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35525" name="Text Box 6">
            <a:extLst>
              <a:ext uri="{FF2B5EF4-FFF2-40B4-BE49-F238E27FC236}">
                <a16:creationId xmlns:a16="http://schemas.microsoft.com/office/drawing/2014/main" id="{6B5B89BD-9D4B-45B9-841D-866CD52FC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CCECFF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Depigmentation of the skin</a:t>
            </a:r>
          </a:p>
        </p:txBody>
      </p:sp>
      <p:sp>
        <p:nvSpPr>
          <p:cNvPr id="235526" name="Slide Number Placeholder 1">
            <a:extLst>
              <a:ext uri="{FF2B5EF4-FFF2-40B4-BE49-F238E27FC236}">
                <a16:creationId xmlns:a16="http://schemas.microsoft.com/office/drawing/2014/main" id="{55C8A263-64F8-4BAD-A988-D32BAC29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3A3648-3145-4BDA-BEEC-D64D20065C2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6C7AC630-2F1C-4B73-9FF6-09336DF51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19B561F-55A8-4CFE-BC25-1E2C000B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DE8B72F8-935E-481C-BFCA-B36507F87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3318" name="Text Box 3">
            <a:extLst>
              <a:ext uri="{FF2B5EF4-FFF2-40B4-BE49-F238E27FC236}">
                <a16:creationId xmlns:a16="http://schemas.microsoft.com/office/drawing/2014/main" id="{908869C9-1B0A-4E9E-BC81-5139A850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3319" name="Slide Number Placeholder 1">
            <a:extLst>
              <a:ext uri="{FF2B5EF4-FFF2-40B4-BE49-F238E27FC236}">
                <a16:creationId xmlns:a16="http://schemas.microsoft.com/office/drawing/2014/main" id="{A5363D3D-BAC7-4A2E-B45F-8A890AE7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15BB58-B2F8-4864-A6E6-D4E89D06D0D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FD321-C105-436E-A949-70BED286580D}"/>
              </a:ext>
            </a:extLst>
          </p:cNvPr>
          <p:cNvSpPr txBox="1"/>
          <p:nvPr/>
        </p:nvSpPr>
        <p:spPr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Which is a more common cause: Injury, or surgery?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 in the day, it was injury by a mile. However, refinements in managing ocular trauma have reduced the post-trauma SO rate such that it is now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below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that after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33BD0-A686-42E7-8088-9CBF59DE9FA3}"/>
              </a:ext>
            </a:extLst>
          </p:cNvPr>
          <p:cNvSpPr txBox="1"/>
          <p:nvPr/>
        </p:nvSpPr>
        <p:spPr>
          <a:xfrm>
            <a:off x="771525" y="4203700"/>
            <a:ext cx="5162550" cy="739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FF"/>
                </a:solidFill>
              </a:rPr>
              <a:t>What is the classic injury-related scenario associated with SO;</a:t>
            </a:r>
          </a:p>
          <a:p>
            <a:pPr>
              <a:defRPr/>
            </a:pP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what would be seen at the slit-lamp?</a:t>
            </a:r>
          </a:p>
          <a:p>
            <a:pPr>
              <a:defRPr/>
            </a:pPr>
            <a:r>
              <a:rPr lang="en-US" sz="1400" dirty="0">
                <a:solidFill>
                  <a:srgbClr val="0000FF"/>
                </a:solidFill>
              </a:rPr>
              <a:t>Uveal  tissue incarcerated in the wound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AA8DF-865E-4033-B4AD-6A299786A7EE}"/>
              </a:ext>
            </a:extLst>
          </p:cNvPr>
          <p:cNvSpPr/>
          <p:nvPr/>
        </p:nvSpPr>
        <p:spPr>
          <a:xfrm>
            <a:off x="771525" y="4679950"/>
            <a:ext cx="600075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3" name="Rectangle 3">
            <a:extLst>
              <a:ext uri="{FF2B5EF4-FFF2-40B4-BE49-F238E27FC236}">
                <a16:creationId xmlns:a16="http://schemas.microsoft.com/office/drawing/2014/main" id="{F76669BF-2DD2-4AAE-99AB-7D4EF46D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5034EDF-A30A-4EAC-9F07-FF3664D74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56DCCC1E-FFAF-4948-8BA5-F33189AC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37572" name="Text Box 4">
            <a:extLst>
              <a:ext uri="{FF2B5EF4-FFF2-40B4-BE49-F238E27FC236}">
                <a16:creationId xmlns:a16="http://schemas.microsoft.com/office/drawing/2014/main" id="{AEA5336F-7ABC-4327-9340-FC3260A2F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37573" name="Text Box 6">
            <a:extLst>
              <a:ext uri="{FF2B5EF4-FFF2-40B4-BE49-F238E27FC236}">
                <a16:creationId xmlns:a16="http://schemas.microsoft.com/office/drawing/2014/main" id="{360C6853-5490-4B2A-804E-B214B7BFB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ECFF"/>
                </a:solidFill>
              </a:rPr>
              <a:t>Depigmentation of the skin</a:t>
            </a:r>
          </a:p>
        </p:txBody>
      </p:sp>
      <p:sp>
        <p:nvSpPr>
          <p:cNvPr id="237574" name="Slide Number Placeholder 1">
            <a:extLst>
              <a:ext uri="{FF2B5EF4-FFF2-40B4-BE49-F238E27FC236}">
                <a16:creationId xmlns:a16="http://schemas.microsoft.com/office/drawing/2014/main" id="{82E51512-B6B5-40DC-9A1B-5CB1B395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F06AC1-5902-460C-924B-97B57689E6E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B181B64-D483-4B2D-8B01-8DA862EFD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8FA570D8-1032-43AF-BC6F-5789F7FED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:a16="http://schemas.microsoft.com/office/drawing/2014/main" id="{53D8D99A-17DA-4FD9-84A6-78D85D80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39621" name="Text Box 6">
            <a:extLst>
              <a:ext uri="{FF2B5EF4-FFF2-40B4-BE49-F238E27FC236}">
                <a16:creationId xmlns:a16="http://schemas.microsoft.com/office/drawing/2014/main" id="{AEC8D91E-E33C-4778-A874-A1934E91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8000"/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8000"/>
                </a:solidFill>
              </a:rPr>
              <a:t>Depigmentation of the skin</a:t>
            </a:r>
          </a:p>
        </p:txBody>
      </p:sp>
      <p:sp>
        <p:nvSpPr>
          <p:cNvPr id="239622" name="Slide Number Placeholder 1">
            <a:extLst>
              <a:ext uri="{FF2B5EF4-FFF2-40B4-BE49-F238E27FC236}">
                <a16:creationId xmlns:a16="http://schemas.microsoft.com/office/drawing/2014/main" id="{082F9354-06AC-4CD6-93CD-BD9332C7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BB9A70-EE34-4FD6-B45F-A64B1DCF559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121</a:t>
            </a:fld>
            <a:endParaRPr lang="en-US" alt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01D886-1C3B-4FAE-80A6-0E24F8D0A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65538"/>
            <a:ext cx="4262438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F28122-CCA2-4021-9AA9-05400932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3429000"/>
            <a:ext cx="44291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Content Placeholder 4">
            <a:extLst>
              <a:ext uri="{FF2B5EF4-FFF2-40B4-BE49-F238E27FC236}">
                <a16:creationId xmlns:a16="http://schemas.microsoft.com/office/drawing/2014/main" id="{BCFDCF7D-0F37-4213-85CE-9AD5B3F7E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1968500"/>
            <a:ext cx="44053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5">
            <a:extLst>
              <a:ext uri="{FF2B5EF4-FFF2-40B4-BE49-F238E27FC236}">
                <a16:creationId xmlns:a16="http://schemas.microsoft.com/office/drawing/2014/main" id="{4824F562-835C-4874-A544-61A826262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87" y="1406805"/>
            <a:ext cx="40481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Box 6">
            <a:extLst>
              <a:ext uri="{FF2B5EF4-FFF2-40B4-BE49-F238E27FC236}">
                <a16:creationId xmlns:a16="http://schemas.microsoft.com/office/drawing/2014/main" id="{EF35926C-E5A3-45AD-9A26-C3E1AD53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249" y="5334000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Same </a:t>
            </a:r>
            <a:r>
              <a:rPr lang="en-US" altLang="en-US" sz="1600" dirty="0" err="1"/>
              <a:t>pt</a:t>
            </a:r>
            <a:r>
              <a:rPr lang="en-US" altLang="en-US" sz="1600" dirty="0"/>
              <a:t> late in the </a:t>
            </a:r>
            <a:r>
              <a:rPr lang="en-US" altLang="en-US" sz="1600" dirty="0" err="1"/>
              <a:t>dz</a:t>
            </a:r>
            <a:r>
              <a:rPr lang="en-US" altLang="en-US" sz="1600" dirty="0"/>
              <a:t> course (and despite aggressive immunosuppressive therapy)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9319A2A-631E-449A-9211-12169A7B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610037D-4193-4E71-886C-A75EC5664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038" y="4953000"/>
            <a:ext cx="30250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A VKH </a:t>
            </a:r>
            <a:r>
              <a:rPr lang="en-US" altLang="en-US" sz="1600" dirty="0" err="1"/>
              <a:t>pt</a:t>
            </a:r>
            <a:r>
              <a:rPr lang="en-US" altLang="en-US" sz="1600" dirty="0"/>
              <a:t> early in the </a:t>
            </a:r>
            <a:r>
              <a:rPr lang="en-US" altLang="en-US" sz="1600" dirty="0" err="1"/>
              <a:t>dz</a:t>
            </a:r>
            <a:r>
              <a:rPr lang="en-US" altLang="en-US" sz="1600" dirty="0"/>
              <a:t> course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>
            <a:extLst>
              <a:ext uri="{FF2B5EF4-FFF2-40B4-BE49-F238E27FC236}">
                <a16:creationId xmlns:a16="http://schemas.microsoft.com/office/drawing/2014/main" id="{E6104836-9C41-404A-802C-683EB250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5A12F8-D5B5-4EA7-85EB-E5A118C195AA}" type="slidenum">
              <a:rPr lang="en-US" altLang="en-US"/>
              <a:pPr/>
              <a:t>123</a:t>
            </a:fld>
            <a:endParaRPr lang="en-US" altLang="en-US"/>
          </a:p>
        </p:txBody>
      </p:sp>
      <p:pic>
        <p:nvPicPr>
          <p:cNvPr id="104451" name="Picture 7">
            <a:extLst>
              <a:ext uri="{FF2B5EF4-FFF2-40B4-BE49-F238E27FC236}">
                <a16:creationId xmlns:a16="http://schemas.microsoft.com/office/drawing/2014/main" id="{8E79CA63-22B9-4C4E-A6FA-3F9D6868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6294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5D1DB645-E9FB-4EFB-A74E-B51411364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AE690-10A7-49BD-99DE-2D4CDD62630F}"/>
              </a:ext>
            </a:extLst>
          </p:cNvPr>
          <p:cNvSpPr txBox="1"/>
          <p:nvPr/>
        </p:nvSpPr>
        <p:spPr>
          <a:xfrm>
            <a:off x="3840549" y="6047859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VKH: Vitiligo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D900042-C041-481D-AA8D-6893F8124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</a:t>
            </a:r>
            <a:r>
              <a:rPr lang="en-US" altLang="en-US" sz="2400" b="1" dirty="0">
                <a:solidFill>
                  <a:srgbClr val="B2B2B2"/>
                </a:solidFill>
              </a:rPr>
              <a:t>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E09AF8DD-416E-48B7-9CDF-64356F6B2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41668" name="Text Box 4">
            <a:extLst>
              <a:ext uri="{FF2B5EF4-FFF2-40B4-BE49-F238E27FC236}">
                <a16:creationId xmlns:a16="http://schemas.microsoft.com/office/drawing/2014/main" id="{B8F8C386-28F0-4DC4-A65D-2B12B936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B7438D5A-E21D-4BCF-B456-5FBE909CE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41670" name="Slide Number Placeholder 1">
            <a:extLst>
              <a:ext uri="{FF2B5EF4-FFF2-40B4-BE49-F238E27FC236}">
                <a16:creationId xmlns:a16="http://schemas.microsoft.com/office/drawing/2014/main" id="{08CF4474-1A81-41DC-8664-0819AC63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4C99D3-8138-4020-8234-DCEF950033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124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8D535DC-5117-4A3C-8F4F-727D10B2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rgbClr val="FF9933"/>
                </a:solidFill>
              </a:rPr>
              <a:t>Sugiura’s</a:t>
            </a:r>
            <a:r>
              <a:rPr lang="en-US" altLang="en-US" sz="1400" dirty="0">
                <a:solidFill>
                  <a:srgbClr val="FF9933"/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In which </a:t>
            </a:r>
            <a:r>
              <a:rPr lang="en-US" altLang="en-US" sz="1400" i="1" dirty="0" err="1">
                <a:solidFill>
                  <a:srgbClr val="FF9933"/>
                </a:solidFill>
              </a:rPr>
              <a:t>pt</a:t>
            </a:r>
            <a:r>
              <a:rPr lang="en-US" altLang="en-US" sz="1400" i="1" dirty="0">
                <a:solidFill>
                  <a:srgbClr val="FF9933"/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EFB66-A9E4-4DD9-B0AD-02F6404A3F8F}"/>
              </a:ext>
            </a:extLst>
          </p:cNvPr>
          <p:cNvSpPr/>
          <p:nvPr/>
        </p:nvSpPr>
        <p:spPr>
          <a:xfrm>
            <a:off x="6781800" y="34290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3EA3478-E583-4059-9071-99E664041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66DF2652-CCE2-4D82-982B-64F001411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43716" name="Text Box 4">
            <a:extLst>
              <a:ext uri="{FF2B5EF4-FFF2-40B4-BE49-F238E27FC236}">
                <a16:creationId xmlns:a16="http://schemas.microsoft.com/office/drawing/2014/main" id="{55855AAD-0422-4C2E-A015-2FC894832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0F94A5FE-460A-4D47-AB3C-50E30572B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43718" name="Slide Number Placeholder 1">
            <a:extLst>
              <a:ext uri="{FF2B5EF4-FFF2-40B4-BE49-F238E27FC236}">
                <a16:creationId xmlns:a16="http://schemas.microsoft.com/office/drawing/2014/main" id="{05D95682-47E4-463E-9055-D9225D72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4FDE92-F0D9-4652-B77A-23FB3C9FB4E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125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69E66FE-0BE5-4C1C-A589-81568ED8A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rgbClr val="FF9933"/>
                </a:solidFill>
              </a:rPr>
              <a:t>Sugiura’s</a:t>
            </a:r>
            <a:r>
              <a:rPr lang="en-US" altLang="en-US" sz="1400" dirty="0">
                <a:solidFill>
                  <a:srgbClr val="FF9933"/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In which </a:t>
            </a:r>
            <a:r>
              <a:rPr lang="en-US" altLang="en-US" sz="1400" i="1" dirty="0" err="1">
                <a:solidFill>
                  <a:srgbClr val="FF9933"/>
                </a:solidFill>
              </a:rPr>
              <a:t>pt</a:t>
            </a:r>
            <a:r>
              <a:rPr lang="en-US" altLang="en-US" sz="1400" i="1" dirty="0">
                <a:solidFill>
                  <a:srgbClr val="FF9933"/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CBE4BF2-38B1-4CD6-ACA2-CB59D774B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D51A4782-93CE-4EEF-8310-087532C5E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45764" name="Text Box 4">
            <a:extLst>
              <a:ext uri="{FF2B5EF4-FFF2-40B4-BE49-F238E27FC236}">
                <a16:creationId xmlns:a16="http://schemas.microsoft.com/office/drawing/2014/main" id="{B135290E-ADCA-45DA-89DA-62A3161B1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8790B400-95BF-49C2-BF39-BC5F97EF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45766" name="Slide Number Placeholder 1">
            <a:extLst>
              <a:ext uri="{FF2B5EF4-FFF2-40B4-BE49-F238E27FC236}">
                <a16:creationId xmlns:a16="http://schemas.microsoft.com/office/drawing/2014/main" id="{B2625FED-BBAB-4E56-84B5-028D2569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BA2EDE-DEF0-4C3B-891C-B188428F803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126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A10B355-4BFC-4DED-800A-FF61390B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rgbClr val="FF9933"/>
                </a:solidFill>
              </a:rPr>
              <a:t>Sugiura’s</a:t>
            </a:r>
            <a:r>
              <a:rPr lang="en-US" altLang="en-US" sz="1400" dirty="0">
                <a:solidFill>
                  <a:srgbClr val="FF9933"/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In which </a:t>
            </a:r>
            <a:r>
              <a:rPr lang="en-US" altLang="en-US" sz="1400" i="1" dirty="0" err="1">
                <a:solidFill>
                  <a:srgbClr val="FF9933"/>
                </a:solidFill>
              </a:rPr>
              <a:t>pt</a:t>
            </a:r>
            <a:r>
              <a:rPr lang="en-US" altLang="en-US" sz="1400" i="1" dirty="0">
                <a:solidFill>
                  <a:srgbClr val="FF9933"/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3ECDD152-D482-46ED-A082-63DBB3224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FCE63A26-F87D-4C88-B45B-FFF87A9FB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47812" name="Text Box 4">
            <a:extLst>
              <a:ext uri="{FF2B5EF4-FFF2-40B4-BE49-F238E27FC236}">
                <a16:creationId xmlns:a16="http://schemas.microsoft.com/office/drawing/2014/main" id="{933FF692-0ABF-4E52-95E6-5EEEEE4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DF415A9C-574A-4C93-9EDD-170C72E9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47814" name="Slide Number Placeholder 1">
            <a:extLst>
              <a:ext uri="{FF2B5EF4-FFF2-40B4-BE49-F238E27FC236}">
                <a16:creationId xmlns:a16="http://schemas.microsoft.com/office/drawing/2014/main" id="{6C530F61-F076-40FA-8232-82036790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CC08D0-B319-4EFB-B33F-9BA0F80AC02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127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8FB7A07-F264-48B1-9458-78AD5D24A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95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 sign</a:t>
            </a: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In which </a:t>
            </a:r>
            <a:r>
              <a:rPr lang="en-US" altLang="en-US" sz="1400" i="1" dirty="0" err="1">
                <a:solidFill>
                  <a:srgbClr val="FF9933"/>
                </a:solidFill>
              </a:rPr>
              <a:t>pt</a:t>
            </a:r>
            <a:r>
              <a:rPr lang="en-US" altLang="en-US" sz="1400" i="1" dirty="0">
                <a:solidFill>
                  <a:srgbClr val="FF9933"/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>
            <a:extLst>
              <a:ext uri="{FF2B5EF4-FFF2-40B4-BE49-F238E27FC236}">
                <a16:creationId xmlns:a16="http://schemas.microsoft.com/office/drawing/2014/main" id="{B92298F5-5CC2-43A0-9E9D-D62B6FB63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336D39-F43E-44E5-9D81-9BE38B21B0F6}" type="slidenum">
              <a:rPr lang="en-US" altLang="en-US"/>
              <a:pPr/>
              <a:t>128</a:t>
            </a:fld>
            <a:endParaRPr lang="en-US" altLang="en-US"/>
          </a:p>
        </p:txBody>
      </p:sp>
      <p:sp>
        <p:nvSpPr>
          <p:cNvPr id="117763" name="TextBox 4">
            <a:extLst>
              <a:ext uri="{FF2B5EF4-FFF2-40B4-BE49-F238E27FC236}">
                <a16:creationId xmlns:a16="http://schemas.microsoft.com/office/drawing/2014/main" id="{EAE8EC38-1332-4B62-BD41-968C9C43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818" y="6093698"/>
            <a:ext cx="163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Sugiura’s sign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0571A5A6-102C-4A38-9F1C-D7A5202D5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FF200-C9B8-4F99-AE68-59D06528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219200"/>
            <a:ext cx="4419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2DF8834B-553F-4644-95C0-669A4EFA7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D07E9C71-10B4-4598-9935-F1E14ADA9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49860" name="Text Box 4">
            <a:extLst>
              <a:ext uri="{FF2B5EF4-FFF2-40B4-BE49-F238E27FC236}">
                <a16:creationId xmlns:a16="http://schemas.microsoft.com/office/drawing/2014/main" id="{12CE08DB-F149-4120-8047-4FBD893F3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7C72B79C-30FF-44BB-A339-10B6AA8AF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49862" name="Slide Number Placeholder 1">
            <a:extLst>
              <a:ext uri="{FF2B5EF4-FFF2-40B4-BE49-F238E27FC236}">
                <a16:creationId xmlns:a16="http://schemas.microsoft.com/office/drawing/2014/main" id="{DC43FEE9-26A5-47AE-B2E6-E2C1A360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957BF-FC87-412B-B053-3FD20E56D4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129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A4CD4D1-707D-446A-8F84-3A8900C41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95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95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 population is it common?</a:t>
            </a:r>
            <a:endParaRPr lang="en-US" altLang="en-US" sz="1400" i="1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C8A6C558-0680-4B18-A56B-F1C0BB93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4339" name="Rectangle 5">
            <a:extLst>
              <a:ext uri="{FF2B5EF4-FFF2-40B4-BE49-F238E27FC236}">
                <a16:creationId xmlns:a16="http://schemas.microsoft.com/office/drawing/2014/main" id="{D156A10E-3708-446C-85DF-F9A3A256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4340" name="Rectangle 6">
            <a:extLst>
              <a:ext uri="{FF2B5EF4-FFF2-40B4-BE49-F238E27FC236}">
                <a16:creationId xmlns:a16="http://schemas.microsoft.com/office/drawing/2014/main" id="{F0DF22C2-D8A3-4E34-8553-F18D4826E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8BD92036-17FE-4701-AEE1-2720F3F1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4343" name="Slide Number Placeholder 1">
            <a:extLst>
              <a:ext uri="{FF2B5EF4-FFF2-40B4-BE49-F238E27FC236}">
                <a16:creationId xmlns:a16="http://schemas.microsoft.com/office/drawing/2014/main" id="{541F7EBD-40CE-4076-8A2D-BF84CE25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F1DE7C-2083-449A-BA07-BCDD24D3B17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EFD321-C105-436E-A949-70BED286580D}"/>
              </a:ext>
            </a:extLst>
          </p:cNvPr>
          <p:cNvSpPr txBox="1"/>
          <p:nvPr/>
        </p:nvSpPr>
        <p:spPr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Which is a more common cause: Injury, or surgery?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Back in the day, it was injury by a mile. However, refinements in managing ocular trauma have reduced the post-trauma SO rate such that it is now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below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that after surgery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33BD0-A686-42E7-8088-9CBF59DE9FA3}"/>
              </a:ext>
            </a:extLst>
          </p:cNvPr>
          <p:cNvSpPr txBox="1"/>
          <p:nvPr/>
        </p:nvSpPr>
        <p:spPr>
          <a:xfrm>
            <a:off x="771525" y="4203700"/>
            <a:ext cx="5162550" cy="739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0000FF"/>
                </a:solidFill>
              </a:rPr>
              <a:t>What is the classic injury-related scenario associated with SO;</a:t>
            </a:r>
          </a:p>
          <a:p>
            <a:pPr>
              <a:defRPr/>
            </a:pPr>
            <a:r>
              <a:rPr lang="en-US" sz="1400" i="1" dirty="0" err="1">
                <a:solidFill>
                  <a:srgbClr val="0000FF"/>
                </a:solidFill>
              </a:rPr>
              <a:t>ie</a:t>
            </a:r>
            <a:r>
              <a:rPr lang="en-US" sz="1400" i="1" dirty="0">
                <a:solidFill>
                  <a:srgbClr val="0000FF"/>
                </a:solidFill>
              </a:rPr>
              <a:t>, what would be seen at the slit-lamp?</a:t>
            </a:r>
          </a:p>
          <a:p>
            <a:pPr>
              <a:defRPr/>
            </a:pPr>
            <a:r>
              <a:rPr lang="en-US" sz="1400" dirty="0">
                <a:solidFill>
                  <a:srgbClr val="0000FF"/>
                </a:solidFill>
              </a:rPr>
              <a:t>Uveal  tissue incarcerated in the wound</a:t>
            </a:r>
          </a:p>
        </p:txBody>
      </p:sp>
      <p:sp>
        <p:nvSpPr>
          <p:cNvPr id="14346" name="Rectangle 3">
            <a:extLst>
              <a:ext uri="{FF2B5EF4-FFF2-40B4-BE49-F238E27FC236}">
                <a16:creationId xmlns:a16="http://schemas.microsoft.com/office/drawing/2014/main" id="{0946FDCF-D135-41A7-8E1A-6030D14AA5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C085578-CF57-46CF-A05E-E354E2A0E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89F71D2A-777E-4300-BA90-FCDD47891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51908" name="Text Box 4">
            <a:extLst>
              <a:ext uri="{FF2B5EF4-FFF2-40B4-BE49-F238E27FC236}">
                <a16:creationId xmlns:a16="http://schemas.microsoft.com/office/drawing/2014/main" id="{E5A870EE-AD81-4630-B6E0-716202D8B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856C5E5D-4352-4DD5-A3D4-CBE2ED23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51910" name="Slide Number Placeholder 1">
            <a:extLst>
              <a:ext uri="{FF2B5EF4-FFF2-40B4-BE49-F238E27FC236}">
                <a16:creationId xmlns:a16="http://schemas.microsoft.com/office/drawing/2014/main" id="{E12FA06A-E716-4D9B-BBCD-3FEACB03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06E001-B34B-467F-BA73-4945BFFF4C9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130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68268EB-0F5F-4899-A9FB-15F2C97B6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95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95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Pts of Japanese ancestry--almost all of them will manifest this finding</a:t>
            </a: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FF9933"/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D664F827-9E30-4E78-BD77-259439DBF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491421B9-7357-4138-AB42-84EE26808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53956" name="Text Box 4">
            <a:extLst>
              <a:ext uri="{FF2B5EF4-FFF2-40B4-BE49-F238E27FC236}">
                <a16:creationId xmlns:a16="http://schemas.microsoft.com/office/drawing/2014/main" id="{5C08573C-5FFE-40E8-A260-07451EC6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5F3DD80D-AA6F-4055-9DFE-C8B0FE89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53958" name="Slide Number Placeholder 1">
            <a:extLst>
              <a:ext uri="{FF2B5EF4-FFF2-40B4-BE49-F238E27FC236}">
                <a16:creationId xmlns:a16="http://schemas.microsoft.com/office/drawing/2014/main" id="{EE5BFB9E-EB68-4CE7-9235-C75542E0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C43704-55D6-48E3-92C1-736BA4449E5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131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2A97A7-6B3C-4106-9833-5ACAA005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95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95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Does it occur in Caucasian pts?</a:t>
            </a:r>
            <a:endParaRPr lang="en-US" altLang="en-US" sz="1400" i="1" dirty="0">
              <a:solidFill>
                <a:srgbClr val="FF9933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FF9933"/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7CBE6715-4217-4D8F-A69B-0759A78D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B835398-FBD1-41F4-8C34-A94AA64D3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56004" name="Text Box 4">
            <a:extLst>
              <a:ext uri="{FF2B5EF4-FFF2-40B4-BE49-F238E27FC236}">
                <a16:creationId xmlns:a16="http://schemas.microsoft.com/office/drawing/2014/main" id="{D6058EC3-04D1-4175-91A6-2BE948469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ACDA04A-CCB6-42B7-BD7C-81D232F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56006" name="Slide Number Placeholder 1">
            <a:extLst>
              <a:ext uri="{FF2B5EF4-FFF2-40B4-BE49-F238E27FC236}">
                <a16:creationId xmlns:a16="http://schemas.microsoft.com/office/drawing/2014/main" id="{8F19E3E2-5045-49C7-BA0E-2DBCBD60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7656F6-AD3B-437F-9D34-0F8A284901B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132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C9E9183-908F-462D-B82E-606C620A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421438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Vitiligo is not limited to the skin--a classic eye location is the  perilimbal  region.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95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95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95000"/>
                  </a:schemeClr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</a:rPr>
              <a:t>Almost never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7CBE6715-4217-4D8F-A69B-0759A78D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58051" name="Text Box 4">
            <a:extLst>
              <a:ext uri="{FF2B5EF4-FFF2-40B4-BE49-F238E27FC236}">
                <a16:creationId xmlns:a16="http://schemas.microsoft.com/office/drawing/2014/main" id="{550B66D5-3B9D-420E-AB5E-5C44D132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ACDA04A-CCB6-42B7-BD7C-81D232F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58053" name="Slide Number Placeholder 1">
            <a:extLst>
              <a:ext uri="{FF2B5EF4-FFF2-40B4-BE49-F238E27FC236}">
                <a16:creationId xmlns:a16="http://schemas.microsoft.com/office/drawing/2014/main" id="{3EA4B9A7-1DA2-4D50-B608-CF3E0A92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3460F0-E225-483A-894D-09F9C0AE2FD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133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C9E9183-908F-462D-B82E-606C620A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502400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Vitiligo is not limited to the skin--a classic eye location is the  </a:t>
            </a:r>
            <a:r>
              <a:rPr lang="en-US" altLang="en-US" sz="1400" b="1" i="1" dirty="0">
                <a:solidFill>
                  <a:schemeClr val="bg1"/>
                </a:solidFill>
              </a:rPr>
              <a:t>perilimbal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en-US" sz="1400" b="1" i="1" dirty="0">
                <a:solidFill>
                  <a:schemeClr val="bg1"/>
                </a:solidFill>
              </a:rPr>
              <a:t>region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Almost never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9801C-CFAD-4541-B43C-84052A110413}"/>
              </a:ext>
            </a:extLst>
          </p:cNvPr>
          <p:cNvSpPr/>
          <p:nvPr/>
        </p:nvSpPr>
        <p:spPr>
          <a:xfrm>
            <a:off x="6705600" y="3276600"/>
            <a:ext cx="1778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8056" name="TextBox 2">
            <a:extLst>
              <a:ext uri="{FF2B5EF4-FFF2-40B4-BE49-F238E27FC236}">
                <a16:creationId xmlns:a16="http://schemas.microsoft.com/office/drawing/2014/main" id="{953BFBBE-6DC1-4E01-A7AE-5389B498B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013200"/>
            <a:ext cx="5938838" cy="11699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A ‘perilimbal adjacent’ structure also becomes depigmented. Which one?</a:t>
            </a:r>
          </a:p>
          <a:p>
            <a:r>
              <a:rPr lang="en-US" altLang="en-US" sz="1400">
                <a:solidFill>
                  <a:srgbClr val="99FFCC"/>
                </a:solidFill>
              </a:rPr>
              <a:t>The trabecular meshwork</a:t>
            </a:r>
          </a:p>
          <a:p>
            <a:endParaRPr lang="en-US" altLang="en-US" sz="1400">
              <a:solidFill>
                <a:srgbClr val="99FFCC"/>
              </a:solidFill>
            </a:endParaRPr>
          </a:p>
          <a:p>
            <a:r>
              <a:rPr lang="en-US" altLang="en-US" sz="1400" i="1">
                <a:solidFill>
                  <a:srgbClr val="99FFCC"/>
                </a:solidFill>
              </a:rPr>
              <a:t>What is the eponymous name for TM depigmentation in VKH?</a:t>
            </a:r>
          </a:p>
          <a:p>
            <a:r>
              <a:rPr lang="en-US" altLang="en-US" sz="1400" b="1">
                <a:solidFill>
                  <a:srgbClr val="99FFCC"/>
                </a:solidFill>
              </a:rPr>
              <a:t>Ohno’s sign</a:t>
            </a:r>
          </a:p>
        </p:txBody>
      </p:sp>
      <p:sp>
        <p:nvSpPr>
          <p:cNvPr id="258057" name="Rectangle 3">
            <a:extLst>
              <a:ext uri="{FF2B5EF4-FFF2-40B4-BE49-F238E27FC236}">
                <a16:creationId xmlns:a16="http://schemas.microsoft.com/office/drawing/2014/main" id="{878258B7-7969-4B63-A9C5-D60E3DBEF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7CBE6715-4217-4D8F-A69B-0759A78D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60099" name="Text Box 4">
            <a:extLst>
              <a:ext uri="{FF2B5EF4-FFF2-40B4-BE49-F238E27FC236}">
                <a16:creationId xmlns:a16="http://schemas.microsoft.com/office/drawing/2014/main" id="{40B96DB3-979F-4FCB-BC98-7850FAEF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ACDA04A-CCB6-42B7-BD7C-81D232F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60101" name="Slide Number Placeholder 1">
            <a:extLst>
              <a:ext uri="{FF2B5EF4-FFF2-40B4-BE49-F238E27FC236}">
                <a16:creationId xmlns:a16="http://schemas.microsoft.com/office/drawing/2014/main" id="{FB6840BD-13B7-4E33-9C10-BC8169C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67BD3-2CF5-4978-8CF2-2D1F254008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134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C9E9183-908F-462D-B82E-606C620A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502400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Vitiligo is not limited to the skin--a classic eye location is the  </a:t>
            </a:r>
            <a:r>
              <a:rPr lang="en-US" altLang="en-US" sz="1400" b="1" i="1" dirty="0">
                <a:solidFill>
                  <a:schemeClr val="bg1"/>
                </a:solidFill>
              </a:rPr>
              <a:t>perilimbal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en-US" sz="1400" b="1" i="1" dirty="0">
                <a:solidFill>
                  <a:schemeClr val="bg1"/>
                </a:solidFill>
              </a:rPr>
              <a:t>region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Almost never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9801C-CFAD-4541-B43C-84052A110413}"/>
              </a:ext>
            </a:extLst>
          </p:cNvPr>
          <p:cNvSpPr/>
          <p:nvPr/>
        </p:nvSpPr>
        <p:spPr>
          <a:xfrm>
            <a:off x="6705600" y="3276600"/>
            <a:ext cx="1778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0104" name="TextBox 2">
            <a:extLst>
              <a:ext uri="{FF2B5EF4-FFF2-40B4-BE49-F238E27FC236}">
                <a16:creationId xmlns:a16="http://schemas.microsoft.com/office/drawing/2014/main" id="{4C39BC84-E11C-412E-A9E5-90AB3B1C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013200"/>
            <a:ext cx="5938838" cy="11699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A ‘perilimbal adjacent’ structure also becomes depigmented. Which one?</a:t>
            </a:r>
          </a:p>
          <a:p>
            <a:r>
              <a:rPr lang="en-US" altLang="en-US" sz="1400">
                <a:solidFill>
                  <a:srgbClr val="0000FF"/>
                </a:solidFill>
              </a:rPr>
              <a:t>The trabecular meshwork</a:t>
            </a:r>
            <a:endParaRPr lang="en-US" altLang="en-US" sz="1400">
              <a:solidFill>
                <a:srgbClr val="99FFCC"/>
              </a:solidFill>
            </a:endParaRPr>
          </a:p>
          <a:p>
            <a:endParaRPr lang="en-US" altLang="en-US" sz="1400">
              <a:solidFill>
                <a:srgbClr val="99FFCC"/>
              </a:solidFill>
            </a:endParaRPr>
          </a:p>
          <a:p>
            <a:r>
              <a:rPr lang="en-US" altLang="en-US" sz="1400" i="1">
                <a:solidFill>
                  <a:srgbClr val="99FFCC"/>
                </a:solidFill>
              </a:rPr>
              <a:t>What is the eponymous name for TM depigmentation in VKH?</a:t>
            </a:r>
          </a:p>
          <a:p>
            <a:r>
              <a:rPr lang="en-US" altLang="en-US" sz="1400" b="1">
                <a:solidFill>
                  <a:srgbClr val="99FFCC"/>
                </a:solidFill>
              </a:rPr>
              <a:t>Ohno’s sign</a:t>
            </a:r>
          </a:p>
        </p:txBody>
      </p:sp>
      <p:sp>
        <p:nvSpPr>
          <p:cNvPr id="260105" name="Rectangle 3">
            <a:extLst>
              <a:ext uri="{FF2B5EF4-FFF2-40B4-BE49-F238E27FC236}">
                <a16:creationId xmlns:a16="http://schemas.microsoft.com/office/drawing/2014/main" id="{789C1C99-19B7-49F8-B222-67213B0B5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7CBE6715-4217-4D8F-A69B-0759A78D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62147" name="Text Box 4">
            <a:extLst>
              <a:ext uri="{FF2B5EF4-FFF2-40B4-BE49-F238E27FC236}">
                <a16:creationId xmlns:a16="http://schemas.microsoft.com/office/drawing/2014/main" id="{EBE273E7-56D0-42C5-A748-3F1537BEE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ACDA04A-CCB6-42B7-BD7C-81D232F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62149" name="Slide Number Placeholder 1">
            <a:extLst>
              <a:ext uri="{FF2B5EF4-FFF2-40B4-BE49-F238E27FC236}">
                <a16:creationId xmlns:a16="http://schemas.microsoft.com/office/drawing/2014/main" id="{F64D6C7B-6289-4E08-BB91-99947C1A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7952BD-CC26-46EB-B7B4-2ADE46E89F5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135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C9E9183-908F-462D-B82E-606C620A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502400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Vitiligo is not limited to the skin--a classic eye location is the  </a:t>
            </a:r>
            <a:r>
              <a:rPr lang="en-US" altLang="en-US" sz="1400" b="1" i="1" dirty="0">
                <a:solidFill>
                  <a:schemeClr val="bg1"/>
                </a:solidFill>
              </a:rPr>
              <a:t>perilimbal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en-US" sz="1400" b="1" i="1" dirty="0">
                <a:solidFill>
                  <a:schemeClr val="bg1"/>
                </a:solidFill>
              </a:rPr>
              <a:t>region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Almost never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9801C-CFAD-4541-B43C-84052A110413}"/>
              </a:ext>
            </a:extLst>
          </p:cNvPr>
          <p:cNvSpPr/>
          <p:nvPr/>
        </p:nvSpPr>
        <p:spPr>
          <a:xfrm>
            <a:off x="6705600" y="3276600"/>
            <a:ext cx="1778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2152" name="TextBox 2">
            <a:extLst>
              <a:ext uri="{FF2B5EF4-FFF2-40B4-BE49-F238E27FC236}">
                <a16:creationId xmlns:a16="http://schemas.microsoft.com/office/drawing/2014/main" id="{14509CB3-A378-4AEB-B5D0-E492CD88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013200"/>
            <a:ext cx="5938838" cy="11699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A ‘perilimbal adjacent’ structure also becomes depigmented. Which one?</a:t>
            </a:r>
          </a:p>
          <a:p>
            <a:r>
              <a:rPr lang="en-US" altLang="en-US" sz="1400">
                <a:solidFill>
                  <a:srgbClr val="0000FF"/>
                </a:solidFill>
              </a:rPr>
              <a:t>The trabecular meshwork</a:t>
            </a:r>
          </a:p>
          <a:p>
            <a:endParaRPr lang="en-US" altLang="en-US" sz="1400">
              <a:solidFill>
                <a:srgbClr val="0000FF"/>
              </a:solidFill>
            </a:endParaRPr>
          </a:p>
          <a:p>
            <a:r>
              <a:rPr lang="en-US" altLang="en-US" sz="1400" i="1">
                <a:solidFill>
                  <a:srgbClr val="0000FF"/>
                </a:solidFill>
              </a:rPr>
              <a:t>What is the eponymous name for TM depigmentation in VKH?</a:t>
            </a:r>
            <a:endParaRPr lang="en-US" altLang="en-US" sz="1400" i="1">
              <a:solidFill>
                <a:srgbClr val="99FFCC"/>
              </a:solidFill>
            </a:endParaRPr>
          </a:p>
          <a:p>
            <a:r>
              <a:rPr lang="en-US" altLang="en-US" sz="1400" b="1">
                <a:solidFill>
                  <a:srgbClr val="99FFCC"/>
                </a:solidFill>
              </a:rPr>
              <a:t>Ohno’s sign</a:t>
            </a:r>
          </a:p>
        </p:txBody>
      </p:sp>
      <p:sp>
        <p:nvSpPr>
          <p:cNvPr id="262153" name="Rectangle 3">
            <a:extLst>
              <a:ext uri="{FF2B5EF4-FFF2-40B4-BE49-F238E27FC236}">
                <a16:creationId xmlns:a16="http://schemas.microsoft.com/office/drawing/2014/main" id="{EDE3D478-CF54-4C3A-A61A-BB604146F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7CBE6715-4217-4D8F-A69B-0759A78D8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rgbClr val="008000"/>
                </a:solidFill>
              </a:rPr>
              <a:t>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64195" name="Text Box 4">
            <a:extLst>
              <a:ext uri="{FF2B5EF4-FFF2-40B4-BE49-F238E27FC236}">
                <a16:creationId xmlns:a16="http://schemas.microsoft.com/office/drawing/2014/main" id="{CBEAC188-2C45-4779-8F58-6247EFA1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ACDA04A-CCB6-42B7-BD7C-81D232F6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449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(and hair)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64197" name="Slide Number Placeholder 1">
            <a:extLst>
              <a:ext uri="{FF2B5EF4-FFF2-40B4-BE49-F238E27FC236}">
                <a16:creationId xmlns:a16="http://schemas.microsoft.com/office/drawing/2014/main" id="{5893067E-29D8-45C3-8D4F-283E5170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376D3-B0C8-4C21-8882-8D595AD7BB8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136</a:t>
            </a:fld>
            <a:endParaRPr lang="en-US" altLang="en-US" sz="100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C9E9183-908F-462D-B82E-606C620AD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9000"/>
            <a:ext cx="6502400" cy="2032000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Vitiligo is not limited to the skin--a classic eye location is the  </a:t>
            </a:r>
            <a:r>
              <a:rPr lang="en-US" altLang="en-US" sz="1400" b="1" i="1" dirty="0">
                <a:solidFill>
                  <a:schemeClr val="bg1"/>
                </a:solidFill>
              </a:rPr>
              <a:t>perilimbal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altLang="en-US" sz="1400" b="1" i="1" dirty="0">
                <a:solidFill>
                  <a:schemeClr val="bg1"/>
                </a:solidFill>
              </a:rPr>
              <a:t>region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What is the eponymous name for this sign?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>
                <a:solidFill>
                  <a:schemeClr val="bg1">
                    <a:lumMod val="50000"/>
                  </a:schemeClr>
                </a:solidFill>
              </a:rPr>
              <a:t>Sugiura’s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 sign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In which </a:t>
            </a:r>
            <a:r>
              <a:rPr lang="en-US" altLang="en-US" sz="1400" i="1" dirty="0" err="1">
                <a:solidFill>
                  <a:schemeClr val="bg1">
                    <a:lumMod val="50000"/>
                  </a:schemeClr>
                </a:solidFill>
              </a:rPr>
              <a:t>pt</a:t>
            </a: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 population is it common?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Pts of Japanese ancestry--almost all of them will manifest this finding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50000"/>
                  </a:schemeClr>
                </a:solidFill>
              </a:rPr>
              <a:t>Does it occur in Caucasian pts?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Almost never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9801C-CFAD-4541-B43C-84052A110413}"/>
              </a:ext>
            </a:extLst>
          </p:cNvPr>
          <p:cNvSpPr/>
          <p:nvPr/>
        </p:nvSpPr>
        <p:spPr>
          <a:xfrm>
            <a:off x="6705600" y="3276600"/>
            <a:ext cx="1778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4200" name="TextBox 2">
            <a:extLst>
              <a:ext uri="{FF2B5EF4-FFF2-40B4-BE49-F238E27FC236}">
                <a16:creationId xmlns:a16="http://schemas.microsoft.com/office/drawing/2014/main" id="{BFED4096-199C-43A1-80A4-16670D49A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4013200"/>
            <a:ext cx="5938838" cy="116998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A ‘perilimbal adjacent’ structure also becomes depigmented. Which one?</a:t>
            </a:r>
          </a:p>
          <a:p>
            <a:r>
              <a:rPr lang="en-US" altLang="en-US" sz="1400">
                <a:solidFill>
                  <a:srgbClr val="0000FF"/>
                </a:solidFill>
              </a:rPr>
              <a:t>The trabecular meshwork</a:t>
            </a:r>
          </a:p>
          <a:p>
            <a:endParaRPr lang="en-US" altLang="en-US" sz="1400">
              <a:solidFill>
                <a:srgbClr val="0000FF"/>
              </a:solidFill>
            </a:endParaRPr>
          </a:p>
          <a:p>
            <a:r>
              <a:rPr lang="en-US" altLang="en-US" sz="1400" i="1">
                <a:solidFill>
                  <a:srgbClr val="0000FF"/>
                </a:solidFill>
              </a:rPr>
              <a:t>What is the eponymous name for TM depigmentation in VKH?</a:t>
            </a:r>
          </a:p>
          <a:p>
            <a:r>
              <a:rPr lang="en-US" altLang="en-US" sz="1400" b="1">
                <a:solidFill>
                  <a:srgbClr val="0000FF"/>
                </a:solidFill>
              </a:rPr>
              <a:t>Ohno’s sign</a:t>
            </a:r>
          </a:p>
        </p:txBody>
      </p:sp>
      <p:sp>
        <p:nvSpPr>
          <p:cNvPr id="264201" name="Rectangle 3">
            <a:extLst>
              <a:ext uri="{FF2B5EF4-FFF2-40B4-BE49-F238E27FC236}">
                <a16:creationId xmlns:a16="http://schemas.microsoft.com/office/drawing/2014/main" id="{9FD4F9E1-BC6A-48E0-846D-FA145B066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4023E-2A9F-44EF-8347-C82DDBED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A88F-946E-4DE2-801C-992EAF96012F}" type="slidenum">
              <a:rPr lang="en-US" altLang="en-US" smtClean="0"/>
              <a:pPr>
                <a:defRPr/>
              </a:pPr>
              <a:t>137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3C6BD-BA44-40EF-883F-0B9749134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37" y="787666"/>
            <a:ext cx="5874926" cy="475869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8FC562B6-4217-4BB1-B11C-1D07FC44E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962A9-A21C-45EA-A20C-2B937CD8D978}"/>
              </a:ext>
            </a:extLst>
          </p:cNvPr>
          <p:cNvSpPr txBox="1"/>
          <p:nvPr/>
        </p:nvSpPr>
        <p:spPr>
          <a:xfrm>
            <a:off x="1771913" y="5650468"/>
            <a:ext cx="5600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Ohno sign</a:t>
            </a:r>
            <a:r>
              <a:rPr lang="en-US" sz="1400" dirty="0"/>
              <a:t>. (a, b) Appearance of TM at 1 month after disease onset. </a:t>
            </a:r>
          </a:p>
          <a:p>
            <a:r>
              <a:rPr lang="en-US" sz="1400" dirty="0"/>
              <a:t>(c, d) Five months after disease onset, TM pigmentation was noticeably reduced.</a:t>
            </a:r>
          </a:p>
        </p:txBody>
      </p:sp>
    </p:spTree>
    <p:extLst>
      <p:ext uri="{BB962C8B-B14F-4D97-AF65-F5344CB8AC3E}">
        <p14:creationId xmlns:p14="http://schemas.microsoft.com/office/powerpoint/2010/main" val="38723038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57029" name="Text Box 6">
            <a:extLst>
              <a:ext uri="{FF2B5EF4-FFF2-40B4-BE49-F238E27FC236}">
                <a16:creationId xmlns:a16="http://schemas.microsoft.com/office/drawing/2014/main" id="{0B4E4EC3-0A24-4761-8A09-E13B0A38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66244" name="Rectangle 3">
            <a:extLst>
              <a:ext uri="{FF2B5EF4-FFF2-40B4-BE49-F238E27FC236}">
                <a16:creationId xmlns:a16="http://schemas.microsoft.com/office/drawing/2014/main" id="{4784E9F8-E302-4346-9769-EF231AB5E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66245" name="Text Box 4">
            <a:extLst>
              <a:ext uri="{FF2B5EF4-FFF2-40B4-BE49-F238E27FC236}">
                <a16:creationId xmlns:a16="http://schemas.microsoft.com/office/drawing/2014/main" id="{5F3A5DBA-2133-475A-B9C0-3A1738E4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66246" name="Oval 7">
            <a:extLst>
              <a:ext uri="{FF2B5EF4-FFF2-40B4-BE49-F238E27FC236}">
                <a16:creationId xmlns:a16="http://schemas.microsoft.com/office/drawing/2014/main" id="{84033156-33F5-4CB3-B4BE-0622308F7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Alopecia and </a:t>
            </a:r>
            <a:r>
              <a:rPr lang="en-US" alt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poliosis</a:t>
            </a:r>
            <a:endParaRPr lang="en-US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Alopecia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Poliosis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Loss of hair pigmentation</a:t>
            </a:r>
          </a:p>
        </p:txBody>
      </p:sp>
      <p:sp>
        <p:nvSpPr>
          <p:cNvPr id="266248" name="Line 9">
            <a:extLst>
              <a:ext uri="{FF2B5EF4-FFF2-40B4-BE49-F238E27FC236}">
                <a16:creationId xmlns:a16="http://schemas.microsoft.com/office/drawing/2014/main" id="{285FB6CA-5D4A-4097-B440-77CA87F7C6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49" name="Slide Number Placeholder 1">
            <a:extLst>
              <a:ext uri="{FF2B5EF4-FFF2-40B4-BE49-F238E27FC236}">
                <a16:creationId xmlns:a16="http://schemas.microsoft.com/office/drawing/2014/main" id="{C5716A09-8277-48BE-B2A7-49E1E5C9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8E6255-9871-4FEA-B365-25C2880B7C0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2CC937A-D562-487A-9C16-C7A946BE7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68292" name="Rectangle 3">
            <a:extLst>
              <a:ext uri="{FF2B5EF4-FFF2-40B4-BE49-F238E27FC236}">
                <a16:creationId xmlns:a16="http://schemas.microsoft.com/office/drawing/2014/main" id="{7F7688FA-45F4-4D7B-8D36-1B3BB6F8B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68293" name="Text Box 4">
            <a:extLst>
              <a:ext uri="{FF2B5EF4-FFF2-40B4-BE49-F238E27FC236}">
                <a16:creationId xmlns:a16="http://schemas.microsoft.com/office/drawing/2014/main" id="{AFD4604A-B8CB-45BD-B0A8-3FAB059F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68294" name="Oval 7">
            <a:extLst>
              <a:ext uri="{FF2B5EF4-FFF2-40B4-BE49-F238E27FC236}">
                <a16:creationId xmlns:a16="http://schemas.microsoft.com/office/drawing/2014/main" id="{8F0E32BF-0AC5-462E-9FC6-384D1E4F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Alopecia and </a:t>
            </a:r>
            <a:r>
              <a:rPr lang="en-US" altLang="en-US" sz="1400" dirty="0" err="1">
                <a:solidFill>
                  <a:srgbClr val="0000FF"/>
                </a:solidFill>
              </a:rPr>
              <a:t>poliosis</a:t>
            </a:r>
            <a:endParaRPr lang="en-US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Alopecia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Poliosis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Loss of hair pigmentation</a:t>
            </a:r>
          </a:p>
        </p:txBody>
      </p:sp>
      <p:sp>
        <p:nvSpPr>
          <p:cNvPr id="268296" name="Line 9">
            <a:extLst>
              <a:ext uri="{FF2B5EF4-FFF2-40B4-BE49-F238E27FC236}">
                <a16:creationId xmlns:a16="http://schemas.microsoft.com/office/drawing/2014/main" id="{7C5ED650-336F-4C77-AEBD-107D8DAB4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7" name="Slide Number Placeholder 1">
            <a:extLst>
              <a:ext uri="{FF2B5EF4-FFF2-40B4-BE49-F238E27FC236}">
                <a16:creationId xmlns:a16="http://schemas.microsoft.com/office/drawing/2014/main" id="{23F11234-81BB-49C1-AFCE-10B10CF8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FFB71A-1D74-46A2-B3C7-637D563E0D6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139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A535E21-0355-4974-B990-ACAE7FDED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A25DE82-23B5-48EC-97C5-A2B118E73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1587050-1D37-4AD6-A0D2-A73050AD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14E5326D-FBC9-43C4-B2C9-F9832FBD1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</a:t>
            </a:r>
            <a:r>
              <a:rPr lang="en-US" altLang="en-US" b="1" dirty="0">
                <a:solidFill>
                  <a:srgbClr val="008000"/>
                </a:solidFill>
              </a:rPr>
              <a:t>injury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or surgery in one eye</a:t>
            </a:r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647DB891-E34B-4884-95E8-949EFB720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23B85382-C6FA-4E20-BA0C-49D8EED5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342313" cy="584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You know that perforating/penetrating injury can result in SO, but what about a contusion?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CCFF"/>
                </a:solidFill>
              </a:rPr>
              <a:t>Yes, globe contusion has resulted in SO</a:t>
            </a:r>
          </a:p>
        </p:txBody>
      </p:sp>
      <p:sp>
        <p:nvSpPr>
          <p:cNvPr id="15368" name="Slide Number Placeholder 2">
            <a:extLst>
              <a:ext uri="{FF2B5EF4-FFF2-40B4-BE49-F238E27FC236}">
                <a16:creationId xmlns:a16="http://schemas.microsoft.com/office/drawing/2014/main" id="{8BA66BB1-02CC-4BC1-8EC4-6ADDAEFA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478175-5CE2-48C9-A1DB-378E491C1A0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15369" name="Rectangle 3">
            <a:extLst>
              <a:ext uri="{FF2B5EF4-FFF2-40B4-BE49-F238E27FC236}">
                <a16:creationId xmlns:a16="http://schemas.microsoft.com/office/drawing/2014/main" id="{B595D0D5-9480-4830-B826-313ED5EA5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74FB73-67C6-423D-9BEB-58378DDF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0340" name="Rectangle 3">
            <a:extLst>
              <a:ext uri="{FF2B5EF4-FFF2-40B4-BE49-F238E27FC236}">
                <a16:creationId xmlns:a16="http://schemas.microsoft.com/office/drawing/2014/main" id="{F66A3FED-29E9-4B2D-A130-26C45E51C4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70341" name="Text Box 4">
            <a:extLst>
              <a:ext uri="{FF2B5EF4-FFF2-40B4-BE49-F238E27FC236}">
                <a16:creationId xmlns:a16="http://schemas.microsoft.com/office/drawing/2014/main" id="{00C255C0-3686-4AA8-88CA-CF91BCA3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0342" name="Oval 7">
            <a:extLst>
              <a:ext uri="{FF2B5EF4-FFF2-40B4-BE49-F238E27FC236}">
                <a16:creationId xmlns:a16="http://schemas.microsoft.com/office/drawing/2014/main" id="{8E3056C7-926D-4208-8838-7420CAA2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Alopecia and </a:t>
            </a:r>
            <a:r>
              <a:rPr lang="en-US" altLang="en-US" sz="1400" dirty="0" err="1">
                <a:solidFill>
                  <a:srgbClr val="0000FF"/>
                </a:solidFill>
              </a:rPr>
              <a:t>poliosis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Alopecia</a:t>
            </a:r>
            <a:r>
              <a:rPr lang="en-US" altLang="en-US" sz="1400" dirty="0">
                <a:solidFill>
                  <a:srgbClr val="0000FF"/>
                </a:solidFill>
              </a:rPr>
              <a:t>: 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 err="1">
                <a:solidFill>
                  <a:schemeClr val="bg1">
                    <a:lumMod val="65000"/>
                  </a:schemeClr>
                </a:solidFill>
              </a:rPr>
              <a:t>Poliosis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 of hair pigmentation</a:t>
            </a:r>
          </a:p>
        </p:txBody>
      </p:sp>
      <p:sp>
        <p:nvSpPr>
          <p:cNvPr id="270344" name="Line 9">
            <a:extLst>
              <a:ext uri="{FF2B5EF4-FFF2-40B4-BE49-F238E27FC236}">
                <a16:creationId xmlns:a16="http://schemas.microsoft.com/office/drawing/2014/main" id="{43ACE418-DC70-4B1F-9A34-C4B2D4315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5" name="Slide Number Placeholder 1">
            <a:extLst>
              <a:ext uri="{FF2B5EF4-FFF2-40B4-BE49-F238E27FC236}">
                <a16:creationId xmlns:a16="http://schemas.microsoft.com/office/drawing/2014/main" id="{386E15E0-5F3B-4DC9-87A9-0074B378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FADA34-0DD5-4EFB-ADC7-DF4CA0EB817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0C156EF-5F95-4544-8103-0DF0E880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2388" name="Rectangle 3">
            <a:extLst>
              <a:ext uri="{FF2B5EF4-FFF2-40B4-BE49-F238E27FC236}">
                <a16:creationId xmlns:a16="http://schemas.microsoft.com/office/drawing/2014/main" id="{34446984-F999-466B-8A12-00EE5A490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  <p:sp>
        <p:nvSpPr>
          <p:cNvPr id="272389" name="Text Box 4">
            <a:extLst>
              <a:ext uri="{FF2B5EF4-FFF2-40B4-BE49-F238E27FC236}">
                <a16:creationId xmlns:a16="http://schemas.microsoft.com/office/drawing/2014/main" id="{3DBF9DF1-521F-4E82-97C2-85A68173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2390" name="Oval 7">
            <a:extLst>
              <a:ext uri="{FF2B5EF4-FFF2-40B4-BE49-F238E27FC236}">
                <a16:creationId xmlns:a16="http://schemas.microsoft.com/office/drawing/2014/main" id="{AA310BE3-9F63-43D6-A6D7-709BD8E2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Alopecia and </a:t>
            </a:r>
            <a:r>
              <a:rPr lang="en-US" altLang="en-US" sz="1400" dirty="0" err="1">
                <a:solidFill>
                  <a:srgbClr val="0000FF"/>
                </a:solidFill>
              </a:rPr>
              <a:t>poliosis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Alopecia</a:t>
            </a:r>
            <a:r>
              <a:rPr lang="en-US" altLang="en-US" sz="1400" dirty="0">
                <a:solidFill>
                  <a:srgbClr val="0000FF"/>
                </a:solidFill>
              </a:rPr>
              <a:t>: 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 err="1">
                <a:solidFill>
                  <a:schemeClr val="bg1">
                    <a:lumMod val="65000"/>
                  </a:schemeClr>
                </a:solidFill>
              </a:rPr>
              <a:t>Poliosis</a:t>
            </a: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alt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Loss of hair pigmentation</a:t>
            </a:r>
          </a:p>
        </p:txBody>
      </p:sp>
      <p:sp>
        <p:nvSpPr>
          <p:cNvPr id="272392" name="Line 9">
            <a:extLst>
              <a:ext uri="{FF2B5EF4-FFF2-40B4-BE49-F238E27FC236}">
                <a16:creationId xmlns:a16="http://schemas.microsoft.com/office/drawing/2014/main" id="{194FF995-8E16-45B7-8319-A31BE77AB4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3" name="Slide Number Placeholder 1">
            <a:extLst>
              <a:ext uri="{FF2B5EF4-FFF2-40B4-BE49-F238E27FC236}">
                <a16:creationId xmlns:a16="http://schemas.microsoft.com/office/drawing/2014/main" id="{98F5C3CC-0E30-4C64-AFC6-B8B277F3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1E9252-C8F8-4812-BA55-A843980B1EC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141</a:t>
            </a:fld>
            <a:endParaRPr lang="en-US" alt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B9D19-65C9-41F4-A745-EEE128645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FF191CD-DFB1-4490-8D1C-D093F702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4436" name="Rectangle 3">
            <a:extLst>
              <a:ext uri="{FF2B5EF4-FFF2-40B4-BE49-F238E27FC236}">
                <a16:creationId xmlns:a16="http://schemas.microsoft.com/office/drawing/2014/main" id="{C4C06499-5A45-4F48-8101-892A40B66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74437" name="Text Box 4">
            <a:extLst>
              <a:ext uri="{FF2B5EF4-FFF2-40B4-BE49-F238E27FC236}">
                <a16:creationId xmlns:a16="http://schemas.microsoft.com/office/drawing/2014/main" id="{5CED57CF-BD04-47ED-8BC1-9047C1C9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4438" name="Oval 7">
            <a:extLst>
              <a:ext uri="{FF2B5EF4-FFF2-40B4-BE49-F238E27FC236}">
                <a16:creationId xmlns:a16="http://schemas.microsoft.com/office/drawing/2014/main" id="{CCCE4B1A-DD10-44C7-92A7-2F2CD494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Alopecia and </a:t>
            </a:r>
            <a:r>
              <a:rPr lang="en-US" altLang="en-US" sz="1400" dirty="0" err="1">
                <a:solidFill>
                  <a:srgbClr val="0000FF"/>
                </a:solidFill>
              </a:rPr>
              <a:t>poliosis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rgbClr val="0000FF"/>
                </a:solidFill>
              </a:rPr>
              <a:t>Alopecia</a:t>
            </a:r>
            <a:r>
              <a:rPr lang="en-US" altLang="en-US" sz="1400" dirty="0">
                <a:solidFill>
                  <a:srgbClr val="0000FF"/>
                </a:solidFill>
              </a:rPr>
              <a:t>: 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 err="1">
                <a:solidFill>
                  <a:srgbClr val="0000FF"/>
                </a:solidFill>
              </a:rPr>
              <a:t>Poliosis</a:t>
            </a:r>
            <a:r>
              <a:rPr lang="en-US" altLang="en-US" sz="1400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274440" name="Line 9">
            <a:extLst>
              <a:ext uri="{FF2B5EF4-FFF2-40B4-BE49-F238E27FC236}">
                <a16:creationId xmlns:a16="http://schemas.microsoft.com/office/drawing/2014/main" id="{49FC1172-E6B7-417C-8F6B-5F884808E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1" name="Slide Number Placeholder 1">
            <a:extLst>
              <a:ext uri="{FF2B5EF4-FFF2-40B4-BE49-F238E27FC236}">
                <a16:creationId xmlns:a16="http://schemas.microsoft.com/office/drawing/2014/main" id="{D9699FC3-033A-4970-96A0-BAB35B1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62451-31D5-4AC4-AE2C-5BF3AD23C6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142</a:t>
            </a:fld>
            <a:endParaRPr lang="en-US" alt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810C6-C617-4DDA-8B7E-05B2E0B0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070478A5-60FF-42DE-B295-B16E1CBB7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7FF191CD-DFB1-4490-8D1C-D093F7024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1957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skin (</a:t>
            </a:r>
            <a:r>
              <a:rPr lang="en-US" altLang="en-US" sz="1400" b="1" i="1" dirty="0">
                <a:solidFill>
                  <a:srgbClr val="008000"/>
                </a:solidFill>
              </a:rPr>
              <a:t>and hair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) findings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4436" name="Rectangle 3">
            <a:extLst>
              <a:ext uri="{FF2B5EF4-FFF2-40B4-BE49-F238E27FC236}">
                <a16:creationId xmlns:a16="http://schemas.microsoft.com/office/drawing/2014/main" id="{C4C06499-5A45-4F48-8101-892A40B66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74437" name="Text Box 4">
            <a:extLst>
              <a:ext uri="{FF2B5EF4-FFF2-40B4-BE49-F238E27FC236}">
                <a16:creationId xmlns:a16="http://schemas.microsoft.com/office/drawing/2014/main" id="{5CED57CF-BD04-47ED-8BC1-9047C1C9A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4438" name="Oval 7">
            <a:extLst>
              <a:ext uri="{FF2B5EF4-FFF2-40B4-BE49-F238E27FC236}">
                <a16:creationId xmlns:a16="http://schemas.microsoft.com/office/drawing/2014/main" id="{CCCE4B1A-DD10-44C7-92A7-2F2CD4946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838200"/>
            <a:ext cx="8382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8599" name="Text Box 8">
            <a:extLst>
              <a:ext uri="{FF2B5EF4-FFF2-40B4-BE49-F238E27FC236}">
                <a16:creationId xmlns:a16="http://schemas.microsoft.com/office/drawing/2014/main" id="{DE10006A-C643-4D66-AF0A-CD30D829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98663"/>
            <a:ext cx="2911475" cy="1255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>
                <a:solidFill>
                  <a:srgbClr val="0000FF"/>
                </a:solidFill>
              </a:rPr>
              <a:t>What are the classic hair findings?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>
                <a:solidFill>
                  <a:srgbClr val="0000FF"/>
                </a:solidFill>
              </a:rPr>
              <a:t>Alopecia and poliosis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>
                <a:solidFill>
                  <a:srgbClr val="0000FF"/>
                </a:solidFill>
              </a:rPr>
              <a:t>What do these terms mean?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>
                <a:solidFill>
                  <a:srgbClr val="0000FF"/>
                </a:solidFill>
              </a:rPr>
              <a:t>Alopecia</a:t>
            </a:r>
            <a:r>
              <a:rPr lang="en-US" altLang="en-US" sz="1400">
                <a:solidFill>
                  <a:srgbClr val="0000FF"/>
                </a:solidFill>
              </a:rPr>
              <a:t>: Loss of hair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>
                <a:solidFill>
                  <a:srgbClr val="0000FF"/>
                </a:solidFill>
              </a:rPr>
              <a:t>Poliosis</a:t>
            </a:r>
            <a:r>
              <a:rPr lang="en-US" altLang="en-US" sz="1400">
                <a:solidFill>
                  <a:srgbClr val="0000FF"/>
                </a:solidFill>
              </a:rPr>
              <a:t>: Loss of hair pigmentation</a:t>
            </a:r>
          </a:p>
        </p:txBody>
      </p:sp>
      <p:sp>
        <p:nvSpPr>
          <p:cNvPr id="274440" name="Line 9">
            <a:extLst>
              <a:ext uri="{FF2B5EF4-FFF2-40B4-BE49-F238E27FC236}">
                <a16:creationId xmlns:a16="http://schemas.microsoft.com/office/drawing/2014/main" id="{49FC1172-E6B7-417C-8F6B-5F884808E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5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1" name="Slide Number Placeholder 1">
            <a:extLst>
              <a:ext uri="{FF2B5EF4-FFF2-40B4-BE49-F238E27FC236}">
                <a16:creationId xmlns:a16="http://schemas.microsoft.com/office/drawing/2014/main" id="{D9699FC3-033A-4970-96A0-BAB35B1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62451-31D5-4AC4-AE2C-5BF3AD23C6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143</a:t>
            </a:fld>
            <a:endParaRPr lang="en-US" altLang="en-US"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810C6-C617-4DDA-8B7E-05B2E0B09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ABBD3D-786F-4A9E-8416-C7F3B3026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651250"/>
            <a:ext cx="49180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5301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064FBF9-5B78-4BFF-B9EB-ACF3D369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</a:p>
        </p:txBody>
      </p:sp>
      <p:sp>
        <p:nvSpPr>
          <p:cNvPr id="267269" name="Text Box 6">
            <a:extLst>
              <a:ext uri="{FF2B5EF4-FFF2-40B4-BE49-F238E27FC236}">
                <a16:creationId xmlns:a16="http://schemas.microsoft.com/office/drawing/2014/main" id="{7B9CA199-7A21-4849-A5CA-FDF9F5A1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3100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</a:t>
            </a:r>
            <a:r>
              <a:rPr lang="en-US" altLang="en-US" sz="1400" b="1" i="1" dirty="0">
                <a:solidFill>
                  <a:srgbClr val="008000"/>
                </a:solidFill>
              </a:rPr>
              <a:t>skin (and hair) findings</a:t>
            </a:r>
            <a:r>
              <a:rPr lang="en-US" altLang="en-US" sz="1400" i="1" dirty="0">
                <a:solidFill>
                  <a:srgbClr val="008000"/>
                </a:solidFill>
              </a:rPr>
              <a:t> 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6484" name="Rectangle 3">
            <a:extLst>
              <a:ext uri="{FF2B5EF4-FFF2-40B4-BE49-F238E27FC236}">
                <a16:creationId xmlns:a16="http://schemas.microsoft.com/office/drawing/2014/main" id="{57A4A561-86B9-4738-AB75-A0C13C231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76485" name="Text Box 4">
            <a:extLst>
              <a:ext uri="{FF2B5EF4-FFF2-40B4-BE49-F238E27FC236}">
                <a16:creationId xmlns:a16="http://schemas.microsoft.com/office/drawing/2014/main" id="{A39E1FA5-AF43-41C0-99BB-4190DBC1C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6486" name="Oval 7">
            <a:extLst>
              <a:ext uri="{FF2B5EF4-FFF2-40B4-BE49-F238E27FC236}">
                <a16:creationId xmlns:a16="http://schemas.microsoft.com/office/drawing/2014/main" id="{25EFDCEF-AEF9-4D46-BB4F-61F16B308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2133600" cy="6096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487" name="Line 8">
            <a:extLst>
              <a:ext uri="{FF2B5EF4-FFF2-40B4-BE49-F238E27FC236}">
                <a16:creationId xmlns:a16="http://schemas.microsoft.com/office/drawing/2014/main" id="{678A2493-A1CA-4D62-899A-C3A00653D4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1447800"/>
            <a:ext cx="152400" cy="8382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488" name="Text Box 9">
            <a:extLst>
              <a:ext uri="{FF2B5EF4-FFF2-40B4-BE49-F238E27FC236}">
                <a16:creationId xmlns:a16="http://schemas.microsoft.com/office/drawing/2014/main" id="{2CBC2F47-17D9-498A-8F80-7267C28B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050"/>
            <a:ext cx="4876800" cy="1077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Do the skin and hair findings precede, coincide with,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or follow the onset of eye inflammation in VKH?</a:t>
            </a:r>
            <a:endParaRPr lang="en-US" altLang="en-US" sz="1600" i="1">
              <a:solidFill>
                <a:srgbClr val="FFFF99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99"/>
                </a:solidFill>
              </a:rPr>
              <a:t>The skin/hair changes generally  </a:t>
            </a:r>
            <a:r>
              <a:rPr lang="en-US" altLang="en-US" sz="1600" b="1">
                <a:solidFill>
                  <a:srgbClr val="FFFF99"/>
                </a:solidFill>
              </a:rPr>
              <a:t>follow</a:t>
            </a:r>
            <a:r>
              <a:rPr lang="en-US" altLang="en-US" sz="1600">
                <a:solidFill>
                  <a:srgbClr val="FFFF99"/>
                </a:solidFill>
              </a:rPr>
              <a:t>  the onset of eye inflammation by a period of  </a:t>
            </a:r>
            <a:r>
              <a:rPr lang="en-US" altLang="en-US" sz="1600" b="1">
                <a:solidFill>
                  <a:srgbClr val="FFFF99"/>
                </a:solidFill>
              </a:rPr>
              <a:t>weeks</a:t>
            </a:r>
            <a:endParaRPr lang="en-US" altLang="en-US" sz="1600">
              <a:solidFill>
                <a:srgbClr val="FFFF99"/>
              </a:solidFill>
            </a:endParaRPr>
          </a:p>
        </p:txBody>
      </p:sp>
      <p:sp>
        <p:nvSpPr>
          <p:cNvPr id="276489" name="Slide Number Placeholder 1">
            <a:extLst>
              <a:ext uri="{FF2B5EF4-FFF2-40B4-BE49-F238E27FC236}">
                <a16:creationId xmlns:a16="http://schemas.microsoft.com/office/drawing/2014/main" id="{DEB6C4F6-7AA8-48A2-B81E-FEB40F7BC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90DA5C-9CE3-4CC0-AED4-09BF20471F5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064FBF9-5B78-4BFF-B9EB-ACF3D369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0B20B7E-63A4-4A52-A626-AE52941B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3100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</a:t>
            </a:r>
            <a:r>
              <a:rPr lang="en-US" altLang="en-US" sz="1400" b="1" i="1" dirty="0">
                <a:solidFill>
                  <a:srgbClr val="008000"/>
                </a:solidFill>
              </a:rPr>
              <a:t>skin (and hair) findings</a:t>
            </a:r>
            <a:r>
              <a:rPr lang="en-US" altLang="en-US" sz="1400" i="1" dirty="0">
                <a:solidFill>
                  <a:srgbClr val="008000"/>
                </a:solidFill>
              </a:rPr>
              <a:t> 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78532" name="Rectangle 3">
            <a:extLst>
              <a:ext uri="{FF2B5EF4-FFF2-40B4-BE49-F238E27FC236}">
                <a16:creationId xmlns:a16="http://schemas.microsoft.com/office/drawing/2014/main" id="{587B9749-CD1D-496B-8DF3-A42AF9EF2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  <p:sp>
        <p:nvSpPr>
          <p:cNvPr id="278533" name="Text Box 4">
            <a:extLst>
              <a:ext uri="{FF2B5EF4-FFF2-40B4-BE49-F238E27FC236}">
                <a16:creationId xmlns:a16="http://schemas.microsoft.com/office/drawing/2014/main" id="{18678B4F-0F76-4610-960F-2CE06591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78534" name="Oval 7">
            <a:extLst>
              <a:ext uri="{FF2B5EF4-FFF2-40B4-BE49-F238E27FC236}">
                <a16:creationId xmlns:a16="http://schemas.microsoft.com/office/drawing/2014/main" id="{DF908CF2-4186-479A-A7AA-45E89F38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2133600" cy="6096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8535" name="Line 8">
            <a:extLst>
              <a:ext uri="{FF2B5EF4-FFF2-40B4-BE49-F238E27FC236}">
                <a16:creationId xmlns:a16="http://schemas.microsoft.com/office/drawing/2014/main" id="{606EC2DA-7DE0-4602-A0AE-24B77156DA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1447800"/>
            <a:ext cx="152400" cy="8382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36" name="Text Box 9">
            <a:extLst>
              <a:ext uri="{FF2B5EF4-FFF2-40B4-BE49-F238E27FC236}">
                <a16:creationId xmlns:a16="http://schemas.microsoft.com/office/drawing/2014/main" id="{FE57E796-2EDD-4564-98C3-C25E65FD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050"/>
            <a:ext cx="4876800" cy="1077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Do the skin and hair findings precede, coincide with,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or follow the onset of eye inflammation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The skin/hair changes generally  </a:t>
            </a:r>
            <a:r>
              <a:rPr lang="en-US" altLang="en-US" sz="1600" b="1">
                <a:solidFill>
                  <a:srgbClr val="008000"/>
                </a:solidFill>
              </a:rPr>
              <a:t>follow</a:t>
            </a:r>
            <a:r>
              <a:rPr lang="en-US" altLang="en-US" sz="1600">
                <a:solidFill>
                  <a:srgbClr val="008000"/>
                </a:solidFill>
              </a:rPr>
              <a:t>  the onset of eye inflammation by a period of  </a:t>
            </a:r>
            <a:r>
              <a:rPr lang="en-US" altLang="en-US" sz="1600" b="1">
                <a:solidFill>
                  <a:srgbClr val="008000"/>
                </a:solidFill>
              </a:rPr>
              <a:t>weeks</a:t>
            </a:r>
            <a:endParaRPr lang="en-US" altLang="en-US" sz="1600">
              <a:solidFill>
                <a:srgbClr val="008000"/>
              </a:solidFill>
            </a:endParaRPr>
          </a:p>
        </p:txBody>
      </p:sp>
      <p:sp>
        <p:nvSpPr>
          <p:cNvPr id="278537" name="Rectangle 10">
            <a:extLst>
              <a:ext uri="{FF2B5EF4-FFF2-40B4-BE49-F238E27FC236}">
                <a16:creationId xmlns:a16="http://schemas.microsoft.com/office/drawing/2014/main" id="{90E7D3F5-358E-4AF2-B8F6-910DD200C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3094038"/>
            <a:ext cx="6826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/>
              <a:t>unit of time</a:t>
            </a:r>
          </a:p>
        </p:txBody>
      </p:sp>
      <p:sp>
        <p:nvSpPr>
          <p:cNvPr id="278538" name="Slide Number Placeholder 1">
            <a:extLst>
              <a:ext uri="{FF2B5EF4-FFF2-40B4-BE49-F238E27FC236}">
                <a16:creationId xmlns:a16="http://schemas.microsoft.com/office/drawing/2014/main" id="{601FAEEC-8D62-47AB-9D76-729ABEBD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2B8C29-3279-4B3E-9CB0-D45B6B20658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145</a:t>
            </a:fld>
            <a:endParaRPr lang="en-US" altLang="en-US" sz="1000"/>
          </a:p>
        </p:txBody>
      </p:sp>
      <p:sp>
        <p:nvSpPr>
          <p:cNvPr id="278539" name="Rectangle 10">
            <a:extLst>
              <a:ext uri="{FF2B5EF4-FFF2-40B4-BE49-F238E27FC236}">
                <a16:creationId xmlns:a16="http://schemas.microsoft.com/office/drawing/2014/main" id="{B1092468-54DE-4C3A-9D2B-D54CEA43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2836863"/>
            <a:ext cx="682625" cy="257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00"/>
              <a:t>precede v follow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064FBF9-5B78-4BFF-B9EB-ACF3D369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743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19EFDAA8-55CA-4D55-A872-C2D8EE645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990600"/>
            <a:ext cx="4310063" cy="18161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How common are </a:t>
            </a:r>
            <a:r>
              <a:rPr lang="en-US" altLang="en-US" sz="1400" b="1" i="1" dirty="0">
                <a:solidFill>
                  <a:srgbClr val="008000"/>
                </a:solidFill>
              </a:rPr>
              <a:t>skin (and hair) findings</a:t>
            </a:r>
            <a:r>
              <a:rPr lang="en-US" altLang="en-US" sz="1400" i="1" dirty="0">
                <a:solidFill>
                  <a:srgbClr val="008000"/>
                </a:solidFill>
              </a:rPr>
              <a:t> </a:t>
            </a: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They appear in about 1/3 of patients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the classic skin finding?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Vitiligo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i="1" dirty="0">
                <a:solidFill>
                  <a:schemeClr val="bg1">
                    <a:lumMod val="65000"/>
                  </a:schemeClr>
                </a:solidFill>
              </a:rPr>
              <a:t>What is vitiligo?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</a:rPr>
              <a:t>Depigmentation of the skin</a:t>
            </a:r>
          </a:p>
        </p:txBody>
      </p:sp>
      <p:sp>
        <p:nvSpPr>
          <p:cNvPr id="280580" name="Rectangle 3">
            <a:extLst>
              <a:ext uri="{FF2B5EF4-FFF2-40B4-BE49-F238E27FC236}">
                <a16:creationId xmlns:a16="http://schemas.microsoft.com/office/drawing/2014/main" id="{0E1A08D6-5196-492B-9447-0CC3080F1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80581" name="Text Box 4">
            <a:extLst>
              <a:ext uri="{FF2B5EF4-FFF2-40B4-BE49-F238E27FC236}">
                <a16:creationId xmlns:a16="http://schemas.microsoft.com/office/drawing/2014/main" id="{750D2BAC-C719-4851-A927-6E407E31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80582" name="Oval 7">
            <a:extLst>
              <a:ext uri="{FF2B5EF4-FFF2-40B4-BE49-F238E27FC236}">
                <a16:creationId xmlns:a16="http://schemas.microsoft.com/office/drawing/2014/main" id="{42DD8817-952F-48AB-B624-FD24876A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2133600" cy="609600"/>
          </a:xfrm>
          <a:prstGeom prst="ellipse">
            <a:avLst/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0583" name="Line 8">
            <a:extLst>
              <a:ext uri="{FF2B5EF4-FFF2-40B4-BE49-F238E27FC236}">
                <a16:creationId xmlns:a16="http://schemas.microsoft.com/office/drawing/2014/main" id="{5F02EBF7-8731-4B96-9987-0513C819FB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1447800"/>
            <a:ext cx="152400" cy="838200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584" name="Text Box 9">
            <a:extLst>
              <a:ext uri="{FF2B5EF4-FFF2-40B4-BE49-F238E27FC236}">
                <a16:creationId xmlns:a16="http://schemas.microsoft.com/office/drawing/2014/main" id="{0E19FA45-E980-4E46-B0A8-AD521E40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05050"/>
            <a:ext cx="4876800" cy="10779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Do the skin and hair findings precede, coincide with,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or follow the onset of eye inflammation in VKH?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The skin/hair changes generally  </a:t>
            </a:r>
            <a:r>
              <a:rPr lang="en-US" altLang="en-US" sz="1600" b="1">
                <a:solidFill>
                  <a:srgbClr val="008000"/>
                </a:solidFill>
              </a:rPr>
              <a:t>follow</a:t>
            </a:r>
            <a:r>
              <a:rPr lang="en-US" altLang="en-US" sz="1600">
                <a:solidFill>
                  <a:srgbClr val="008000"/>
                </a:solidFill>
              </a:rPr>
              <a:t>  the onset of eye inflammation by a period of  </a:t>
            </a:r>
            <a:r>
              <a:rPr lang="en-US" altLang="en-US" sz="1600" b="1">
                <a:solidFill>
                  <a:srgbClr val="008000"/>
                </a:solidFill>
              </a:rPr>
              <a:t>weeks</a:t>
            </a:r>
            <a:endParaRPr lang="en-US" altLang="en-US" sz="1600">
              <a:solidFill>
                <a:srgbClr val="008000"/>
              </a:solidFill>
            </a:endParaRPr>
          </a:p>
        </p:txBody>
      </p:sp>
      <p:sp>
        <p:nvSpPr>
          <p:cNvPr id="280585" name="Slide Number Placeholder 1">
            <a:extLst>
              <a:ext uri="{FF2B5EF4-FFF2-40B4-BE49-F238E27FC236}">
                <a16:creationId xmlns:a16="http://schemas.microsoft.com/office/drawing/2014/main" id="{53E1FB5A-4BF4-4B62-9F09-2A6ED2EB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DBC63F-5637-41A7-B3F7-5BFE5F02D00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146</a:t>
            </a:fld>
            <a:endParaRPr lang="en-US" altLang="en-US" sz="1000"/>
          </a:p>
        </p:txBody>
      </p:sp>
      <p:grpSp>
        <p:nvGrpSpPr>
          <p:cNvPr id="280586" name="Group 4">
            <a:extLst>
              <a:ext uri="{FF2B5EF4-FFF2-40B4-BE49-F238E27FC236}">
                <a16:creationId xmlns:a16="http://schemas.microsoft.com/office/drawing/2014/main" id="{9E8C659B-FBB0-4E39-825C-7934087F4455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16313"/>
            <a:ext cx="3046413" cy="1227137"/>
            <a:chOff x="5257800" y="3517006"/>
            <a:chExt cx="3046413" cy="1226274"/>
          </a:xfrm>
        </p:grpSpPr>
        <p:sp>
          <p:nvSpPr>
            <p:cNvPr id="280587" name="TextBox 2">
              <a:extLst>
                <a:ext uri="{FF2B5EF4-FFF2-40B4-BE49-F238E27FC236}">
                  <a16:creationId xmlns:a16="http://schemas.microsoft.com/office/drawing/2014/main" id="{453161BF-B6C7-4F09-8CCA-EE34B1A1E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0090" y="3542951"/>
              <a:ext cx="255711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i="1"/>
                <a:t>Remember the pattern:</a:t>
              </a:r>
            </a:p>
            <a:p>
              <a:r>
                <a:rPr lang="en-US" altLang="en-US" i="1"/>
                <a:t>First: </a:t>
              </a:r>
              <a:r>
                <a:rPr lang="en-US" altLang="en-US"/>
                <a:t>	Neurologic</a:t>
              </a:r>
            </a:p>
            <a:p>
              <a:r>
                <a:rPr lang="en-US" altLang="en-US" i="1"/>
                <a:t>Second: </a:t>
              </a:r>
              <a:r>
                <a:rPr lang="en-US" altLang="en-US"/>
                <a:t>	Eye</a:t>
              </a:r>
            </a:p>
            <a:p>
              <a:r>
                <a:rPr lang="en-US" altLang="en-US" i="1"/>
                <a:t>Third: </a:t>
              </a:r>
              <a:r>
                <a:rPr lang="en-US" altLang="en-US"/>
                <a:t>	Integument</a:t>
              </a:r>
            </a:p>
          </p:txBody>
        </p:sp>
        <p:sp>
          <p:nvSpPr>
            <p:cNvPr id="4" name="Double Bracket 3">
              <a:extLst>
                <a:ext uri="{FF2B5EF4-FFF2-40B4-BE49-F238E27FC236}">
                  <a16:creationId xmlns:a16="http://schemas.microsoft.com/office/drawing/2014/main" id="{81B6A83F-0703-4915-B143-250890FF55E2}"/>
                </a:ext>
              </a:extLst>
            </p:cNvPr>
            <p:cNvSpPr/>
            <p:nvPr/>
          </p:nvSpPr>
          <p:spPr>
            <a:xfrm>
              <a:off x="5257800" y="3517006"/>
              <a:ext cx="3046413" cy="1226274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064FBF9-5B78-4BFF-B9EB-ACF3D369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743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423C4B87-90E6-43E4-9F5B-BDE394693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82628" name="Text Box 4">
            <a:extLst>
              <a:ext uri="{FF2B5EF4-FFF2-40B4-BE49-F238E27FC236}">
                <a16:creationId xmlns:a16="http://schemas.microsoft.com/office/drawing/2014/main" id="{D101C346-8FC5-4031-9E63-FD003F5A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82629" name="Slide Number Placeholder 1">
            <a:extLst>
              <a:ext uri="{FF2B5EF4-FFF2-40B4-BE49-F238E27FC236}">
                <a16:creationId xmlns:a16="http://schemas.microsoft.com/office/drawing/2014/main" id="{061321DD-FF69-4D72-BBBF-521CA4F4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F9FFC8-E49B-4FAC-8013-A0164864C3C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147</a:t>
            </a:fld>
            <a:endParaRPr lang="en-US" altLang="en-US" sz="1000"/>
          </a:p>
        </p:txBody>
      </p:sp>
      <p:sp>
        <p:nvSpPr>
          <p:cNvPr id="282630" name="TextBox 1">
            <a:extLst>
              <a:ext uri="{FF2B5EF4-FFF2-40B4-BE49-F238E27FC236}">
                <a16:creationId xmlns:a16="http://schemas.microsoft.com/office/drawing/2014/main" id="{5517E5E3-98DD-4E2B-8566-1B391C77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2890838"/>
            <a:ext cx="100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SO?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DCDC2-35B9-4025-BA5A-26F60EE2C754}"/>
              </a:ext>
            </a:extLst>
          </p:cNvPr>
          <p:cNvSpPr txBox="1"/>
          <p:nvPr/>
        </p:nvSpPr>
        <p:spPr>
          <a:xfrm>
            <a:off x="2794000" y="3429000"/>
            <a:ext cx="3556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Do skin findings occur in SO as well?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Yes, but they are much less common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ECF22-D14E-4058-8A20-0D245667E2B3}"/>
              </a:ext>
            </a:extLst>
          </p:cNvPr>
          <p:cNvSpPr txBox="1"/>
          <p:nvPr/>
        </p:nvSpPr>
        <p:spPr>
          <a:xfrm>
            <a:off x="4572000" y="2684463"/>
            <a:ext cx="654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Segoe Script" panose="020B0504020000000003" pitchFamily="34" charset="0"/>
              </a:rPr>
              <a:t>un</a:t>
            </a:r>
            <a:endParaRPr lang="en-US" sz="2400" dirty="0">
              <a:latin typeface="+mn-lt"/>
            </a:endParaRPr>
          </a:p>
        </p:txBody>
      </p:sp>
      <p:sp>
        <p:nvSpPr>
          <p:cNvPr id="282633" name="TextBox 6">
            <a:extLst>
              <a:ext uri="{FF2B5EF4-FFF2-40B4-BE49-F238E27FC236}">
                <a16:creationId xmlns:a16="http://schemas.microsoft.com/office/drawing/2014/main" id="{7A85D6B1-1645-4B51-90F5-3266DFC48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3054350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^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3223B-FD8C-4260-87E8-7A835346E887}"/>
              </a:ext>
            </a:extLst>
          </p:cNvPr>
          <p:cNvCxnSpPr/>
          <p:nvPr/>
        </p:nvCxnSpPr>
        <p:spPr>
          <a:xfrm>
            <a:off x="6350000" y="3054350"/>
            <a:ext cx="66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3064FBF9-5B78-4BFF-B9EB-ACF3D369D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27432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</a:t>
            </a:r>
            <a:r>
              <a:rPr lang="en-US" altLang="en-US" sz="2400" dirty="0">
                <a:solidFill>
                  <a:srgbClr val="B2B2B2"/>
                </a:solidFill>
              </a:rPr>
              <a:t>in whites: </a:t>
            </a:r>
            <a:r>
              <a:rPr lang="en-US" altLang="en-US" sz="2400" b="1" dirty="0">
                <a:solidFill>
                  <a:srgbClr val="B2B2B2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Concurrent skin findings common: VKH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A527042-652E-4474-ABC5-734A2C4BD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84676" name="Text Box 4">
            <a:extLst>
              <a:ext uri="{FF2B5EF4-FFF2-40B4-BE49-F238E27FC236}">
                <a16:creationId xmlns:a16="http://schemas.microsoft.com/office/drawing/2014/main" id="{7E7469A4-8D58-4917-8286-7947887F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84677" name="Slide Number Placeholder 1">
            <a:extLst>
              <a:ext uri="{FF2B5EF4-FFF2-40B4-BE49-F238E27FC236}">
                <a16:creationId xmlns:a16="http://schemas.microsoft.com/office/drawing/2014/main" id="{32D4D02C-DFD8-4D41-9598-D08545E7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2874B4-7F33-467B-9ADE-AE4DF48003D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148</a:t>
            </a:fld>
            <a:endParaRPr lang="en-US" altLang="en-US" sz="1000"/>
          </a:p>
        </p:txBody>
      </p:sp>
      <p:sp>
        <p:nvSpPr>
          <p:cNvPr id="284678" name="TextBox 1">
            <a:extLst>
              <a:ext uri="{FF2B5EF4-FFF2-40B4-BE49-F238E27FC236}">
                <a16:creationId xmlns:a16="http://schemas.microsoft.com/office/drawing/2014/main" id="{EFA325BE-FF2E-4B59-AD31-B50913F2B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2890838"/>
            <a:ext cx="947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SO!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DCDC2-35B9-4025-BA5A-26F60EE2C754}"/>
              </a:ext>
            </a:extLst>
          </p:cNvPr>
          <p:cNvSpPr txBox="1"/>
          <p:nvPr/>
        </p:nvSpPr>
        <p:spPr>
          <a:xfrm>
            <a:off x="2794000" y="3429000"/>
            <a:ext cx="35560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Do skin findings occur in SO as well?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Yes, but they are much less common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ECF22-D14E-4058-8A20-0D245667E2B3}"/>
              </a:ext>
            </a:extLst>
          </p:cNvPr>
          <p:cNvSpPr txBox="1"/>
          <p:nvPr/>
        </p:nvSpPr>
        <p:spPr>
          <a:xfrm>
            <a:off x="4572000" y="2684463"/>
            <a:ext cx="654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Segoe Script" panose="020B0504020000000003" pitchFamily="34" charset="0"/>
              </a:rPr>
              <a:t>un</a:t>
            </a:r>
            <a:endParaRPr lang="en-US" sz="2400" dirty="0">
              <a:latin typeface="+mn-lt"/>
            </a:endParaRPr>
          </a:p>
        </p:txBody>
      </p:sp>
      <p:sp>
        <p:nvSpPr>
          <p:cNvPr id="284681" name="TextBox 6">
            <a:extLst>
              <a:ext uri="{FF2B5EF4-FFF2-40B4-BE49-F238E27FC236}">
                <a16:creationId xmlns:a16="http://schemas.microsoft.com/office/drawing/2014/main" id="{9E09528D-5275-468D-B295-2F603AF7E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3054350"/>
            <a:ext cx="29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^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3223B-FD8C-4260-87E8-7A835346E887}"/>
              </a:ext>
            </a:extLst>
          </p:cNvPr>
          <p:cNvCxnSpPr/>
          <p:nvPr/>
        </p:nvCxnSpPr>
        <p:spPr>
          <a:xfrm>
            <a:off x="6350000" y="3054350"/>
            <a:ext cx="660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8DE7DB44-EFA4-4E85-AB13-79F636CBB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624433A3-89FC-4616-AE67-A38398272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86724" name="Text Box 4">
            <a:extLst>
              <a:ext uri="{FF2B5EF4-FFF2-40B4-BE49-F238E27FC236}">
                <a16:creationId xmlns:a16="http://schemas.microsoft.com/office/drawing/2014/main" id="{D4C42D9F-E839-474F-BC3C-48156B01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86725" name="Slide Number Placeholder 1">
            <a:extLst>
              <a:ext uri="{FF2B5EF4-FFF2-40B4-BE49-F238E27FC236}">
                <a16:creationId xmlns:a16="http://schemas.microsoft.com/office/drawing/2014/main" id="{8877EB66-072F-46BC-A130-E8FF4481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08EF4C-58CA-44EB-972D-98F26908F01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149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18B5CF6-BFC1-4D45-93BA-27B6B7223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9109B2-E31A-420B-825C-77DF1F494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A10D57E-8B0C-4BC0-A7C5-2A9551810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E5E75CCD-C30C-4B67-B75E-467693E4D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</a:t>
            </a:r>
            <a:r>
              <a:rPr lang="en-US" altLang="en-US" b="1" dirty="0">
                <a:solidFill>
                  <a:srgbClr val="008000"/>
                </a:solidFill>
              </a:rPr>
              <a:t>injury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or surgery in one eye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49A72D55-F8B7-47D3-8659-3272513F6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6391" name="Text Box 9">
            <a:extLst>
              <a:ext uri="{FF2B5EF4-FFF2-40B4-BE49-F238E27FC236}">
                <a16:creationId xmlns:a16="http://schemas.microsoft.com/office/drawing/2014/main" id="{ACFA9F76-BAA0-41F6-A959-7D4B8BC4A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342313" cy="584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8000"/>
                </a:solidFill>
              </a:rPr>
              <a:t>You know that perforating/penetrating injury can result in SO, but what about a contusion?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8000"/>
                </a:solidFill>
              </a:rPr>
              <a:t>Yes, globe contusion has resulted in SO (although this is </a:t>
            </a:r>
            <a:r>
              <a:rPr lang="en-US" altLang="en-US" sz="1600" b="1">
                <a:solidFill>
                  <a:srgbClr val="008000"/>
                </a:solidFill>
              </a:rPr>
              <a:t>exceedingly</a:t>
            </a:r>
            <a:r>
              <a:rPr lang="en-US" altLang="en-US" sz="1600">
                <a:solidFill>
                  <a:srgbClr val="008000"/>
                </a:solidFill>
              </a:rPr>
              <a:t> rare)</a:t>
            </a:r>
          </a:p>
        </p:txBody>
      </p:sp>
      <p:sp>
        <p:nvSpPr>
          <p:cNvPr id="16392" name="Slide Number Placeholder 2">
            <a:extLst>
              <a:ext uri="{FF2B5EF4-FFF2-40B4-BE49-F238E27FC236}">
                <a16:creationId xmlns:a16="http://schemas.microsoft.com/office/drawing/2014/main" id="{D0B7BDA8-78BD-4228-BC4C-D4A4466C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C5C34D-83C9-4F35-A1BC-26AC96FA816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6393" name="Rectangle 3">
            <a:extLst>
              <a:ext uri="{FF2B5EF4-FFF2-40B4-BE49-F238E27FC236}">
                <a16:creationId xmlns:a16="http://schemas.microsoft.com/office/drawing/2014/main" id="{E9DBF467-0547-4E04-A1D1-4D3190217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8E609618-733A-44AE-A02E-6E9E6A5C9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71DB8902-9272-4E25-AFB8-37F32AFED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88772" name="Text Box 4">
            <a:extLst>
              <a:ext uri="{FF2B5EF4-FFF2-40B4-BE49-F238E27FC236}">
                <a16:creationId xmlns:a16="http://schemas.microsoft.com/office/drawing/2014/main" id="{1B941C5B-5B7A-4274-A3BE-98FE4C38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88773" name="Slide Number Placeholder 1">
            <a:extLst>
              <a:ext uri="{FF2B5EF4-FFF2-40B4-BE49-F238E27FC236}">
                <a16:creationId xmlns:a16="http://schemas.microsoft.com/office/drawing/2014/main" id="{168760B2-262C-4372-B0F0-D61350FA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083A66-8A43-4ACB-9D3A-3956033DDE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2FD842A4-F0D9-4551-AECF-018275424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/>
              <a:t>CNS involvement rare: </a:t>
            </a:r>
            <a:r>
              <a:rPr lang="en-US" altLang="en-US" sz="2400" b="1" dirty="0">
                <a:solidFill>
                  <a:srgbClr val="666699"/>
                </a:solidFill>
              </a:rPr>
              <a:t>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2584A23E-6DC1-4ED1-A6E9-975BEEDC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1B360369-2E16-4B87-A85D-0EF10B2C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1301" name="Slide Number Placeholder 1">
            <a:extLst>
              <a:ext uri="{FF2B5EF4-FFF2-40B4-BE49-F238E27FC236}">
                <a16:creationId xmlns:a16="http://schemas.microsoft.com/office/drawing/2014/main" id="{5502D7A4-7577-49D0-96B5-C043ADF6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3B7B0-6DF4-4B14-8794-699BAC1DFB4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151</a:t>
            </a:fld>
            <a:endParaRPr lang="en-US" altLang="en-US" sz="1000"/>
          </a:p>
        </p:txBody>
      </p:sp>
      <p:sp>
        <p:nvSpPr>
          <p:cNvPr id="311302" name="TextBox 1">
            <a:extLst>
              <a:ext uri="{FF2B5EF4-FFF2-40B4-BE49-F238E27FC236}">
                <a16:creationId xmlns:a16="http://schemas.microsoft.com/office/drawing/2014/main" id="{387E51AB-72C1-4B26-8972-D56F704D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3076575"/>
            <a:ext cx="168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latin typeface="Segoe Script" panose="020B0504020000000003" pitchFamily="34" charset="0"/>
              </a:rPr>
              <a:t>possible</a:t>
            </a:r>
            <a:r>
              <a:rPr lang="en-US" altLang="en-US" sz="2000" dirty="0">
                <a:latin typeface="Segoe Script" panose="020B0504020000000003" pitchFamily="34" charset="0"/>
              </a:rPr>
              <a:t> 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9C4DFD-9751-4C72-BD7E-2EBE6E3CBB3B}"/>
              </a:ext>
            </a:extLst>
          </p:cNvPr>
          <p:cNvCxnSpPr>
            <a:cxnSpLocks/>
          </p:cNvCxnSpPr>
          <p:nvPr/>
        </p:nvCxnSpPr>
        <p:spPr>
          <a:xfrm>
            <a:off x="3657600" y="3429000"/>
            <a:ext cx="571500" cy="98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304" name="TextBox 6">
            <a:extLst>
              <a:ext uri="{FF2B5EF4-FFF2-40B4-BE49-F238E27FC236}">
                <a16:creationId xmlns:a16="http://schemas.microsoft.com/office/drawing/2014/main" id="{7AFAEBBA-BFA4-4EE4-A682-F057A733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3265488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Segoe Script" panose="020B0504020000000003" pitchFamily="34" charset="0"/>
              </a:rPr>
              <a:t>? Yes!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D89E3-B043-4F4E-90C3-AECD8F5850EA}"/>
              </a:ext>
            </a:extLst>
          </p:cNvPr>
          <p:cNvSpPr txBox="1"/>
          <p:nvPr/>
        </p:nvSpPr>
        <p:spPr>
          <a:xfrm>
            <a:off x="1543050" y="3829050"/>
            <a:ext cx="46237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be clear: Can CNS involvement occur in SO?</a:t>
            </a:r>
          </a:p>
          <a:p>
            <a:pPr>
              <a:defRPr/>
            </a:pP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Yes, it’s just much less common</a:t>
            </a:r>
          </a:p>
        </p:txBody>
      </p:sp>
    </p:spTree>
    <p:extLst>
      <p:ext uri="{BB962C8B-B14F-4D97-AF65-F5344CB8AC3E}">
        <p14:creationId xmlns:p14="http://schemas.microsoft.com/office/powerpoint/2010/main" val="309503803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2FD842A4-F0D9-4551-AECF-018275424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/>
              <a:t>CNS involvement rare: </a:t>
            </a:r>
            <a:r>
              <a:rPr lang="en-US" altLang="en-US" sz="2400" b="1" dirty="0">
                <a:solidFill>
                  <a:srgbClr val="666699"/>
                </a:solidFill>
              </a:rPr>
              <a:t>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2584A23E-6DC1-4ED1-A6E9-975BEEDCB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1B360369-2E16-4B87-A85D-0EF10B2C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1301" name="Slide Number Placeholder 1">
            <a:extLst>
              <a:ext uri="{FF2B5EF4-FFF2-40B4-BE49-F238E27FC236}">
                <a16:creationId xmlns:a16="http://schemas.microsoft.com/office/drawing/2014/main" id="{5502D7A4-7577-49D0-96B5-C043ADF6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3B7B0-6DF4-4B14-8794-699BAC1DFB4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152</a:t>
            </a:fld>
            <a:endParaRPr lang="en-US" altLang="en-US" sz="1000"/>
          </a:p>
        </p:txBody>
      </p:sp>
      <p:sp>
        <p:nvSpPr>
          <p:cNvPr id="311302" name="TextBox 1">
            <a:extLst>
              <a:ext uri="{FF2B5EF4-FFF2-40B4-BE49-F238E27FC236}">
                <a16:creationId xmlns:a16="http://schemas.microsoft.com/office/drawing/2014/main" id="{387E51AB-72C1-4B26-8972-D56F704DF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3076575"/>
            <a:ext cx="168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latin typeface="Segoe Script" panose="020B0504020000000003" pitchFamily="34" charset="0"/>
              </a:rPr>
              <a:t>possible</a:t>
            </a:r>
            <a:r>
              <a:rPr lang="en-US" altLang="en-US" sz="2000" dirty="0">
                <a:latin typeface="Segoe Script" panose="020B0504020000000003" pitchFamily="34" charset="0"/>
              </a:rPr>
              <a:t> in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9C4DFD-9751-4C72-BD7E-2EBE6E3CBB3B}"/>
              </a:ext>
            </a:extLst>
          </p:cNvPr>
          <p:cNvCxnSpPr>
            <a:cxnSpLocks/>
          </p:cNvCxnSpPr>
          <p:nvPr/>
        </p:nvCxnSpPr>
        <p:spPr>
          <a:xfrm>
            <a:off x="3657600" y="3429000"/>
            <a:ext cx="571500" cy="98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304" name="TextBox 6">
            <a:extLst>
              <a:ext uri="{FF2B5EF4-FFF2-40B4-BE49-F238E27FC236}">
                <a16:creationId xmlns:a16="http://schemas.microsoft.com/office/drawing/2014/main" id="{7AFAEBBA-BFA4-4EE4-A682-F057A733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3265488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Segoe Script" panose="020B0504020000000003" pitchFamily="34" charset="0"/>
              </a:rPr>
              <a:t>? Yes!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D89E3-B043-4F4E-90C3-AECD8F5850EA}"/>
              </a:ext>
            </a:extLst>
          </p:cNvPr>
          <p:cNvSpPr txBox="1"/>
          <p:nvPr/>
        </p:nvSpPr>
        <p:spPr>
          <a:xfrm>
            <a:off x="1543050" y="3829050"/>
            <a:ext cx="462376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be clear: Can CNS involvement occur in SO?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Yes, it’s just much less common</a:t>
            </a:r>
          </a:p>
        </p:txBody>
      </p:sp>
    </p:spTree>
    <p:extLst>
      <p:ext uri="{BB962C8B-B14F-4D97-AF65-F5344CB8AC3E}">
        <p14:creationId xmlns:p14="http://schemas.microsoft.com/office/powerpoint/2010/main" val="64630174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638549A9-BB85-46A5-9401-E0D3706B3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90820" name="Text Box 4">
            <a:extLst>
              <a:ext uri="{FF2B5EF4-FFF2-40B4-BE49-F238E27FC236}">
                <a16:creationId xmlns:a16="http://schemas.microsoft.com/office/drawing/2014/main" id="{2621268A-2688-41CC-8C1B-00B0DE6F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0821" name="Line 7">
            <a:extLst>
              <a:ext uri="{FF2B5EF4-FFF2-40B4-BE49-F238E27FC236}">
                <a16:creationId xmlns:a16="http://schemas.microsoft.com/office/drawing/2014/main" id="{7C7492D0-88CB-420C-B33C-15B675EDC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22" name="Text Box 8">
            <a:extLst>
              <a:ext uri="{FF2B5EF4-FFF2-40B4-BE49-F238E27FC236}">
                <a16:creationId xmlns:a16="http://schemas.microsoft.com/office/drawing/2014/main" id="{10EC1F5B-52B6-4FFC-91D3-EE960AF2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0823" name="Slide Number Placeholder 1">
            <a:extLst>
              <a:ext uri="{FF2B5EF4-FFF2-40B4-BE49-F238E27FC236}">
                <a16:creationId xmlns:a16="http://schemas.microsoft.com/office/drawing/2014/main" id="{73F7216B-1FF4-4F2F-872E-8443F49A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3E8250-F733-4376-814F-B868BA13D78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153</a:t>
            </a:fld>
            <a:endParaRPr lang="en-US" altLang="en-US" sz="1000"/>
          </a:p>
        </p:txBody>
      </p:sp>
      <p:sp>
        <p:nvSpPr>
          <p:cNvPr id="290824" name="Text Box 6">
            <a:extLst>
              <a:ext uri="{FF2B5EF4-FFF2-40B4-BE49-F238E27FC236}">
                <a16:creationId xmlns:a16="http://schemas.microsoft.com/office/drawing/2014/main" id="{6F4F3E2F-60BE-4427-9C8A-B0A729909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FFCCFF"/>
                </a:solidFill>
              </a:rPr>
              <a:t>dysacusis</a:t>
            </a: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--Meningeal signs/symptoms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5E87DB4D-3633-41FC-BB70-2B8746E70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  <p:sp>
        <p:nvSpPr>
          <p:cNvPr id="292868" name="Text Box 4">
            <a:extLst>
              <a:ext uri="{FF2B5EF4-FFF2-40B4-BE49-F238E27FC236}">
                <a16:creationId xmlns:a16="http://schemas.microsoft.com/office/drawing/2014/main" id="{848A21D5-F163-44ED-B108-F7FC4BE1D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2869" name="Line 7">
            <a:extLst>
              <a:ext uri="{FF2B5EF4-FFF2-40B4-BE49-F238E27FC236}">
                <a16:creationId xmlns:a16="http://schemas.microsoft.com/office/drawing/2014/main" id="{C6A2D40A-37F7-4730-8C76-E930090A4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0" name="Text Box 8">
            <a:extLst>
              <a:ext uri="{FF2B5EF4-FFF2-40B4-BE49-F238E27FC236}">
                <a16:creationId xmlns:a16="http://schemas.microsoft.com/office/drawing/2014/main" id="{EB959685-C649-4E17-8725-08F4E929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2871" name="Slide Number Placeholder 1">
            <a:extLst>
              <a:ext uri="{FF2B5EF4-FFF2-40B4-BE49-F238E27FC236}">
                <a16:creationId xmlns:a16="http://schemas.microsoft.com/office/drawing/2014/main" id="{64A79565-DA9E-4BAF-9A7B-4D525316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DBA1F9-4165-4D98-8825-CFAA86EA6CE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154</a:t>
            </a:fld>
            <a:endParaRPr lang="en-US" altLang="en-US" sz="1000"/>
          </a:p>
        </p:txBody>
      </p:sp>
      <p:sp>
        <p:nvSpPr>
          <p:cNvPr id="292872" name="Text Box 6">
            <a:extLst>
              <a:ext uri="{FF2B5EF4-FFF2-40B4-BE49-F238E27FC236}">
                <a16:creationId xmlns:a16="http://schemas.microsoft.com/office/drawing/2014/main" id="{DF257882-47C9-4871-9C2F-D8701F77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--Meningeal signs/symptoms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8DFB3A-A297-40FA-B0A7-A344A11C6AD6}"/>
              </a:ext>
            </a:extLst>
          </p:cNvPr>
          <p:cNvSpPr/>
          <p:nvPr/>
        </p:nvSpPr>
        <p:spPr>
          <a:xfrm>
            <a:off x="4479925" y="4059238"/>
            <a:ext cx="701675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0BA79B-5231-4A09-9BF1-BDF959100111}"/>
              </a:ext>
            </a:extLst>
          </p:cNvPr>
          <p:cNvSpPr/>
          <p:nvPr/>
        </p:nvSpPr>
        <p:spPr>
          <a:xfrm>
            <a:off x="5638800" y="4059238"/>
            <a:ext cx="1066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B7FD92A1-AEF5-46EA-8C30-E8850F21E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94916" name="Text Box 4">
            <a:extLst>
              <a:ext uri="{FF2B5EF4-FFF2-40B4-BE49-F238E27FC236}">
                <a16:creationId xmlns:a16="http://schemas.microsoft.com/office/drawing/2014/main" id="{E42333B1-C3A8-40B5-AA09-43E49EFB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4917" name="Line 7">
            <a:extLst>
              <a:ext uri="{FF2B5EF4-FFF2-40B4-BE49-F238E27FC236}">
                <a16:creationId xmlns:a16="http://schemas.microsoft.com/office/drawing/2014/main" id="{62B0B111-3E1F-4154-9BDC-98043DA5E1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8" name="Text Box 8">
            <a:extLst>
              <a:ext uri="{FF2B5EF4-FFF2-40B4-BE49-F238E27FC236}">
                <a16:creationId xmlns:a16="http://schemas.microsoft.com/office/drawing/2014/main" id="{25A8337E-8637-4C50-8D97-6D8E46A28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4919" name="Slide Number Placeholder 1">
            <a:extLst>
              <a:ext uri="{FF2B5EF4-FFF2-40B4-BE49-F238E27FC236}">
                <a16:creationId xmlns:a16="http://schemas.microsoft.com/office/drawing/2014/main" id="{303C36F7-4EBC-4339-B98E-A3D90527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E3F110-5D34-4860-A6FB-0BC8DFF6E9C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155</a:t>
            </a:fld>
            <a:endParaRPr lang="en-US" altLang="en-US" sz="1000"/>
          </a:p>
        </p:txBody>
      </p:sp>
      <p:sp>
        <p:nvSpPr>
          <p:cNvPr id="294920" name="Text Box 6">
            <a:extLst>
              <a:ext uri="{FF2B5EF4-FFF2-40B4-BE49-F238E27FC236}">
                <a16:creationId xmlns:a16="http://schemas.microsoft.com/office/drawing/2014/main" id="{3070CAF6-770D-4295-A323-38E1679A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--Meningeal signs/symptoms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74558EFD-719A-4D34-A741-875822024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96964" name="Text Box 4">
            <a:extLst>
              <a:ext uri="{FF2B5EF4-FFF2-40B4-BE49-F238E27FC236}">
                <a16:creationId xmlns:a16="http://schemas.microsoft.com/office/drawing/2014/main" id="{B7BD02E4-E182-4471-949C-E96ECA56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6965" name="Line 7">
            <a:extLst>
              <a:ext uri="{FF2B5EF4-FFF2-40B4-BE49-F238E27FC236}">
                <a16:creationId xmlns:a16="http://schemas.microsoft.com/office/drawing/2014/main" id="{79632555-4A9F-4A75-8F59-12A87D51B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66" name="Text Box 8">
            <a:extLst>
              <a:ext uri="{FF2B5EF4-FFF2-40B4-BE49-F238E27FC236}">
                <a16:creationId xmlns:a16="http://schemas.microsoft.com/office/drawing/2014/main" id="{1DBF5400-DBA9-4215-97C6-A670BFAA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6967" name="Slide Number Placeholder 1">
            <a:extLst>
              <a:ext uri="{FF2B5EF4-FFF2-40B4-BE49-F238E27FC236}">
                <a16:creationId xmlns:a16="http://schemas.microsoft.com/office/drawing/2014/main" id="{B11D8A5A-DE85-41E7-B97D-97AC8D32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8BFAF3-FD6B-4673-B756-690D536F30F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156</a:t>
            </a:fld>
            <a:endParaRPr lang="en-US" altLang="en-US" sz="1000"/>
          </a:p>
        </p:txBody>
      </p:sp>
      <p:sp>
        <p:nvSpPr>
          <p:cNvPr id="296968" name="Text Box 6">
            <a:extLst>
              <a:ext uri="{FF2B5EF4-FFF2-40B4-BE49-F238E27FC236}">
                <a16:creationId xmlns:a16="http://schemas.microsoft.com/office/drawing/2014/main" id="{D4F4280A-6097-45C6-B72C-C68C01D7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</a:t>
            </a:r>
            <a:r>
              <a:rPr lang="en-US" altLang="en-US" sz="1600" dirty="0">
                <a:solidFill>
                  <a:srgbClr val="FFCCFF"/>
                </a:solidFill>
              </a:rPr>
              <a:t>Meningeal signs/symptoms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</a:t>
            </a:r>
            <a:r>
              <a:rPr lang="en-US" altLang="en-US" sz="1600" dirty="0">
                <a:solidFill>
                  <a:srgbClr val="FFCCFF"/>
                </a:solidFill>
              </a:rPr>
              <a:t>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86B1D400-217D-4112-84F0-3E9AE8390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78017CAB-4230-4550-8FF8-5BA0F982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9013" name="Line 7">
            <a:extLst>
              <a:ext uri="{FF2B5EF4-FFF2-40B4-BE49-F238E27FC236}">
                <a16:creationId xmlns:a16="http://schemas.microsoft.com/office/drawing/2014/main" id="{B213F3A1-82ED-44EC-A204-6E43E67B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4" name="Text Box 8">
            <a:extLst>
              <a:ext uri="{FF2B5EF4-FFF2-40B4-BE49-F238E27FC236}">
                <a16:creationId xmlns:a16="http://schemas.microsoft.com/office/drawing/2014/main" id="{08B34BDE-A4F6-4572-9A1B-D9550C8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9015" name="Slide Number Placeholder 1">
            <a:extLst>
              <a:ext uri="{FF2B5EF4-FFF2-40B4-BE49-F238E27FC236}">
                <a16:creationId xmlns:a16="http://schemas.microsoft.com/office/drawing/2014/main" id="{1F028E7B-A1FC-444E-8DB5-2271265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56EC7-5FD3-46CB-BC36-2D81861030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157</a:t>
            </a:fld>
            <a:endParaRPr lang="en-US" altLang="en-US" sz="1000"/>
          </a:p>
        </p:txBody>
      </p:sp>
      <p:sp>
        <p:nvSpPr>
          <p:cNvPr id="299016" name="Text Box 6">
            <a:extLst>
              <a:ext uri="{FF2B5EF4-FFF2-40B4-BE49-F238E27FC236}">
                <a16:creationId xmlns:a16="http://schemas.microsoft.com/office/drawing/2014/main" id="{C85901C2-764C-4A14-8BAE-87A12B4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7537" cy="275152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--Meningeal signs/symptoms (</a:t>
            </a:r>
            <a:r>
              <a:rPr lang="en-US" altLang="en-US" sz="1600" dirty="0" err="1">
                <a:solidFill>
                  <a:srgbClr val="008000"/>
                </a:solidFill>
              </a:rPr>
              <a:t>eg</a:t>
            </a:r>
            <a:r>
              <a:rPr lang="en-US" altLang="en-US" sz="1600" dirty="0">
                <a:solidFill>
                  <a:srgbClr val="008000"/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--Headache</a:t>
            </a: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78017CAB-4230-4550-8FF8-5BA0F982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9013" name="Line 7">
            <a:extLst>
              <a:ext uri="{FF2B5EF4-FFF2-40B4-BE49-F238E27FC236}">
                <a16:creationId xmlns:a16="http://schemas.microsoft.com/office/drawing/2014/main" id="{B213F3A1-82ED-44EC-A204-6E43E67B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4" name="Text Box 8">
            <a:extLst>
              <a:ext uri="{FF2B5EF4-FFF2-40B4-BE49-F238E27FC236}">
                <a16:creationId xmlns:a16="http://schemas.microsoft.com/office/drawing/2014/main" id="{08B34BDE-A4F6-4572-9A1B-D9550C8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9015" name="Slide Number Placeholder 1">
            <a:extLst>
              <a:ext uri="{FF2B5EF4-FFF2-40B4-BE49-F238E27FC236}">
                <a16:creationId xmlns:a16="http://schemas.microsoft.com/office/drawing/2014/main" id="{1F028E7B-A1FC-444E-8DB5-2271265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56EC7-5FD3-46CB-BC36-2D81861030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158</a:t>
            </a:fld>
            <a:endParaRPr lang="en-US" altLang="en-US" sz="1000"/>
          </a:p>
        </p:txBody>
      </p:sp>
      <p:sp>
        <p:nvSpPr>
          <p:cNvPr id="299016" name="Text Box 6">
            <a:extLst>
              <a:ext uri="{FF2B5EF4-FFF2-40B4-BE49-F238E27FC236}">
                <a16:creationId xmlns:a16="http://schemas.microsoft.com/office/drawing/2014/main" id="{C85901C2-764C-4A14-8BAE-87A12B4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7537" cy="275152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dysacusis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rgbClr val="008000"/>
                </a:solidFill>
              </a:rPr>
              <a:t>Meningeal signs/symptoms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4C827-8F67-7C38-2E35-4BED43AB7C84}"/>
              </a:ext>
            </a:extLst>
          </p:cNvPr>
          <p:cNvSpPr/>
          <p:nvPr/>
        </p:nvSpPr>
        <p:spPr>
          <a:xfrm>
            <a:off x="1828800" y="4518991"/>
            <a:ext cx="3048000" cy="5963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32793E-7137-93CD-D98E-CF7E16C72F33}"/>
              </a:ext>
            </a:extLst>
          </p:cNvPr>
          <p:cNvSpPr txBox="1"/>
          <p:nvPr/>
        </p:nvSpPr>
        <p:spPr>
          <a:xfrm>
            <a:off x="304801" y="3804398"/>
            <a:ext cx="6705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special note of this, as prominent AAO sources emphasize the presence of meningeal manifestations in both VKH and SO!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233939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78017CAB-4230-4550-8FF8-5BA0F982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9013" name="Line 7">
            <a:extLst>
              <a:ext uri="{FF2B5EF4-FFF2-40B4-BE49-F238E27FC236}">
                <a16:creationId xmlns:a16="http://schemas.microsoft.com/office/drawing/2014/main" id="{B213F3A1-82ED-44EC-A204-6E43E67B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4" name="Text Box 8">
            <a:extLst>
              <a:ext uri="{FF2B5EF4-FFF2-40B4-BE49-F238E27FC236}">
                <a16:creationId xmlns:a16="http://schemas.microsoft.com/office/drawing/2014/main" id="{08B34BDE-A4F6-4572-9A1B-D9550C8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9015" name="Slide Number Placeholder 1">
            <a:extLst>
              <a:ext uri="{FF2B5EF4-FFF2-40B4-BE49-F238E27FC236}">
                <a16:creationId xmlns:a16="http://schemas.microsoft.com/office/drawing/2014/main" id="{1F028E7B-A1FC-444E-8DB5-2271265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56EC7-5FD3-46CB-BC36-2D81861030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159</a:t>
            </a:fld>
            <a:endParaRPr lang="en-US" altLang="en-US" sz="1000"/>
          </a:p>
        </p:txBody>
      </p:sp>
      <p:sp>
        <p:nvSpPr>
          <p:cNvPr id="299016" name="Text Box 6">
            <a:extLst>
              <a:ext uri="{FF2B5EF4-FFF2-40B4-BE49-F238E27FC236}">
                <a16:creationId xmlns:a16="http://schemas.microsoft.com/office/drawing/2014/main" id="{C85901C2-764C-4A14-8BAE-87A12B4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7537" cy="275152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dysacusis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rgbClr val="008000"/>
                </a:solidFill>
              </a:rPr>
              <a:t>Meningeal signs/symptoms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4C827-8F67-7C38-2E35-4BED43AB7C84}"/>
              </a:ext>
            </a:extLst>
          </p:cNvPr>
          <p:cNvSpPr/>
          <p:nvPr/>
        </p:nvSpPr>
        <p:spPr>
          <a:xfrm>
            <a:off x="1828800" y="4518991"/>
            <a:ext cx="3048000" cy="5963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E9EF9-E607-3F58-A827-CBFB6D69E26F}"/>
              </a:ext>
            </a:extLst>
          </p:cNvPr>
          <p:cNvSpPr txBox="1"/>
          <p:nvPr/>
        </p:nvSpPr>
        <p:spPr>
          <a:xfrm>
            <a:off x="172278" y="5262237"/>
            <a:ext cx="73152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These same sources also emphasize a key difference in the temporal relationship between meningeal S/S in VKH vs in SO—what is that difference?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is this: Meningeal S/S tend to 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precede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 ocular inflammation in VKH, but  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follow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 it in SO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703D9BC-366D-5A1E-6CAD-C7CBA3AB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2D03C-06A8-CD62-B0BC-63E68E2AB1F6}"/>
              </a:ext>
            </a:extLst>
          </p:cNvPr>
          <p:cNvSpPr txBox="1"/>
          <p:nvPr/>
        </p:nvSpPr>
        <p:spPr>
          <a:xfrm>
            <a:off x="304801" y="3804398"/>
            <a:ext cx="6705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special note of this, as prominent AAO sources emphasize the presence of meningeal manifestations in both VKH and SO!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34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A28F46A-7258-4F85-B6A4-5DEF4D6A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1767ACD-99DF-49D0-A58B-AF86676EF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8B1FCB2-E8FD-42D6-84FC-658B6047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C632240F-288A-4080-B325-0E9EDE9EF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altLang="en-US" dirty="0">
                <a:solidFill>
                  <a:srgbClr val="B2B2B2"/>
                </a:solidFill>
              </a:rPr>
              <a:t> one eye</a:t>
            </a:r>
          </a:p>
        </p:txBody>
      </p:sp>
      <p:sp>
        <p:nvSpPr>
          <p:cNvPr id="17414" name="Text Box 8">
            <a:extLst>
              <a:ext uri="{FF2B5EF4-FFF2-40B4-BE49-F238E27FC236}">
                <a16:creationId xmlns:a16="http://schemas.microsoft.com/office/drawing/2014/main" id="{CD86D7EB-772F-438D-AD74-7CB252D4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7415" name="Text Box 11">
            <a:extLst>
              <a:ext uri="{FF2B5EF4-FFF2-40B4-BE49-F238E27FC236}">
                <a16:creationId xmlns:a16="http://schemas.microsoft.com/office/drawing/2014/main" id="{2FC08158-1FCD-437F-87EA-EA6C03BD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--PPV?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--Cataract surgery?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--Trabeculectomy?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--Cyclocryoablation?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--Cyclophotocoagulation?</a:t>
            </a:r>
          </a:p>
        </p:txBody>
      </p:sp>
      <p:sp>
        <p:nvSpPr>
          <p:cNvPr id="17416" name="Slide Number Placeholder 2">
            <a:extLst>
              <a:ext uri="{FF2B5EF4-FFF2-40B4-BE49-F238E27FC236}">
                <a16:creationId xmlns:a16="http://schemas.microsoft.com/office/drawing/2014/main" id="{3F56CFE7-9EBA-4DBF-93A9-20B953D0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98EB59-6829-4163-837B-01A8E8557CC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7417" name="Rectangle 3">
            <a:extLst>
              <a:ext uri="{FF2B5EF4-FFF2-40B4-BE49-F238E27FC236}">
                <a16:creationId xmlns:a16="http://schemas.microsoft.com/office/drawing/2014/main" id="{A25519C5-30E9-4F82-BEAD-F5F4D0D66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78017CAB-4230-4550-8FF8-5BA0F982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9013" name="Line 7">
            <a:extLst>
              <a:ext uri="{FF2B5EF4-FFF2-40B4-BE49-F238E27FC236}">
                <a16:creationId xmlns:a16="http://schemas.microsoft.com/office/drawing/2014/main" id="{B213F3A1-82ED-44EC-A204-6E43E67B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4" name="Text Box 8">
            <a:extLst>
              <a:ext uri="{FF2B5EF4-FFF2-40B4-BE49-F238E27FC236}">
                <a16:creationId xmlns:a16="http://schemas.microsoft.com/office/drawing/2014/main" id="{08B34BDE-A4F6-4572-9A1B-D9550C8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9015" name="Slide Number Placeholder 1">
            <a:extLst>
              <a:ext uri="{FF2B5EF4-FFF2-40B4-BE49-F238E27FC236}">
                <a16:creationId xmlns:a16="http://schemas.microsoft.com/office/drawing/2014/main" id="{1F028E7B-A1FC-444E-8DB5-2271265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56EC7-5FD3-46CB-BC36-2D81861030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160</a:t>
            </a:fld>
            <a:endParaRPr lang="en-US" altLang="en-US" sz="1000"/>
          </a:p>
        </p:txBody>
      </p:sp>
      <p:sp>
        <p:nvSpPr>
          <p:cNvPr id="299016" name="Text Box 6">
            <a:extLst>
              <a:ext uri="{FF2B5EF4-FFF2-40B4-BE49-F238E27FC236}">
                <a16:creationId xmlns:a16="http://schemas.microsoft.com/office/drawing/2014/main" id="{C85901C2-764C-4A14-8BAE-87A12B4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7537" cy="275152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dysacusis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rgbClr val="008000"/>
                </a:solidFill>
              </a:rPr>
              <a:t>Meningeal signs/symptoms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4C827-8F67-7C38-2E35-4BED43AB7C84}"/>
              </a:ext>
            </a:extLst>
          </p:cNvPr>
          <p:cNvSpPr/>
          <p:nvPr/>
        </p:nvSpPr>
        <p:spPr>
          <a:xfrm>
            <a:off x="1828800" y="4518991"/>
            <a:ext cx="3048000" cy="5963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E9EF9-E607-3F58-A827-CBFB6D69E26F}"/>
              </a:ext>
            </a:extLst>
          </p:cNvPr>
          <p:cNvSpPr txBox="1"/>
          <p:nvPr/>
        </p:nvSpPr>
        <p:spPr>
          <a:xfrm>
            <a:off x="172278" y="5262237"/>
            <a:ext cx="73152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These same sources also emphasize a key difference in the temporal relationship between meningeal S/S in VKH vs in SO—what is that difference?</a:t>
            </a:r>
          </a:p>
          <a:p>
            <a:r>
              <a:rPr lang="en-US" sz="1400" dirty="0"/>
              <a:t>It is this: Meningeal S/S tend to  </a:t>
            </a:r>
            <a:r>
              <a:rPr lang="en-US" sz="1400" b="1" dirty="0"/>
              <a:t>precede</a:t>
            </a:r>
            <a:r>
              <a:rPr lang="en-US" sz="1400" dirty="0"/>
              <a:t>  ocular inflammation in VKH, but  </a:t>
            </a:r>
            <a:r>
              <a:rPr lang="en-US" sz="1400" b="1" dirty="0"/>
              <a:t>follow</a:t>
            </a:r>
            <a:r>
              <a:rPr lang="en-US" sz="1400" dirty="0"/>
              <a:t>  it in SO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703D9BC-366D-5A1E-6CAD-C7CBA3AB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Q/A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2D03C-06A8-CD62-B0BC-63E68E2AB1F6}"/>
              </a:ext>
            </a:extLst>
          </p:cNvPr>
          <p:cNvSpPr txBox="1"/>
          <p:nvPr/>
        </p:nvSpPr>
        <p:spPr>
          <a:xfrm>
            <a:off x="304801" y="3804398"/>
            <a:ext cx="6705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special note of this, as prominent AAO sources emphasize the presence of meningeal manifestations in both VKH and SO!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629D8A-9B75-9C55-A7F3-6062866115B7}"/>
              </a:ext>
            </a:extLst>
          </p:cNvPr>
          <p:cNvSpPr/>
          <p:nvPr/>
        </p:nvSpPr>
        <p:spPr>
          <a:xfrm>
            <a:off x="2743199" y="5738191"/>
            <a:ext cx="795131" cy="34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"/>
              </a:lnSpc>
            </a:pPr>
            <a:r>
              <a:rPr lang="en-US" sz="800" dirty="0">
                <a:solidFill>
                  <a:schemeClr val="tx1"/>
                </a:solidFill>
              </a:rPr>
              <a:t>precede </a:t>
            </a:r>
            <a:r>
              <a:rPr lang="en-US" sz="800" i="1" dirty="0">
                <a:solidFill>
                  <a:schemeClr val="tx1"/>
                </a:solidFill>
              </a:rPr>
              <a:t>vs</a:t>
            </a:r>
            <a:r>
              <a:rPr lang="en-US" sz="800" dirty="0">
                <a:solidFill>
                  <a:schemeClr val="tx1"/>
                </a:solidFill>
              </a:rPr>
              <a:t> follow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EA2CB-95D5-7C48-7C0C-859300029241}"/>
              </a:ext>
            </a:extLst>
          </p:cNvPr>
          <p:cNvSpPr/>
          <p:nvPr/>
        </p:nvSpPr>
        <p:spPr>
          <a:xfrm>
            <a:off x="6096001" y="5731566"/>
            <a:ext cx="609600" cy="34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00"/>
              </a:lnSpc>
            </a:pPr>
            <a:r>
              <a:rPr lang="en-US" sz="800" dirty="0">
                <a:solidFill>
                  <a:schemeClr val="tx1"/>
                </a:solidFill>
              </a:rPr>
              <a:t>precede </a:t>
            </a:r>
            <a:r>
              <a:rPr lang="en-US" sz="800" i="1" dirty="0">
                <a:solidFill>
                  <a:schemeClr val="tx1"/>
                </a:solidFill>
              </a:rPr>
              <a:t>vs</a:t>
            </a:r>
            <a:r>
              <a:rPr lang="en-US" sz="800" dirty="0">
                <a:solidFill>
                  <a:schemeClr val="tx1"/>
                </a:solidFill>
              </a:rPr>
              <a:t> follow</a:t>
            </a:r>
          </a:p>
        </p:txBody>
      </p:sp>
    </p:spTree>
    <p:extLst>
      <p:ext uri="{BB962C8B-B14F-4D97-AF65-F5344CB8AC3E}">
        <p14:creationId xmlns:p14="http://schemas.microsoft.com/office/powerpoint/2010/main" val="115984645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78017CAB-4230-4550-8FF8-5BA0F982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99013" name="Line 7">
            <a:extLst>
              <a:ext uri="{FF2B5EF4-FFF2-40B4-BE49-F238E27FC236}">
                <a16:creationId xmlns:a16="http://schemas.microsoft.com/office/drawing/2014/main" id="{B213F3A1-82ED-44EC-A204-6E43E67B5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4" name="Text Box 8">
            <a:extLst>
              <a:ext uri="{FF2B5EF4-FFF2-40B4-BE49-F238E27FC236}">
                <a16:creationId xmlns:a16="http://schemas.microsoft.com/office/drawing/2014/main" id="{08B34BDE-A4F6-4572-9A1B-D9550C85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299015" name="Slide Number Placeholder 1">
            <a:extLst>
              <a:ext uri="{FF2B5EF4-FFF2-40B4-BE49-F238E27FC236}">
                <a16:creationId xmlns:a16="http://schemas.microsoft.com/office/drawing/2014/main" id="{1F028E7B-A1FC-444E-8DB5-2271265D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56EC7-5FD3-46CB-BC36-2D81861030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161</a:t>
            </a:fld>
            <a:endParaRPr lang="en-US" altLang="en-US" sz="1000"/>
          </a:p>
        </p:txBody>
      </p:sp>
      <p:sp>
        <p:nvSpPr>
          <p:cNvPr id="299016" name="Text Box 6">
            <a:extLst>
              <a:ext uri="{FF2B5EF4-FFF2-40B4-BE49-F238E27FC236}">
                <a16:creationId xmlns:a16="http://schemas.microsoft.com/office/drawing/2014/main" id="{C85901C2-764C-4A14-8BAE-87A12B43A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7537" cy="275152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dysacusis</a:t>
            </a: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chemeClr val="bg1">
                    <a:lumMod val="75000"/>
                  </a:schemeClr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</a:t>
            </a:r>
            <a:r>
              <a:rPr lang="en-US" altLang="en-US" sz="1600" b="1" dirty="0">
                <a:solidFill>
                  <a:srgbClr val="008000"/>
                </a:solidFill>
              </a:rPr>
              <a:t>Meningeal signs/symptoms 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en-US" sz="1600" dirty="0" err="1">
                <a:solidFill>
                  <a:schemeClr val="bg1">
                    <a:lumMod val="75000"/>
                  </a:schemeClr>
                </a:solidFill>
              </a:rPr>
              <a:t>eg</a:t>
            </a: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>
                    <a:lumMod val="75000"/>
                  </a:schemeClr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ED4C827-8F67-7C38-2E35-4BED43AB7C84}"/>
              </a:ext>
            </a:extLst>
          </p:cNvPr>
          <p:cNvSpPr/>
          <p:nvPr/>
        </p:nvSpPr>
        <p:spPr>
          <a:xfrm>
            <a:off x="1828800" y="4518991"/>
            <a:ext cx="3048000" cy="596348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6E9EF9-E607-3F58-A827-CBFB6D69E26F}"/>
              </a:ext>
            </a:extLst>
          </p:cNvPr>
          <p:cNvSpPr txBox="1"/>
          <p:nvPr/>
        </p:nvSpPr>
        <p:spPr>
          <a:xfrm>
            <a:off x="172278" y="5262237"/>
            <a:ext cx="7315200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/>
              <a:t>These same sources also emphasize a key difference in the temporal relationship between meningeal S/S in VKH vs in SO—what is that difference?</a:t>
            </a:r>
          </a:p>
          <a:p>
            <a:r>
              <a:rPr lang="en-US" sz="1400" dirty="0"/>
              <a:t>It is this: Meningeal S/S tend to  </a:t>
            </a:r>
            <a:r>
              <a:rPr lang="en-US" sz="1400" b="1" dirty="0"/>
              <a:t>precede</a:t>
            </a:r>
            <a:r>
              <a:rPr lang="en-US" sz="1400" dirty="0"/>
              <a:t>  ocular inflammation in VKH, but  </a:t>
            </a:r>
            <a:r>
              <a:rPr lang="en-US" sz="1400" b="1" dirty="0"/>
              <a:t>follow</a:t>
            </a:r>
            <a:r>
              <a:rPr lang="en-US" sz="1400" dirty="0"/>
              <a:t>  it in SO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C703D9BC-366D-5A1E-6CAD-C7CBA3AB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D2D03C-06A8-CD62-B0BC-63E68E2AB1F6}"/>
              </a:ext>
            </a:extLst>
          </p:cNvPr>
          <p:cNvSpPr txBox="1"/>
          <p:nvPr/>
        </p:nvSpPr>
        <p:spPr>
          <a:xfrm>
            <a:off x="304801" y="3804398"/>
            <a:ext cx="6705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special note of this, as prominent AAO sources emphasize the presence of meningeal manifestations in both VKH and SO!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03496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A7F7352E-5049-48C0-B045-FE002C38D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01060" name="Text Box 4">
            <a:extLst>
              <a:ext uri="{FF2B5EF4-FFF2-40B4-BE49-F238E27FC236}">
                <a16:creationId xmlns:a16="http://schemas.microsoft.com/office/drawing/2014/main" id="{54D73031-A6FF-4082-BFF7-45024B705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01061" name="Line 7">
            <a:extLst>
              <a:ext uri="{FF2B5EF4-FFF2-40B4-BE49-F238E27FC236}">
                <a16:creationId xmlns:a16="http://schemas.microsoft.com/office/drawing/2014/main" id="{38C229D3-5D74-4A3E-AFC1-18AB64C31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62" name="Text Box 8">
            <a:extLst>
              <a:ext uri="{FF2B5EF4-FFF2-40B4-BE49-F238E27FC236}">
                <a16:creationId xmlns:a16="http://schemas.microsoft.com/office/drawing/2014/main" id="{86D935DF-0459-43D4-901D-04D5AEA7B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301063" name="Slide Number Placeholder 1">
            <a:extLst>
              <a:ext uri="{FF2B5EF4-FFF2-40B4-BE49-F238E27FC236}">
                <a16:creationId xmlns:a16="http://schemas.microsoft.com/office/drawing/2014/main" id="{5B55167A-5C67-4801-ADC4-654D0812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8D1DC7-EDE3-483F-BEA0-A184D5A920E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162</a:t>
            </a:fld>
            <a:endParaRPr lang="en-US" altLang="en-US" sz="1000"/>
          </a:p>
        </p:txBody>
      </p:sp>
      <p:sp>
        <p:nvSpPr>
          <p:cNvPr id="301064" name="Text Box 6">
            <a:extLst>
              <a:ext uri="{FF2B5EF4-FFF2-40B4-BE49-F238E27FC236}">
                <a16:creationId xmlns:a16="http://schemas.microsoft.com/office/drawing/2014/main" id="{F487D113-CDAA-4014-87CF-064A467E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--Meningeal signs/symptoms (</a:t>
            </a:r>
            <a:r>
              <a:rPr lang="en-US" altLang="en-US" sz="1600" dirty="0" err="1">
                <a:solidFill>
                  <a:srgbClr val="008000"/>
                </a:solidFill>
              </a:rPr>
              <a:t>eg</a:t>
            </a:r>
            <a:r>
              <a:rPr lang="en-US" altLang="en-US" sz="1600" dirty="0">
                <a:solidFill>
                  <a:srgbClr val="008000"/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Do focal neurologic signs/symptoms occur?</a:t>
            </a:r>
            <a:endParaRPr lang="en-US" altLang="en-US" sz="1600" i="1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180CC0AA-7307-4702-8BC9-0A2394BA9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03108" name="Text Box 4">
            <a:extLst>
              <a:ext uri="{FF2B5EF4-FFF2-40B4-BE49-F238E27FC236}">
                <a16:creationId xmlns:a16="http://schemas.microsoft.com/office/drawing/2014/main" id="{3AE9B0C4-8F7A-45CD-97BB-CF90DAFA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03109" name="Line 7">
            <a:extLst>
              <a:ext uri="{FF2B5EF4-FFF2-40B4-BE49-F238E27FC236}">
                <a16:creationId xmlns:a16="http://schemas.microsoft.com/office/drawing/2014/main" id="{A7A75858-C537-4C08-ADB5-FEDD368FC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3110" name="Text Box 8">
            <a:extLst>
              <a:ext uri="{FF2B5EF4-FFF2-40B4-BE49-F238E27FC236}">
                <a16:creationId xmlns:a16="http://schemas.microsoft.com/office/drawing/2014/main" id="{C80E0110-116F-4468-B803-300D82D6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303111" name="Slide Number Placeholder 1">
            <a:extLst>
              <a:ext uri="{FF2B5EF4-FFF2-40B4-BE49-F238E27FC236}">
                <a16:creationId xmlns:a16="http://schemas.microsoft.com/office/drawing/2014/main" id="{FC695A42-D545-49D3-B079-298E1C05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C9BA69-569E-4A92-AC92-3D3038F3B7A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163</a:t>
            </a:fld>
            <a:endParaRPr lang="en-US" altLang="en-US" sz="1000"/>
          </a:p>
        </p:txBody>
      </p:sp>
      <p:sp>
        <p:nvSpPr>
          <p:cNvPr id="303112" name="Text Box 6">
            <a:extLst>
              <a:ext uri="{FF2B5EF4-FFF2-40B4-BE49-F238E27FC236}">
                <a16:creationId xmlns:a16="http://schemas.microsoft.com/office/drawing/2014/main" id="{63241C39-FCEB-4AF7-A27B-5A5FF033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--Meningeal signs/symptoms (</a:t>
            </a:r>
            <a:r>
              <a:rPr lang="en-US" altLang="en-US" sz="1600" dirty="0" err="1">
                <a:solidFill>
                  <a:srgbClr val="008000"/>
                </a:solidFill>
              </a:rPr>
              <a:t>eg</a:t>
            </a:r>
            <a:r>
              <a:rPr lang="en-US" altLang="en-US" sz="1600" dirty="0">
                <a:solidFill>
                  <a:srgbClr val="008000"/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They can, but are rare</a:t>
            </a: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FFCCFF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E5535780-B961-4E8A-B015-EEED62EA5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1892BECC-FD64-4C6E-AA6E-A73184D8D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05157" name="Line 7">
            <a:extLst>
              <a:ext uri="{FF2B5EF4-FFF2-40B4-BE49-F238E27FC236}">
                <a16:creationId xmlns:a16="http://schemas.microsoft.com/office/drawing/2014/main" id="{83AA9161-5A96-4F87-86CB-2D6BEDA4C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58" name="Text Box 8">
            <a:extLst>
              <a:ext uri="{FF2B5EF4-FFF2-40B4-BE49-F238E27FC236}">
                <a16:creationId xmlns:a16="http://schemas.microsoft.com/office/drawing/2014/main" id="{6FD865AC-BBB6-4C63-93AE-FEF90B929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305159" name="Slide Number Placeholder 1">
            <a:extLst>
              <a:ext uri="{FF2B5EF4-FFF2-40B4-BE49-F238E27FC236}">
                <a16:creationId xmlns:a16="http://schemas.microsoft.com/office/drawing/2014/main" id="{4D6B98A6-DFE3-49E3-9286-5F50105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FD83FA-1483-4BFF-853E-B663034B65D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164</a:t>
            </a:fld>
            <a:endParaRPr lang="en-US" altLang="en-US" sz="1000"/>
          </a:p>
        </p:txBody>
      </p:sp>
      <p:sp>
        <p:nvSpPr>
          <p:cNvPr id="305160" name="Text Box 6">
            <a:extLst>
              <a:ext uri="{FF2B5EF4-FFF2-40B4-BE49-F238E27FC236}">
                <a16:creationId xmlns:a16="http://schemas.microsoft.com/office/drawing/2014/main" id="{E79147BD-765D-44FA-96C7-05A0BD9EB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--Meningeal signs/symptoms (</a:t>
            </a:r>
            <a:r>
              <a:rPr lang="en-US" altLang="en-US" sz="1600" dirty="0" err="1">
                <a:solidFill>
                  <a:srgbClr val="008000"/>
                </a:solidFill>
              </a:rPr>
              <a:t>eg</a:t>
            </a:r>
            <a:r>
              <a:rPr lang="en-US" altLang="en-US" sz="1600" dirty="0">
                <a:solidFill>
                  <a:srgbClr val="008000"/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Can VKH cause an optic neuropathy?</a:t>
            </a:r>
            <a:endParaRPr lang="en-US" altLang="en-US" sz="1600" i="1" dirty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CCFF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E9533F3A-CD44-459B-A2B4-3C486D4D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CNS involvement rare: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52521046-CA2B-4481-8AC1-B0EAC3CCDC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07204" name="Text Box 4">
            <a:extLst>
              <a:ext uri="{FF2B5EF4-FFF2-40B4-BE49-F238E27FC236}">
                <a16:creationId xmlns:a16="http://schemas.microsoft.com/office/drawing/2014/main" id="{384A61B3-4D04-4397-8925-2E4EFDD5A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07205" name="Line 7">
            <a:extLst>
              <a:ext uri="{FF2B5EF4-FFF2-40B4-BE49-F238E27FC236}">
                <a16:creationId xmlns:a16="http://schemas.microsoft.com/office/drawing/2014/main" id="{FB9B5114-B2BD-43FB-8AC7-E2230C629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468688"/>
            <a:ext cx="577850" cy="36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06" name="Text Box 8">
            <a:extLst>
              <a:ext uri="{FF2B5EF4-FFF2-40B4-BE49-F238E27FC236}">
                <a16:creationId xmlns:a16="http://schemas.microsoft.com/office/drawing/2014/main" id="{D91C5DB1-B5E9-41B7-A774-36DF79C58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3273425"/>
            <a:ext cx="1403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8000"/>
                </a:solidFill>
                <a:latin typeface="Segoe Script" panose="020B0504020000000003" pitchFamily="34" charset="0"/>
              </a:rPr>
              <a:t>in VKH</a:t>
            </a:r>
          </a:p>
        </p:txBody>
      </p:sp>
      <p:sp>
        <p:nvSpPr>
          <p:cNvPr id="307207" name="Slide Number Placeholder 1">
            <a:extLst>
              <a:ext uri="{FF2B5EF4-FFF2-40B4-BE49-F238E27FC236}">
                <a16:creationId xmlns:a16="http://schemas.microsoft.com/office/drawing/2014/main" id="{C653FF00-0670-47A8-A949-CBA02669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81FDB4-7495-4CE0-85B7-5C912D8E827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165</a:t>
            </a:fld>
            <a:endParaRPr lang="en-US" altLang="en-US" sz="1000"/>
          </a:p>
        </p:txBody>
      </p:sp>
      <p:sp>
        <p:nvSpPr>
          <p:cNvPr id="307208" name="Text Box 6">
            <a:extLst>
              <a:ext uri="{FF2B5EF4-FFF2-40B4-BE49-F238E27FC236}">
                <a16:creationId xmlns:a16="http://schemas.microsoft.com/office/drawing/2014/main" id="{E01578D5-14C1-49C8-8631-67A70A82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03650"/>
            <a:ext cx="5988050" cy="27527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What is the classic sign/symptoms of CNS involvement in VKH?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Auditory issues, particularly  tinnitus  and  </a:t>
            </a:r>
            <a:r>
              <a:rPr lang="en-US" altLang="en-US" sz="1600" dirty="0" err="1">
                <a:solidFill>
                  <a:srgbClr val="008000"/>
                </a:solidFill>
              </a:rPr>
              <a:t>dysacusis</a:t>
            </a: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In what other ways can CNS involvement manifest?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--Meningeal signs/symptoms (</a:t>
            </a:r>
            <a:r>
              <a:rPr lang="en-US" altLang="en-US" sz="1600" dirty="0" err="1">
                <a:solidFill>
                  <a:srgbClr val="008000"/>
                </a:solidFill>
              </a:rPr>
              <a:t>eg</a:t>
            </a:r>
            <a:r>
              <a:rPr lang="en-US" altLang="en-US" sz="1600" dirty="0">
                <a:solidFill>
                  <a:srgbClr val="008000"/>
                </a:solidFill>
              </a:rPr>
              <a:t>, nuchal rigidity)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--Headache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Do focal neurologic signs/symptoms occur?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They can, but are rare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8000"/>
                </a:solidFill>
              </a:rPr>
              <a:t>Can VKH cause an optic neuropathy?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8000"/>
                </a:solidFill>
              </a:rPr>
              <a:t>Yes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6CE730-7AED-4AD8-847F-9725B2A75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3FFC5191-7293-4E83-BBAC-5F3B525F9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E15EC2C6-0090-4793-8036-400E2AA57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3349" name="Slide Number Placeholder 1">
            <a:extLst>
              <a:ext uri="{FF2B5EF4-FFF2-40B4-BE49-F238E27FC236}">
                <a16:creationId xmlns:a16="http://schemas.microsoft.com/office/drawing/2014/main" id="{37C56C5D-2A40-426D-88A9-D31A138C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5FF7DB-2B40-441E-BC08-878A419CAB4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166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193EF593-42EE-402B-B942-108B6E2C8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D3F3BD9A-3B9D-4C70-868B-C38F04EA6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34502029-F262-4B1C-ACE8-B9FDE60B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5397" name="Slide Number Placeholder 1">
            <a:extLst>
              <a:ext uri="{FF2B5EF4-FFF2-40B4-BE49-F238E27FC236}">
                <a16:creationId xmlns:a16="http://schemas.microsoft.com/office/drawing/2014/main" id="{6C4AE669-BCD1-4E50-85E1-5A57F0DF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9CE094-420F-47F0-A346-EBA573FE6AD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167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B6A28F99-7183-4FCA-91A7-6066544DD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Dalen</a:t>
            </a:r>
            <a:r>
              <a:rPr lang="en-US" altLang="en-US" sz="2400" b="1" dirty="0"/>
              <a:t>-</a:t>
            </a:r>
            <a:r>
              <a:rPr lang="en-US" altLang="en-US" sz="2400" b="1" dirty="0">
                <a:solidFill>
                  <a:srgbClr val="666699"/>
                </a:solidFill>
              </a:rPr>
              <a:t>Fuchs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8000"/>
                </a:solidFill>
              </a:rPr>
              <a:t>nodules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6699"/>
                </a:solidFill>
              </a:rPr>
              <a:t>present</a:t>
            </a:r>
            <a:r>
              <a:rPr lang="en-US" altLang="en-US" sz="2400" b="1" dirty="0"/>
              <a:t>: </a:t>
            </a:r>
            <a:r>
              <a:rPr lang="en-US" altLang="en-US" sz="2400" b="1" dirty="0">
                <a:solidFill>
                  <a:srgbClr val="666699"/>
                </a:solidFill>
              </a:rPr>
              <a:t>B</a:t>
            </a:r>
            <a:r>
              <a:rPr lang="en-US" altLang="en-US" sz="2400" b="1" dirty="0">
                <a:solidFill>
                  <a:srgbClr val="008000"/>
                </a:solidFill>
              </a:rPr>
              <a:t>o</a:t>
            </a:r>
            <a:r>
              <a:rPr lang="en-US" altLang="en-US" sz="2400" b="1" dirty="0">
                <a:solidFill>
                  <a:srgbClr val="666699"/>
                </a:solidFill>
              </a:rPr>
              <a:t>t</a:t>
            </a: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019C2786-16AF-4F7A-B8A7-289432002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17444" name="Text Box 4">
            <a:extLst>
              <a:ext uri="{FF2B5EF4-FFF2-40B4-BE49-F238E27FC236}">
                <a16:creationId xmlns:a16="http://schemas.microsoft.com/office/drawing/2014/main" id="{73489AAC-A554-4E29-B10B-B14C6F925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7445" name="Text Box 6">
            <a:extLst>
              <a:ext uri="{FF2B5EF4-FFF2-40B4-BE49-F238E27FC236}">
                <a16:creationId xmlns:a16="http://schemas.microsoft.com/office/drawing/2014/main" id="{FEB077D3-8CDF-406D-9785-94B6DA7A7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16400"/>
            <a:ext cx="7453313" cy="5842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What are </a:t>
            </a:r>
            <a:r>
              <a:rPr lang="en-US" altLang="en-US" sz="1600" b="1">
                <a:solidFill>
                  <a:srgbClr val="008000"/>
                </a:solidFill>
              </a:rPr>
              <a:t>Dalen</a:t>
            </a:r>
            <a:r>
              <a:rPr lang="en-US" altLang="en-US" sz="1600" b="1">
                <a:solidFill>
                  <a:srgbClr val="CC00CC"/>
                </a:solidFill>
              </a:rPr>
              <a:t>-</a:t>
            </a:r>
            <a:r>
              <a:rPr lang="en-US" altLang="en-US" sz="1600" b="1">
                <a:solidFill>
                  <a:srgbClr val="666699"/>
                </a:solidFill>
              </a:rPr>
              <a:t>Fuchs</a:t>
            </a:r>
            <a:r>
              <a:rPr lang="en-US" altLang="en-US" sz="1600">
                <a:solidFill>
                  <a:srgbClr val="CC00CC"/>
                </a:solidFill>
              </a:rPr>
              <a:t> nodules</a:t>
            </a:r>
            <a:r>
              <a:rPr lang="en-US" altLang="en-US" sz="1600" i="1">
                <a:solidFill>
                  <a:srgbClr val="CC00CC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ECFF"/>
                </a:solidFill>
              </a:rPr>
              <a:t>Focal collections of inflammatory cells between Bruch’s membrane and the RPE</a:t>
            </a:r>
          </a:p>
        </p:txBody>
      </p:sp>
      <p:sp>
        <p:nvSpPr>
          <p:cNvPr id="317446" name="Slide Number Placeholder 1">
            <a:extLst>
              <a:ext uri="{FF2B5EF4-FFF2-40B4-BE49-F238E27FC236}">
                <a16:creationId xmlns:a16="http://schemas.microsoft.com/office/drawing/2014/main" id="{DE54C189-B574-4E9C-AB00-DF11085D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4CE29-E6C6-4939-8B67-C2D9F6C80DF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B3ED97E7-72C2-4366-B11C-5EFE491EB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Dalen</a:t>
            </a:r>
            <a:r>
              <a:rPr lang="en-US" altLang="en-US" sz="2400" b="1" dirty="0"/>
              <a:t>-</a:t>
            </a:r>
            <a:r>
              <a:rPr lang="en-US" altLang="en-US" sz="2400" b="1" dirty="0">
                <a:solidFill>
                  <a:srgbClr val="666699"/>
                </a:solidFill>
              </a:rPr>
              <a:t>Fuchs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8000"/>
                </a:solidFill>
              </a:rPr>
              <a:t>nodules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6699"/>
                </a:solidFill>
              </a:rPr>
              <a:t>present</a:t>
            </a:r>
            <a:r>
              <a:rPr lang="en-US" altLang="en-US" sz="2400" b="1" dirty="0"/>
              <a:t>: </a:t>
            </a:r>
            <a:r>
              <a:rPr lang="en-US" altLang="en-US" sz="2400" b="1" dirty="0">
                <a:solidFill>
                  <a:srgbClr val="666699"/>
                </a:solidFill>
              </a:rPr>
              <a:t>B</a:t>
            </a:r>
            <a:r>
              <a:rPr lang="en-US" altLang="en-US" sz="2400" b="1" dirty="0">
                <a:solidFill>
                  <a:srgbClr val="008000"/>
                </a:solidFill>
              </a:rPr>
              <a:t>o</a:t>
            </a:r>
            <a:r>
              <a:rPr lang="en-US" altLang="en-US" sz="2400" b="1" dirty="0">
                <a:solidFill>
                  <a:srgbClr val="666699"/>
                </a:solidFill>
              </a:rPr>
              <a:t>t</a:t>
            </a: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FD2C0BC6-3AB1-49A2-9904-1C359B375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19492" name="Text Box 4">
            <a:extLst>
              <a:ext uri="{FF2B5EF4-FFF2-40B4-BE49-F238E27FC236}">
                <a16:creationId xmlns:a16="http://schemas.microsoft.com/office/drawing/2014/main" id="{26B928EA-5211-42B8-BEA8-4F1638A1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19493" name="Text Box 6">
            <a:extLst>
              <a:ext uri="{FF2B5EF4-FFF2-40B4-BE49-F238E27FC236}">
                <a16:creationId xmlns:a16="http://schemas.microsoft.com/office/drawing/2014/main" id="{A670923F-6D9A-4559-9A50-8AFBAF64A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16400"/>
            <a:ext cx="7453313" cy="584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What are </a:t>
            </a:r>
            <a:r>
              <a:rPr lang="en-US" altLang="en-US" sz="1600" b="1">
                <a:solidFill>
                  <a:srgbClr val="008000"/>
                </a:solidFill>
              </a:rPr>
              <a:t>Dalen</a:t>
            </a:r>
            <a:r>
              <a:rPr lang="en-US" altLang="en-US" sz="1600" b="1">
                <a:solidFill>
                  <a:srgbClr val="CC00CC"/>
                </a:solidFill>
              </a:rPr>
              <a:t>-</a:t>
            </a:r>
            <a:r>
              <a:rPr lang="en-US" altLang="en-US" sz="1600" b="1">
                <a:solidFill>
                  <a:srgbClr val="666699"/>
                </a:solidFill>
              </a:rPr>
              <a:t>Fuchs</a:t>
            </a:r>
            <a:r>
              <a:rPr lang="en-US" altLang="en-US" sz="1600">
                <a:solidFill>
                  <a:srgbClr val="CC00CC"/>
                </a:solidFill>
              </a:rPr>
              <a:t> nodules</a:t>
            </a:r>
            <a:r>
              <a:rPr lang="en-US" altLang="en-US" sz="1600" i="1">
                <a:solidFill>
                  <a:srgbClr val="CC00CC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Focal collections of inflammatory cells between Bruch’s membrane and the RPE</a:t>
            </a:r>
          </a:p>
        </p:txBody>
      </p:sp>
      <p:sp>
        <p:nvSpPr>
          <p:cNvPr id="319494" name="Slide Number Placeholder 1">
            <a:extLst>
              <a:ext uri="{FF2B5EF4-FFF2-40B4-BE49-F238E27FC236}">
                <a16:creationId xmlns:a16="http://schemas.microsoft.com/office/drawing/2014/main" id="{4FA9A524-35BD-4355-A1ED-CB22C0C0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444CF8-ECAF-41D0-82FF-3B7384B119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169</a:t>
            </a:fld>
            <a:endParaRPr lang="en-US" altLang="en-US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4F74D67-B275-43B1-BD1F-E2FD8B7D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64ADB64-0CFA-4602-BF4A-0117DFA7B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7E1705F-D4E1-4AF0-94C5-6C0BED4D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504FCD1-33ED-4881-ACEB-B0129D95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altLang="en-US" dirty="0">
                <a:solidFill>
                  <a:srgbClr val="B2B2B2"/>
                </a:solidFill>
              </a:rPr>
              <a:t> one eye</a:t>
            </a:r>
          </a:p>
        </p:txBody>
      </p:sp>
      <p:sp>
        <p:nvSpPr>
          <p:cNvPr id="18438" name="Text Box 8">
            <a:extLst>
              <a:ext uri="{FF2B5EF4-FFF2-40B4-BE49-F238E27FC236}">
                <a16:creationId xmlns:a16="http://schemas.microsoft.com/office/drawing/2014/main" id="{C61B235A-65CF-4564-88FD-D796730C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id="{FE559E97-627A-4903-B54B-4D6CF700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--</a:t>
            </a:r>
            <a:r>
              <a:rPr lang="en-US" altLang="en-US" sz="1600" b="1" i="1">
                <a:solidFill>
                  <a:srgbClr val="CC00CC"/>
                </a:solidFill>
              </a:rPr>
              <a:t>PPV!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--</a:t>
            </a:r>
            <a:r>
              <a:rPr lang="en-US" altLang="en-US" sz="1600" b="1" i="1">
                <a:solidFill>
                  <a:srgbClr val="CC00CC"/>
                </a:solidFill>
              </a:rPr>
              <a:t>Cataract surgery!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--</a:t>
            </a:r>
            <a:r>
              <a:rPr lang="en-US" altLang="en-US" sz="1600" b="1" i="1">
                <a:solidFill>
                  <a:srgbClr val="CC00CC"/>
                </a:solidFill>
              </a:rPr>
              <a:t>Trabeculectomy!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--</a:t>
            </a:r>
            <a:r>
              <a:rPr lang="en-US" altLang="en-US" sz="1600" b="1" i="1">
                <a:solidFill>
                  <a:srgbClr val="CC00CC"/>
                </a:solidFill>
              </a:rPr>
              <a:t>Cyclocryoablation!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--</a:t>
            </a:r>
            <a:r>
              <a:rPr lang="en-US" altLang="en-US" sz="1600" b="1" i="1">
                <a:solidFill>
                  <a:srgbClr val="CC00CC"/>
                </a:solidFill>
              </a:rPr>
              <a:t>Cyclophotocoagulation!</a:t>
            </a:r>
          </a:p>
        </p:txBody>
      </p:sp>
      <p:sp>
        <p:nvSpPr>
          <p:cNvPr id="18440" name="AutoShape 12">
            <a:extLst>
              <a:ext uri="{FF2B5EF4-FFF2-40B4-BE49-F238E27FC236}">
                <a16:creationId xmlns:a16="http://schemas.microsoft.com/office/drawing/2014/main" id="{27EEDD90-1189-4D93-BDB5-A2F156BC22A7}"/>
              </a:ext>
            </a:extLst>
          </p:cNvPr>
          <p:cNvSpPr>
            <a:spLocks/>
          </p:cNvSpPr>
          <p:nvPr/>
        </p:nvSpPr>
        <p:spPr bwMode="auto">
          <a:xfrm>
            <a:off x="6370638" y="1981200"/>
            <a:ext cx="228600" cy="1295400"/>
          </a:xfrm>
          <a:prstGeom prst="rightBrace">
            <a:avLst>
              <a:gd name="adj1" fmla="val 3888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BEE59183-2FA9-41C8-A727-D2C728C4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2400300"/>
            <a:ext cx="178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All have been associated with SO!</a:t>
            </a:r>
          </a:p>
        </p:txBody>
      </p:sp>
      <p:sp>
        <p:nvSpPr>
          <p:cNvPr id="18442" name="Slide Number Placeholder 1">
            <a:extLst>
              <a:ext uri="{FF2B5EF4-FFF2-40B4-BE49-F238E27FC236}">
                <a16:creationId xmlns:a16="http://schemas.microsoft.com/office/drawing/2014/main" id="{F52D8DFD-406A-4510-B53C-30345B40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BF3319-B84C-416E-995C-277C9A89876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8443" name="Rectangle 3">
            <a:extLst>
              <a:ext uri="{FF2B5EF4-FFF2-40B4-BE49-F238E27FC236}">
                <a16:creationId xmlns:a16="http://schemas.microsoft.com/office/drawing/2014/main" id="{BE00FCCA-B035-4451-A258-BE32C33FF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3">
            <a:extLst>
              <a:ext uri="{FF2B5EF4-FFF2-40B4-BE49-F238E27FC236}">
                <a16:creationId xmlns:a16="http://schemas.microsoft.com/office/drawing/2014/main" id="{E6E619EC-D268-4457-B4B7-D872F535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DBA19-BE6E-4EAB-A45A-FBB588CA1EED}" type="slidenum">
              <a:rPr lang="en-US" altLang="en-US"/>
              <a:pPr/>
              <a:t>170</a:t>
            </a:fld>
            <a:endParaRPr lang="en-US" altLang="en-US"/>
          </a:p>
        </p:txBody>
      </p:sp>
      <p:pic>
        <p:nvPicPr>
          <p:cNvPr id="157699" name="Picture 4">
            <a:extLst>
              <a:ext uri="{FF2B5EF4-FFF2-40B4-BE49-F238E27FC236}">
                <a16:creationId xmlns:a16="http://schemas.microsoft.com/office/drawing/2014/main" id="{42A5BC67-5C37-4DDB-8A44-DB2E8C34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12" y="1131093"/>
            <a:ext cx="518697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42117B1-819D-49E2-9EF4-71EFBA49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0475D10-BF80-4AC7-B67A-75DCB3C04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17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Dalen-Fuchs nodules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1">
            <a:extLst>
              <a:ext uri="{FF2B5EF4-FFF2-40B4-BE49-F238E27FC236}">
                <a16:creationId xmlns:a16="http://schemas.microsoft.com/office/drawing/2014/main" id="{6F994AC6-73BE-4172-B444-3F3C55B1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7F51B5-D509-4B9A-8A6D-6A626B470E48}" type="slidenum">
              <a:rPr lang="en-US" altLang="en-US"/>
              <a:pPr/>
              <a:t>171</a:t>
            </a:fld>
            <a:endParaRPr lang="en-US" altLang="en-US"/>
          </a:p>
        </p:txBody>
      </p:sp>
      <p:pic>
        <p:nvPicPr>
          <p:cNvPr id="158723" name="Picture 1">
            <a:extLst>
              <a:ext uri="{FF2B5EF4-FFF2-40B4-BE49-F238E27FC236}">
                <a16:creationId xmlns:a16="http://schemas.microsoft.com/office/drawing/2014/main" id="{D5E14BC4-38E7-4CB4-8BDF-96CC6D1B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060646"/>
            <a:ext cx="4552950" cy="473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Box 5">
            <a:extLst>
              <a:ext uri="{FF2B5EF4-FFF2-40B4-BE49-F238E27FC236}">
                <a16:creationId xmlns:a16="http://schemas.microsoft.com/office/drawing/2014/main" id="{7834E458-3CB8-4CA9-B0F2-65CBD560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17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Dalen-Fuchs nodules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870D462-D3E9-4DD9-A175-FD00BAA5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Number Placeholder 1">
            <a:extLst>
              <a:ext uri="{FF2B5EF4-FFF2-40B4-BE49-F238E27FC236}">
                <a16:creationId xmlns:a16="http://schemas.microsoft.com/office/drawing/2014/main" id="{2ADBC066-EF1C-4CC4-A0F4-E5A92405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F9A71A-7A32-4753-B5B7-CD6DD061CFF3}" type="slidenum">
              <a:rPr lang="en-US" altLang="en-US"/>
              <a:pPr/>
              <a:t>172</a:t>
            </a:fld>
            <a:endParaRPr lang="en-US" altLang="en-US"/>
          </a:p>
        </p:txBody>
      </p:sp>
      <p:sp>
        <p:nvSpPr>
          <p:cNvPr id="159747" name="TextBox 5">
            <a:extLst>
              <a:ext uri="{FF2B5EF4-FFF2-40B4-BE49-F238E27FC236}">
                <a16:creationId xmlns:a16="http://schemas.microsoft.com/office/drawing/2014/main" id="{3F5C85BC-3045-4457-A039-DF4CF8C99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17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Dalen-Fuchs nodules</a:t>
            </a:r>
          </a:p>
        </p:txBody>
      </p:sp>
      <p:pic>
        <p:nvPicPr>
          <p:cNvPr id="159748" name="Picture 2">
            <a:extLst>
              <a:ext uri="{FF2B5EF4-FFF2-40B4-BE49-F238E27FC236}">
                <a16:creationId xmlns:a16="http://schemas.microsoft.com/office/drawing/2014/main" id="{D8DB099C-C30A-4A73-A47C-2D801E2D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202764C5-F205-47F7-864D-85A61BF73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1">
            <a:extLst>
              <a:ext uri="{FF2B5EF4-FFF2-40B4-BE49-F238E27FC236}">
                <a16:creationId xmlns:a16="http://schemas.microsoft.com/office/drawing/2014/main" id="{3962C69D-9BEA-4954-ACA5-464EEFF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86693-68A0-431D-802F-ACB1872F479E}" type="slidenum">
              <a:rPr lang="en-US" altLang="en-US"/>
              <a:pPr/>
              <a:t>173</a:t>
            </a:fld>
            <a:endParaRPr lang="en-US" altLang="en-US"/>
          </a:p>
        </p:txBody>
      </p:sp>
      <p:sp>
        <p:nvSpPr>
          <p:cNvPr id="160771" name="TextBox 5">
            <a:extLst>
              <a:ext uri="{FF2B5EF4-FFF2-40B4-BE49-F238E27FC236}">
                <a16:creationId xmlns:a16="http://schemas.microsoft.com/office/drawing/2014/main" id="{8DCD0C1A-4689-4D3E-9AD4-456EA1A4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17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Dalen-Fuchs nodules</a:t>
            </a:r>
          </a:p>
        </p:txBody>
      </p:sp>
      <p:pic>
        <p:nvPicPr>
          <p:cNvPr id="160772" name="Picture 1">
            <a:extLst>
              <a:ext uri="{FF2B5EF4-FFF2-40B4-BE49-F238E27FC236}">
                <a16:creationId xmlns:a16="http://schemas.microsoft.com/office/drawing/2014/main" id="{053EF97E-B920-44EC-AA1C-F85CB594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707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813D4F8-9323-415C-8418-34AD0962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1">
            <a:extLst>
              <a:ext uri="{FF2B5EF4-FFF2-40B4-BE49-F238E27FC236}">
                <a16:creationId xmlns:a16="http://schemas.microsoft.com/office/drawing/2014/main" id="{73DD4C8E-9972-418C-8B3E-FAD76E1C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EF7C9C-F114-4F6E-A1CF-D7E6AA64005D}" type="slidenum">
              <a:rPr lang="en-US" altLang="en-US"/>
              <a:pPr/>
              <a:t>174</a:t>
            </a:fld>
            <a:endParaRPr lang="en-US" altLang="en-US"/>
          </a:p>
        </p:txBody>
      </p:sp>
      <p:sp>
        <p:nvSpPr>
          <p:cNvPr id="161795" name="TextBox 5">
            <a:extLst>
              <a:ext uri="{FF2B5EF4-FFF2-40B4-BE49-F238E27FC236}">
                <a16:creationId xmlns:a16="http://schemas.microsoft.com/office/drawing/2014/main" id="{F4B0C055-A388-448A-A58F-51C7522A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825" y="61722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Dalen-Fuchs nodules</a:t>
            </a:r>
          </a:p>
        </p:txBody>
      </p:sp>
      <p:pic>
        <p:nvPicPr>
          <p:cNvPr id="161796" name="Picture 2">
            <a:extLst>
              <a:ext uri="{FF2B5EF4-FFF2-40B4-BE49-F238E27FC236}">
                <a16:creationId xmlns:a16="http://schemas.microsoft.com/office/drawing/2014/main" id="{BB2F0544-4202-4040-8434-5C83B5561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943600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0BB54CA-E006-4512-B253-849FC0A4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C1D7E2E9-2F54-4D5F-A7CB-E17531EFA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Dalen</a:t>
            </a:r>
            <a:r>
              <a:rPr lang="en-US" altLang="en-US" sz="2400" b="1" dirty="0"/>
              <a:t>-</a:t>
            </a:r>
            <a:r>
              <a:rPr lang="en-US" altLang="en-US" sz="2400" b="1" dirty="0">
                <a:solidFill>
                  <a:srgbClr val="666699"/>
                </a:solidFill>
              </a:rPr>
              <a:t>Fuchs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8000"/>
                </a:solidFill>
              </a:rPr>
              <a:t>nodules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6699"/>
                </a:solidFill>
              </a:rPr>
              <a:t>present</a:t>
            </a:r>
            <a:r>
              <a:rPr lang="en-US" altLang="en-US" sz="2400" b="1" dirty="0"/>
              <a:t>: </a:t>
            </a:r>
            <a:r>
              <a:rPr lang="en-US" altLang="en-US" sz="2400" b="1" dirty="0">
                <a:solidFill>
                  <a:srgbClr val="666699"/>
                </a:solidFill>
              </a:rPr>
              <a:t>B</a:t>
            </a:r>
            <a:r>
              <a:rPr lang="en-US" altLang="en-US" sz="2400" b="1" dirty="0">
                <a:solidFill>
                  <a:srgbClr val="008000"/>
                </a:solidFill>
              </a:rPr>
              <a:t>o</a:t>
            </a:r>
            <a:r>
              <a:rPr lang="en-US" altLang="en-US" sz="2400" b="1" dirty="0">
                <a:solidFill>
                  <a:srgbClr val="666699"/>
                </a:solidFill>
              </a:rPr>
              <a:t>t</a:t>
            </a: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88A6270A-A78C-481D-842D-109E3CF8C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21540" name="Text Box 4">
            <a:extLst>
              <a:ext uri="{FF2B5EF4-FFF2-40B4-BE49-F238E27FC236}">
                <a16:creationId xmlns:a16="http://schemas.microsoft.com/office/drawing/2014/main" id="{E9719C64-1393-4397-AEDC-C3A1461F7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21541" name="Text Box 6">
            <a:extLst>
              <a:ext uri="{FF2B5EF4-FFF2-40B4-BE49-F238E27FC236}">
                <a16:creationId xmlns:a16="http://schemas.microsoft.com/office/drawing/2014/main" id="{1BE5D1E4-4738-4B4A-963B-BD9EE4D3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16400"/>
            <a:ext cx="7453313" cy="584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What are </a:t>
            </a:r>
            <a:r>
              <a:rPr lang="en-US" altLang="en-US" sz="1600" b="1">
                <a:solidFill>
                  <a:srgbClr val="008000"/>
                </a:solidFill>
              </a:rPr>
              <a:t>Dalen</a:t>
            </a:r>
            <a:r>
              <a:rPr lang="en-US" altLang="en-US" sz="1600" b="1">
                <a:solidFill>
                  <a:srgbClr val="CC00CC"/>
                </a:solidFill>
              </a:rPr>
              <a:t>-</a:t>
            </a:r>
            <a:r>
              <a:rPr lang="en-US" altLang="en-US" sz="1600" b="1">
                <a:solidFill>
                  <a:srgbClr val="666699"/>
                </a:solidFill>
              </a:rPr>
              <a:t>Fuchs</a:t>
            </a:r>
            <a:r>
              <a:rPr lang="en-US" altLang="en-US" sz="1600">
                <a:solidFill>
                  <a:srgbClr val="CC00CC"/>
                </a:solidFill>
              </a:rPr>
              <a:t> nodules</a:t>
            </a:r>
            <a:r>
              <a:rPr lang="en-US" altLang="en-US" sz="1600" i="1">
                <a:solidFill>
                  <a:srgbClr val="CC00CC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Focal collections of inflammatory cells between Bruch’s membrane and the RPE</a:t>
            </a:r>
          </a:p>
        </p:txBody>
      </p:sp>
      <p:sp>
        <p:nvSpPr>
          <p:cNvPr id="321542" name="Slide Number Placeholder 1">
            <a:extLst>
              <a:ext uri="{FF2B5EF4-FFF2-40B4-BE49-F238E27FC236}">
                <a16:creationId xmlns:a16="http://schemas.microsoft.com/office/drawing/2014/main" id="{4D869C1A-DC3E-4D89-991D-66BEDAEE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DD000E-6D2B-45D7-B6AE-C1ECE68A27A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175</a:t>
            </a:fld>
            <a:endParaRPr lang="en-US" altLang="en-US" sz="1000"/>
          </a:p>
        </p:txBody>
      </p:sp>
      <p:sp>
        <p:nvSpPr>
          <p:cNvPr id="321543" name="TextBox 1">
            <a:extLst>
              <a:ext uri="{FF2B5EF4-FFF2-40B4-BE49-F238E27FC236}">
                <a16:creationId xmlns:a16="http://schemas.microsoft.com/office/drawing/2014/main" id="{AAD3AE20-931B-4C29-B009-795E01BD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4613"/>
            <a:ext cx="8235950" cy="1169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The classic test-association for Dalen-Fuchs nodules is SO/VKH. However, there is another condition,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vastly more common, in which they are seen as well. So, whereas during an exam your first 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to the term </a:t>
            </a:r>
            <a:r>
              <a:rPr lang="en-US" altLang="en-US" sz="1400">
                <a:solidFill>
                  <a:srgbClr val="0000FF"/>
                </a:solidFill>
              </a:rPr>
              <a:t>Dalen-Fuchs nodule </a:t>
            </a:r>
            <a:r>
              <a:rPr lang="en-US" altLang="en-US" sz="1400" i="1">
                <a:solidFill>
                  <a:srgbClr val="0000FF"/>
                </a:solidFill>
              </a:rPr>
              <a:t>should be </a:t>
            </a:r>
            <a:r>
              <a:rPr lang="en-US" altLang="en-US" sz="1400">
                <a:solidFill>
                  <a:srgbClr val="0000FF"/>
                </a:solidFill>
              </a:rPr>
              <a:t>SO/VKH</a:t>
            </a:r>
            <a:r>
              <a:rPr lang="en-US" altLang="en-US" sz="1400" i="1">
                <a:solidFill>
                  <a:srgbClr val="0000FF"/>
                </a:solidFill>
              </a:rPr>
              <a:t>, what condition should come to mind first if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encounter them in the clinic?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FF00"/>
                </a:solidFill>
              </a:rPr>
              <a:t>Sarcoid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07C44FD-4007-481A-BF19-DABC9870B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008000"/>
                </a:solidFill>
              </a:rPr>
              <a:t>Dalen</a:t>
            </a:r>
            <a:r>
              <a:rPr lang="en-US" altLang="en-US" sz="2400" b="1" dirty="0"/>
              <a:t>-</a:t>
            </a:r>
            <a:r>
              <a:rPr lang="en-US" altLang="en-US" sz="2400" b="1" dirty="0">
                <a:solidFill>
                  <a:srgbClr val="666699"/>
                </a:solidFill>
              </a:rPr>
              <a:t>Fuchs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008000"/>
                </a:solidFill>
              </a:rPr>
              <a:t>nodules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666699"/>
                </a:solidFill>
              </a:rPr>
              <a:t>present</a:t>
            </a:r>
            <a:r>
              <a:rPr lang="en-US" altLang="en-US" sz="2400" b="1" dirty="0"/>
              <a:t>: </a:t>
            </a:r>
            <a:r>
              <a:rPr lang="en-US" altLang="en-US" sz="2400" b="1" dirty="0">
                <a:solidFill>
                  <a:srgbClr val="666699"/>
                </a:solidFill>
              </a:rPr>
              <a:t>B</a:t>
            </a:r>
            <a:r>
              <a:rPr lang="en-US" altLang="en-US" sz="2400" b="1" dirty="0">
                <a:solidFill>
                  <a:srgbClr val="008000"/>
                </a:solidFill>
              </a:rPr>
              <a:t>o</a:t>
            </a:r>
            <a:r>
              <a:rPr lang="en-US" altLang="en-US" sz="2400" b="1" dirty="0">
                <a:solidFill>
                  <a:srgbClr val="666699"/>
                </a:solidFill>
              </a:rPr>
              <a:t>t</a:t>
            </a:r>
            <a:r>
              <a:rPr lang="en-US" altLang="en-US" sz="2400" b="1" dirty="0">
                <a:solidFill>
                  <a:srgbClr val="008000"/>
                </a:solidFill>
              </a:rPr>
              <a:t>h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id="{589FE96F-C5BC-49D6-9FEA-4D2B72B95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23588" name="Text Box 4">
            <a:extLst>
              <a:ext uri="{FF2B5EF4-FFF2-40B4-BE49-F238E27FC236}">
                <a16:creationId xmlns:a16="http://schemas.microsoft.com/office/drawing/2014/main" id="{3E10BD54-DC3E-4A6D-B311-A71EDE0B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23589" name="Text Box 6">
            <a:extLst>
              <a:ext uri="{FF2B5EF4-FFF2-40B4-BE49-F238E27FC236}">
                <a16:creationId xmlns:a16="http://schemas.microsoft.com/office/drawing/2014/main" id="{3D7429D7-050C-42D5-9E61-12914E692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216400"/>
            <a:ext cx="7453313" cy="584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CC"/>
                </a:solidFill>
              </a:rPr>
              <a:t>What are </a:t>
            </a:r>
            <a:r>
              <a:rPr lang="en-US" altLang="en-US" sz="1600" b="1">
                <a:solidFill>
                  <a:srgbClr val="008000"/>
                </a:solidFill>
              </a:rPr>
              <a:t>Dalen</a:t>
            </a:r>
            <a:r>
              <a:rPr lang="en-US" altLang="en-US" sz="1600" b="1">
                <a:solidFill>
                  <a:srgbClr val="CC00CC"/>
                </a:solidFill>
              </a:rPr>
              <a:t>-</a:t>
            </a:r>
            <a:r>
              <a:rPr lang="en-US" altLang="en-US" sz="1600" b="1">
                <a:solidFill>
                  <a:srgbClr val="666699"/>
                </a:solidFill>
              </a:rPr>
              <a:t>Fuchs</a:t>
            </a:r>
            <a:r>
              <a:rPr lang="en-US" altLang="en-US" sz="1600">
                <a:solidFill>
                  <a:srgbClr val="CC00CC"/>
                </a:solidFill>
              </a:rPr>
              <a:t> nodules</a:t>
            </a:r>
            <a:r>
              <a:rPr lang="en-US" altLang="en-US" sz="1600" i="1">
                <a:solidFill>
                  <a:srgbClr val="CC00CC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CC"/>
                </a:solidFill>
              </a:rPr>
              <a:t>Focal collections of inflammatory cells between Bruch’s membrane and the RPE</a:t>
            </a:r>
          </a:p>
        </p:txBody>
      </p:sp>
      <p:sp>
        <p:nvSpPr>
          <p:cNvPr id="323590" name="Slide Number Placeholder 1">
            <a:extLst>
              <a:ext uri="{FF2B5EF4-FFF2-40B4-BE49-F238E27FC236}">
                <a16:creationId xmlns:a16="http://schemas.microsoft.com/office/drawing/2014/main" id="{470AACE7-B214-4FCA-8875-CBB9A512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E5B376-073C-45F5-BA98-D4ACD20935D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176</a:t>
            </a:fld>
            <a:endParaRPr lang="en-US" altLang="en-US" sz="1000"/>
          </a:p>
        </p:txBody>
      </p:sp>
      <p:sp>
        <p:nvSpPr>
          <p:cNvPr id="323591" name="TextBox 1">
            <a:extLst>
              <a:ext uri="{FF2B5EF4-FFF2-40B4-BE49-F238E27FC236}">
                <a16:creationId xmlns:a16="http://schemas.microsoft.com/office/drawing/2014/main" id="{ADE43F46-5FFA-40E3-AD59-1F0502FEE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54613"/>
            <a:ext cx="8235950" cy="1169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The classic test-association for Dalen-Fuchs nodules is SO/VKH. However, there is another condition,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vastly more common, in which they are seen as well. So, whereas during an exam your first 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to the term </a:t>
            </a:r>
            <a:r>
              <a:rPr lang="en-US" altLang="en-US" sz="1400">
                <a:solidFill>
                  <a:srgbClr val="0000FF"/>
                </a:solidFill>
              </a:rPr>
              <a:t>Dalen-Fuchs nodule </a:t>
            </a:r>
            <a:r>
              <a:rPr lang="en-US" altLang="en-US" sz="1400" i="1">
                <a:solidFill>
                  <a:srgbClr val="0000FF"/>
                </a:solidFill>
              </a:rPr>
              <a:t>should be </a:t>
            </a:r>
            <a:r>
              <a:rPr lang="en-US" altLang="en-US" sz="1400">
                <a:solidFill>
                  <a:srgbClr val="0000FF"/>
                </a:solidFill>
              </a:rPr>
              <a:t>SO/VKH</a:t>
            </a:r>
            <a:r>
              <a:rPr lang="en-US" altLang="en-US" sz="1400" i="1">
                <a:solidFill>
                  <a:srgbClr val="0000FF"/>
                </a:solidFill>
              </a:rPr>
              <a:t>, what condition should come to mind first if you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solidFill>
                  <a:srgbClr val="0000FF"/>
                </a:solidFill>
              </a:rPr>
              <a:t>encounter them in the clinic?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Sarcoid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6FFF90F5-C15E-41E7-9BB6-2D451FDAC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4ACC94E8-D146-452E-8415-0E3E622C2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25636" name="Text Box 4">
            <a:extLst>
              <a:ext uri="{FF2B5EF4-FFF2-40B4-BE49-F238E27FC236}">
                <a16:creationId xmlns:a16="http://schemas.microsoft.com/office/drawing/2014/main" id="{85100D6E-67A3-4E46-99D2-4513954B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25637" name="Slide Number Placeholder 1">
            <a:extLst>
              <a:ext uri="{FF2B5EF4-FFF2-40B4-BE49-F238E27FC236}">
                <a16:creationId xmlns:a16="http://schemas.microsoft.com/office/drawing/2014/main" id="{D285BA6E-2D80-4011-AD7F-AA07FC557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B7EB3C-4795-43B5-8C0B-3AC0EAEB9EC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177</a:t>
            </a:fld>
            <a:endParaRPr lang="en-US" altLang="en-US" sz="100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AEC2635F-8052-4A40-8957-1FA348260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2A2DDAB4-6DC4-4B7D-8B97-A9310E351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27684" name="Text Box 4">
            <a:extLst>
              <a:ext uri="{FF2B5EF4-FFF2-40B4-BE49-F238E27FC236}">
                <a16:creationId xmlns:a16="http://schemas.microsoft.com/office/drawing/2014/main" id="{0339ACF0-8E83-458D-88D6-9AA63D0C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27685" name="Slide Number Placeholder 1">
            <a:extLst>
              <a:ext uri="{FF2B5EF4-FFF2-40B4-BE49-F238E27FC236}">
                <a16:creationId xmlns:a16="http://schemas.microsoft.com/office/drawing/2014/main" id="{7BF39A13-BFF8-4BC0-94DB-912DABF3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8DAF8-6878-4245-AB0D-8BC73D350D7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75913F4-E6BF-41D8-A89F-DE75B540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666699"/>
                </a:solidFill>
              </a:rPr>
              <a:t>Choriocapillaris is spared: 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FDBEFE33-26BC-4476-BD9A-36C634157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29732" name="Text Box 4">
            <a:extLst>
              <a:ext uri="{FF2B5EF4-FFF2-40B4-BE49-F238E27FC236}">
                <a16:creationId xmlns:a16="http://schemas.microsoft.com/office/drawing/2014/main" id="{334D64CB-6C55-42A4-B894-7DF159165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29733" name="Text Box 6">
            <a:extLst>
              <a:ext uri="{FF2B5EF4-FFF2-40B4-BE49-F238E27FC236}">
                <a16:creationId xmlns:a16="http://schemas.microsoft.com/office/drawing/2014/main" id="{D501374A-5DF3-44BA-892C-5F1C09A5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572000"/>
            <a:ext cx="7391400" cy="5810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666699"/>
                </a:solidFill>
              </a:rPr>
              <a:t>What is the </a:t>
            </a:r>
            <a:r>
              <a:rPr lang="en-US" altLang="en-US" sz="1600">
                <a:solidFill>
                  <a:srgbClr val="666699"/>
                </a:solidFill>
              </a:rPr>
              <a:t>choriocapillaris</a:t>
            </a:r>
            <a:r>
              <a:rPr lang="en-US" altLang="en-US" sz="1600" i="1">
                <a:solidFill>
                  <a:srgbClr val="666699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CCFF"/>
                </a:solidFill>
              </a:rPr>
              <a:t>The innermost portion of the choroid; it is a layer of highly-fenestrated capillaries</a:t>
            </a:r>
          </a:p>
        </p:txBody>
      </p:sp>
      <p:sp>
        <p:nvSpPr>
          <p:cNvPr id="329734" name="Slide Number Placeholder 1">
            <a:extLst>
              <a:ext uri="{FF2B5EF4-FFF2-40B4-BE49-F238E27FC236}">
                <a16:creationId xmlns:a16="http://schemas.microsoft.com/office/drawing/2014/main" id="{C4F096F2-043D-42E6-840B-196B3326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638AB3-E575-4EAB-90D2-F7D87E55B46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179</a:t>
            </a:fld>
            <a:endParaRPr lang="en-US" altLang="en-US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66B99ED-AA02-4CC8-A04B-E32E9C20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BED6FE8-8DE4-4FA6-90E8-0E2B82E9D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558627D-EC81-47D9-AE00-ED0FDC855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504FCD1-33ED-4881-ACEB-B0129D95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altLang="en-US" dirty="0">
                <a:solidFill>
                  <a:srgbClr val="B2B2B2"/>
                </a:solidFill>
              </a:rPr>
              <a:t> one eye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EBCC3D13-3C4D-4C28-B93D-4EBEA24B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9463" name="Slide Number Placeholder 1">
            <a:extLst>
              <a:ext uri="{FF2B5EF4-FFF2-40B4-BE49-F238E27FC236}">
                <a16:creationId xmlns:a16="http://schemas.microsoft.com/office/drawing/2014/main" id="{30C0F3A1-F6DF-4939-B1DD-6E3F5C4A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15F56D-4F2B-44EF-A3D7-A5FC6B2FA1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B1970B-A4BB-4315-972D-A881EC53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--PPV?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--Cataract surgery?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--Trabeculectomy?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</a:t>
            </a:r>
            <a:r>
              <a:rPr lang="en-US" altLang="en-US" sz="1600" i="1" dirty="0" err="1">
                <a:solidFill>
                  <a:srgbClr val="CC00CC"/>
                </a:solidFill>
              </a:rPr>
              <a:t>Cyclocryoablation</a:t>
            </a:r>
            <a:r>
              <a:rPr lang="en-US" altLang="en-US" sz="1600" i="1" dirty="0">
                <a:solidFill>
                  <a:srgbClr val="CC00CC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--Cyclophotocoagulation?</a:t>
            </a:r>
          </a:p>
        </p:txBody>
      </p:sp>
      <p:sp>
        <p:nvSpPr>
          <p:cNvPr id="19465" name="AutoShape 12">
            <a:extLst>
              <a:ext uri="{FF2B5EF4-FFF2-40B4-BE49-F238E27FC236}">
                <a16:creationId xmlns:a16="http://schemas.microsoft.com/office/drawing/2014/main" id="{9AFECB77-78FF-4196-935A-F32ECABD6E3C}"/>
              </a:ext>
            </a:extLst>
          </p:cNvPr>
          <p:cNvSpPr>
            <a:spLocks/>
          </p:cNvSpPr>
          <p:nvPr/>
        </p:nvSpPr>
        <p:spPr bwMode="auto">
          <a:xfrm>
            <a:off x="6370638" y="1981200"/>
            <a:ext cx="228600" cy="1295400"/>
          </a:xfrm>
          <a:prstGeom prst="rightBrace">
            <a:avLst>
              <a:gd name="adj1" fmla="val 3888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96CD2D40-FC3A-440A-A07A-3D1BC281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406650"/>
            <a:ext cx="2017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/>
              <a:t>Which surgery carries the highest risk of SO?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/>
          </a:p>
        </p:txBody>
      </p:sp>
      <p:sp>
        <p:nvSpPr>
          <p:cNvPr id="19467" name="Rectangle 3">
            <a:extLst>
              <a:ext uri="{FF2B5EF4-FFF2-40B4-BE49-F238E27FC236}">
                <a16:creationId xmlns:a16="http://schemas.microsoft.com/office/drawing/2014/main" id="{ABDE5017-4F30-45C7-A08A-BB1728E81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823A3B7D-13A8-46A2-8EAF-5C28A10B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666699"/>
                </a:solidFill>
              </a:rPr>
              <a:t>Choriocapillaris is spared: 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31779" name="Rectangle 3">
            <a:extLst>
              <a:ext uri="{FF2B5EF4-FFF2-40B4-BE49-F238E27FC236}">
                <a16:creationId xmlns:a16="http://schemas.microsoft.com/office/drawing/2014/main" id="{5136BDF6-18B1-40FC-9C5A-F65BD6FDC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31780" name="Text Box 4">
            <a:extLst>
              <a:ext uri="{FF2B5EF4-FFF2-40B4-BE49-F238E27FC236}">
                <a16:creationId xmlns:a16="http://schemas.microsoft.com/office/drawing/2014/main" id="{CF08D7E5-A251-4F8A-B2A5-D51E80F03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1781" name="Text Box 6">
            <a:extLst>
              <a:ext uri="{FF2B5EF4-FFF2-40B4-BE49-F238E27FC236}">
                <a16:creationId xmlns:a16="http://schemas.microsoft.com/office/drawing/2014/main" id="{64A77FC7-96D1-4500-A77F-181EE236C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4572000"/>
            <a:ext cx="7391400" cy="5810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666699"/>
                </a:solidFill>
              </a:rPr>
              <a:t>What is the </a:t>
            </a:r>
            <a:r>
              <a:rPr lang="en-US" altLang="en-US" sz="1600">
                <a:solidFill>
                  <a:srgbClr val="666699"/>
                </a:solidFill>
              </a:rPr>
              <a:t>choriocapillaris</a:t>
            </a:r>
            <a:r>
              <a:rPr lang="en-US" altLang="en-US" sz="1600" i="1">
                <a:solidFill>
                  <a:srgbClr val="666699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666699"/>
                </a:solidFill>
              </a:rPr>
              <a:t>The innermost portion of the choroid; it is a layer of highly-fenestrated capillaries</a:t>
            </a:r>
          </a:p>
        </p:txBody>
      </p:sp>
      <p:sp>
        <p:nvSpPr>
          <p:cNvPr id="331782" name="Slide Number Placeholder 1">
            <a:extLst>
              <a:ext uri="{FF2B5EF4-FFF2-40B4-BE49-F238E27FC236}">
                <a16:creationId xmlns:a16="http://schemas.microsoft.com/office/drawing/2014/main" id="{FBB30924-7198-432F-B56E-3CFA5E0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12EF7B-EEE8-4D85-AD62-86EE0B7FAE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180</a:t>
            </a:fld>
            <a:endParaRPr lang="en-US" altLang="en-US" sz="100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823A3B7D-13A8-46A2-8EAF-5C28A10B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666699"/>
                </a:solidFill>
              </a:rPr>
              <a:t>Choriocapillaris is spared: 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33827" name="Text Box 4">
            <a:extLst>
              <a:ext uri="{FF2B5EF4-FFF2-40B4-BE49-F238E27FC236}">
                <a16:creationId xmlns:a16="http://schemas.microsoft.com/office/drawing/2014/main" id="{7F0F904A-620C-49AE-A0E5-644D6396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3828" name="Slide Number Placeholder 1">
            <a:extLst>
              <a:ext uri="{FF2B5EF4-FFF2-40B4-BE49-F238E27FC236}">
                <a16:creationId xmlns:a16="http://schemas.microsoft.com/office/drawing/2014/main" id="{854098FC-0890-4167-90DF-4EE7904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E654F-59C3-4BE1-96FA-71BC00700AA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181</a:t>
            </a:fld>
            <a:endParaRPr lang="en-US" altLang="en-US" sz="1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4619F-C77A-48AF-9234-C43B597EA740}"/>
              </a:ext>
            </a:extLst>
          </p:cNvPr>
          <p:cNvSpPr/>
          <p:nvPr/>
        </p:nvSpPr>
        <p:spPr>
          <a:xfrm>
            <a:off x="1066800" y="3886200"/>
            <a:ext cx="4648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830" name="TextBox 4">
            <a:extLst>
              <a:ext uri="{FF2B5EF4-FFF2-40B4-BE49-F238E27FC236}">
                <a16:creationId xmlns:a16="http://schemas.microsoft.com/office/drawing/2014/main" id="{1122E6D5-9732-4269-9D10-0A796FE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800600"/>
            <a:ext cx="80010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A word of clarification is in order. Much is made about the presence/absence of choriocapillaris involvement as a feature distinguishing between SO and VKH. And it  is true: The choriocapillaris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spared in SO, and it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affected in VKH. </a:t>
            </a:r>
            <a:endParaRPr lang="en-US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92768755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823A3B7D-13A8-46A2-8EAF-5C28A10B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666699"/>
                </a:solidFill>
              </a:rPr>
              <a:t>Choriocapillaris is spared: 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33827" name="Text Box 4">
            <a:extLst>
              <a:ext uri="{FF2B5EF4-FFF2-40B4-BE49-F238E27FC236}">
                <a16:creationId xmlns:a16="http://schemas.microsoft.com/office/drawing/2014/main" id="{7F0F904A-620C-49AE-A0E5-644D6396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3828" name="Slide Number Placeholder 1">
            <a:extLst>
              <a:ext uri="{FF2B5EF4-FFF2-40B4-BE49-F238E27FC236}">
                <a16:creationId xmlns:a16="http://schemas.microsoft.com/office/drawing/2014/main" id="{854098FC-0890-4167-90DF-4EE7904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E654F-59C3-4BE1-96FA-71BC00700AA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182</a:t>
            </a:fld>
            <a:endParaRPr lang="en-US" altLang="en-US" sz="1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4619F-C77A-48AF-9234-C43B597EA740}"/>
              </a:ext>
            </a:extLst>
          </p:cNvPr>
          <p:cNvSpPr/>
          <p:nvPr/>
        </p:nvSpPr>
        <p:spPr>
          <a:xfrm>
            <a:off x="1066800" y="3886200"/>
            <a:ext cx="4648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830" name="TextBox 4">
            <a:extLst>
              <a:ext uri="{FF2B5EF4-FFF2-40B4-BE49-F238E27FC236}">
                <a16:creationId xmlns:a16="http://schemas.microsoft.com/office/drawing/2014/main" id="{1122E6D5-9732-4269-9D10-0A796FE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800600"/>
            <a:ext cx="80010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A word of clarification is in order. Much is made about the presence/absence of choriocapillaris involvement as a feature distinguishing between SO and VKH. And it  is true: The choriocapillaris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spared in SO, and it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affected in VKH. </a:t>
            </a:r>
            <a:r>
              <a:rPr lang="en-US" altLang="en-US" sz="1600" dirty="0">
                <a:solidFill>
                  <a:srgbClr val="0000FF"/>
                </a:solidFill>
              </a:rPr>
              <a:t>But note that the choriocapillaris is spared during the Acute </a:t>
            </a:r>
            <a:r>
              <a:rPr lang="en-US" altLang="en-US" sz="1600" dirty="0" err="1">
                <a:solidFill>
                  <a:srgbClr val="0000FF"/>
                </a:solidFill>
              </a:rPr>
              <a:t>Uveitic</a:t>
            </a:r>
            <a:r>
              <a:rPr lang="en-US" altLang="en-US" sz="1600" dirty="0">
                <a:solidFill>
                  <a:srgbClr val="0000FF"/>
                </a:solidFill>
              </a:rPr>
              <a:t> stage of VKH—it’s only later, during the Chronic Recurrent stage, that it becomes involved. </a:t>
            </a:r>
            <a:endParaRPr lang="en-US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926055699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823A3B7D-13A8-46A2-8EAF-5C28A10BE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666699"/>
                </a:solidFill>
              </a:rPr>
              <a:t>Choriocapillaris is spared: SO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sp>
        <p:nvSpPr>
          <p:cNvPr id="333827" name="Text Box 4">
            <a:extLst>
              <a:ext uri="{FF2B5EF4-FFF2-40B4-BE49-F238E27FC236}">
                <a16:creationId xmlns:a16="http://schemas.microsoft.com/office/drawing/2014/main" id="{7F0F904A-620C-49AE-A0E5-644D6396A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3828" name="Slide Number Placeholder 1">
            <a:extLst>
              <a:ext uri="{FF2B5EF4-FFF2-40B4-BE49-F238E27FC236}">
                <a16:creationId xmlns:a16="http://schemas.microsoft.com/office/drawing/2014/main" id="{854098FC-0890-4167-90DF-4EE79043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E654F-59C3-4BE1-96FA-71BC00700AA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183</a:t>
            </a:fld>
            <a:endParaRPr lang="en-US" altLang="en-US" sz="10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64619F-C77A-48AF-9234-C43B597EA740}"/>
              </a:ext>
            </a:extLst>
          </p:cNvPr>
          <p:cNvSpPr/>
          <p:nvPr/>
        </p:nvSpPr>
        <p:spPr>
          <a:xfrm>
            <a:off x="1066800" y="3886200"/>
            <a:ext cx="4648200" cy="76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830" name="TextBox 4">
            <a:extLst>
              <a:ext uri="{FF2B5EF4-FFF2-40B4-BE49-F238E27FC236}">
                <a16:creationId xmlns:a16="http://schemas.microsoft.com/office/drawing/2014/main" id="{1122E6D5-9732-4269-9D10-0A796FE7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8" y="4800600"/>
            <a:ext cx="80010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A word of clarification is in order. Much is made about the presence/absence of choriocapillaris involvement as a feature distinguishing between SO and VKH. And it  is true: The choriocapillaris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spared in SO, and it </a:t>
            </a:r>
            <a:r>
              <a:rPr lang="en-US" altLang="en-US" sz="1600" b="1" dirty="0"/>
              <a:t>is</a:t>
            </a:r>
            <a:r>
              <a:rPr lang="en-US" altLang="en-US" sz="1600" dirty="0"/>
              <a:t> affected in VKH. </a:t>
            </a:r>
            <a:r>
              <a:rPr lang="en-US" altLang="en-US" sz="1600" dirty="0">
                <a:solidFill>
                  <a:srgbClr val="0000FF"/>
                </a:solidFill>
              </a:rPr>
              <a:t>But note that the choriocapillaris is spared during the Acute </a:t>
            </a:r>
            <a:r>
              <a:rPr lang="en-US" altLang="en-US" sz="1600" dirty="0" err="1">
                <a:solidFill>
                  <a:srgbClr val="0000FF"/>
                </a:solidFill>
              </a:rPr>
              <a:t>Uveitic</a:t>
            </a:r>
            <a:r>
              <a:rPr lang="en-US" altLang="en-US" sz="1600" dirty="0">
                <a:solidFill>
                  <a:srgbClr val="0000FF"/>
                </a:solidFill>
              </a:rPr>
              <a:t> stage of VKH—it’s only later, during the Chronic Recurrent stage, that it becomes involved. </a:t>
            </a:r>
            <a:r>
              <a:rPr lang="en-US" altLang="en-US" sz="1600" dirty="0"/>
              <a:t>Thus, choriocapillaris status does not distinguish between SO and VKH so much as </a:t>
            </a:r>
            <a:r>
              <a:rPr lang="en-US" altLang="en-US" sz="1600" b="1" i="1" dirty="0"/>
              <a:t>it distinguishes between the different stages of VKH.</a:t>
            </a:r>
            <a:r>
              <a:rPr lang="en-US" altLang="en-US" sz="1600" dirty="0"/>
              <a:t> (We’ll drill down on the stages of VKH shortly.)</a:t>
            </a:r>
            <a:endParaRPr lang="en-US" alt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87051054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486EB19D-EFB9-4A76-BCBB-6399275E6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3200CDBA-3B93-4A21-93F1-C1DB068F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35876" name="Text Box 4">
            <a:extLst>
              <a:ext uri="{FF2B5EF4-FFF2-40B4-BE49-F238E27FC236}">
                <a16:creationId xmlns:a16="http://schemas.microsoft.com/office/drawing/2014/main" id="{A99A848E-D024-4636-83B5-F50216443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5877" name="Slide Number Placeholder 1">
            <a:extLst>
              <a:ext uri="{FF2B5EF4-FFF2-40B4-BE49-F238E27FC236}">
                <a16:creationId xmlns:a16="http://schemas.microsoft.com/office/drawing/2014/main" id="{55C61BCA-07C1-4E42-A649-5444B41C2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04F17C-FBCC-4472-A0BC-082A009EE2B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ABBCB208-A336-4625-8882-55FE44C4B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9556AFC5-E49D-4B4A-A7CB-16952BA26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37924" name="Text Box 4">
            <a:extLst>
              <a:ext uri="{FF2B5EF4-FFF2-40B4-BE49-F238E27FC236}">
                <a16:creationId xmlns:a16="http://schemas.microsoft.com/office/drawing/2014/main" id="{E2E6993E-88A9-4CB5-859F-3BA2CD55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7925" name="Slide Number Placeholder 1">
            <a:extLst>
              <a:ext uri="{FF2B5EF4-FFF2-40B4-BE49-F238E27FC236}">
                <a16:creationId xmlns:a16="http://schemas.microsoft.com/office/drawing/2014/main" id="{D6860C2B-11C5-4821-89A5-739FF58F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B25EC3-8C78-4DF9-9995-7E167B508EB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VKH</a:t>
            </a:r>
            <a:endParaRPr lang="en-US" alt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A6321566-090A-4C27-A585-A009AFB1C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63EA0944-1C08-4BB9-B814-DD5EF308E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39973" name="Slide Number Placeholder 1">
            <a:extLst>
              <a:ext uri="{FF2B5EF4-FFF2-40B4-BE49-F238E27FC236}">
                <a16:creationId xmlns:a16="http://schemas.microsoft.com/office/drawing/2014/main" id="{AD43D9F9-5609-4C6E-A6BF-91F63129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EE7FB5-3358-40A6-B89B-C802824E9E9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186</a:t>
            </a:fld>
            <a:endParaRPr lang="en-US" altLang="en-US" sz="1000"/>
          </a:p>
        </p:txBody>
      </p:sp>
      <p:sp>
        <p:nvSpPr>
          <p:cNvPr id="339974" name="TextBox 1">
            <a:extLst>
              <a:ext uri="{FF2B5EF4-FFF2-40B4-BE49-F238E27FC236}">
                <a16:creationId xmlns:a16="http://schemas.microsoft.com/office/drawing/2014/main" id="{C0DD17C4-FC26-4059-95C2-E7653EDE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</a:t>
            </a:r>
            <a:r>
              <a:rPr lang="en-US" altLang="en-US" sz="1600">
                <a:solidFill>
                  <a:srgbClr val="0000FF"/>
                </a:solidFill>
              </a:rPr>
              <a:t>other</a:t>
            </a:r>
            <a:r>
              <a:rPr lang="en-US" altLang="en-US" sz="1600" i="1">
                <a:solidFill>
                  <a:srgbClr val="0000FF"/>
                </a:solidFill>
              </a:rPr>
              <a:t> ethnic groups are frequently affected?</a:t>
            </a:r>
            <a:endParaRPr lang="en-US" altLang="en-US" sz="1600" i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relatively high level of skin pigmentation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VKH</a:t>
            </a:r>
            <a:endParaRPr lang="en-US" alt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E4D31693-163A-470E-ACDE-2DD1AFD26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48389588-EBC8-484D-911D-7A9C49C1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42021" name="Slide Number Placeholder 1">
            <a:extLst>
              <a:ext uri="{FF2B5EF4-FFF2-40B4-BE49-F238E27FC236}">
                <a16:creationId xmlns:a16="http://schemas.microsoft.com/office/drawing/2014/main" id="{F5142A5B-A642-4F50-AB1B-444A4BB4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A62C5F-A9DC-4D0D-9141-5DD08D0134D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187</a:t>
            </a:fld>
            <a:endParaRPr lang="en-US" altLang="en-US" sz="1000"/>
          </a:p>
        </p:txBody>
      </p:sp>
      <p:sp>
        <p:nvSpPr>
          <p:cNvPr id="342022" name="TextBox 1">
            <a:extLst>
              <a:ext uri="{FF2B5EF4-FFF2-40B4-BE49-F238E27FC236}">
                <a16:creationId xmlns:a16="http://schemas.microsoft.com/office/drawing/2014/main" id="{34FC6B8A-2EA0-497F-8C53-3C093762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FF"/>
                </a:solidFill>
              </a:rPr>
              <a:t>What </a:t>
            </a:r>
            <a:r>
              <a:rPr lang="en-US" altLang="en-US" sz="1600">
                <a:solidFill>
                  <a:srgbClr val="0000FF"/>
                </a:solidFill>
              </a:rPr>
              <a:t>other</a:t>
            </a:r>
            <a:r>
              <a:rPr lang="en-US" altLang="en-US" sz="1600" i="1">
                <a:solidFill>
                  <a:srgbClr val="0000FF"/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Native-Americans; Middle Easterners</a:t>
            </a:r>
            <a:endParaRPr lang="en-US" altLang="en-US" sz="16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FF00"/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relatively high level of skin pigmentation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VKH</a:t>
            </a:r>
            <a:endParaRPr lang="en-US" alt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D528BD86-3A5A-4CC1-B39E-3B9AAB80B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B59D649F-72B7-4DC6-9C99-39F9D541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44069" name="Slide Number Placeholder 1">
            <a:extLst>
              <a:ext uri="{FF2B5EF4-FFF2-40B4-BE49-F238E27FC236}">
                <a16:creationId xmlns:a16="http://schemas.microsoft.com/office/drawing/2014/main" id="{A67BE0F8-AA07-43D3-A48E-106B8FDE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981496-9A9B-4364-AC3B-CFBB898EFD6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188</a:t>
            </a:fld>
            <a:endParaRPr lang="en-US" altLang="en-US" sz="1000"/>
          </a:p>
        </p:txBody>
      </p:sp>
      <p:sp>
        <p:nvSpPr>
          <p:cNvPr id="344070" name="TextBox 1">
            <a:extLst>
              <a:ext uri="{FF2B5EF4-FFF2-40B4-BE49-F238E27FC236}">
                <a16:creationId xmlns:a16="http://schemas.microsoft.com/office/drawing/2014/main" id="{95D8FB66-6F29-49E5-BCDA-266D9ED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</a:t>
            </a:r>
            <a:r>
              <a:rPr lang="en-US" altLang="en-US" sz="1600" dirty="0">
                <a:solidFill>
                  <a:srgbClr val="0000FF"/>
                </a:solidFill>
              </a:rPr>
              <a:t>other</a:t>
            </a:r>
            <a:r>
              <a:rPr lang="en-US" altLang="en-US" sz="1600" i="1" dirty="0">
                <a:solidFill>
                  <a:srgbClr val="0000FF"/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Hispanics, Asians, Native-Americans, Middle Easterners—what is the common thread?</a:t>
            </a:r>
            <a:endParaRPr lang="en-US" altLang="en-US" sz="1600" i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FFFF00"/>
                </a:solidFill>
              </a:rPr>
              <a:t>A relatively high level of skin pigmentation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VKH</a:t>
            </a:r>
            <a:endParaRPr lang="en-US" altLang="en-US" sz="2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6115" name="Rectangle 3">
            <a:extLst>
              <a:ext uri="{FF2B5EF4-FFF2-40B4-BE49-F238E27FC236}">
                <a16:creationId xmlns:a16="http://schemas.microsoft.com/office/drawing/2014/main" id="{8CE3DD77-F4F8-41B1-B1BC-93AFC9966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46116" name="Text Box 4">
            <a:extLst>
              <a:ext uri="{FF2B5EF4-FFF2-40B4-BE49-F238E27FC236}">
                <a16:creationId xmlns:a16="http://schemas.microsoft.com/office/drawing/2014/main" id="{6AA67C00-2B82-4916-A53C-1D954D9D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46117" name="Slide Number Placeholder 1">
            <a:extLst>
              <a:ext uri="{FF2B5EF4-FFF2-40B4-BE49-F238E27FC236}">
                <a16:creationId xmlns:a16="http://schemas.microsoft.com/office/drawing/2014/main" id="{C589440A-1BBE-4F3D-ABD0-A9FE565D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F21C44-40D4-4F4A-8629-4F8E5F428A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189</a:t>
            </a:fld>
            <a:endParaRPr lang="en-US" altLang="en-US" sz="1000"/>
          </a:p>
        </p:txBody>
      </p:sp>
      <p:sp>
        <p:nvSpPr>
          <p:cNvPr id="346118" name="TextBox 1">
            <a:extLst>
              <a:ext uri="{FF2B5EF4-FFF2-40B4-BE49-F238E27FC236}">
                <a16:creationId xmlns:a16="http://schemas.microsoft.com/office/drawing/2014/main" id="{8DAAC800-3FD1-4A8D-B65F-6F0C631DC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What </a:t>
            </a:r>
            <a:r>
              <a:rPr lang="en-US" altLang="en-US" sz="1600" dirty="0">
                <a:solidFill>
                  <a:srgbClr val="0000FF"/>
                </a:solidFill>
              </a:rPr>
              <a:t>other</a:t>
            </a:r>
            <a:r>
              <a:rPr lang="en-US" altLang="en-US" sz="1600" i="1" dirty="0">
                <a:solidFill>
                  <a:srgbClr val="0000FF"/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>
                <a:solidFill>
                  <a:srgbClr val="0000FF"/>
                </a:solidFill>
              </a:rPr>
              <a:t>Hispanics, Asians, Native-Americans, Middle Easterners—what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A relatively high level of skin pigmentation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76A1810-3BA1-4A46-B60B-270281823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4B4370-6A4E-43E4-A64B-197A3694D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A2C4C0B7-2F0B-4873-BA07-A6BAE2D47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504FCD1-33ED-4881-ACEB-B0129D95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</a:t>
            </a:r>
            <a:r>
              <a:rPr lang="en-US" altLang="en-US" dirty="0">
                <a:solidFill>
                  <a:srgbClr val="B2B2B2"/>
                </a:solidFill>
              </a:rPr>
              <a:t> one eye</a:t>
            </a: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4E4B4122-D649-4DBC-BC2D-C8F519659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0487" name="Slide Number Placeholder 1">
            <a:extLst>
              <a:ext uri="{FF2B5EF4-FFF2-40B4-BE49-F238E27FC236}">
                <a16:creationId xmlns:a16="http://schemas.microsoft.com/office/drawing/2014/main" id="{248B1A89-F1D8-4ACC-856A-5224C0B1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AAF522-9D78-4253-A870-9ED5C4A93A9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B1970B-A4BB-4315-972D-A881EC53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</a:t>
            </a:r>
            <a:r>
              <a:rPr lang="en-US" altLang="en-US" sz="1600" b="1" i="1" dirty="0">
                <a:solidFill>
                  <a:srgbClr val="CC00CC"/>
                </a:solidFill>
              </a:rPr>
              <a:t>PPV!</a:t>
            </a:r>
            <a:endParaRPr lang="en-US" altLang="en-US" sz="1600" b="1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--Cataract surgery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--Trabeculectomy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i="1" dirty="0" err="1">
                <a:solidFill>
                  <a:schemeClr val="bg1">
                    <a:lumMod val="65000"/>
                  </a:schemeClr>
                </a:solidFill>
              </a:rPr>
              <a:t>Cyclocryoablation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--Cyclophotocoagulation</a:t>
            </a:r>
          </a:p>
        </p:txBody>
      </p:sp>
      <p:sp>
        <p:nvSpPr>
          <p:cNvPr id="20489" name="AutoShape 12">
            <a:extLst>
              <a:ext uri="{FF2B5EF4-FFF2-40B4-BE49-F238E27FC236}">
                <a16:creationId xmlns:a16="http://schemas.microsoft.com/office/drawing/2014/main" id="{664675CF-9ECF-43BE-8AD7-1058D774BC96}"/>
              </a:ext>
            </a:extLst>
          </p:cNvPr>
          <p:cNvSpPr>
            <a:spLocks/>
          </p:cNvSpPr>
          <p:nvPr/>
        </p:nvSpPr>
        <p:spPr bwMode="auto">
          <a:xfrm>
            <a:off x="6370638" y="1981200"/>
            <a:ext cx="228600" cy="1295400"/>
          </a:xfrm>
          <a:prstGeom prst="rightBrace">
            <a:avLst>
              <a:gd name="adj1" fmla="val 3888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09852B34-7C26-4574-96E1-C8CBE1D0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406650"/>
            <a:ext cx="2017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/>
              <a:t>Which surgery carries the highest risk of SO?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Vitrectomy</a:t>
            </a:r>
          </a:p>
        </p:txBody>
      </p:sp>
      <p:sp>
        <p:nvSpPr>
          <p:cNvPr id="20491" name="Rectangle 3">
            <a:extLst>
              <a:ext uri="{FF2B5EF4-FFF2-40B4-BE49-F238E27FC236}">
                <a16:creationId xmlns:a16="http://schemas.microsoft.com/office/drawing/2014/main" id="{E75401FD-CF5B-44CB-B860-2B5DD294A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VKH</a:t>
            </a:r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7D20CA5C-97FE-4CCF-926A-A4E531C78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48164" name="Text Box 4">
            <a:extLst>
              <a:ext uri="{FF2B5EF4-FFF2-40B4-BE49-F238E27FC236}">
                <a16:creationId xmlns:a16="http://schemas.microsoft.com/office/drawing/2014/main" id="{B5DFDB48-E5E1-466C-BE3C-B59233D2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48165" name="Slide Number Placeholder 1">
            <a:extLst>
              <a:ext uri="{FF2B5EF4-FFF2-40B4-BE49-F238E27FC236}">
                <a16:creationId xmlns:a16="http://schemas.microsoft.com/office/drawing/2014/main" id="{8E172AE0-9527-44AA-8023-FB1F3ABA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75C8CA-10C7-4447-9184-4DC9EF54615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190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Easterners—what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rgbClr val="0000FF"/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593090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Actually, no, 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indicates that pigmentation is not the sole contributor to the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process</a:t>
            </a:r>
          </a:p>
        </p:txBody>
      </p:sp>
      <p:sp>
        <p:nvSpPr>
          <p:cNvPr id="348169" name="TextBox 3">
            <a:extLst>
              <a:ext uri="{FF2B5EF4-FFF2-40B4-BE49-F238E27FC236}">
                <a16:creationId xmlns:a16="http://schemas.microsoft.com/office/drawing/2014/main" id="{D0E721A8-FEBE-4913-889D-80C7210F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2757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and Africans?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VKH</a:t>
            </a:r>
          </a:p>
        </p:txBody>
      </p:sp>
      <p:sp>
        <p:nvSpPr>
          <p:cNvPr id="350211" name="Rectangle 3">
            <a:extLst>
              <a:ext uri="{FF2B5EF4-FFF2-40B4-BE49-F238E27FC236}">
                <a16:creationId xmlns:a16="http://schemas.microsoft.com/office/drawing/2014/main" id="{B6BC815F-D625-447D-BD36-D711A83C2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50212" name="Text Box 4">
            <a:extLst>
              <a:ext uri="{FF2B5EF4-FFF2-40B4-BE49-F238E27FC236}">
                <a16:creationId xmlns:a16="http://schemas.microsoft.com/office/drawing/2014/main" id="{EDF07400-BF87-4035-932E-44B8E400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50213" name="Slide Number Placeholder 1">
            <a:extLst>
              <a:ext uri="{FF2B5EF4-FFF2-40B4-BE49-F238E27FC236}">
                <a16:creationId xmlns:a16="http://schemas.microsoft.com/office/drawing/2014/main" id="{FFF90E5E-29D8-45AA-9E67-4ADA378F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CD94DD-5E9F-4BA6-B8DA-0ED06640669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191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Easterners—what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rgbClr val="0000FF"/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593090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rgbClr val="0000FF"/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indicates that pigmentation is not the sole contributor to the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process</a:t>
            </a:r>
          </a:p>
        </p:txBody>
      </p:sp>
      <p:sp>
        <p:nvSpPr>
          <p:cNvPr id="350217" name="TextBox 3">
            <a:extLst>
              <a:ext uri="{FF2B5EF4-FFF2-40B4-BE49-F238E27FC236}">
                <a16:creationId xmlns:a16="http://schemas.microsoft.com/office/drawing/2014/main" id="{C3DA055D-A852-44F3-AEC1-9667640E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but </a:t>
            </a:r>
            <a:r>
              <a:rPr lang="en-US" altLang="en-US" sz="2400" b="1">
                <a:latin typeface="Segoe Script" panose="020B0504020000000003" pitchFamily="34" charset="0"/>
              </a:rPr>
              <a:t>not</a:t>
            </a:r>
            <a:r>
              <a:rPr lang="en-US" altLang="en-US" sz="2400">
                <a:latin typeface="Segoe Script" panose="020B0504020000000003" pitchFamily="34" charset="0"/>
              </a:rPr>
              <a:t> Africans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VKH</a:t>
            </a:r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7BC9F41D-1702-4146-8C2F-EAE0EEA1B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52260" name="Text Box 4">
            <a:extLst>
              <a:ext uri="{FF2B5EF4-FFF2-40B4-BE49-F238E27FC236}">
                <a16:creationId xmlns:a16="http://schemas.microsoft.com/office/drawing/2014/main" id="{1E454B23-4C5F-4397-8FC5-07054AB7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52261" name="Slide Number Placeholder 1">
            <a:extLst>
              <a:ext uri="{FF2B5EF4-FFF2-40B4-BE49-F238E27FC236}">
                <a16:creationId xmlns:a16="http://schemas.microsoft.com/office/drawing/2014/main" id="{075B7DE4-B463-4B9C-AAA9-E6DD02B6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D8D3AB-BB07-465F-A4C8-1D27643AE9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192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Easterners—what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rgbClr val="0000FF"/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593090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rgbClr val="0000FF"/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What does indicate about the disease process?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It indicates that pigmentation is not the sole contributor to the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dz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process</a:t>
            </a:r>
          </a:p>
        </p:txBody>
      </p:sp>
      <p:sp>
        <p:nvSpPr>
          <p:cNvPr id="352265" name="TextBox 3">
            <a:extLst>
              <a:ext uri="{FF2B5EF4-FFF2-40B4-BE49-F238E27FC236}">
                <a16:creationId xmlns:a16="http://schemas.microsoft.com/office/drawing/2014/main" id="{70C96E1C-8329-479F-B0B0-2902BE601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but </a:t>
            </a:r>
            <a:r>
              <a:rPr lang="en-US" altLang="en-US" sz="2400" b="1">
                <a:latin typeface="Segoe Script" panose="020B0504020000000003" pitchFamily="34" charset="0"/>
              </a:rPr>
              <a:t>not</a:t>
            </a:r>
            <a:r>
              <a:rPr lang="en-US" altLang="en-US" sz="2400">
                <a:latin typeface="Segoe Script" panose="020B0504020000000003" pitchFamily="34" charset="0"/>
              </a:rPr>
              <a:t> Africans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/>
              <a:t>Hispanics, Asians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n-US" altLang="en-US" sz="2400" b="1" dirty="0">
                <a:solidFill>
                  <a:schemeClr val="bg1">
                    <a:lumMod val="85000"/>
                  </a:schemeClr>
                </a:solidFill>
              </a:rPr>
              <a:t>VKH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71D1091D-C834-4BB2-9EBD-65D7F3391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54308" name="Text Box 4">
            <a:extLst>
              <a:ext uri="{FF2B5EF4-FFF2-40B4-BE49-F238E27FC236}">
                <a16:creationId xmlns:a16="http://schemas.microsoft.com/office/drawing/2014/main" id="{CC3B4B38-6D0A-426E-ACB5-B709F62CC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54309" name="Slide Number Placeholder 1">
            <a:extLst>
              <a:ext uri="{FF2B5EF4-FFF2-40B4-BE49-F238E27FC236}">
                <a16:creationId xmlns:a16="http://schemas.microsoft.com/office/drawing/2014/main" id="{AF81B086-6655-46CF-AED4-0A6E16E4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5277EC-0F88-4FAC-A72C-DF24C873EB5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193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Easterners—what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rgbClr val="0000FF"/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593090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rgbClr val="0000FF"/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rgbClr val="0000FF"/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rgbClr val="0000FF"/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rgbClr val="0000FF"/>
                </a:solidFill>
              </a:rPr>
              <a:t>It indicates that pigmentation is not the sole contributor to the </a:t>
            </a:r>
            <a:r>
              <a:rPr lang="en-US" sz="1400" dirty="0" err="1">
                <a:solidFill>
                  <a:srgbClr val="0000FF"/>
                </a:solidFill>
              </a:rPr>
              <a:t>dz</a:t>
            </a:r>
            <a:r>
              <a:rPr lang="en-US" sz="1400" dirty="0">
                <a:solidFill>
                  <a:srgbClr val="0000FF"/>
                </a:solidFill>
              </a:rPr>
              <a:t> process</a:t>
            </a:r>
          </a:p>
        </p:txBody>
      </p:sp>
      <p:sp>
        <p:nvSpPr>
          <p:cNvPr id="354313" name="TextBox 3">
            <a:extLst>
              <a:ext uri="{FF2B5EF4-FFF2-40B4-BE49-F238E27FC236}">
                <a16:creationId xmlns:a16="http://schemas.microsoft.com/office/drawing/2014/main" id="{945807A9-7905-4990-906D-1873E9536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Segoe Script" panose="020B0504020000000003" pitchFamily="34" charset="0"/>
              </a:rPr>
              <a:t>, but </a:t>
            </a:r>
            <a:r>
              <a:rPr lang="en-US" altLang="en-US" sz="2400" b="1">
                <a:latin typeface="Segoe Script" panose="020B0504020000000003" pitchFamily="34" charset="0"/>
              </a:rPr>
              <a:t>not</a:t>
            </a:r>
            <a:r>
              <a:rPr lang="en-US" altLang="en-US" sz="2400">
                <a:latin typeface="Segoe Script" panose="020B0504020000000003" pitchFamily="34" charset="0"/>
              </a:rPr>
              <a:t> Africans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Hispanics, Asians: </a:t>
            </a: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</a:rPr>
              <a:t>VKH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19AE942F-8EEB-450B-875D-684D55B1C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62500" name="Text Box 4">
            <a:extLst>
              <a:ext uri="{FF2B5EF4-FFF2-40B4-BE49-F238E27FC236}">
                <a16:creationId xmlns:a16="http://schemas.microsoft.com/office/drawing/2014/main" id="{20785C5C-CBF8-4891-8FB1-F99834AA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2501" name="Slide Number Placeholder 1">
            <a:extLst>
              <a:ext uri="{FF2B5EF4-FFF2-40B4-BE49-F238E27FC236}">
                <a16:creationId xmlns:a16="http://schemas.microsoft.com/office/drawing/2014/main" id="{98D3E779-FC6F-41EC-A6DF-7F2AF8A4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473A9-9F1B-4939-A11A-7DD96C8270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194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614045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indicates that pigmentation is not the sole </a:t>
            </a:r>
            <a:r>
              <a:rPr lang="en-US" sz="1400" b="1" dirty="0">
                <a:solidFill>
                  <a:srgbClr val="0000FF"/>
                </a:solidFill>
              </a:rPr>
              <a:t>contributor to the </a:t>
            </a:r>
            <a:r>
              <a:rPr lang="en-US" sz="1400" b="1" dirty="0" err="1">
                <a:solidFill>
                  <a:srgbClr val="0000FF"/>
                </a:solidFill>
              </a:rPr>
              <a:t>dz</a:t>
            </a:r>
            <a:r>
              <a:rPr lang="en-US" sz="1400" b="1" dirty="0">
                <a:solidFill>
                  <a:srgbClr val="0000FF"/>
                </a:solidFill>
              </a:rPr>
              <a:t> process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452E96E-5037-4970-9965-0A662C96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, but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Africans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C8B886-AAEE-4EFA-BD5A-D8A0FD995168}"/>
              </a:ext>
            </a:extLst>
          </p:cNvPr>
          <p:cNvSpPr/>
          <p:nvPr/>
        </p:nvSpPr>
        <p:spPr>
          <a:xfrm>
            <a:off x="5029200" y="5740400"/>
            <a:ext cx="2717800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2507" name="TextBox 3">
            <a:extLst>
              <a:ext uri="{FF2B5EF4-FFF2-40B4-BE49-F238E27FC236}">
                <a16:creationId xmlns:a16="http://schemas.microsoft.com/office/drawing/2014/main" id="{E5DF0504-1A6C-463E-8D10-602B1EF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41" y="4254500"/>
            <a:ext cx="6943311" cy="138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</a:rPr>
              <a:t>Speaking of contributing to the </a:t>
            </a:r>
            <a:r>
              <a:rPr lang="en-US" altLang="en-US" sz="1400" i="1" dirty="0" err="1">
                <a:solidFill>
                  <a:schemeClr val="bg1"/>
                </a:solidFill>
              </a:rPr>
              <a:t>dz</a:t>
            </a:r>
            <a:r>
              <a:rPr lang="en-US" altLang="en-US" sz="1400" i="1" dirty="0">
                <a:solidFill>
                  <a:schemeClr val="bg1"/>
                </a:solidFill>
              </a:rPr>
              <a:t> process…Is there a genetic predisposition to VKH?</a:t>
            </a:r>
          </a:p>
          <a:p>
            <a:r>
              <a:rPr lang="en-US" altLang="en-US" sz="1400" dirty="0">
                <a:solidFill>
                  <a:srgbClr val="0070C0"/>
                </a:solidFill>
              </a:rPr>
              <a:t>Very much so—strong HLA associations exist. All are of the </a:t>
            </a:r>
            <a:r>
              <a:rPr lang="en-US" altLang="en-US" sz="1400" i="1" dirty="0">
                <a:solidFill>
                  <a:srgbClr val="0070C0"/>
                </a:solidFill>
              </a:rPr>
              <a:t>HLA-DR* </a:t>
            </a:r>
            <a:r>
              <a:rPr lang="en-US" altLang="en-US" sz="1400" dirty="0">
                <a:solidFill>
                  <a:srgbClr val="0070C0"/>
                </a:solidFill>
              </a:rPr>
              <a:t>type—</a:t>
            </a:r>
            <a:r>
              <a:rPr lang="en-US" altLang="en-US" sz="1400" i="1" dirty="0">
                <a:solidFill>
                  <a:srgbClr val="0070C0"/>
                </a:solidFill>
              </a:rPr>
              <a:t>HLA-DR4 </a:t>
            </a:r>
            <a:r>
              <a:rPr lang="en-US" altLang="en-US" sz="1400" dirty="0">
                <a:solidFill>
                  <a:srgbClr val="0070C0"/>
                </a:solidFill>
              </a:rPr>
              <a:t>in Japanese pts; </a:t>
            </a:r>
            <a:r>
              <a:rPr lang="en-US" altLang="en-US" sz="1400" i="1" dirty="0">
                <a:solidFill>
                  <a:srgbClr val="0070C0"/>
                </a:solidFill>
              </a:rPr>
              <a:t>DR1 </a:t>
            </a:r>
            <a:r>
              <a:rPr lang="en-US" altLang="en-US" sz="1400" dirty="0">
                <a:solidFill>
                  <a:srgbClr val="0070C0"/>
                </a:solidFill>
              </a:rPr>
              <a:t>and</a:t>
            </a:r>
            <a:r>
              <a:rPr lang="en-US" altLang="en-US" sz="1400" i="1" dirty="0">
                <a:solidFill>
                  <a:srgbClr val="0070C0"/>
                </a:solidFill>
              </a:rPr>
              <a:t> DR</a:t>
            </a:r>
            <a:r>
              <a:rPr lang="en-US" altLang="en-US" sz="1400" dirty="0">
                <a:solidFill>
                  <a:srgbClr val="0070C0"/>
                </a:solidFill>
              </a:rPr>
              <a:t>4 among Hispanics; </a:t>
            </a:r>
            <a:r>
              <a:rPr lang="en-US" altLang="en-US" sz="1400" i="1" dirty="0">
                <a:solidFill>
                  <a:srgbClr val="0070C0"/>
                </a:solidFill>
              </a:rPr>
              <a:t>DRB</a:t>
            </a:r>
            <a:r>
              <a:rPr lang="en-US" altLang="en-US" sz="1400" dirty="0">
                <a:solidFill>
                  <a:srgbClr val="0070C0"/>
                </a:solidFill>
              </a:rPr>
              <a:t> among others.</a:t>
            </a:r>
          </a:p>
          <a:p>
            <a:endParaRPr lang="en-US" altLang="en-US" sz="1400" dirty="0">
              <a:solidFill>
                <a:srgbClr val="0070C0"/>
              </a:solidFill>
            </a:endParaRPr>
          </a:p>
          <a:p>
            <a:r>
              <a:rPr lang="en-US" altLang="en-US" sz="1400" i="1" dirty="0">
                <a:solidFill>
                  <a:srgbClr val="0070C0"/>
                </a:solidFill>
              </a:rPr>
              <a:t>Can these HLA types be used to differentiate between VKH and SO?</a:t>
            </a:r>
          </a:p>
          <a:p>
            <a:r>
              <a:rPr lang="en-US" altLang="en-US" sz="1400" dirty="0">
                <a:solidFill>
                  <a:srgbClr val="0070C0"/>
                </a:solidFill>
              </a:rPr>
              <a:t>Alas no, because SO has virtually identical HLA associations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Hispanics, Asians: </a:t>
            </a: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</a:rPr>
              <a:t>VKH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19AE942F-8EEB-450B-875D-684D55B1C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62500" name="Text Box 4">
            <a:extLst>
              <a:ext uri="{FF2B5EF4-FFF2-40B4-BE49-F238E27FC236}">
                <a16:creationId xmlns:a16="http://schemas.microsoft.com/office/drawing/2014/main" id="{20785C5C-CBF8-4891-8FB1-F99834AA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2501" name="Slide Number Placeholder 1">
            <a:extLst>
              <a:ext uri="{FF2B5EF4-FFF2-40B4-BE49-F238E27FC236}">
                <a16:creationId xmlns:a16="http://schemas.microsoft.com/office/drawing/2014/main" id="{98D3E779-FC6F-41EC-A6DF-7F2AF8A4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473A9-9F1B-4939-A11A-7DD96C8270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195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614045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indicates that pigmentation is not the sole </a:t>
            </a:r>
            <a:r>
              <a:rPr lang="en-US" sz="1400" b="1" dirty="0">
                <a:solidFill>
                  <a:srgbClr val="0000FF"/>
                </a:solidFill>
              </a:rPr>
              <a:t>contributor to the </a:t>
            </a:r>
            <a:r>
              <a:rPr lang="en-US" sz="1400" b="1" dirty="0" err="1">
                <a:solidFill>
                  <a:srgbClr val="0000FF"/>
                </a:solidFill>
              </a:rPr>
              <a:t>dz</a:t>
            </a:r>
            <a:r>
              <a:rPr lang="en-US" sz="1400" b="1" dirty="0">
                <a:solidFill>
                  <a:srgbClr val="0000FF"/>
                </a:solidFill>
              </a:rPr>
              <a:t> process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452E96E-5037-4970-9965-0A662C96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, but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Africans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C8B886-AAEE-4EFA-BD5A-D8A0FD995168}"/>
              </a:ext>
            </a:extLst>
          </p:cNvPr>
          <p:cNvSpPr/>
          <p:nvPr/>
        </p:nvSpPr>
        <p:spPr>
          <a:xfrm>
            <a:off x="5029200" y="5740400"/>
            <a:ext cx="2717800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2507" name="TextBox 3">
            <a:extLst>
              <a:ext uri="{FF2B5EF4-FFF2-40B4-BE49-F238E27FC236}">
                <a16:creationId xmlns:a16="http://schemas.microsoft.com/office/drawing/2014/main" id="{E5DF0504-1A6C-463E-8D10-602B1EF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41" y="4254500"/>
            <a:ext cx="6943311" cy="138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</a:rPr>
              <a:t>Speaking of contributing to the </a:t>
            </a:r>
            <a:r>
              <a:rPr lang="en-US" altLang="en-US" sz="1400" i="1" dirty="0" err="1">
                <a:solidFill>
                  <a:schemeClr val="bg1"/>
                </a:solidFill>
              </a:rPr>
              <a:t>dz</a:t>
            </a:r>
            <a:r>
              <a:rPr lang="en-US" altLang="en-US" sz="1400" i="1" dirty="0">
                <a:solidFill>
                  <a:schemeClr val="bg1"/>
                </a:solidFill>
              </a:rPr>
              <a:t> process…Is there a genetic predisposition to VKH?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Very much so—strong HLA associations exist. All are of the </a:t>
            </a:r>
            <a:r>
              <a:rPr lang="en-US" altLang="en-US" sz="1400" i="1" dirty="0">
                <a:solidFill>
                  <a:schemeClr val="bg1"/>
                </a:solidFill>
              </a:rPr>
              <a:t>HLA-DR* </a:t>
            </a:r>
            <a:r>
              <a:rPr lang="en-US" altLang="en-US" sz="1400" dirty="0">
                <a:solidFill>
                  <a:schemeClr val="bg1"/>
                </a:solidFill>
              </a:rPr>
              <a:t>type—</a:t>
            </a:r>
            <a:r>
              <a:rPr lang="en-US" altLang="en-US" sz="1400" i="1" dirty="0">
                <a:solidFill>
                  <a:schemeClr val="bg1"/>
                </a:solidFill>
              </a:rPr>
              <a:t>HLA-DR4 </a:t>
            </a:r>
            <a:r>
              <a:rPr lang="en-US" altLang="en-US" sz="1400" dirty="0">
                <a:solidFill>
                  <a:schemeClr val="bg1"/>
                </a:solidFill>
              </a:rPr>
              <a:t>in Japanese pts; </a:t>
            </a:r>
            <a:r>
              <a:rPr lang="en-US" altLang="en-US" sz="1400" i="1" dirty="0">
                <a:solidFill>
                  <a:schemeClr val="bg1"/>
                </a:solidFill>
              </a:rPr>
              <a:t>DR1 </a:t>
            </a:r>
            <a:r>
              <a:rPr lang="en-US" altLang="en-US" sz="1400" dirty="0">
                <a:solidFill>
                  <a:schemeClr val="bg1"/>
                </a:solidFill>
              </a:rPr>
              <a:t>and</a:t>
            </a:r>
            <a:r>
              <a:rPr lang="en-US" altLang="en-US" sz="1400" i="1" dirty="0">
                <a:solidFill>
                  <a:schemeClr val="bg1"/>
                </a:solidFill>
              </a:rPr>
              <a:t> DR</a:t>
            </a:r>
            <a:r>
              <a:rPr lang="en-US" altLang="en-US" sz="1400" dirty="0">
                <a:solidFill>
                  <a:schemeClr val="bg1"/>
                </a:solidFill>
              </a:rPr>
              <a:t>4 among Hispanics; </a:t>
            </a:r>
            <a:r>
              <a:rPr lang="en-US" altLang="en-US" sz="1400" i="1" dirty="0">
                <a:solidFill>
                  <a:schemeClr val="bg1"/>
                </a:solidFill>
              </a:rPr>
              <a:t>DRB</a:t>
            </a:r>
            <a:r>
              <a:rPr lang="en-US" altLang="en-US" sz="1400" dirty="0">
                <a:solidFill>
                  <a:schemeClr val="bg1"/>
                </a:solidFill>
              </a:rPr>
              <a:t> among others.</a:t>
            </a:r>
            <a:endParaRPr lang="en-US" altLang="en-US" sz="1400" dirty="0">
              <a:solidFill>
                <a:srgbClr val="0070C0"/>
              </a:solidFill>
            </a:endParaRPr>
          </a:p>
          <a:p>
            <a:endParaRPr lang="en-US" altLang="en-US" sz="1400" dirty="0">
              <a:solidFill>
                <a:srgbClr val="0070C0"/>
              </a:solidFill>
            </a:endParaRPr>
          </a:p>
          <a:p>
            <a:r>
              <a:rPr lang="en-US" altLang="en-US" sz="1400" i="1" dirty="0">
                <a:solidFill>
                  <a:srgbClr val="0070C0"/>
                </a:solidFill>
              </a:rPr>
              <a:t>Can these HLA types be used to differentiate between VKH and SO?</a:t>
            </a:r>
          </a:p>
          <a:p>
            <a:r>
              <a:rPr lang="en-US" altLang="en-US" sz="1400" dirty="0">
                <a:solidFill>
                  <a:srgbClr val="0070C0"/>
                </a:solidFill>
              </a:rPr>
              <a:t>Alas no, because SO has virtually identical HLA associations</a:t>
            </a:r>
          </a:p>
        </p:txBody>
      </p:sp>
    </p:spTree>
    <p:extLst>
      <p:ext uri="{BB962C8B-B14F-4D97-AF65-F5344CB8AC3E}">
        <p14:creationId xmlns:p14="http://schemas.microsoft.com/office/powerpoint/2010/main" val="1317877431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Hispanics, Asians: </a:t>
            </a: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</a:rPr>
              <a:t>VKH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19AE942F-8EEB-450B-875D-684D55B1C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362500" name="Text Box 4">
            <a:extLst>
              <a:ext uri="{FF2B5EF4-FFF2-40B4-BE49-F238E27FC236}">
                <a16:creationId xmlns:a16="http://schemas.microsoft.com/office/drawing/2014/main" id="{20785C5C-CBF8-4891-8FB1-F99834AA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2501" name="Slide Number Placeholder 1">
            <a:extLst>
              <a:ext uri="{FF2B5EF4-FFF2-40B4-BE49-F238E27FC236}">
                <a16:creationId xmlns:a16="http://schemas.microsoft.com/office/drawing/2014/main" id="{98D3E779-FC6F-41EC-A6DF-7F2AF8A4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473A9-9F1B-4939-A11A-7DD96C8270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196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614045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indicates that pigmentation is not the sole </a:t>
            </a:r>
            <a:r>
              <a:rPr lang="en-US" sz="1400" b="1" dirty="0">
                <a:solidFill>
                  <a:srgbClr val="0000FF"/>
                </a:solidFill>
              </a:rPr>
              <a:t>contributor to the </a:t>
            </a:r>
            <a:r>
              <a:rPr lang="en-US" sz="1400" b="1" dirty="0" err="1">
                <a:solidFill>
                  <a:srgbClr val="0000FF"/>
                </a:solidFill>
              </a:rPr>
              <a:t>dz</a:t>
            </a:r>
            <a:r>
              <a:rPr lang="en-US" sz="1400" b="1" dirty="0">
                <a:solidFill>
                  <a:srgbClr val="0000FF"/>
                </a:solidFill>
              </a:rPr>
              <a:t> process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452E96E-5037-4970-9965-0A662C96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, but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Africans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C8B886-AAEE-4EFA-BD5A-D8A0FD995168}"/>
              </a:ext>
            </a:extLst>
          </p:cNvPr>
          <p:cNvSpPr/>
          <p:nvPr/>
        </p:nvSpPr>
        <p:spPr>
          <a:xfrm>
            <a:off x="5029200" y="5740400"/>
            <a:ext cx="2717800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2507" name="TextBox 3">
            <a:extLst>
              <a:ext uri="{FF2B5EF4-FFF2-40B4-BE49-F238E27FC236}">
                <a16:creationId xmlns:a16="http://schemas.microsoft.com/office/drawing/2014/main" id="{E5DF0504-1A6C-463E-8D10-602B1EF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41" y="4254500"/>
            <a:ext cx="6943311" cy="138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</a:rPr>
              <a:t>Speaking of contributing to the </a:t>
            </a:r>
            <a:r>
              <a:rPr lang="en-US" altLang="en-US" sz="1400" i="1" dirty="0" err="1">
                <a:solidFill>
                  <a:schemeClr val="bg1"/>
                </a:solidFill>
              </a:rPr>
              <a:t>dz</a:t>
            </a:r>
            <a:r>
              <a:rPr lang="en-US" altLang="en-US" sz="1400" i="1" dirty="0">
                <a:solidFill>
                  <a:schemeClr val="bg1"/>
                </a:solidFill>
              </a:rPr>
              <a:t> process…Is there a genetic predisposition to VKH?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Very much so—strong HLA associations exist. All are of the </a:t>
            </a:r>
            <a:r>
              <a:rPr lang="en-US" altLang="en-US" sz="1400" i="1" dirty="0">
                <a:solidFill>
                  <a:schemeClr val="bg1"/>
                </a:solidFill>
              </a:rPr>
              <a:t>HLA-DR* </a:t>
            </a:r>
            <a:r>
              <a:rPr lang="en-US" altLang="en-US" sz="1400" dirty="0">
                <a:solidFill>
                  <a:schemeClr val="bg1"/>
                </a:solidFill>
              </a:rPr>
              <a:t>type—</a:t>
            </a:r>
            <a:r>
              <a:rPr lang="en-US" altLang="en-US" sz="1400" i="1" dirty="0">
                <a:solidFill>
                  <a:schemeClr val="bg1"/>
                </a:solidFill>
              </a:rPr>
              <a:t>HLA-DR4 </a:t>
            </a:r>
            <a:r>
              <a:rPr lang="en-US" altLang="en-US" sz="1400" dirty="0">
                <a:solidFill>
                  <a:schemeClr val="bg1"/>
                </a:solidFill>
              </a:rPr>
              <a:t>in Japanese pts; </a:t>
            </a:r>
            <a:r>
              <a:rPr lang="en-US" altLang="en-US" sz="1400" i="1" dirty="0">
                <a:solidFill>
                  <a:schemeClr val="bg1"/>
                </a:solidFill>
              </a:rPr>
              <a:t>DR1 </a:t>
            </a:r>
            <a:r>
              <a:rPr lang="en-US" altLang="en-US" sz="1400" dirty="0">
                <a:solidFill>
                  <a:schemeClr val="bg1"/>
                </a:solidFill>
              </a:rPr>
              <a:t>and</a:t>
            </a:r>
            <a:r>
              <a:rPr lang="en-US" altLang="en-US" sz="1400" i="1" dirty="0">
                <a:solidFill>
                  <a:schemeClr val="bg1"/>
                </a:solidFill>
              </a:rPr>
              <a:t> DR</a:t>
            </a:r>
            <a:r>
              <a:rPr lang="en-US" altLang="en-US" sz="1400" dirty="0">
                <a:solidFill>
                  <a:schemeClr val="bg1"/>
                </a:solidFill>
              </a:rPr>
              <a:t>4 among Hispanics; </a:t>
            </a:r>
            <a:r>
              <a:rPr lang="en-US" altLang="en-US" sz="1400" i="1" dirty="0">
                <a:solidFill>
                  <a:schemeClr val="bg1"/>
                </a:solidFill>
              </a:rPr>
              <a:t>DRB</a:t>
            </a:r>
            <a:r>
              <a:rPr lang="en-US" altLang="en-US" sz="1400" dirty="0">
                <a:solidFill>
                  <a:schemeClr val="bg1"/>
                </a:solidFill>
              </a:rPr>
              <a:t> among others.</a:t>
            </a:r>
          </a:p>
          <a:p>
            <a:endParaRPr lang="en-US" altLang="en-US" sz="1400" dirty="0">
              <a:solidFill>
                <a:schemeClr val="bg1"/>
              </a:solidFill>
            </a:endParaRPr>
          </a:p>
          <a:p>
            <a:r>
              <a:rPr lang="en-US" altLang="en-US" sz="1400" i="1" dirty="0">
                <a:solidFill>
                  <a:schemeClr val="bg1"/>
                </a:solidFill>
              </a:rPr>
              <a:t>Can these HLA types be used to differentiate between VKH and SO?</a:t>
            </a:r>
            <a:endParaRPr lang="en-US" altLang="en-US" sz="1400" i="1" dirty="0">
              <a:solidFill>
                <a:srgbClr val="0070C0"/>
              </a:solidFill>
            </a:endParaRPr>
          </a:p>
          <a:p>
            <a:r>
              <a:rPr lang="en-US" altLang="en-US" sz="1400" dirty="0">
                <a:solidFill>
                  <a:srgbClr val="0070C0"/>
                </a:solidFill>
              </a:rPr>
              <a:t>Alas no, because SO has virtually identical HLA associations</a:t>
            </a:r>
          </a:p>
        </p:txBody>
      </p:sp>
    </p:spTree>
    <p:extLst>
      <p:ext uri="{BB962C8B-B14F-4D97-AF65-F5344CB8AC3E}">
        <p14:creationId xmlns:p14="http://schemas.microsoft.com/office/powerpoint/2010/main" val="89370332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D9ECF7BC-1952-45D6-90D4-67B47B880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For each of the following, state whether it is associated with sympathetic ophthalmia (SO), Vogt-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</a:rPr>
              <a:t>Koyanagi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</a:rPr>
              <a:t>-Harada (VKH) disease, or both.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Predilection for adults age 20 – 50: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whites: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Concurrent skin findings common: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CNS involvement rare: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Dalen-Fuchs nodules present: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Both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Choriocapillaris is spared: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More common in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</a:rPr>
              <a:t>Hispanics, Asians: </a:t>
            </a: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</a:rPr>
              <a:t>VKH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19AE942F-8EEB-450B-875D-684D55B1C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362500" name="Text Box 4">
            <a:extLst>
              <a:ext uri="{FF2B5EF4-FFF2-40B4-BE49-F238E27FC236}">
                <a16:creationId xmlns:a16="http://schemas.microsoft.com/office/drawing/2014/main" id="{20785C5C-CBF8-4891-8FB1-F99834AAF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2501" name="Slide Number Placeholder 1">
            <a:extLst>
              <a:ext uri="{FF2B5EF4-FFF2-40B4-BE49-F238E27FC236}">
                <a16:creationId xmlns:a16="http://schemas.microsoft.com/office/drawing/2014/main" id="{98D3E779-FC6F-41EC-A6DF-7F2AF8A4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473A9-9F1B-4939-A11A-7DD96C8270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197</a:t>
            </a:fld>
            <a:endParaRPr lang="en-US" altLang="en-US" sz="1000"/>
          </a:p>
        </p:txBody>
      </p:sp>
      <p:sp>
        <p:nvSpPr>
          <p:cNvPr id="181255" name="TextBox 1">
            <a:extLst>
              <a:ext uri="{FF2B5EF4-FFF2-40B4-BE49-F238E27FC236}">
                <a16:creationId xmlns:a16="http://schemas.microsoft.com/office/drawing/2014/main" id="{226C586F-541D-4874-8817-6E35CB1D9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5105400"/>
            <a:ext cx="6400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What 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other</a:t>
            </a: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 ethnic groups are frequently affected?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Native-Americans; Middle Easterners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Hispanics, Asians, Native-Americans, Middle Easterners--what is the common thread?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</a:rPr>
              <a:t>A relatively </a:t>
            </a:r>
            <a:r>
              <a:rPr lang="en-US" altLang="en-US" sz="1600" b="1" dirty="0">
                <a:solidFill>
                  <a:schemeClr val="bg1">
                    <a:lumMod val="65000"/>
                  </a:schemeClr>
                </a:solidFill>
              </a:rPr>
              <a:t>high level of skin pigmentation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64E19-574F-48E7-842F-A4984C0CF541}"/>
              </a:ext>
            </a:extLst>
          </p:cNvPr>
          <p:cNvSpPr/>
          <p:nvPr/>
        </p:nvSpPr>
        <p:spPr>
          <a:xfrm>
            <a:off x="2971800" y="6180138"/>
            <a:ext cx="3352800" cy="688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DA0A-F3F8-4386-9CE6-EBE7A6119DCB}"/>
              </a:ext>
            </a:extLst>
          </p:cNvPr>
          <p:cNvSpPr txBox="1"/>
          <p:nvPr/>
        </p:nvSpPr>
        <p:spPr>
          <a:xfrm>
            <a:off x="1606550" y="5087938"/>
            <a:ext cx="6140450" cy="10541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Given this, it must follow that sub-Saharan Africans are at high risk, yes?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no--their relative risk is quite low</a:t>
            </a:r>
          </a:p>
          <a:p>
            <a:pPr>
              <a:lnSpc>
                <a:spcPts val="1500"/>
              </a:lnSpc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00"/>
              </a:lnSpc>
              <a:defRPr/>
            </a:pP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What does indicate about the disease process?</a:t>
            </a:r>
          </a:p>
          <a:p>
            <a:pPr>
              <a:lnSpc>
                <a:spcPts val="1500"/>
              </a:lnSpc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It indicates that pigmentation is not the sole </a:t>
            </a:r>
            <a:r>
              <a:rPr lang="en-US" sz="1400" b="1" dirty="0">
                <a:solidFill>
                  <a:srgbClr val="0000FF"/>
                </a:solidFill>
              </a:rPr>
              <a:t>contributor to the </a:t>
            </a:r>
            <a:r>
              <a:rPr lang="en-US" sz="1400" b="1" dirty="0" err="1">
                <a:solidFill>
                  <a:srgbClr val="0000FF"/>
                </a:solidFill>
              </a:rPr>
              <a:t>dz</a:t>
            </a:r>
            <a:r>
              <a:rPr lang="en-US" sz="1400" b="1" dirty="0">
                <a:solidFill>
                  <a:srgbClr val="0000FF"/>
                </a:solidFill>
              </a:rPr>
              <a:t> process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452E96E-5037-4970-9965-0A662C96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494213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, but </a:t>
            </a:r>
            <a:r>
              <a:rPr lang="en-US" altLang="en-US" sz="2400" b="1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not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egoe Script" panose="020B0504020000000003" pitchFamily="34" charset="0"/>
              </a:rPr>
              <a:t> Africans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C8B886-AAEE-4EFA-BD5A-D8A0FD995168}"/>
              </a:ext>
            </a:extLst>
          </p:cNvPr>
          <p:cNvSpPr/>
          <p:nvPr/>
        </p:nvSpPr>
        <p:spPr>
          <a:xfrm>
            <a:off x="5029200" y="5740400"/>
            <a:ext cx="2717800" cy="5032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2507" name="TextBox 3">
            <a:extLst>
              <a:ext uri="{FF2B5EF4-FFF2-40B4-BE49-F238E27FC236}">
                <a16:creationId xmlns:a16="http://schemas.microsoft.com/office/drawing/2014/main" id="{E5DF0504-1A6C-463E-8D10-602B1EFD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141" y="4254500"/>
            <a:ext cx="6943311" cy="13843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chemeClr val="bg1"/>
                </a:solidFill>
              </a:rPr>
              <a:t>Speaking of contributing to the </a:t>
            </a:r>
            <a:r>
              <a:rPr lang="en-US" altLang="en-US" sz="1400" i="1" dirty="0" err="1">
                <a:solidFill>
                  <a:schemeClr val="bg1"/>
                </a:solidFill>
              </a:rPr>
              <a:t>dz</a:t>
            </a:r>
            <a:r>
              <a:rPr lang="en-US" altLang="en-US" sz="1400" i="1" dirty="0">
                <a:solidFill>
                  <a:schemeClr val="bg1"/>
                </a:solidFill>
              </a:rPr>
              <a:t> process…Is there a genetic predisposition to VKH?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Very much so—strong HLA associations exist. All are of the </a:t>
            </a:r>
            <a:r>
              <a:rPr lang="en-US" altLang="en-US" sz="1400" i="1" dirty="0">
                <a:solidFill>
                  <a:schemeClr val="bg1"/>
                </a:solidFill>
              </a:rPr>
              <a:t>HLA-DR* </a:t>
            </a:r>
            <a:r>
              <a:rPr lang="en-US" altLang="en-US" sz="1400" dirty="0">
                <a:solidFill>
                  <a:schemeClr val="bg1"/>
                </a:solidFill>
              </a:rPr>
              <a:t>type—</a:t>
            </a:r>
            <a:r>
              <a:rPr lang="en-US" altLang="en-US" sz="1400" i="1" dirty="0">
                <a:solidFill>
                  <a:schemeClr val="bg1"/>
                </a:solidFill>
              </a:rPr>
              <a:t>HLA-DR4 </a:t>
            </a:r>
            <a:r>
              <a:rPr lang="en-US" altLang="en-US" sz="1400" dirty="0">
                <a:solidFill>
                  <a:schemeClr val="bg1"/>
                </a:solidFill>
              </a:rPr>
              <a:t>in Japanese pts; </a:t>
            </a:r>
            <a:r>
              <a:rPr lang="en-US" altLang="en-US" sz="1400" i="1" dirty="0">
                <a:solidFill>
                  <a:schemeClr val="bg1"/>
                </a:solidFill>
              </a:rPr>
              <a:t>DR1 </a:t>
            </a:r>
            <a:r>
              <a:rPr lang="en-US" altLang="en-US" sz="1400" dirty="0">
                <a:solidFill>
                  <a:schemeClr val="bg1"/>
                </a:solidFill>
              </a:rPr>
              <a:t>and</a:t>
            </a:r>
            <a:r>
              <a:rPr lang="en-US" altLang="en-US" sz="1400" i="1" dirty="0">
                <a:solidFill>
                  <a:schemeClr val="bg1"/>
                </a:solidFill>
              </a:rPr>
              <a:t> DR</a:t>
            </a:r>
            <a:r>
              <a:rPr lang="en-US" altLang="en-US" sz="1400" dirty="0">
                <a:solidFill>
                  <a:schemeClr val="bg1"/>
                </a:solidFill>
              </a:rPr>
              <a:t>4 among Hispanics; </a:t>
            </a:r>
            <a:r>
              <a:rPr lang="en-US" altLang="en-US" sz="1400" i="1" dirty="0">
                <a:solidFill>
                  <a:schemeClr val="bg1"/>
                </a:solidFill>
              </a:rPr>
              <a:t>DRB</a:t>
            </a:r>
            <a:r>
              <a:rPr lang="en-US" altLang="en-US" sz="1400" dirty="0">
                <a:solidFill>
                  <a:schemeClr val="bg1"/>
                </a:solidFill>
              </a:rPr>
              <a:t> among others.</a:t>
            </a:r>
          </a:p>
          <a:p>
            <a:endParaRPr lang="en-US" altLang="en-US" sz="1400" dirty="0">
              <a:solidFill>
                <a:schemeClr val="bg1"/>
              </a:solidFill>
            </a:endParaRPr>
          </a:p>
          <a:p>
            <a:r>
              <a:rPr lang="en-US" altLang="en-US" sz="1400" i="1" dirty="0">
                <a:solidFill>
                  <a:schemeClr val="bg1"/>
                </a:solidFill>
              </a:rPr>
              <a:t>Can these HLA types be used to differentiate between VKH and SO?</a:t>
            </a:r>
          </a:p>
          <a:p>
            <a:r>
              <a:rPr lang="en-US" altLang="en-US" sz="1400" dirty="0">
                <a:solidFill>
                  <a:schemeClr val="bg1"/>
                </a:solidFill>
              </a:rPr>
              <a:t>Alas no, because SO has virtually identical HLA associations</a:t>
            </a:r>
          </a:p>
        </p:txBody>
      </p:sp>
    </p:spTree>
    <p:extLst>
      <p:ext uri="{BB962C8B-B14F-4D97-AF65-F5344CB8AC3E}">
        <p14:creationId xmlns:p14="http://schemas.microsoft.com/office/powerpoint/2010/main" val="213995843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FE5DEF90-8C10-462D-992E-D3C52B487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7719EBA5-9E91-4059-B1C7-8BF7D19FC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64548" name="Text Box 7">
            <a:extLst>
              <a:ext uri="{FF2B5EF4-FFF2-40B4-BE49-F238E27FC236}">
                <a16:creationId xmlns:a16="http://schemas.microsoft.com/office/drawing/2014/main" id="{4A05AE5C-8CF7-4980-B4D5-F0B3F824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4549" name="Slide Number Placeholder 1">
            <a:extLst>
              <a:ext uri="{FF2B5EF4-FFF2-40B4-BE49-F238E27FC236}">
                <a16:creationId xmlns:a16="http://schemas.microsoft.com/office/drawing/2014/main" id="{BE31FA30-7C46-4712-A6F5-0602C9CE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7D51F-3A27-48A9-8C25-F6FF6A32052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198</a:t>
            </a:fld>
            <a:endParaRPr lang="en-US" altLang="en-US" sz="1000"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962E5105-A978-4DCB-ABA9-23CE83061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= F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B970EBD0-A089-427B-9845-C8CE93F80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66596" name="Rectangle 4">
            <a:extLst>
              <a:ext uri="{FF2B5EF4-FFF2-40B4-BE49-F238E27FC236}">
                <a16:creationId xmlns:a16="http://schemas.microsoft.com/office/drawing/2014/main" id="{0E1E8C5E-95B0-4F1E-84D8-54044DF97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57800"/>
            <a:ext cx="2286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&gt;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&lt;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=</a:t>
            </a:r>
          </a:p>
        </p:txBody>
      </p:sp>
      <p:sp>
        <p:nvSpPr>
          <p:cNvPr id="366597" name="Text Box 7">
            <a:extLst>
              <a:ext uri="{FF2B5EF4-FFF2-40B4-BE49-F238E27FC236}">
                <a16:creationId xmlns:a16="http://schemas.microsoft.com/office/drawing/2014/main" id="{EF74AD51-5F69-467D-AAF9-411B688E7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6598" name="Slide Number Placeholder 1">
            <a:extLst>
              <a:ext uri="{FF2B5EF4-FFF2-40B4-BE49-F238E27FC236}">
                <a16:creationId xmlns:a16="http://schemas.microsoft.com/office/drawing/2014/main" id="{0C44E90F-B2CC-4E03-9A2D-F82981A6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A8C6FA-144B-428D-8AAA-F12F3E73E25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199</a:t>
            </a:fld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33EE794-EE46-4FC6-9F70-79E9BF66F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456154D9-8906-4D7A-A966-E3F0738B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8E5D6F7B-D7D4-41D8-AB2B-ECE3205D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DF970F-1A23-493C-A339-27A6A5AAA2D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D3FA7D21-9B61-4E83-9302-F10CD415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78F91EA-E78F-47AD-A639-965DCAC81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687C55B-4D01-4AE1-9B50-D7A95E5C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C39DB5D5-B569-45DD-8523-7A845B31B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504FCD1-33ED-4881-ACEB-B0129D95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B2B2B2"/>
                </a:solidFill>
              </a:rPr>
              <a:t>in one eye</a:t>
            </a:r>
          </a:p>
        </p:txBody>
      </p:sp>
      <p:sp>
        <p:nvSpPr>
          <p:cNvPr id="21510" name="Text Box 8">
            <a:extLst>
              <a:ext uri="{FF2B5EF4-FFF2-40B4-BE49-F238E27FC236}">
                <a16:creationId xmlns:a16="http://schemas.microsoft.com/office/drawing/2014/main" id="{FB54D506-2CF7-453A-8820-555483C4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511" name="Slide Number Placeholder 1">
            <a:extLst>
              <a:ext uri="{FF2B5EF4-FFF2-40B4-BE49-F238E27FC236}">
                <a16:creationId xmlns:a16="http://schemas.microsoft.com/office/drawing/2014/main" id="{126D30F2-E1ED-4DDA-A253-D6CC4164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D31626-7BDE-44AB-9124-14E68A5D691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B1970B-A4BB-4315-972D-A881EC53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</a:t>
            </a:r>
            <a:r>
              <a:rPr lang="en-US" altLang="en-US" sz="1600" b="1" i="1" dirty="0">
                <a:solidFill>
                  <a:srgbClr val="CC00CC"/>
                </a:solidFill>
              </a:rPr>
              <a:t>PPV!</a:t>
            </a:r>
            <a:endParaRPr lang="en-US" altLang="en-US" sz="1600" b="1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--Cataract surgery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--Trabeculectomy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i="1" dirty="0" err="1">
                <a:solidFill>
                  <a:schemeClr val="bg1">
                    <a:lumMod val="65000"/>
                  </a:schemeClr>
                </a:solidFill>
              </a:rPr>
              <a:t>Cyclocryoablation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--Cyclophotocoagulation</a:t>
            </a:r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717BC3EF-6532-46E3-8CD2-35FE32F0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9813"/>
            <a:ext cx="4419600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Which incidence is higher: Post-PPV endophthalmitis, or post-PPV SO?</a:t>
            </a:r>
            <a:endParaRPr lang="en-US" altLang="en-US" sz="1400" i="1">
              <a:solidFill>
                <a:srgbClr val="FFFF00"/>
              </a:solidFill>
            </a:endParaRPr>
          </a:p>
          <a:p>
            <a:r>
              <a:rPr lang="en-US" altLang="en-US" sz="1400">
                <a:solidFill>
                  <a:srgbClr val="FFFF00"/>
                </a:solidFill>
              </a:rPr>
              <a:t>Post-PPV SO</a:t>
            </a:r>
          </a:p>
        </p:txBody>
      </p:sp>
      <p:sp>
        <p:nvSpPr>
          <p:cNvPr id="21514" name="Rectangle 3">
            <a:extLst>
              <a:ext uri="{FF2B5EF4-FFF2-40B4-BE49-F238E27FC236}">
                <a16:creationId xmlns:a16="http://schemas.microsoft.com/office/drawing/2014/main" id="{51900FD3-0C26-4DCE-9607-767DB7506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E0AEE706-4C6A-4108-A30C-BC596C494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&lt; F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E5DD8A8F-F863-4B78-B487-216931043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68644" name="Text Box 7">
            <a:extLst>
              <a:ext uri="{FF2B5EF4-FFF2-40B4-BE49-F238E27FC236}">
                <a16:creationId xmlns:a16="http://schemas.microsoft.com/office/drawing/2014/main" id="{B18C2197-FDB7-46B7-939A-1372B0AE2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68645" name="Slide Number Placeholder 1">
            <a:extLst>
              <a:ext uri="{FF2B5EF4-FFF2-40B4-BE49-F238E27FC236}">
                <a16:creationId xmlns:a16="http://schemas.microsoft.com/office/drawing/2014/main" id="{74E6E01F-4901-48FB-AA20-EF628906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EC5D60-04CB-4035-9A6B-DC8AE441F87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200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5ED21AD8-7238-4BB7-84AE-C5BFE819E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&lt;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surgery: M = F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73B94874-42AD-465B-A70E-B483CE1F5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70692" name="Rectangle 4">
            <a:extLst>
              <a:ext uri="{FF2B5EF4-FFF2-40B4-BE49-F238E27FC236}">
                <a16:creationId xmlns:a16="http://schemas.microsoft.com/office/drawing/2014/main" id="{A440630B-F58C-4DD4-8223-FCDC8E1B7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638800"/>
            <a:ext cx="2286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&gt;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&lt;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=</a:t>
            </a:r>
          </a:p>
        </p:txBody>
      </p:sp>
      <p:sp>
        <p:nvSpPr>
          <p:cNvPr id="370693" name="Text Box 6">
            <a:extLst>
              <a:ext uri="{FF2B5EF4-FFF2-40B4-BE49-F238E27FC236}">
                <a16:creationId xmlns:a16="http://schemas.microsoft.com/office/drawing/2014/main" id="{1F39098A-4756-44B8-9202-3BBB0BA8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70694" name="Slide Number Placeholder 1">
            <a:extLst>
              <a:ext uri="{FF2B5EF4-FFF2-40B4-BE49-F238E27FC236}">
                <a16:creationId xmlns:a16="http://schemas.microsoft.com/office/drawing/2014/main" id="{60242A03-B9CF-4148-AB04-F5284235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BDB494-E53A-4881-966F-EB335A30AC7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201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19FDD6D4-BAFE-45B2-BE9A-BCE62CE35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&lt;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surgery: M = F</a:t>
            </a:r>
            <a:endParaRPr lang="en-US" altLang="en-US" sz="2100">
              <a:solidFill>
                <a:schemeClr val="bg1"/>
              </a:solidFill>
            </a:endParaRP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2731FA9F-6BB9-441F-B1E4-05A144BA9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72740" name="Text Box 6">
            <a:extLst>
              <a:ext uri="{FF2B5EF4-FFF2-40B4-BE49-F238E27FC236}">
                <a16:creationId xmlns:a16="http://schemas.microsoft.com/office/drawing/2014/main" id="{52AF2D30-EAD2-4041-9899-1DBC8871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72741" name="Slide Number Placeholder 1">
            <a:extLst>
              <a:ext uri="{FF2B5EF4-FFF2-40B4-BE49-F238E27FC236}">
                <a16:creationId xmlns:a16="http://schemas.microsoft.com/office/drawing/2014/main" id="{67C2A595-5353-4985-AEB2-A740A77F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172C7C-02CE-450B-93CE-4AECB0E2774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202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428285F7-F4EB-4914-93CE-7FFB16E57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&lt;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surgery: M =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</a:t>
            </a:r>
            <a:r>
              <a:rPr lang="en-US" altLang="en-US" sz="2100" i="1">
                <a:solidFill>
                  <a:srgbClr val="666699"/>
                </a:solidFill>
              </a:rPr>
              <a:t>trauma</a:t>
            </a:r>
            <a:r>
              <a:rPr lang="en-US" altLang="en-US" sz="2100">
                <a:solidFill>
                  <a:srgbClr val="666699"/>
                </a:solidFill>
              </a:rPr>
              <a:t>: M &gt; F</a:t>
            </a:r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1BA71255-7462-4026-BEA2-305EE1D42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374788" name="Rectangle 4">
            <a:extLst>
              <a:ext uri="{FF2B5EF4-FFF2-40B4-BE49-F238E27FC236}">
                <a16:creationId xmlns:a16="http://schemas.microsoft.com/office/drawing/2014/main" id="{A0FFA538-4CA8-4C63-B528-182B2497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2286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&gt;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&lt;</a:t>
            </a:r>
          </a:p>
          <a:p>
            <a:pPr algn="ctr" eaLnBrk="1" hangingPunct="1">
              <a:lnSpc>
                <a:spcPct val="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=</a:t>
            </a:r>
          </a:p>
        </p:txBody>
      </p:sp>
      <p:sp>
        <p:nvSpPr>
          <p:cNvPr id="374789" name="Text Box 5">
            <a:extLst>
              <a:ext uri="{FF2B5EF4-FFF2-40B4-BE49-F238E27FC236}">
                <a16:creationId xmlns:a16="http://schemas.microsoft.com/office/drawing/2014/main" id="{9047FBDB-30B8-4CE0-B86F-9098DFD8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74790" name="Slide Number Placeholder 1">
            <a:extLst>
              <a:ext uri="{FF2B5EF4-FFF2-40B4-BE49-F238E27FC236}">
                <a16:creationId xmlns:a16="http://schemas.microsoft.com/office/drawing/2014/main" id="{9E2E2261-9817-4C7D-B6C8-ECCC72C4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4A4060-A232-4C07-81FC-18AF070B77C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203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F69BBB6F-957C-4E97-A4D8-E66FBCB9A5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638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each of the following, state whether it is associated with </a:t>
            </a:r>
            <a:r>
              <a:rPr lang="en-US" altLang="en-US" sz="2800">
                <a:solidFill>
                  <a:srgbClr val="666699"/>
                </a:solidFill>
              </a:rPr>
              <a:t>sympathetic ophthalmia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666699"/>
                </a:solidFill>
              </a:rPr>
              <a:t>SO</a:t>
            </a:r>
            <a:r>
              <a:rPr lang="en-US" altLang="en-US" sz="2800"/>
              <a:t>), </a:t>
            </a:r>
            <a:r>
              <a:rPr lang="en-US" altLang="en-US" sz="2800">
                <a:solidFill>
                  <a:srgbClr val="008000"/>
                </a:solidFill>
              </a:rPr>
              <a:t>Vogt-Koyanagi-Harada</a:t>
            </a:r>
            <a:r>
              <a:rPr lang="en-US" altLang="en-US" sz="2800"/>
              <a:t> (</a:t>
            </a:r>
            <a:r>
              <a:rPr lang="en-US" altLang="en-US" sz="2800">
                <a:solidFill>
                  <a:srgbClr val="008000"/>
                </a:solidFill>
              </a:rPr>
              <a:t>VKH</a:t>
            </a:r>
            <a:r>
              <a:rPr lang="en-US" altLang="en-US" sz="2800"/>
              <a:t>) disease, or both.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Predilection for adults age 20 – 50: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whites: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Concurrent skin findings common: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CNS involvement rare: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Dalen-Fuchs nodules present: </a:t>
            </a:r>
            <a:r>
              <a:rPr lang="en-US" altLang="en-US" sz="2400" b="1">
                <a:solidFill>
                  <a:srgbClr val="666699"/>
                </a:solidFill>
              </a:rPr>
              <a:t>B</a:t>
            </a:r>
            <a:r>
              <a:rPr lang="en-US" altLang="en-US" sz="2400" b="1">
                <a:solidFill>
                  <a:srgbClr val="008000"/>
                </a:solidFill>
              </a:rPr>
              <a:t>o</a:t>
            </a:r>
            <a:r>
              <a:rPr lang="en-US" altLang="en-US" sz="2400" b="1">
                <a:solidFill>
                  <a:srgbClr val="666699"/>
                </a:solidFill>
              </a:rPr>
              <a:t>t</a:t>
            </a:r>
            <a:r>
              <a:rPr lang="en-US" altLang="en-US" sz="2400" b="1">
                <a:solidFill>
                  <a:srgbClr val="008000"/>
                </a:solidFill>
              </a:rPr>
              <a:t>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Choriocapillaris is spared: </a:t>
            </a:r>
            <a:r>
              <a:rPr lang="en-US" altLang="en-US" sz="2400" b="1">
                <a:solidFill>
                  <a:srgbClr val="666699"/>
                </a:solidFill>
              </a:rPr>
              <a:t>SO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More common in Hispanics, Asians: </a:t>
            </a:r>
            <a:r>
              <a:rPr lang="en-US" altLang="en-US" sz="2400" b="1">
                <a:solidFill>
                  <a:srgbClr val="008000"/>
                </a:solidFill>
              </a:rPr>
              <a:t>VKH</a:t>
            </a:r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No gender predilection: </a:t>
            </a:r>
            <a:r>
              <a:rPr lang="en-US" altLang="en-US" sz="2400" i="1">
                <a:solidFill>
                  <a:srgbClr val="0000FF"/>
                </a:solidFill>
              </a:rPr>
              <a:t>Depends…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008000"/>
                </a:solidFill>
              </a:rPr>
              <a:t>VKH: M &lt;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surgery: M = F</a:t>
            </a:r>
          </a:p>
          <a:p>
            <a:pPr marL="1022350" lvl="2" indent="-350838" eaLnBrk="1" hangingPunct="1">
              <a:lnSpc>
                <a:spcPct val="90000"/>
              </a:lnSpc>
            </a:pPr>
            <a:r>
              <a:rPr lang="en-US" altLang="en-US" sz="2100">
                <a:solidFill>
                  <a:srgbClr val="666699"/>
                </a:solidFill>
              </a:rPr>
              <a:t>SO after </a:t>
            </a:r>
            <a:r>
              <a:rPr lang="en-US" altLang="en-US" sz="2100" i="1">
                <a:solidFill>
                  <a:srgbClr val="666699"/>
                </a:solidFill>
              </a:rPr>
              <a:t>trauma</a:t>
            </a:r>
            <a:r>
              <a:rPr lang="en-US" altLang="en-US" sz="2100">
                <a:solidFill>
                  <a:srgbClr val="666699"/>
                </a:solidFill>
              </a:rPr>
              <a:t>: M &gt; F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A573D40B-5B66-4FB8-908C-6EC0D34F8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376836" name="Text Box 5">
            <a:extLst>
              <a:ext uri="{FF2B5EF4-FFF2-40B4-BE49-F238E27FC236}">
                <a16:creationId xmlns:a16="http://schemas.microsoft.com/office/drawing/2014/main" id="{FC3D1137-599F-4D58-9846-6F0D8CCB2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376837" name="Slide Number Placeholder 1">
            <a:extLst>
              <a:ext uri="{FF2B5EF4-FFF2-40B4-BE49-F238E27FC236}">
                <a16:creationId xmlns:a16="http://schemas.microsoft.com/office/drawing/2014/main" id="{3B0F3470-9700-4AD2-B4F6-302AEACE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899875-B96B-48AF-A54C-70C6283FD2A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204</a:t>
            </a:fld>
            <a:endParaRPr lang="en-US" altLang="en-US" sz="100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205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FF99"/>
                </a:solidFill>
              </a:rPr>
              <a:t>Number one on the </a:t>
            </a:r>
            <a:r>
              <a:rPr lang="en-US" altLang="en-US" sz="2400" i="1" dirty="0" err="1">
                <a:solidFill>
                  <a:srgbClr val="FFFF99"/>
                </a:solidFill>
              </a:rPr>
              <a:t>DDx</a:t>
            </a:r>
            <a:r>
              <a:rPr lang="en-US" altLang="en-US" sz="2400" i="1" dirty="0">
                <a:solidFill>
                  <a:srgbClr val="FFFF99"/>
                </a:solidFill>
              </a:rPr>
              <a:t> for VKH: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SO</a:t>
            </a:r>
            <a:r>
              <a:rPr lang="en-US" altLang="en-US" sz="2400" i="1" dirty="0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Number one on the </a:t>
            </a:r>
            <a:r>
              <a:rPr lang="en-US" altLang="en-US" sz="2400" i="1" dirty="0" err="1">
                <a:solidFill>
                  <a:srgbClr val="0000FF"/>
                </a:solidFill>
              </a:rPr>
              <a:t>DDx</a:t>
            </a:r>
            <a:r>
              <a:rPr lang="en-US" altLang="en-US" sz="2400" i="1" dirty="0">
                <a:solidFill>
                  <a:srgbClr val="0000FF"/>
                </a:solidFill>
              </a:rPr>
              <a:t> for SO: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FFFF99"/>
                </a:solidFill>
              </a:rPr>
              <a:t>VKH</a:t>
            </a:r>
            <a:r>
              <a:rPr lang="en-US" altLang="en-US" sz="2400" i="1" dirty="0">
                <a:solidFill>
                  <a:schemeClr val="bg1"/>
                </a:solidFill>
              </a:rPr>
              <a:t>.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00B0F0"/>
                </a:solidFill>
              </a:rPr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the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 for VKH is SO. That said, in the </a:t>
            </a:r>
            <a:r>
              <a:rPr lang="en-US" sz="1600" dirty="0">
                <a:solidFill>
                  <a:srgbClr val="0000FF"/>
                </a:solidFill>
              </a:rPr>
              <a:t>Masquerade Syndromes </a:t>
            </a:r>
            <a:r>
              <a:rPr lang="en-US" sz="1600" i="1" dirty="0">
                <a:solidFill>
                  <a:srgbClr val="0000FF"/>
                </a:solidFill>
              </a:rPr>
              <a:t>chapter of the </a:t>
            </a:r>
            <a:r>
              <a:rPr lang="en-US" sz="1600" dirty="0">
                <a:solidFill>
                  <a:srgbClr val="0000FF"/>
                </a:solidFill>
              </a:rPr>
              <a:t>Uveitis</a:t>
            </a:r>
            <a:r>
              <a:rPr lang="en-US" sz="1600" i="1" dirty="0">
                <a:solidFill>
                  <a:srgbClr val="0000FF"/>
                </a:solidFill>
              </a:rPr>
              <a:t> book, one condition is mentioned as masquerading for VKH. What is it?</a:t>
            </a:r>
            <a:endParaRPr lang="en-US" sz="16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Bilateral diffuse uveal melanocytic proliferation (BDUMP)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0D99190-73E7-4F88-9658-1455A0863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1842746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206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FFFF99"/>
                </a:solidFill>
              </a:rPr>
              <a:t>Number one on the </a:t>
            </a:r>
            <a:r>
              <a:rPr lang="en-US" altLang="en-US" sz="2400" i="1" dirty="0" err="1">
                <a:solidFill>
                  <a:srgbClr val="FFFF99"/>
                </a:solidFill>
              </a:rPr>
              <a:t>DDx</a:t>
            </a:r>
            <a:r>
              <a:rPr lang="en-US" altLang="en-US" sz="2400" i="1" dirty="0">
                <a:solidFill>
                  <a:srgbClr val="FFFF99"/>
                </a:solidFill>
              </a:rPr>
              <a:t> for VKH: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0000FF"/>
                </a:solidFill>
              </a:rPr>
              <a:t>SO</a:t>
            </a:r>
            <a:r>
              <a:rPr lang="en-US" altLang="en-US" sz="2400" i="1" dirty="0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Number one on the </a:t>
            </a:r>
            <a:r>
              <a:rPr lang="en-US" altLang="en-US" sz="2400" i="1" dirty="0" err="1">
                <a:solidFill>
                  <a:srgbClr val="0000FF"/>
                </a:solidFill>
              </a:rPr>
              <a:t>DDx</a:t>
            </a:r>
            <a:r>
              <a:rPr lang="en-US" altLang="en-US" sz="2400" i="1" dirty="0">
                <a:solidFill>
                  <a:srgbClr val="0000FF"/>
                </a:solidFill>
              </a:rPr>
              <a:t> for SO: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b="1" i="1" dirty="0">
                <a:solidFill>
                  <a:srgbClr val="FFFF99"/>
                </a:solidFill>
              </a:rPr>
              <a:t>VKH</a:t>
            </a:r>
            <a:r>
              <a:rPr lang="en-US" altLang="en-US" sz="2400" i="1" dirty="0">
                <a:solidFill>
                  <a:schemeClr val="bg1"/>
                </a:solidFill>
              </a:rPr>
              <a:t>.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00B0F0"/>
                </a:solidFill>
              </a:rPr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the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 for VKH is SO. That said, in the </a:t>
            </a:r>
            <a:r>
              <a:rPr lang="en-US" sz="1600" dirty="0">
                <a:solidFill>
                  <a:srgbClr val="0000FF"/>
                </a:solidFill>
              </a:rPr>
              <a:t>Masquerade Syndromes </a:t>
            </a:r>
            <a:r>
              <a:rPr lang="en-US" sz="1600" i="1" dirty="0">
                <a:solidFill>
                  <a:srgbClr val="0000FF"/>
                </a:solidFill>
              </a:rPr>
              <a:t>chapter of the </a:t>
            </a:r>
            <a:r>
              <a:rPr lang="en-US" sz="1600" dirty="0">
                <a:solidFill>
                  <a:srgbClr val="0000FF"/>
                </a:solidFill>
              </a:rPr>
              <a:t>Uveitis</a:t>
            </a:r>
            <a:r>
              <a:rPr lang="en-US" sz="1600" i="1" dirty="0">
                <a:solidFill>
                  <a:srgbClr val="0000FF"/>
                </a:solidFill>
              </a:rPr>
              <a:t> book, one condition is mentioned as masquerading for VKH. What is it?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Bilateral diffuse uveal melanocytic proliferation </a:t>
            </a:r>
            <a:r>
              <a:rPr lang="en-US" sz="1600" dirty="0">
                <a:solidFill>
                  <a:srgbClr val="0000FF"/>
                </a:solidFill>
              </a:rPr>
              <a:t>(BDUMP)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454A5B8-CBF9-4573-A1A3-E40E93088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7062560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207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Very rare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Who is the typical BDUMP </a:t>
            </a:r>
            <a:r>
              <a:rPr lang="en-US" sz="1400" i="1" dirty="0" err="1">
                <a:solidFill>
                  <a:srgbClr val="0070C0"/>
                </a:solidFill>
              </a:rPr>
              <a:t>pt</a:t>
            </a:r>
            <a:r>
              <a:rPr lang="en-US" sz="14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An adult 50+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1EE15F-F1E6-43DA-81A8-091C7FC83F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1F6B99-73BA-42BC-9C72-03D17508BC51}"/>
              </a:ext>
            </a:extLst>
          </p:cNvPr>
          <p:cNvSpPr/>
          <p:nvPr/>
        </p:nvSpPr>
        <p:spPr>
          <a:xfrm>
            <a:off x="1447800" y="685800"/>
            <a:ext cx="1261333" cy="28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C52F69-BCFD-431A-82C2-7616FF0583D0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4265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208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Very rare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Who is the typical BDUMP </a:t>
            </a:r>
            <a:r>
              <a:rPr lang="en-US" sz="1400" i="1" dirty="0" err="1">
                <a:solidFill>
                  <a:srgbClr val="0070C0"/>
                </a:solidFill>
              </a:rPr>
              <a:t>pt</a:t>
            </a:r>
            <a:r>
              <a:rPr lang="en-US" sz="14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An adult 50+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6DFB5B2-2C3A-4358-9552-6B9F8604C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50D9F5-7FF4-4DA3-9691-4C8C9FC7AE51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8348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209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Very rare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Who is the typical BDUMP </a:t>
            </a:r>
            <a:r>
              <a:rPr lang="en-US" sz="1400" i="1" dirty="0" err="1">
                <a:solidFill>
                  <a:srgbClr val="0070C0"/>
                </a:solidFill>
              </a:rPr>
              <a:t>pt</a:t>
            </a:r>
            <a:r>
              <a:rPr lang="en-US" sz="14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An adult 50+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8A666E4-D17F-41FE-8F35-491EF8254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63520-CE13-46A1-A10A-A3A022B53E19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A425FCE-BC84-45D4-A775-94FE46C8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E9CF55D-B09B-4CB4-BDBA-5FD03CE58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60F0F62-F711-4540-A4D6-199A2D25A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9" name="Rectangle 7">
            <a:extLst>
              <a:ext uri="{FF2B5EF4-FFF2-40B4-BE49-F238E27FC236}">
                <a16:creationId xmlns:a16="http://schemas.microsoft.com/office/drawing/2014/main" id="{0504FCD1-33ED-4881-ACEB-B0129D95D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</a:t>
            </a:r>
            <a:r>
              <a:rPr lang="en-US" altLang="en-US" b="1" dirty="0">
                <a:solidFill>
                  <a:srgbClr val="CC00CC"/>
                </a:solidFill>
              </a:rPr>
              <a:t>surgery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B2B2B2"/>
                </a:solidFill>
              </a:rPr>
              <a:t>in one eye</a:t>
            </a:r>
          </a:p>
        </p:txBody>
      </p:sp>
      <p:sp>
        <p:nvSpPr>
          <p:cNvPr id="22534" name="Text Box 8">
            <a:extLst>
              <a:ext uri="{FF2B5EF4-FFF2-40B4-BE49-F238E27FC236}">
                <a16:creationId xmlns:a16="http://schemas.microsoft.com/office/drawing/2014/main" id="{83DAC63F-7092-4FEE-9286-0D2BB42D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2535" name="Slide Number Placeholder 1">
            <a:extLst>
              <a:ext uri="{FF2B5EF4-FFF2-40B4-BE49-F238E27FC236}">
                <a16:creationId xmlns:a16="http://schemas.microsoft.com/office/drawing/2014/main" id="{92F60149-68D4-4A5B-A403-FAFFDDE0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25CEBD-D98F-4E73-951F-F6908CB817C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DB1970B-A4BB-4315-972D-A881EC53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695450"/>
            <a:ext cx="5294313" cy="1570038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Which of these surgeries has been associated with SO--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rgbClr val="CC00CC"/>
                </a:solidFill>
              </a:rPr>
              <a:t>--</a:t>
            </a:r>
            <a:r>
              <a:rPr lang="en-US" altLang="en-US" sz="1600" b="1" i="1" dirty="0">
                <a:solidFill>
                  <a:srgbClr val="CC00CC"/>
                </a:solidFill>
              </a:rPr>
              <a:t>PPV!</a:t>
            </a:r>
            <a:endParaRPr lang="en-US" altLang="en-US" sz="1600" b="1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--Cataract surgery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--Trabeculectomy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altLang="en-US" sz="1600" i="1" dirty="0" err="1">
                <a:solidFill>
                  <a:schemeClr val="bg1">
                    <a:lumMod val="65000"/>
                  </a:schemeClr>
                </a:solidFill>
              </a:rPr>
              <a:t>Cyclocryoablation</a:t>
            </a:r>
            <a:endParaRPr lang="en-US" altLang="en-US" sz="1600" i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600" i="1" dirty="0">
                <a:solidFill>
                  <a:schemeClr val="bg1">
                    <a:lumMod val="65000"/>
                  </a:schemeClr>
                </a:solidFill>
              </a:rPr>
              <a:t>--Cyclophotocoagulation</a:t>
            </a:r>
          </a:p>
        </p:txBody>
      </p:sp>
      <p:sp>
        <p:nvSpPr>
          <p:cNvPr id="22537" name="TextBox 1">
            <a:extLst>
              <a:ext uri="{FF2B5EF4-FFF2-40B4-BE49-F238E27FC236}">
                <a16:creationId xmlns:a16="http://schemas.microsoft.com/office/drawing/2014/main" id="{B1CE464A-F1CE-464D-89B0-5286BB2F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09813"/>
            <a:ext cx="4419600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Which incidence is higher: Post-PPV endophthalmitis, or post-PPV SO?</a:t>
            </a:r>
          </a:p>
          <a:p>
            <a:r>
              <a:rPr lang="en-US" altLang="en-US" sz="1400" b="1">
                <a:solidFill>
                  <a:srgbClr val="0000FF"/>
                </a:solidFill>
              </a:rPr>
              <a:t>Post-PPV SO</a:t>
            </a:r>
          </a:p>
        </p:txBody>
      </p:sp>
      <p:sp>
        <p:nvSpPr>
          <p:cNvPr id="22538" name="Rectangle 3">
            <a:extLst>
              <a:ext uri="{FF2B5EF4-FFF2-40B4-BE49-F238E27FC236}">
                <a16:creationId xmlns:a16="http://schemas.microsoft.com/office/drawing/2014/main" id="{303BE3CD-BBAF-41FD-82DE-8110F38E4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210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Who is the typical BDUMP </a:t>
            </a:r>
            <a:r>
              <a:rPr lang="en-US" sz="1400" i="1" dirty="0" err="1">
                <a:solidFill>
                  <a:srgbClr val="0070C0"/>
                </a:solidFill>
              </a:rPr>
              <a:t>pt</a:t>
            </a:r>
            <a:r>
              <a:rPr lang="en-US" sz="14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An adult 50+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14F9DA9-9FF0-4A87-A9D5-ED9639840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2D212F-2213-4FAB-832B-A1DB6282CFA2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5345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211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An adult 50+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192307B-E699-4CFB-A4F9-57073989A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BF36C-6E1C-4756-804D-37874D44BCCC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0942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212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9D8A82-6187-43C2-8D8B-80311B559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8D7B0-5375-4FE2-8BBA-CA20924932B8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8142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213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No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E0B72C0-FF00-4F79-9697-5CD4F66B2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69099-28A8-4E55-9617-DC7CFD62CA0C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242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214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1798C38-BAF0-4C97-BE53-CA83E3C3D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09B7E5-6BAC-4DD6-8C11-2ADD1F43D67E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974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215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281F489-147A-401C-99F5-1B182FE8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66E7B-BACC-4304-919E-9D073D5B9DED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5903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216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1C83946-ABC8-488E-B502-B5A0F89A8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5C67-AC7C-489E-B097-0FCD90A0FD44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3492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217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Bilateral rapid vision loss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B9B69FE-FA82-4AC2-97C7-62BB17A5E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45504-8544-4382-A569-E5CBA291D9CA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24134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218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rgbClr val="0070C0"/>
                </a:solidFill>
              </a:rPr>
              <a:t>DDx</a:t>
            </a:r>
            <a:r>
              <a:rPr lang="en-US" sz="1400" i="1" dirty="0">
                <a:solidFill>
                  <a:srgbClr val="0070C0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3B6823F-0D85-4CE6-A5F4-7AE583980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2607CC-C38E-4280-A4ED-8C74B631C2A9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268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219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3C561F9-E835-4C5D-8C14-EF9B58442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3155CD-1777-47AC-ACDE-55C44DE4FBA7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91B77A9-2298-425B-8C8A-C6C67ED94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A0C597F-5EF0-4EC4-8F11-3798C13B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C3FAD44-0FD4-4889-8477-FB270AE4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270EF360-D7A3-445C-838F-7AE600D62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inciting </a:t>
            </a:r>
            <a:r>
              <a:rPr lang="en-US" altLang="en-US" i="1"/>
              <a:t>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A4134AA6-B83E-4855-B92A-CADAC8648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C5CEDAE4-59FD-48BF-B516-D07BCB49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3560" name="Slide Number Placeholder 1">
            <a:extLst>
              <a:ext uri="{FF2B5EF4-FFF2-40B4-BE49-F238E27FC236}">
                <a16:creationId xmlns:a16="http://schemas.microsoft.com/office/drawing/2014/main" id="{98385400-1A4C-4A0F-B558-34B7F5DB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70C005-0E94-482F-B0CA-2353D25942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23561" name="Rectangle 3">
            <a:extLst>
              <a:ext uri="{FF2B5EF4-FFF2-40B4-BE49-F238E27FC236}">
                <a16:creationId xmlns:a16="http://schemas.microsoft.com/office/drawing/2014/main" id="{BC629D31-F7E8-4538-BEBF-7242A8611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220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serous/exudative RDs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Bilateral…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6E3432A-DD36-49C8-B3FC-CB133DF22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45BDE-25D8-4894-8526-4C2A352B6183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6631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221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</a:t>
            </a:r>
            <a:r>
              <a:rPr lang="en-US" sz="1400" dirty="0">
                <a:solidFill>
                  <a:srgbClr val="0070C0"/>
                </a:solidFill>
              </a:rPr>
              <a:t>rapid cataract progression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</a:t>
            </a:r>
            <a:r>
              <a:rPr lang="en-US" sz="1400" dirty="0">
                <a:solidFill>
                  <a:srgbClr val="0070C0"/>
                </a:solidFill>
              </a:rPr>
              <a:t>multiple large ‘nevi’ of the posterior choroid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F13F3E2-9A92-45BA-8A79-DFCC98320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D06000-E47E-475D-9C5D-3D1D67624FD4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870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222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--multiple large ‘nevi’ of the posterior choroid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i="1" dirty="0">
                <a:solidFill>
                  <a:srgbClr val="0070C0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22F8111-0A27-4E85-B6E7-A3CF6F82F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99089-4894-4676-B505-E037FFC54179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234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26DC7-0B02-4A01-BE4F-BD3FC42E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A88F-946E-4DE2-801C-992EAF96012F}" type="slidenum">
              <a:rPr lang="en-US" altLang="en-US" smtClean="0"/>
              <a:pPr>
                <a:defRPr/>
              </a:pPr>
              <a:t>223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F0244-58FE-4498-8AC7-7061EDC7F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30" y="1797204"/>
            <a:ext cx="4002940" cy="2927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92D47C-5C4E-46A6-B1C3-CA897E57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5" y="1790578"/>
            <a:ext cx="4800601" cy="2927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DDBA88-58D9-40B1-9295-D5D04CF80A9B}"/>
              </a:ext>
            </a:extLst>
          </p:cNvPr>
          <p:cNvSpPr txBox="1"/>
          <p:nvPr/>
        </p:nvSpPr>
        <p:spPr>
          <a:xfrm>
            <a:off x="2338055" y="5879738"/>
            <a:ext cx="446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BDUMP: Posterior-pole nevus-like lesions</a:t>
            </a:r>
          </a:p>
        </p:txBody>
      </p:sp>
    </p:spTree>
    <p:extLst>
      <p:ext uri="{BB962C8B-B14F-4D97-AF65-F5344CB8AC3E}">
        <p14:creationId xmlns:p14="http://schemas.microsoft.com/office/powerpoint/2010/main" val="126971958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224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prognosis?</a:t>
            </a:r>
            <a:endParaRPr lang="en-US" sz="1400" i="1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16468C5-2D63-49F0-A5DD-30D68358D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9568F-052F-4F82-9045-61583BB41ABF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9416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9">
            <a:extLst>
              <a:ext uri="{FF2B5EF4-FFF2-40B4-BE49-F238E27FC236}">
                <a16:creationId xmlns:a16="http://schemas.microsoft.com/office/drawing/2014/main" id="{4967D44B-F85F-4149-93E2-471113F0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643313"/>
            <a:ext cx="7256463" cy="13239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FFFF99"/>
                </a:solidFill>
              </a:rPr>
              <a:t>Number one on the DDx for VKH: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</a:rPr>
              <a:t>SO</a:t>
            </a:r>
            <a:r>
              <a:rPr lang="en-US" altLang="en-US" sz="2400" i="1">
                <a:solidFill>
                  <a:schemeClr val="bg1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FF"/>
                </a:solidFill>
              </a:rPr>
              <a:t>Number one on the DDx for SO:</a:t>
            </a:r>
            <a:r>
              <a:rPr lang="en-US" altLang="en-US" sz="2400" i="1">
                <a:solidFill>
                  <a:schemeClr val="bg1"/>
                </a:solidFill>
              </a:rPr>
              <a:t> </a:t>
            </a:r>
            <a:r>
              <a:rPr lang="en-US" altLang="en-US" sz="2400" b="1" i="1">
                <a:solidFill>
                  <a:srgbClr val="FFFF99"/>
                </a:solidFill>
              </a:rPr>
              <a:t>VKH</a:t>
            </a:r>
            <a:r>
              <a:rPr lang="en-US" altLang="en-US" sz="2400" i="1">
                <a:solidFill>
                  <a:schemeClr val="bg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/>
              <a:t>So let’s compare and contrast them!</a:t>
            </a:r>
          </a:p>
        </p:txBody>
      </p:sp>
      <p:sp>
        <p:nvSpPr>
          <p:cNvPr id="216067" name="Text Box 4">
            <a:extLst>
              <a:ext uri="{FF2B5EF4-FFF2-40B4-BE49-F238E27FC236}">
                <a16:creationId xmlns:a16="http://schemas.microsoft.com/office/drawing/2014/main" id="{52AE076D-A967-42CF-80FC-AB576E809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04888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Vogt-Koyanagi-Harada (VKH) Syndrome: Wadda ya know?</a:t>
            </a:r>
          </a:p>
        </p:txBody>
      </p:sp>
      <p:sp>
        <p:nvSpPr>
          <p:cNvPr id="216068" name="Text Box 6">
            <a:extLst>
              <a:ext uri="{FF2B5EF4-FFF2-40B4-BE49-F238E27FC236}">
                <a16:creationId xmlns:a16="http://schemas.microsoft.com/office/drawing/2014/main" id="{574A3201-0ED0-4EB0-B03C-4CAF194BA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05488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</a:rPr>
              <a:t>Sympathetic Ophthalmia (SO): Wadda ya know?</a:t>
            </a:r>
          </a:p>
        </p:txBody>
      </p:sp>
      <p:sp>
        <p:nvSpPr>
          <p:cNvPr id="216069" name="Slide Number Placeholder 1">
            <a:extLst>
              <a:ext uri="{FF2B5EF4-FFF2-40B4-BE49-F238E27FC236}">
                <a16:creationId xmlns:a16="http://schemas.microsoft.com/office/drawing/2014/main" id="{6CB9B580-9B4A-4B08-841F-8665B6E7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37B80C-826E-414B-97DF-098C8C75BC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225</a:t>
            </a:fld>
            <a:endParaRPr lang="en-US" altLang="en-US" sz="1000"/>
          </a:p>
        </p:txBody>
      </p:sp>
      <p:sp>
        <p:nvSpPr>
          <p:cNvPr id="216070" name="AutoShape 7">
            <a:extLst>
              <a:ext uri="{FF2B5EF4-FFF2-40B4-BE49-F238E27FC236}">
                <a16:creationId xmlns:a16="http://schemas.microsoft.com/office/drawing/2014/main" id="{3F4B56F5-F983-4347-93EB-B0649BB9DA78}"/>
              </a:ext>
            </a:extLst>
          </p:cNvPr>
          <p:cNvSpPr>
            <a:spLocks noChangeArrowheads="1"/>
          </p:cNvSpPr>
          <p:nvPr/>
        </p:nvSpPr>
        <p:spPr bwMode="auto">
          <a:xfrm rot="-940704">
            <a:off x="3327400" y="1276350"/>
            <a:ext cx="457200" cy="4638675"/>
          </a:xfrm>
          <a:prstGeom prst="upDownArrow">
            <a:avLst>
              <a:gd name="adj1" fmla="val 48463"/>
              <a:gd name="adj2" fmla="val 658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6071" name="Text Box 9">
            <a:extLst>
              <a:ext uri="{FF2B5EF4-FFF2-40B4-BE49-F238E27FC236}">
                <a16:creationId xmlns:a16="http://schemas.microsoft.com/office/drawing/2014/main" id="{F42FF682-B935-48C4-870E-D37774B6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86" y="3643313"/>
            <a:ext cx="7257692" cy="132343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VKH: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one on the </a:t>
            </a:r>
            <a:r>
              <a:rPr lang="en-US" altLang="en-US" sz="2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DDx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SO: </a:t>
            </a:r>
            <a:r>
              <a:rPr lang="en-US" alt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VKH</a:t>
            </a:r>
            <a:r>
              <a:rPr lang="en-US" alt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/>
              <a:t>So let’s compare and contrast them!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6C498-E991-4F28-BAA4-871939D8EB06}"/>
              </a:ext>
            </a:extLst>
          </p:cNvPr>
          <p:cNvSpPr txBox="1"/>
          <p:nvPr/>
        </p:nvSpPr>
        <p:spPr>
          <a:xfrm>
            <a:off x="1752600" y="1919288"/>
            <a:ext cx="6178549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Recall this slide from earlier in the set. As stated then, tops on</a:t>
            </a:r>
          </a:p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for VKH is SO. That said, in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Masquerade Syndromes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chapter of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Uveitis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book, one condition is mentioned as masquerading for VKH. What is it?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Bilateral diffuse uveal melanocytic proliferation (</a:t>
            </a:r>
            <a:r>
              <a:rPr lang="en-US" sz="1600" b="1" dirty="0">
                <a:solidFill>
                  <a:srgbClr val="0000FF"/>
                </a:solidFill>
              </a:rPr>
              <a:t>BDUMP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CF7BD-5206-4C6F-B816-9E34F0AAE58A}"/>
              </a:ext>
            </a:extLst>
          </p:cNvPr>
          <p:cNvSpPr/>
          <p:nvPr/>
        </p:nvSpPr>
        <p:spPr>
          <a:xfrm>
            <a:off x="6019800" y="2867561"/>
            <a:ext cx="990600" cy="4090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87EA709-697A-4789-81E1-FC63D1AFC88D}"/>
              </a:ext>
            </a:extLst>
          </p:cNvPr>
          <p:cNvSpPr txBox="1"/>
          <p:nvPr/>
        </p:nvSpPr>
        <p:spPr>
          <a:xfrm>
            <a:off x="1212851" y="425588"/>
            <a:ext cx="4600364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chemeClr val="bg1"/>
                </a:solidFill>
              </a:rPr>
              <a:t>In a word, what sort of condition is BDUMP?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  paraneoplastic  syndrome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BDUMP common, or rare?</a:t>
            </a:r>
          </a:p>
          <a:p>
            <a:r>
              <a:rPr lang="en-US" sz="1400" dirty="0">
                <a:solidFill>
                  <a:schemeClr val="bg1"/>
                </a:solidFill>
              </a:rPr>
              <a:t>Very rare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Who is the typical BDUMP </a:t>
            </a:r>
            <a:r>
              <a:rPr lang="en-US" sz="1400" i="1" dirty="0" err="1">
                <a:solidFill>
                  <a:schemeClr val="bg1"/>
                </a:solidFill>
              </a:rPr>
              <a:t>pt</a:t>
            </a:r>
            <a:r>
              <a:rPr lang="en-US" sz="1400" i="1" dirty="0">
                <a:solidFill>
                  <a:schemeClr val="bg1"/>
                </a:solidFill>
              </a:rPr>
              <a:t>?</a:t>
            </a:r>
          </a:p>
          <a:p>
            <a:r>
              <a:rPr lang="en-US" sz="1400" dirty="0">
                <a:solidFill>
                  <a:schemeClr val="bg1"/>
                </a:solidFill>
              </a:rPr>
              <a:t>An adult 50+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Is there a gender predilection?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With which malignancies is it associated?</a:t>
            </a:r>
          </a:p>
          <a:p>
            <a:r>
              <a:rPr lang="en-US" sz="1400" dirty="0">
                <a:solidFill>
                  <a:schemeClr val="bg1"/>
                </a:solidFill>
              </a:rPr>
              <a:t>Gynecologic in women; lung and pancreatic in men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classic presenting ocular complaint?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rapid vision loss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classic DFE finding puts it on the </a:t>
            </a:r>
            <a:r>
              <a:rPr lang="en-US" sz="1400" i="1" dirty="0" err="1">
                <a:solidFill>
                  <a:schemeClr val="bg1"/>
                </a:solidFill>
              </a:rPr>
              <a:t>DDx</a:t>
            </a:r>
            <a:r>
              <a:rPr lang="en-US" sz="1400" i="1" dirty="0">
                <a:solidFill>
                  <a:schemeClr val="bg1"/>
                </a:solidFill>
              </a:rPr>
              <a:t> for VKH?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 serous/exudative RDs</a:t>
            </a:r>
          </a:p>
          <a:p>
            <a:endParaRPr lang="en-US" sz="1400" i="1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are the two other classic findings on exam?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Bilateral…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--rapid cataract progression 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--multiple large ‘nevi’ of the posterior choroid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What is the prognosis?</a:t>
            </a:r>
          </a:p>
          <a:p>
            <a:r>
              <a:rPr lang="en-US" sz="1400" dirty="0">
                <a:solidFill>
                  <a:schemeClr val="bg1"/>
                </a:solidFill>
              </a:rPr>
              <a:t>Poor, in terms of both vision and life expectancy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7C2D6C9-0CDB-45CC-A768-D6DA4A7F0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D61A38-DFF2-4A72-8C85-A851441B1D68}"/>
              </a:ext>
            </a:extLst>
          </p:cNvPr>
          <p:cNvSpPr/>
          <p:nvPr/>
        </p:nvSpPr>
        <p:spPr>
          <a:xfrm>
            <a:off x="1066800" y="6553200"/>
            <a:ext cx="5099050" cy="285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796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1F7F3-F555-101E-D668-30B18435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A88F-946E-4DE2-801C-992EAF96012F}" type="slidenum">
              <a:rPr lang="en-US" altLang="en-US" smtClean="0"/>
              <a:pPr>
                <a:defRPr/>
              </a:pPr>
              <a:t>226</a:t>
            </a:fld>
            <a:endParaRPr lang="en-US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7FBFFFF-342F-6EB8-B9F1-2FC3EDC9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674C2-3A3B-4C4B-FCE3-9A5750C18EB7}"/>
              </a:ext>
            </a:extLst>
          </p:cNvPr>
          <p:cNvSpPr txBox="1"/>
          <p:nvPr/>
        </p:nvSpPr>
        <p:spPr>
          <a:xfrm>
            <a:off x="1021516" y="3124200"/>
            <a:ext cx="714541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Finally, let’s drill down on the 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VKH</a:t>
            </a:r>
          </a:p>
        </p:txBody>
      </p:sp>
    </p:spTree>
    <p:extLst>
      <p:ext uri="{BB962C8B-B14F-4D97-AF65-F5344CB8AC3E}">
        <p14:creationId xmlns:p14="http://schemas.microsoft.com/office/powerpoint/2010/main" val="351367345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>
            <a:extLst>
              <a:ext uri="{FF2B5EF4-FFF2-40B4-BE49-F238E27FC236}">
                <a16:creationId xmlns:a16="http://schemas.microsoft.com/office/drawing/2014/main" id="{3BFBBACC-4F5A-4F82-A2C8-AA5F54CF2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11619" name="Text Box 4">
            <a:extLst>
              <a:ext uri="{FF2B5EF4-FFF2-40B4-BE49-F238E27FC236}">
                <a16:creationId xmlns:a16="http://schemas.microsoft.com/office/drawing/2014/main" id="{65C236BF-C2EC-4C66-B713-F516059D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11620" name="Slide Number Placeholder 1">
            <a:extLst>
              <a:ext uri="{FF2B5EF4-FFF2-40B4-BE49-F238E27FC236}">
                <a16:creationId xmlns:a16="http://schemas.microsoft.com/office/drawing/2014/main" id="{1CF53865-4374-4A81-8C0F-1DF09462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454469-A2CF-46FE-8A67-990E8002DDD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0D9535-B320-4F61-9C47-A8398526BD4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‘Phase Phrase’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Signs/Symptoms</a:t>
                      </a:r>
                    </a:p>
                  </a:txBody>
                  <a:tcPr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9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</a:rPr>
                        <a:t>Meningo-encephalitc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Flu-like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symptoms plus multiple and varied neurologic findings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‘Ophthalmic-auditory’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</a:rPr>
                        <a:t>panuveitis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plus tinnitus, hearing loss and vertigo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‘Pigment changes’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RPE changes plus the classic skin and hair depigmentation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6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2002361-684D-4AE9-ABB5-363CFC7C3BB1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5D0A0-EE8E-44E5-890A-A5466C9CBA8C}"/>
              </a:ext>
            </a:extLst>
          </p:cNvPr>
          <p:cNvSpPr/>
          <p:nvPr/>
        </p:nvSpPr>
        <p:spPr>
          <a:xfrm>
            <a:off x="838200" y="5410200"/>
            <a:ext cx="75438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649" name="TextBox 2">
            <a:extLst>
              <a:ext uri="{FF2B5EF4-FFF2-40B4-BE49-F238E27FC236}">
                <a16:creationId xmlns:a16="http://schemas.microsoft.com/office/drawing/2014/main" id="{91891014-D457-4964-9E0B-18846DA5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08638"/>
            <a:ext cx="75485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700" i="1"/>
              <a:t>(If you’re thinking ‘But VKH has four stages!’…We’ll get to that momentarily.)</a:t>
            </a:r>
          </a:p>
        </p:txBody>
      </p:sp>
      <p:sp>
        <p:nvSpPr>
          <p:cNvPr id="111650" name="TextBox 7">
            <a:extLst>
              <a:ext uri="{FF2B5EF4-FFF2-40B4-BE49-F238E27FC236}">
                <a16:creationId xmlns:a16="http://schemas.microsoft.com/office/drawing/2014/main" id="{E055502B-00E4-4A40-8D94-39D92B0EE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11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VKH tends to present stepwise, in three stages.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514196530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>
            <a:extLst>
              <a:ext uri="{FF2B5EF4-FFF2-40B4-BE49-F238E27FC236}">
                <a16:creationId xmlns:a16="http://schemas.microsoft.com/office/drawing/2014/main" id="{1D530DF1-FCF3-478C-9811-53985F5A9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13667" name="Text Box 4">
            <a:extLst>
              <a:ext uri="{FF2B5EF4-FFF2-40B4-BE49-F238E27FC236}">
                <a16:creationId xmlns:a16="http://schemas.microsoft.com/office/drawing/2014/main" id="{6323EF09-F394-42E7-B3E3-F67B385F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13668" name="Slide Number Placeholder 1">
            <a:extLst>
              <a:ext uri="{FF2B5EF4-FFF2-40B4-BE49-F238E27FC236}">
                <a16:creationId xmlns:a16="http://schemas.microsoft.com/office/drawing/2014/main" id="{32568FCC-FA20-4EC4-A6D9-DBA94751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773686-660F-4E85-9528-2DC5F0AA23D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69AAE0-6D67-4A05-B6B9-C9FB80423A2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‘Phase Phrase’</a:t>
                      </a:r>
                    </a:p>
                  </a:txBody>
                  <a:tcPr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Signs/Symptoms</a:t>
                      </a:r>
                    </a:p>
                  </a:txBody>
                  <a:tcPr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9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</a:rPr>
                        <a:t>Meningo-encephalitc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Flu-like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symptoms plus multiple and varied neurologic findings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‘Ophthalmic-auditory’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FF00"/>
                          </a:solidFill>
                        </a:rPr>
                        <a:t>panuveitis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plus tinnitus, hearing loss and vertigo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‘Pigment changes’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RPE changes plus the classic skin and hair depigmentation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6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4" marB="45714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E0FE111-F884-48C8-893B-B65D2428074F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3696" name="TextBox 7">
            <a:extLst>
              <a:ext uri="{FF2B5EF4-FFF2-40B4-BE49-F238E27FC236}">
                <a16:creationId xmlns:a16="http://schemas.microsoft.com/office/drawing/2014/main" id="{DDCCD7D8-6B27-477C-BBE7-11B44618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65188"/>
            <a:ext cx="711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</a:rPr>
              <a:t>VKH tends to present stepwise, in three stages.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1859500300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>
            <a:extLst>
              <a:ext uri="{FF2B5EF4-FFF2-40B4-BE49-F238E27FC236}">
                <a16:creationId xmlns:a16="http://schemas.microsoft.com/office/drawing/2014/main" id="{0C17140E-09F9-42D2-AC4C-33B699F9D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15715" name="Text Box 4">
            <a:extLst>
              <a:ext uri="{FF2B5EF4-FFF2-40B4-BE49-F238E27FC236}">
                <a16:creationId xmlns:a16="http://schemas.microsoft.com/office/drawing/2014/main" id="{DEB4CAEA-8C93-41C6-81C7-22625DC96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15716" name="Slide Number Placeholder 1">
            <a:extLst>
              <a:ext uri="{FF2B5EF4-FFF2-40B4-BE49-F238E27FC236}">
                <a16:creationId xmlns:a16="http://schemas.microsoft.com/office/drawing/2014/main" id="{9EF8D4F4-0195-443E-BC62-524E6431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19F744-909B-47AA-8F22-C06F532C2C3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048BD-5C45-499E-8EEC-8BE85240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67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</p:txBody>
      </p:sp>
    </p:spTree>
    <p:extLst>
      <p:ext uri="{BB962C8B-B14F-4D97-AF65-F5344CB8AC3E}">
        <p14:creationId xmlns:p14="http://schemas.microsoft.com/office/powerpoint/2010/main" val="179602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C2944E9F-2BD6-467C-ABC5-C26920E34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7F6A998-F2A3-469C-8EDB-8B4DE5886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B99226E-0340-439D-88A6-E62AA8C8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4581" name="Rectangle 4">
            <a:extLst>
              <a:ext uri="{FF2B5EF4-FFF2-40B4-BE49-F238E27FC236}">
                <a16:creationId xmlns:a16="http://schemas.microsoft.com/office/drawing/2014/main" id="{AAC36707-DDD1-4E9F-AAE8-D6F8189E3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04625A4E-85F5-4868-AC8A-614223A20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exciting </a:t>
            </a:r>
            <a:r>
              <a:rPr lang="en-US" altLang="en-US" i="1"/>
              <a:t>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0250259B-94AC-4C90-A82E-FF082002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4584" name="Slide Number Placeholder 1">
            <a:extLst>
              <a:ext uri="{FF2B5EF4-FFF2-40B4-BE49-F238E27FC236}">
                <a16:creationId xmlns:a16="http://schemas.microsoft.com/office/drawing/2014/main" id="{378178B5-BEDA-49C9-94A6-6E2447AF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356D60-73D0-4F14-9268-4B590DA634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24585" name="Rectangle 3">
            <a:extLst>
              <a:ext uri="{FF2B5EF4-FFF2-40B4-BE49-F238E27FC236}">
                <a16:creationId xmlns:a16="http://schemas.microsoft.com/office/drawing/2014/main" id="{47BDC817-EA40-430D-95C9-7A6510D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891CF093-C648-48DF-BFBB-D5A4EAAF1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17763" name="Text Box 4">
            <a:extLst>
              <a:ext uri="{FF2B5EF4-FFF2-40B4-BE49-F238E27FC236}">
                <a16:creationId xmlns:a16="http://schemas.microsoft.com/office/drawing/2014/main" id="{1669B0EA-7E77-495A-9655-3F24F2FF8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17764" name="Slide Number Placeholder 1">
            <a:extLst>
              <a:ext uri="{FF2B5EF4-FFF2-40B4-BE49-F238E27FC236}">
                <a16:creationId xmlns:a16="http://schemas.microsoft.com/office/drawing/2014/main" id="{820F7806-AB75-4BAB-B9A1-E10FDE8E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D921BA-614E-48B3-95CA-7366DCFE598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230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E47B1-C8FA-4DC0-B340-FA4FFF23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67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</p:txBody>
      </p:sp>
    </p:spTree>
    <p:extLst>
      <p:ext uri="{BB962C8B-B14F-4D97-AF65-F5344CB8AC3E}">
        <p14:creationId xmlns:p14="http://schemas.microsoft.com/office/powerpoint/2010/main" val="102826025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1604C831-DA2B-4674-A3C3-76159FA5A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19811" name="Text Box 4">
            <a:extLst>
              <a:ext uri="{FF2B5EF4-FFF2-40B4-BE49-F238E27FC236}">
                <a16:creationId xmlns:a16="http://schemas.microsoft.com/office/drawing/2014/main" id="{2C4CB639-0035-4DC8-A301-33F37AF22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19812" name="Slide Number Placeholder 1">
            <a:extLst>
              <a:ext uri="{FF2B5EF4-FFF2-40B4-BE49-F238E27FC236}">
                <a16:creationId xmlns:a16="http://schemas.microsoft.com/office/drawing/2014/main" id="{9362AEFA-5B59-49D3-B47E-2F4564BE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114880-DF78-447F-9964-04DF93DB091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FF00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2EDBB4-E9BF-4A5D-9E56-AFCD0FC1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136B5292-FEB3-4A6F-959E-5EBA4C53C950}"/>
              </a:ext>
            </a:extLst>
          </p:cNvPr>
          <p:cNvSpPr/>
          <p:nvPr/>
        </p:nvSpPr>
        <p:spPr>
          <a:xfrm rot="10800000" flipV="1">
            <a:off x="4495800" y="3478213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816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>
            <a:extLst>
              <a:ext uri="{FF2B5EF4-FFF2-40B4-BE49-F238E27FC236}">
                <a16:creationId xmlns:a16="http://schemas.microsoft.com/office/drawing/2014/main" id="{5A1EAC66-6D98-46D1-ACE0-66A94005C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21859" name="Text Box 4">
            <a:extLst>
              <a:ext uri="{FF2B5EF4-FFF2-40B4-BE49-F238E27FC236}">
                <a16:creationId xmlns:a16="http://schemas.microsoft.com/office/drawing/2014/main" id="{3359E5C2-8F01-4D5D-B4B4-5B11F291A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21860" name="Slide Number Placeholder 1">
            <a:extLst>
              <a:ext uri="{FF2B5EF4-FFF2-40B4-BE49-F238E27FC236}">
                <a16:creationId xmlns:a16="http://schemas.microsoft.com/office/drawing/2014/main" id="{B9797B7D-6600-4504-9D83-7FF68F11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92B505-3406-41BA-8C52-33BFD2AAA1F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232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FF00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FF00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FFFF00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2BDC6-458C-4723-A341-9D8C9799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AD625F17-F0B3-4CD6-93D5-37F078C6D0D6}"/>
              </a:ext>
            </a:extLst>
          </p:cNvPr>
          <p:cNvSpPr/>
          <p:nvPr/>
        </p:nvSpPr>
        <p:spPr>
          <a:xfrm rot="10800000" flipV="1">
            <a:off x="4495800" y="3478213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638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>
            <a:extLst>
              <a:ext uri="{FF2B5EF4-FFF2-40B4-BE49-F238E27FC236}">
                <a16:creationId xmlns:a16="http://schemas.microsoft.com/office/drawing/2014/main" id="{085067FE-EF6D-4398-8034-BA2AD4585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23907" name="Text Box 4">
            <a:extLst>
              <a:ext uri="{FF2B5EF4-FFF2-40B4-BE49-F238E27FC236}">
                <a16:creationId xmlns:a16="http://schemas.microsoft.com/office/drawing/2014/main" id="{950B9ABA-C8DB-45DB-938E-E3434DB7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23908" name="Slide Number Placeholder 1">
            <a:extLst>
              <a:ext uri="{FF2B5EF4-FFF2-40B4-BE49-F238E27FC236}">
                <a16:creationId xmlns:a16="http://schemas.microsoft.com/office/drawing/2014/main" id="{0CBFB5C7-583C-45D8-A53E-D1DA1B4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FE47EE-30B1-4AFD-8C01-474705D13E2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233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B80CF-12AF-40F0-8EC4-CD0D8BC5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904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Each stage can be summarized in a word or two; for this stage…</a:t>
            </a:r>
          </a:p>
        </p:txBody>
      </p:sp>
    </p:spTree>
    <p:extLst>
      <p:ext uri="{BB962C8B-B14F-4D97-AF65-F5344CB8AC3E}">
        <p14:creationId xmlns:p14="http://schemas.microsoft.com/office/powerpoint/2010/main" val="1025609110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>
            <a:extLst>
              <a:ext uri="{FF2B5EF4-FFF2-40B4-BE49-F238E27FC236}">
                <a16:creationId xmlns:a16="http://schemas.microsoft.com/office/drawing/2014/main" id="{62F634D3-107C-4373-98DD-715C8BFC9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25955" name="Text Box 4">
            <a:extLst>
              <a:ext uri="{FF2B5EF4-FFF2-40B4-BE49-F238E27FC236}">
                <a16:creationId xmlns:a16="http://schemas.microsoft.com/office/drawing/2014/main" id="{AAFEFB83-0452-49E0-8592-8CB4C8F0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25956" name="Slide Number Placeholder 1">
            <a:extLst>
              <a:ext uri="{FF2B5EF4-FFF2-40B4-BE49-F238E27FC236}">
                <a16:creationId xmlns:a16="http://schemas.microsoft.com/office/drawing/2014/main" id="{2E10677C-17CE-4A5B-A9D9-9090DC4D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2AAE07-3805-411A-9A68-108F31A6F4D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234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7DC32-CF5B-4970-BAE7-D7DCDEE14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904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Each stage can be summarized in a word or two; for this stage…</a:t>
            </a:r>
          </a:p>
        </p:txBody>
      </p:sp>
    </p:spTree>
    <p:extLst>
      <p:ext uri="{BB962C8B-B14F-4D97-AF65-F5344CB8AC3E}">
        <p14:creationId xmlns:p14="http://schemas.microsoft.com/office/powerpoint/2010/main" val="56031953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>
            <a:extLst>
              <a:ext uri="{FF2B5EF4-FFF2-40B4-BE49-F238E27FC236}">
                <a16:creationId xmlns:a16="http://schemas.microsoft.com/office/drawing/2014/main" id="{A1E53DEC-EF15-4CAB-ABB8-05DED79E9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28003" name="Text Box 4">
            <a:extLst>
              <a:ext uri="{FF2B5EF4-FFF2-40B4-BE49-F238E27FC236}">
                <a16:creationId xmlns:a16="http://schemas.microsoft.com/office/drawing/2014/main" id="{C8B1909F-ADBD-4795-9D0D-9B8ED6E4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28004" name="Slide Number Placeholder 1">
            <a:extLst>
              <a:ext uri="{FF2B5EF4-FFF2-40B4-BE49-F238E27FC236}">
                <a16:creationId xmlns:a16="http://schemas.microsoft.com/office/drawing/2014/main" id="{FB523D15-E9C7-4AFE-9661-E6E8C846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99291F-4391-4FEE-9AD1-E788381088A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235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7EE1DE-96DB-4017-BAF5-A98142776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227259A-E782-4728-A6AF-5DCB91A1D2E1}"/>
              </a:ext>
            </a:extLst>
          </p:cNvPr>
          <p:cNvSpPr/>
          <p:nvPr/>
        </p:nvSpPr>
        <p:spPr>
          <a:xfrm rot="10800000" flipV="1">
            <a:off x="4495800" y="4343400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7455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>
            <a:extLst>
              <a:ext uri="{FF2B5EF4-FFF2-40B4-BE49-F238E27FC236}">
                <a16:creationId xmlns:a16="http://schemas.microsoft.com/office/drawing/2014/main" id="{4DFC1371-2706-4BC5-8190-3627E7F4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30051" name="Text Box 4">
            <a:extLst>
              <a:ext uri="{FF2B5EF4-FFF2-40B4-BE49-F238E27FC236}">
                <a16:creationId xmlns:a16="http://schemas.microsoft.com/office/drawing/2014/main" id="{16A1AB61-3FAC-41AC-9BCD-0970FBA4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30052" name="Slide Number Placeholder 1">
            <a:extLst>
              <a:ext uri="{FF2B5EF4-FFF2-40B4-BE49-F238E27FC236}">
                <a16:creationId xmlns:a16="http://schemas.microsoft.com/office/drawing/2014/main" id="{36FB7FCE-A485-4F4C-AAAF-B40EC9E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A70070-D0A1-412E-9B57-EA98B47643E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236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FFFF00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E7F87-B012-45CD-AF97-4B0A27BA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C534C1EB-CE0D-485F-B4C7-36DAFE2A4C81}"/>
              </a:ext>
            </a:extLst>
          </p:cNvPr>
          <p:cNvSpPr/>
          <p:nvPr/>
        </p:nvSpPr>
        <p:spPr>
          <a:xfrm rot="10800000" flipV="1">
            <a:off x="4495800" y="4343400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28138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>
            <a:extLst>
              <a:ext uri="{FF2B5EF4-FFF2-40B4-BE49-F238E27FC236}">
                <a16:creationId xmlns:a16="http://schemas.microsoft.com/office/drawing/2014/main" id="{3302D02C-A304-41A0-98AD-F69C89FE9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32099" name="Text Box 4">
            <a:extLst>
              <a:ext uri="{FF2B5EF4-FFF2-40B4-BE49-F238E27FC236}">
                <a16:creationId xmlns:a16="http://schemas.microsoft.com/office/drawing/2014/main" id="{38B1233C-F15C-48FE-BCA2-FB5C675C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32100" name="Slide Number Placeholder 1">
            <a:extLst>
              <a:ext uri="{FF2B5EF4-FFF2-40B4-BE49-F238E27FC236}">
                <a16:creationId xmlns:a16="http://schemas.microsoft.com/office/drawing/2014/main" id="{BC6F064B-8930-4D4C-83EB-7BD51BD82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914847-A4C9-4CEE-98F4-06C7AC901F8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68AF3-1BBF-4CEE-B7DC-BE2EB8FB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904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Each stage can be summarized in a word or two; for this stage…</a:t>
            </a:r>
          </a:p>
        </p:txBody>
      </p:sp>
    </p:spTree>
    <p:extLst>
      <p:ext uri="{BB962C8B-B14F-4D97-AF65-F5344CB8AC3E}">
        <p14:creationId xmlns:p14="http://schemas.microsoft.com/office/powerpoint/2010/main" val="829635073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>
            <a:extLst>
              <a:ext uri="{FF2B5EF4-FFF2-40B4-BE49-F238E27FC236}">
                <a16:creationId xmlns:a16="http://schemas.microsoft.com/office/drawing/2014/main" id="{BDB866AF-BD97-4191-BEE6-B1AF7C24A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34147" name="Text Box 4">
            <a:extLst>
              <a:ext uri="{FF2B5EF4-FFF2-40B4-BE49-F238E27FC236}">
                <a16:creationId xmlns:a16="http://schemas.microsoft.com/office/drawing/2014/main" id="{7A21D082-117A-42CC-8C4C-DFABA45D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34148" name="Slide Number Placeholder 1">
            <a:extLst>
              <a:ext uri="{FF2B5EF4-FFF2-40B4-BE49-F238E27FC236}">
                <a16:creationId xmlns:a16="http://schemas.microsoft.com/office/drawing/2014/main" id="{416B5F61-BF89-408A-B4EC-E9F37642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9D40B5-9A27-449B-A8A0-BD54561711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7B614-2583-4AFB-BB54-F663BDC3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678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Each stage can be summarized in a word or two; for this stage…</a:t>
            </a:r>
          </a:p>
        </p:txBody>
      </p:sp>
    </p:spTree>
    <p:extLst>
      <p:ext uri="{BB962C8B-B14F-4D97-AF65-F5344CB8AC3E}">
        <p14:creationId xmlns:p14="http://schemas.microsoft.com/office/powerpoint/2010/main" val="308720384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>
            <a:extLst>
              <a:ext uri="{FF2B5EF4-FFF2-40B4-BE49-F238E27FC236}">
                <a16:creationId xmlns:a16="http://schemas.microsoft.com/office/drawing/2014/main" id="{434A141C-6AB2-4A52-8BE2-27C2631C7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36195" name="Text Box 4">
            <a:extLst>
              <a:ext uri="{FF2B5EF4-FFF2-40B4-BE49-F238E27FC236}">
                <a16:creationId xmlns:a16="http://schemas.microsoft.com/office/drawing/2014/main" id="{0374331B-B134-4837-918B-7D5A07EF2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36196" name="Slide Number Placeholder 1">
            <a:extLst>
              <a:ext uri="{FF2B5EF4-FFF2-40B4-BE49-F238E27FC236}">
                <a16:creationId xmlns:a16="http://schemas.microsoft.com/office/drawing/2014/main" id="{EF628A21-B905-4783-A743-EB13BB49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6D5DA7-D712-4BF6-8B11-80EBE9902EF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rgbClr val="0000FF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3163B-FF0E-4300-AC4A-51D500B99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AE103E75-688E-4DE3-977D-2352C1B912D9}"/>
              </a:ext>
            </a:extLst>
          </p:cNvPr>
          <p:cNvSpPr/>
          <p:nvPr/>
        </p:nvSpPr>
        <p:spPr>
          <a:xfrm rot="10800000" flipV="1">
            <a:off x="4495800" y="5105400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FE845FF-D677-4116-A297-DFDB7DAD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6CDDB82-1D50-4DA2-ABED-BF986DFC9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1AB7766-11EC-4A21-BDE2-DDBCBF09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35F0A051-AA92-4FCE-B820-30A7A9602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86888DC5-79B4-4B86-A48D-7D6F5736A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exciting </a:t>
            </a:r>
            <a:r>
              <a:rPr lang="en-US" altLang="en-US" i="1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normal eye is called the </a:t>
            </a:r>
            <a:r>
              <a:rPr lang="en-US" altLang="en-US" i="1">
                <a:solidFill>
                  <a:srgbClr val="0000FF"/>
                </a:solidFill>
              </a:rPr>
              <a:t>sympathizing </a:t>
            </a:r>
            <a:r>
              <a:rPr lang="en-US" altLang="en-US" i="1"/>
              <a:t>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F8E7168F-BB6B-4B4C-AF17-B8AE50E4B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1FB6FCE4-78D4-47CF-BCB1-5BC6DCA8A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5609" name="Slide Number Placeholder 1">
            <a:extLst>
              <a:ext uri="{FF2B5EF4-FFF2-40B4-BE49-F238E27FC236}">
                <a16:creationId xmlns:a16="http://schemas.microsoft.com/office/drawing/2014/main" id="{BFD92330-8725-4ACE-BCA5-BE4E75EA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265387-16BC-4BAD-97D0-5E0F6BC88FE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25610" name="Rectangle 3">
            <a:extLst>
              <a:ext uri="{FF2B5EF4-FFF2-40B4-BE49-F238E27FC236}">
                <a16:creationId xmlns:a16="http://schemas.microsoft.com/office/drawing/2014/main" id="{DA6AF8B8-8B9A-4D5A-9514-1A6C18D28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>
            <a:extLst>
              <a:ext uri="{FF2B5EF4-FFF2-40B4-BE49-F238E27FC236}">
                <a16:creationId xmlns:a16="http://schemas.microsoft.com/office/drawing/2014/main" id="{E06065CA-4BE5-416B-8AF4-02A6394FA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38243" name="Text Box 4">
            <a:extLst>
              <a:ext uri="{FF2B5EF4-FFF2-40B4-BE49-F238E27FC236}">
                <a16:creationId xmlns:a16="http://schemas.microsoft.com/office/drawing/2014/main" id="{42C87742-5BBF-48BA-8A9D-12F2D881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38244" name="Slide Number Placeholder 1">
            <a:extLst>
              <a:ext uri="{FF2B5EF4-FFF2-40B4-BE49-F238E27FC236}">
                <a16:creationId xmlns:a16="http://schemas.microsoft.com/office/drawing/2014/main" id="{9CECF6B8-29AC-4F00-B21A-0DA82CE6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4BD428-50EA-49CF-B397-B440EAFD76A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240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0C833-6C71-4EAE-9E82-8F156B95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71538"/>
            <a:ext cx="726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VKH tends to present stepwise, in three stages. What are they?</a:t>
            </a:r>
          </a:p>
          <a:p>
            <a:pPr eaLnBrk="1" hangingPunct="1">
              <a:defRPr/>
            </a:pP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What specific signs/symptoms characterize this stage?</a:t>
            </a:r>
          </a:p>
          <a:p>
            <a:pPr eaLnBrk="1" hangingPunct="1">
              <a:defRPr/>
            </a:pPr>
            <a:r>
              <a:rPr lang="en-US" altLang="en-US" b="1" i="1" dirty="0">
                <a:solidFill>
                  <a:srgbClr val="0000FF"/>
                </a:solidFill>
              </a:rPr>
              <a:t>Each stage can be summarized in a word or two; for this stage…</a:t>
            </a: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D3245482-0C63-449A-9FA7-69D921F38144}"/>
              </a:ext>
            </a:extLst>
          </p:cNvPr>
          <p:cNvSpPr/>
          <p:nvPr/>
        </p:nvSpPr>
        <p:spPr>
          <a:xfrm rot="10800000" flipV="1">
            <a:off x="4495800" y="5105400"/>
            <a:ext cx="2667000" cy="990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4806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4">
            <a:extLst>
              <a:ext uri="{FF2B5EF4-FFF2-40B4-BE49-F238E27FC236}">
                <a16:creationId xmlns:a16="http://schemas.microsoft.com/office/drawing/2014/main" id="{45CC8BFC-998A-440D-AACC-B3DE47C3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40291" name="Slide Number Placeholder 1">
            <a:extLst>
              <a:ext uri="{FF2B5EF4-FFF2-40B4-BE49-F238E27FC236}">
                <a16:creationId xmlns:a16="http://schemas.microsoft.com/office/drawing/2014/main" id="{782FB681-5D58-4F19-A804-5C42D3E9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EB75ED-29E7-410C-B777-B59C80D83D2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0319" name="TextBox 8">
            <a:extLst>
              <a:ext uri="{FF2B5EF4-FFF2-40B4-BE49-F238E27FC236}">
                <a16:creationId xmlns:a16="http://schemas.microsoft.com/office/drawing/2014/main" id="{FD1D9DD4-2C1F-487D-BDF9-42D698D0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213350"/>
            <a:ext cx="5108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The above bears repeating! </a:t>
            </a:r>
            <a:r>
              <a:rPr lang="en-US" altLang="en-US"/>
              <a:t>Generally speaking:</a:t>
            </a:r>
          </a:p>
        </p:txBody>
      </p:sp>
    </p:spTree>
    <p:extLst>
      <p:ext uri="{BB962C8B-B14F-4D97-AF65-F5344CB8AC3E}">
        <p14:creationId xmlns:p14="http://schemas.microsoft.com/office/powerpoint/2010/main" val="1363514117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4">
            <a:extLst>
              <a:ext uri="{FF2B5EF4-FFF2-40B4-BE49-F238E27FC236}">
                <a16:creationId xmlns:a16="http://schemas.microsoft.com/office/drawing/2014/main" id="{E40579F1-D82F-4ED2-9A94-D5A148F0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42339" name="Slide Number Placeholder 1">
            <a:extLst>
              <a:ext uri="{FF2B5EF4-FFF2-40B4-BE49-F238E27FC236}">
                <a16:creationId xmlns:a16="http://schemas.microsoft.com/office/drawing/2014/main" id="{1102F3AC-D746-443E-9324-CF5213AD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11FD22-DE6B-4AFC-A7C3-1C84829DA89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242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multiple and varied neurologic findings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2367" name="TextBox 2">
            <a:extLst>
              <a:ext uri="{FF2B5EF4-FFF2-40B4-BE49-F238E27FC236}">
                <a16:creationId xmlns:a16="http://schemas.microsoft.com/office/drawing/2014/main" id="{08D32168-5A02-4DFD-8147-2F54804CC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213350"/>
            <a:ext cx="5108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The above bears repeating! </a:t>
            </a:r>
            <a:r>
              <a:rPr lang="en-US" altLang="en-US"/>
              <a:t>Generally speaking:</a:t>
            </a:r>
          </a:p>
          <a:p>
            <a:r>
              <a:rPr lang="en-US" altLang="en-US" b="1"/>
              <a:t>VKH starts off by inflaming the CNS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315477-D3FC-4727-9F07-17F0B50DB8D1}"/>
              </a:ext>
            </a:extLst>
          </p:cNvPr>
          <p:cNvSpPr/>
          <p:nvPr/>
        </p:nvSpPr>
        <p:spPr>
          <a:xfrm>
            <a:off x="6019800" y="2819400"/>
            <a:ext cx="22098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8515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4">
            <a:extLst>
              <a:ext uri="{FF2B5EF4-FFF2-40B4-BE49-F238E27FC236}">
                <a16:creationId xmlns:a16="http://schemas.microsoft.com/office/drawing/2014/main" id="{575865FE-E246-4F18-AAC2-83DAF846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44387" name="Slide Number Placeholder 1">
            <a:extLst>
              <a:ext uri="{FF2B5EF4-FFF2-40B4-BE49-F238E27FC236}">
                <a16:creationId xmlns:a16="http://schemas.microsoft.com/office/drawing/2014/main" id="{E5923058-4EEA-4577-B33D-C5C1A40B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CB7DA-42E8-4002-8CAE-8D0C7DC7F7F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243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bilateral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4415" name="TextBox 2">
            <a:extLst>
              <a:ext uri="{FF2B5EF4-FFF2-40B4-BE49-F238E27FC236}">
                <a16:creationId xmlns:a16="http://schemas.microsoft.com/office/drawing/2014/main" id="{2AD7FA38-DCD4-4F29-8406-18E53CB3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213350"/>
            <a:ext cx="510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The above bears repeating! </a:t>
            </a:r>
            <a:r>
              <a:rPr lang="en-US" altLang="en-US"/>
              <a:t>Generally speaking:</a:t>
            </a:r>
          </a:p>
          <a:p>
            <a:r>
              <a:rPr lang="en-US" altLang="en-US" b="1"/>
              <a:t>VKH starts off by inflaming the CNS</a:t>
            </a:r>
            <a:r>
              <a:rPr lang="en-US" altLang="en-US"/>
              <a:t>; then it</a:t>
            </a:r>
          </a:p>
          <a:p>
            <a:r>
              <a:rPr lang="en-US" altLang="en-US" b="1"/>
              <a:t>inflames the eyes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C6A6F2-23E4-489D-8E57-E4B9A1ABAF88}"/>
              </a:ext>
            </a:extLst>
          </p:cNvPr>
          <p:cNvSpPr/>
          <p:nvPr/>
        </p:nvSpPr>
        <p:spPr>
          <a:xfrm>
            <a:off x="5680075" y="3551238"/>
            <a:ext cx="3006725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1398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4">
            <a:extLst>
              <a:ext uri="{FF2B5EF4-FFF2-40B4-BE49-F238E27FC236}">
                <a16:creationId xmlns:a16="http://schemas.microsoft.com/office/drawing/2014/main" id="{C2539A11-7CEC-4725-9F84-89F8C848F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46435" name="Slide Number Placeholder 1">
            <a:extLst>
              <a:ext uri="{FF2B5EF4-FFF2-40B4-BE49-F238E27FC236}">
                <a16:creationId xmlns:a16="http://schemas.microsoft.com/office/drawing/2014/main" id="{AD2086FD-864D-4E26-8042-00DDE824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5BE215-EB00-48FA-9C14-15964CFC29D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244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6463" name="TextBox 2">
            <a:extLst>
              <a:ext uri="{FF2B5EF4-FFF2-40B4-BE49-F238E27FC236}">
                <a16:creationId xmlns:a16="http://schemas.microsoft.com/office/drawing/2014/main" id="{CCA7985A-BA8C-4F14-8A6D-BCE89CB2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25" y="5213350"/>
            <a:ext cx="510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The above bears repeating! </a:t>
            </a:r>
            <a:r>
              <a:rPr lang="en-US" altLang="en-US"/>
              <a:t>Generally speaking:</a:t>
            </a:r>
          </a:p>
          <a:p>
            <a:r>
              <a:rPr lang="en-US" altLang="en-US" b="1"/>
              <a:t>VKH starts off by inflaming the CNS</a:t>
            </a:r>
            <a:r>
              <a:rPr lang="en-US" altLang="en-US"/>
              <a:t>; then it</a:t>
            </a:r>
          </a:p>
          <a:p>
            <a:r>
              <a:rPr lang="en-US" altLang="en-US" b="1"/>
              <a:t>inflames the eyes</a:t>
            </a:r>
            <a:r>
              <a:rPr lang="en-US" altLang="en-US"/>
              <a:t>; and finally</a:t>
            </a:r>
          </a:p>
          <a:p>
            <a:r>
              <a:rPr lang="en-US" altLang="en-US" b="1"/>
              <a:t>goes about depigmenting everything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EB38EB-50A6-4F64-BD5C-C013B8C87638}"/>
              </a:ext>
            </a:extLst>
          </p:cNvPr>
          <p:cNvSpPr/>
          <p:nvPr/>
        </p:nvSpPr>
        <p:spPr>
          <a:xfrm>
            <a:off x="5680075" y="4343400"/>
            <a:ext cx="3006725" cy="749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1287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>
            <a:extLst>
              <a:ext uri="{FF2B5EF4-FFF2-40B4-BE49-F238E27FC236}">
                <a16:creationId xmlns:a16="http://schemas.microsoft.com/office/drawing/2014/main" id="{DF1900B5-59FD-4C73-8A06-4350379C0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48483" name="Text Box 4">
            <a:extLst>
              <a:ext uri="{FF2B5EF4-FFF2-40B4-BE49-F238E27FC236}">
                <a16:creationId xmlns:a16="http://schemas.microsoft.com/office/drawing/2014/main" id="{81CD7D57-AFEF-415F-87AE-778222C9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48484" name="Slide Number Placeholder 1">
            <a:extLst>
              <a:ext uri="{FF2B5EF4-FFF2-40B4-BE49-F238E27FC236}">
                <a16:creationId xmlns:a16="http://schemas.microsoft.com/office/drawing/2014/main" id="{DE6B7595-E45C-4DEF-889D-D65E6815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C0EA70-B794-4545-A3D6-5ABCF78E15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245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0A5236-9714-4903-8F92-936738266E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9B1F9A-B326-4B92-82EB-E47B0882FD34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8512" name="TextBox 3">
            <a:extLst>
              <a:ext uri="{FF2B5EF4-FFF2-40B4-BE49-F238E27FC236}">
                <a16:creationId xmlns:a16="http://schemas.microsoft.com/office/drawing/2014/main" id="{6E090682-537E-4EB9-8D01-D6D1D316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32125"/>
            <a:ext cx="5638800" cy="83185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How much time typically passes between the onset of the </a:t>
            </a:r>
            <a:r>
              <a:rPr lang="en-US" altLang="en-US" sz="1600">
                <a:solidFill>
                  <a:srgbClr val="0000FF"/>
                </a:solidFill>
              </a:rPr>
              <a:t>Prodromal</a:t>
            </a:r>
            <a:r>
              <a:rPr lang="en-US" altLang="en-US" sz="1600" i="1">
                <a:solidFill>
                  <a:srgbClr val="0000FF"/>
                </a:solidFill>
              </a:rPr>
              <a:t> phase and the onset of the </a:t>
            </a:r>
            <a:r>
              <a:rPr lang="en-US" altLang="en-US" sz="1600">
                <a:solidFill>
                  <a:srgbClr val="0000FF"/>
                </a:solidFill>
              </a:rPr>
              <a:t>Acute Uveitic </a:t>
            </a:r>
            <a:r>
              <a:rPr lang="en-US" altLang="en-US" sz="1600" i="1">
                <a:solidFill>
                  <a:srgbClr val="0000FF"/>
                </a:solidFill>
              </a:rPr>
              <a:t>phase?</a:t>
            </a:r>
          </a:p>
          <a:p>
            <a:pPr eaLnBrk="1" hangingPunct="1"/>
            <a:r>
              <a:rPr lang="en-US" altLang="en-US" sz="1600">
                <a:solidFill>
                  <a:srgbClr val="B2B2B2"/>
                </a:solidFill>
              </a:rPr>
              <a:t>A couple of days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C5D1A1-EA7D-45D4-B231-FCBE8E96E449}"/>
              </a:ext>
            </a:extLst>
          </p:cNvPr>
          <p:cNvCxnSpPr/>
          <p:nvPr/>
        </p:nvCxnSpPr>
        <p:spPr>
          <a:xfrm flipH="1" flipV="1">
            <a:off x="2819400" y="31242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11D5A2-126A-4150-A59F-2ECCE8CAB867}"/>
              </a:ext>
            </a:extLst>
          </p:cNvPr>
          <p:cNvCxnSpPr/>
          <p:nvPr/>
        </p:nvCxnSpPr>
        <p:spPr>
          <a:xfrm flipH="1">
            <a:off x="2971800" y="3429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515" name="TextBox 10">
            <a:extLst>
              <a:ext uri="{FF2B5EF4-FFF2-40B4-BE49-F238E27FC236}">
                <a16:creationId xmlns:a16="http://schemas.microsoft.com/office/drawing/2014/main" id="{BD292C84-5738-4B5C-ACFB-8E32EACD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3273425"/>
            <a:ext cx="29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5467182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3">
            <a:extLst>
              <a:ext uri="{FF2B5EF4-FFF2-40B4-BE49-F238E27FC236}">
                <a16:creationId xmlns:a16="http://schemas.microsoft.com/office/drawing/2014/main" id="{7CBC11BC-1C54-4FAE-87A6-DF4AC3C28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50531" name="Text Box 4">
            <a:extLst>
              <a:ext uri="{FF2B5EF4-FFF2-40B4-BE49-F238E27FC236}">
                <a16:creationId xmlns:a16="http://schemas.microsoft.com/office/drawing/2014/main" id="{39EAEA50-B693-4A59-9ACF-F742E494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50532" name="Slide Number Placeholder 1">
            <a:extLst>
              <a:ext uri="{FF2B5EF4-FFF2-40B4-BE49-F238E27FC236}">
                <a16:creationId xmlns:a16="http://schemas.microsoft.com/office/drawing/2014/main" id="{F1E68E23-6ABE-4E08-9989-97E62BC2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C66688-9CC0-420A-B474-13AFBDA6884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246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18ACA7-DB03-466B-97EC-7B0892469BF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75C2F87-F0F4-4C8A-BDFC-4E8FF269B553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0560" name="TextBox 3">
            <a:extLst>
              <a:ext uri="{FF2B5EF4-FFF2-40B4-BE49-F238E27FC236}">
                <a16:creationId xmlns:a16="http://schemas.microsoft.com/office/drawing/2014/main" id="{FAA11642-98CE-4393-8DA2-AF4834F3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032125"/>
            <a:ext cx="5638800" cy="83185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How much time typically passes between the onset of the </a:t>
            </a:r>
            <a:r>
              <a:rPr lang="en-US" altLang="en-US" sz="1600">
                <a:solidFill>
                  <a:srgbClr val="0000FF"/>
                </a:solidFill>
              </a:rPr>
              <a:t>Prodromal</a:t>
            </a:r>
            <a:r>
              <a:rPr lang="en-US" altLang="en-US" sz="1600" i="1">
                <a:solidFill>
                  <a:srgbClr val="0000FF"/>
                </a:solidFill>
              </a:rPr>
              <a:t> phase and the onset of the </a:t>
            </a:r>
            <a:r>
              <a:rPr lang="en-US" altLang="en-US" sz="1600">
                <a:solidFill>
                  <a:srgbClr val="0000FF"/>
                </a:solidFill>
              </a:rPr>
              <a:t>Acute Uveitic </a:t>
            </a:r>
            <a:r>
              <a:rPr lang="en-US" altLang="en-US" sz="1600" i="1">
                <a:solidFill>
                  <a:srgbClr val="0000FF"/>
                </a:solidFill>
              </a:rPr>
              <a:t>phase?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A couple of days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0F61BF-9B8D-4FB3-B401-4E0FF3545D55}"/>
              </a:ext>
            </a:extLst>
          </p:cNvPr>
          <p:cNvCxnSpPr/>
          <p:nvPr/>
        </p:nvCxnSpPr>
        <p:spPr>
          <a:xfrm flipH="1" flipV="1">
            <a:off x="2819400" y="31242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D8736E-C5DE-48D1-85C3-FAD606B7CC0D}"/>
              </a:ext>
            </a:extLst>
          </p:cNvPr>
          <p:cNvCxnSpPr/>
          <p:nvPr/>
        </p:nvCxnSpPr>
        <p:spPr>
          <a:xfrm flipH="1">
            <a:off x="2971800" y="3429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563" name="TextBox 2">
            <a:extLst>
              <a:ext uri="{FF2B5EF4-FFF2-40B4-BE49-F238E27FC236}">
                <a16:creationId xmlns:a16="http://schemas.microsoft.com/office/drawing/2014/main" id="{A6B9A586-730E-46C4-ABBC-9B5C11B1A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3425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166155195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>
            <a:extLst>
              <a:ext uri="{FF2B5EF4-FFF2-40B4-BE49-F238E27FC236}">
                <a16:creationId xmlns:a16="http://schemas.microsoft.com/office/drawing/2014/main" id="{8A964CD3-6001-4FAD-B364-8D69B4969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52579" name="Text Box 4">
            <a:extLst>
              <a:ext uri="{FF2B5EF4-FFF2-40B4-BE49-F238E27FC236}">
                <a16:creationId xmlns:a16="http://schemas.microsoft.com/office/drawing/2014/main" id="{94AA145D-3EE0-445C-A81C-6AEFCC187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52580" name="Slide Number Placeholder 1">
            <a:extLst>
              <a:ext uri="{FF2B5EF4-FFF2-40B4-BE49-F238E27FC236}">
                <a16:creationId xmlns:a16="http://schemas.microsoft.com/office/drawing/2014/main" id="{4B463003-B78B-4F57-8C51-8133354C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EEA312-3B18-445A-BD04-9E0D75119B6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E9F5C3-F6CF-4F7A-86E2-5A15CCF0A4D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D9BDF04-FFB9-4C74-926D-12B296910CDE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2608" name="TextBox 7">
            <a:extLst>
              <a:ext uri="{FF2B5EF4-FFF2-40B4-BE49-F238E27FC236}">
                <a16:creationId xmlns:a16="http://schemas.microsoft.com/office/drawing/2014/main" id="{687AEC7F-014E-4E12-B51E-11E681E1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86200"/>
            <a:ext cx="5638800" cy="8302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How much time typically passes between the onset of the </a:t>
            </a:r>
            <a:r>
              <a:rPr lang="en-US" altLang="en-US" sz="1600">
                <a:solidFill>
                  <a:srgbClr val="0000FF"/>
                </a:solidFill>
              </a:rPr>
              <a:t>Acute Uveitic </a:t>
            </a:r>
            <a:r>
              <a:rPr lang="en-US" altLang="en-US" sz="1600" i="1">
                <a:solidFill>
                  <a:srgbClr val="0000FF"/>
                </a:solidFill>
              </a:rPr>
              <a:t>phase and onset of the </a:t>
            </a:r>
            <a:r>
              <a:rPr lang="en-US" altLang="en-US" sz="1600">
                <a:solidFill>
                  <a:srgbClr val="0000FF"/>
                </a:solidFill>
              </a:rPr>
              <a:t>Convalescent</a:t>
            </a:r>
            <a:r>
              <a:rPr lang="en-US" altLang="en-US" sz="1600" i="1">
                <a:solidFill>
                  <a:srgbClr val="0000FF"/>
                </a:solidFill>
              </a:rPr>
              <a:t> phase?</a:t>
            </a:r>
          </a:p>
          <a:p>
            <a:pPr eaLnBrk="1" hangingPunct="1"/>
            <a:r>
              <a:rPr lang="en-US" altLang="en-US" sz="1600">
                <a:solidFill>
                  <a:srgbClr val="B2B2B2"/>
                </a:solidFill>
              </a:rPr>
              <a:t>A couple of weeks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1D4F0B-2F47-40B7-9A8C-E5BF5B39C7C7}"/>
              </a:ext>
            </a:extLst>
          </p:cNvPr>
          <p:cNvCxnSpPr/>
          <p:nvPr/>
        </p:nvCxnSpPr>
        <p:spPr>
          <a:xfrm flipH="1" flipV="1">
            <a:off x="2895600" y="4038600"/>
            <a:ext cx="533400" cy="244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19A2AA-C9F4-457B-940E-6290FE148EE3}"/>
              </a:ext>
            </a:extLst>
          </p:cNvPr>
          <p:cNvCxnSpPr/>
          <p:nvPr/>
        </p:nvCxnSpPr>
        <p:spPr>
          <a:xfrm flipH="1">
            <a:off x="2971800" y="4283075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A47F65-7E14-4CC2-BBAB-0A4213027D96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152612" name="TextBox 11">
            <a:extLst>
              <a:ext uri="{FF2B5EF4-FFF2-40B4-BE49-F238E27FC236}">
                <a16:creationId xmlns:a16="http://schemas.microsoft.com/office/drawing/2014/main" id="{DFC78184-FBE4-404E-92D7-93E17D2C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4187825"/>
            <a:ext cx="29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i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74346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177D3FF7-0093-4567-9C27-842C4546F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54627" name="Text Box 4">
            <a:extLst>
              <a:ext uri="{FF2B5EF4-FFF2-40B4-BE49-F238E27FC236}">
                <a16:creationId xmlns:a16="http://schemas.microsoft.com/office/drawing/2014/main" id="{AECD7F7A-2B9C-4BC2-8D5F-E81448A3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54628" name="Slide Number Placeholder 1">
            <a:extLst>
              <a:ext uri="{FF2B5EF4-FFF2-40B4-BE49-F238E27FC236}">
                <a16:creationId xmlns:a16="http://schemas.microsoft.com/office/drawing/2014/main" id="{6875D5C9-316C-495E-96E4-9CD0046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B12008-7D47-44F0-BFBC-31E4940015C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E722B7-54A5-4148-B426-8B49762889D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b="1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b="1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66FD29-E890-4F58-B6C5-55A48F913212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4656" name="TextBox 7">
            <a:extLst>
              <a:ext uri="{FF2B5EF4-FFF2-40B4-BE49-F238E27FC236}">
                <a16:creationId xmlns:a16="http://schemas.microsoft.com/office/drawing/2014/main" id="{7083519E-1052-41D2-9504-4A0353CFD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86200"/>
            <a:ext cx="5638800" cy="830263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How much time typically passes between the onset of the </a:t>
            </a:r>
            <a:r>
              <a:rPr lang="en-US" altLang="en-US" sz="1600">
                <a:solidFill>
                  <a:srgbClr val="0000FF"/>
                </a:solidFill>
              </a:rPr>
              <a:t>Acute Uveitic </a:t>
            </a:r>
            <a:r>
              <a:rPr lang="en-US" altLang="en-US" sz="1600" i="1">
                <a:solidFill>
                  <a:srgbClr val="0000FF"/>
                </a:solidFill>
              </a:rPr>
              <a:t>phase and onset of the </a:t>
            </a:r>
            <a:r>
              <a:rPr lang="en-US" altLang="en-US" sz="1600">
                <a:solidFill>
                  <a:srgbClr val="0000FF"/>
                </a:solidFill>
              </a:rPr>
              <a:t>Convalescent</a:t>
            </a:r>
            <a:r>
              <a:rPr lang="en-US" altLang="en-US" sz="1600" i="1">
                <a:solidFill>
                  <a:srgbClr val="0000FF"/>
                </a:solidFill>
              </a:rPr>
              <a:t> phase?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A couple of </a:t>
            </a:r>
            <a:r>
              <a:rPr lang="en-US" altLang="en-US" sz="1600" b="1">
                <a:solidFill>
                  <a:srgbClr val="0000FF"/>
                </a:solidFill>
              </a:rPr>
              <a:t>weeks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2386A2-2975-4A90-956F-E36829A3B444}"/>
              </a:ext>
            </a:extLst>
          </p:cNvPr>
          <p:cNvCxnSpPr/>
          <p:nvPr/>
        </p:nvCxnSpPr>
        <p:spPr>
          <a:xfrm flipH="1" flipV="1">
            <a:off x="2895600" y="4038600"/>
            <a:ext cx="533400" cy="244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26283B-A4F2-4443-BB99-B58224D99E0B}"/>
              </a:ext>
            </a:extLst>
          </p:cNvPr>
          <p:cNvCxnSpPr/>
          <p:nvPr/>
        </p:nvCxnSpPr>
        <p:spPr>
          <a:xfrm flipH="1">
            <a:off x="2971800" y="4283075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659" name="TextBox 10">
            <a:extLst>
              <a:ext uri="{FF2B5EF4-FFF2-40B4-BE49-F238E27FC236}">
                <a16:creationId xmlns:a16="http://schemas.microsoft.com/office/drawing/2014/main" id="{D91AED05-F395-4536-8D9C-799BEA256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87825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weeks)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0D034-1D2F-4BFE-83F2-8D2270CD37EC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1962891813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>
            <a:extLst>
              <a:ext uri="{FF2B5EF4-FFF2-40B4-BE49-F238E27FC236}">
                <a16:creationId xmlns:a16="http://schemas.microsoft.com/office/drawing/2014/main" id="{EE7B1D89-A74D-47B0-838D-F745FB558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56675" name="Text Box 4">
            <a:extLst>
              <a:ext uri="{FF2B5EF4-FFF2-40B4-BE49-F238E27FC236}">
                <a16:creationId xmlns:a16="http://schemas.microsoft.com/office/drawing/2014/main" id="{4EB4FCEC-A0EC-458A-8809-28198DD0D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56676" name="Slide Number Placeholder 1">
            <a:extLst>
              <a:ext uri="{FF2B5EF4-FFF2-40B4-BE49-F238E27FC236}">
                <a16:creationId xmlns:a16="http://schemas.microsoft.com/office/drawing/2014/main" id="{0CC61E56-0095-42BE-AE97-282D5F86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36E25C-43C2-4A2D-8A45-DF246050CE9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987707-781B-45FF-967E-FFD989BD327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neurologic findings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‘Ophthalmic-auditory’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FA00069-DBAF-4750-A8FB-19502504663E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274AA-6DD7-4DFE-98BC-D8921683785F}"/>
              </a:ext>
            </a:extLst>
          </p:cNvPr>
          <p:cNvSpPr/>
          <p:nvPr/>
        </p:nvSpPr>
        <p:spPr>
          <a:xfrm>
            <a:off x="6248400" y="2971800"/>
            <a:ext cx="1752600" cy="573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6705" name="TextBox 5">
            <a:extLst>
              <a:ext uri="{FF2B5EF4-FFF2-40B4-BE49-F238E27FC236}">
                <a16:creationId xmlns:a16="http://schemas.microsoft.com/office/drawing/2014/main" id="{3618362E-D88E-4B20-8E37-52CD73762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581400"/>
            <a:ext cx="6118225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What is the most common neurologic manifestation at this stage?</a:t>
            </a:r>
          </a:p>
          <a:p>
            <a:pPr eaLnBrk="1" hangingPunct="1"/>
            <a:r>
              <a:rPr lang="en-US" altLang="en-US" sz="1600">
                <a:solidFill>
                  <a:srgbClr val="CCFFCC"/>
                </a:solidFill>
              </a:rPr>
              <a:t>Auditory difficulties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BCDE4-9744-42C5-9A04-816F4969E9DF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CF70A-FA92-4EAD-985A-C790BFD8B285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156806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B54F62B9-A9C7-4701-A254-3926D205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9F4872E-3C24-4CBD-B477-734900984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07F5E85-FD18-4F13-A1F2-227FCF16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D0E8837B-B7F2-49DC-A005-0641B8DB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6630" name="Rectangle 5">
            <a:extLst>
              <a:ext uri="{FF2B5EF4-FFF2-40B4-BE49-F238E27FC236}">
                <a16:creationId xmlns:a16="http://schemas.microsoft.com/office/drawing/2014/main" id="{BAA62487-38F0-4E8A-AACA-9DDB9F7B3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DF5AC063-B69E-4A50-9DA3-5CF9B4A7E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exciting </a:t>
            </a:r>
            <a:r>
              <a:rPr lang="en-US" altLang="en-US" i="1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normal eye is called the </a:t>
            </a:r>
            <a:r>
              <a:rPr lang="en-US" altLang="en-US" i="1">
                <a:solidFill>
                  <a:srgbClr val="0000FF"/>
                </a:solidFill>
              </a:rPr>
              <a:t>sympathizing </a:t>
            </a:r>
            <a:r>
              <a:rPr lang="en-US" altLang="en-US" i="1"/>
              <a:t>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6632" name="Text Box 7">
            <a:extLst>
              <a:ext uri="{FF2B5EF4-FFF2-40B4-BE49-F238E27FC236}">
                <a16:creationId xmlns:a16="http://schemas.microsoft.com/office/drawing/2014/main" id="{747428BA-16A9-4E69-B3E2-21F9E869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6633" name="Slide Number Placeholder 1">
            <a:extLst>
              <a:ext uri="{FF2B5EF4-FFF2-40B4-BE49-F238E27FC236}">
                <a16:creationId xmlns:a16="http://schemas.microsoft.com/office/drawing/2014/main" id="{559D5236-7365-41E1-B1AC-AA55A02A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9759EA-3853-459A-B6C0-92BC2933372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26634" name="Rectangle 3">
            <a:extLst>
              <a:ext uri="{FF2B5EF4-FFF2-40B4-BE49-F238E27FC236}">
                <a16:creationId xmlns:a16="http://schemas.microsoft.com/office/drawing/2014/main" id="{39B693DC-2196-44DB-A144-2E53A271E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>
            <a:extLst>
              <a:ext uri="{FF2B5EF4-FFF2-40B4-BE49-F238E27FC236}">
                <a16:creationId xmlns:a16="http://schemas.microsoft.com/office/drawing/2014/main" id="{348AFE66-510D-48B9-9BA5-11402DEED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  <p:sp>
        <p:nvSpPr>
          <p:cNvPr id="158723" name="Text Box 4">
            <a:extLst>
              <a:ext uri="{FF2B5EF4-FFF2-40B4-BE49-F238E27FC236}">
                <a16:creationId xmlns:a16="http://schemas.microsoft.com/office/drawing/2014/main" id="{1BE78641-C15A-4F48-AA70-8CCC6B5A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58724" name="Slide Number Placeholder 1">
            <a:extLst>
              <a:ext uri="{FF2B5EF4-FFF2-40B4-BE49-F238E27FC236}">
                <a16:creationId xmlns:a16="http://schemas.microsoft.com/office/drawing/2014/main" id="{F4C8A76E-8ECE-4324-B5E1-0832B4AF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30DA2A-5B1C-49C2-BD5A-40C28730E20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250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B2FE5E-A2F2-49BC-8D40-6E16F06458C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neurologic findings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‘Ophthalmic-auditory’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D0C4B88-ED91-4D1B-95D8-5A70E7765A15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5F92FF-B1D1-4DD7-8ED2-65B59098D8EA}"/>
              </a:ext>
            </a:extLst>
          </p:cNvPr>
          <p:cNvSpPr/>
          <p:nvPr/>
        </p:nvSpPr>
        <p:spPr>
          <a:xfrm>
            <a:off x="6248400" y="2971800"/>
            <a:ext cx="1752600" cy="573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8753" name="TextBox 5">
            <a:extLst>
              <a:ext uri="{FF2B5EF4-FFF2-40B4-BE49-F238E27FC236}">
                <a16:creationId xmlns:a16="http://schemas.microsoft.com/office/drawing/2014/main" id="{B13F359C-2BF3-4B4A-B80F-B1211E9C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581400"/>
            <a:ext cx="6118225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What is the most common neurologic manifestation at this stage?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Auditory difficulties, especially tinnitus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5CC42-3FB8-4121-A1E6-03B44B5ED438}"/>
              </a:ext>
            </a:extLst>
          </p:cNvPr>
          <p:cNvSpPr/>
          <p:nvPr/>
        </p:nvSpPr>
        <p:spPr>
          <a:xfrm>
            <a:off x="5105400" y="3886200"/>
            <a:ext cx="7620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5D697-E987-4B57-ACDE-7ABE18A5EBA1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F0DA5C-5EC2-4275-967D-2BA5A227242C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3797484614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>
            <a:extLst>
              <a:ext uri="{FF2B5EF4-FFF2-40B4-BE49-F238E27FC236}">
                <a16:creationId xmlns:a16="http://schemas.microsoft.com/office/drawing/2014/main" id="{E4CE8305-756B-4F45-A2A8-4F67A8E85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60771" name="Text Box 4">
            <a:extLst>
              <a:ext uri="{FF2B5EF4-FFF2-40B4-BE49-F238E27FC236}">
                <a16:creationId xmlns:a16="http://schemas.microsoft.com/office/drawing/2014/main" id="{4477E9AA-E727-432A-8A8D-FA73463A5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60772" name="Slide Number Placeholder 1">
            <a:extLst>
              <a:ext uri="{FF2B5EF4-FFF2-40B4-BE49-F238E27FC236}">
                <a16:creationId xmlns:a16="http://schemas.microsoft.com/office/drawing/2014/main" id="{12D42A2F-ECDF-4E7F-B5F0-77ABE9FD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ED159C-3E00-4FB7-A53B-3E393621E88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80020-C64C-40B4-AEFF-BB43740D8E9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</a:t>
                      </a:r>
                      <a:r>
                        <a:rPr lang="en-US" sz="1400" b="1" baseline="0" dirty="0">
                          <a:solidFill>
                            <a:srgbClr val="0000FF"/>
                          </a:solidFill>
                        </a:rPr>
                        <a:t>neurologic findings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‘Ophthalmic-auditory’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9128DA-0A01-4B2A-A6DC-ABCDA7564C7E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1072F1-4517-4177-AF3F-B586231BC4B0}"/>
              </a:ext>
            </a:extLst>
          </p:cNvPr>
          <p:cNvSpPr/>
          <p:nvPr/>
        </p:nvSpPr>
        <p:spPr>
          <a:xfrm>
            <a:off x="6248400" y="2971800"/>
            <a:ext cx="1752600" cy="573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0801" name="TextBox 5">
            <a:extLst>
              <a:ext uri="{FF2B5EF4-FFF2-40B4-BE49-F238E27FC236}">
                <a16:creationId xmlns:a16="http://schemas.microsoft.com/office/drawing/2014/main" id="{8C083A34-0DA4-48C0-AEC8-0B531438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3581400"/>
            <a:ext cx="6118225" cy="584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>
                <a:solidFill>
                  <a:srgbClr val="0000FF"/>
                </a:solidFill>
              </a:rPr>
              <a:t>What is the most common neurologic manifestation at this stage?</a:t>
            </a:r>
          </a:p>
          <a:p>
            <a:pPr eaLnBrk="1" hangingPunct="1"/>
            <a:r>
              <a:rPr lang="en-US" altLang="en-US" sz="1600">
                <a:solidFill>
                  <a:srgbClr val="0000FF"/>
                </a:solidFill>
              </a:rPr>
              <a:t>Auditory difficulties, especially tinnitus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37DE2-0707-4343-9EF7-C051947D65B9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E833E-EF0D-40B6-8686-56C1C6A9FB26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2491134945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>
            <a:extLst>
              <a:ext uri="{FF2B5EF4-FFF2-40B4-BE49-F238E27FC236}">
                <a16:creationId xmlns:a16="http://schemas.microsoft.com/office/drawing/2014/main" id="{964DEFB2-1229-41B7-B9EE-D6EE8E28D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62819" name="Text Box 4">
            <a:extLst>
              <a:ext uri="{FF2B5EF4-FFF2-40B4-BE49-F238E27FC236}">
                <a16:creationId xmlns:a16="http://schemas.microsoft.com/office/drawing/2014/main" id="{1FB0CE4C-C395-4D19-8C76-31AB3591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62820" name="Slide Number Placeholder 1">
            <a:extLst>
              <a:ext uri="{FF2B5EF4-FFF2-40B4-BE49-F238E27FC236}">
                <a16:creationId xmlns:a16="http://schemas.microsoft.com/office/drawing/2014/main" id="{4F6E8406-6188-4712-A627-84603A60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0FAED6-D6B4-4871-8574-A9334F5C208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252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042F15-895B-4CD7-9028-6B9A8336193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29FAD5-3DBB-4455-8C33-2801BF49CC70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687A7-2835-4647-8BAF-385C79F4E217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28070-973D-4130-B5EF-C770C5D69A82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75816-B1F0-434B-9B04-89C5F804B29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24378-4E74-4719-8732-1C351516191B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11696404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>
            <a:extLst>
              <a:ext uri="{FF2B5EF4-FFF2-40B4-BE49-F238E27FC236}">
                <a16:creationId xmlns:a16="http://schemas.microsoft.com/office/drawing/2014/main" id="{4E225C9C-16DB-4458-807D-B4FCB16D7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64867" name="Text Box 4">
            <a:extLst>
              <a:ext uri="{FF2B5EF4-FFF2-40B4-BE49-F238E27FC236}">
                <a16:creationId xmlns:a16="http://schemas.microsoft.com/office/drawing/2014/main" id="{17823696-F7D5-4728-AEB8-ABFDC660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64868" name="Slide Number Placeholder 1">
            <a:extLst>
              <a:ext uri="{FF2B5EF4-FFF2-40B4-BE49-F238E27FC236}">
                <a16:creationId xmlns:a16="http://schemas.microsoft.com/office/drawing/2014/main" id="{E8BD8B4A-7ABB-4991-985D-0A675E5B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61549D-0E46-42F3-9165-86F7503217C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253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CE4E1C-B411-4450-A9A7-07C0357FB7B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BF349B7-72B3-466D-91B8-BCFF0E084C05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A6F519-29B7-411F-A4CB-22D9D46BC478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A1BBB-3E60-42C1-80B2-494AF587D813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D286D-3685-4B04-8A34-52E5DCA79077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496300-FE9F-4D94-8C68-78CD520C3495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Multifocal serous retinal detachments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347905739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Number Placeholder 3">
            <a:extLst>
              <a:ext uri="{FF2B5EF4-FFF2-40B4-BE49-F238E27FC236}">
                <a16:creationId xmlns:a16="http://schemas.microsoft.com/office/drawing/2014/main" id="{E29A8805-9182-46E5-8019-F874A390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CCCD6F-549F-477A-9087-543F09692862}" type="slidenum">
              <a:rPr lang="en-US" altLang="en-US"/>
              <a:pPr/>
              <a:t>254</a:t>
            </a:fld>
            <a:endParaRPr lang="en-US" altLang="en-US"/>
          </a:p>
        </p:txBody>
      </p:sp>
      <p:pic>
        <p:nvPicPr>
          <p:cNvPr id="246787" name="Picture 4">
            <a:extLst>
              <a:ext uri="{FF2B5EF4-FFF2-40B4-BE49-F238E27FC236}">
                <a16:creationId xmlns:a16="http://schemas.microsoft.com/office/drawing/2014/main" id="{07A4A937-1B17-4ABB-A402-648C6CD53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7566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8" name="TextBox 5">
            <a:extLst>
              <a:ext uri="{FF2B5EF4-FFF2-40B4-BE49-F238E27FC236}">
                <a16:creationId xmlns:a16="http://schemas.microsoft.com/office/drawing/2014/main" id="{D9A130DE-B82F-40BF-9DB1-D1C94922A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VKH: Bilateral multifocal serous RDs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E4814A0-BB88-4046-8AC8-683B6AF9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  <p:extLst>
      <p:ext uri="{BB962C8B-B14F-4D97-AF65-F5344CB8AC3E}">
        <p14:creationId xmlns:p14="http://schemas.microsoft.com/office/powerpoint/2010/main" val="1008831383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3">
            <a:extLst>
              <a:ext uri="{FF2B5EF4-FFF2-40B4-BE49-F238E27FC236}">
                <a16:creationId xmlns:a16="http://schemas.microsoft.com/office/drawing/2014/main" id="{EECA1DD6-CB03-4FF7-81EA-D5EBC96C7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66915" name="Text Box 4">
            <a:extLst>
              <a:ext uri="{FF2B5EF4-FFF2-40B4-BE49-F238E27FC236}">
                <a16:creationId xmlns:a16="http://schemas.microsoft.com/office/drawing/2014/main" id="{817FDFEE-BA12-4EA3-9538-86B81362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66916" name="Slide Number Placeholder 1">
            <a:extLst>
              <a:ext uri="{FF2B5EF4-FFF2-40B4-BE49-F238E27FC236}">
                <a16:creationId xmlns:a16="http://schemas.microsoft.com/office/drawing/2014/main" id="{6B36F9BC-1433-4A42-AA3F-EAB9FC84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117BF7-6E89-4ACB-8DB1-BDC04269A5A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255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542730-9259-4EFC-B5EC-D3E857790EF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E22431-7338-4283-90A2-93FF457E1F81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F8FF10-6882-4F8D-A382-5CD74FEFAFF3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2A335C-7631-42BC-920B-5C022EAF7AE4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DE66A-CA93-43A5-83F5-C5D5ACAFABCB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D1102-5B64-495C-8763-7B23590E063A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2043833397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>
            <a:extLst>
              <a:ext uri="{FF2B5EF4-FFF2-40B4-BE49-F238E27FC236}">
                <a16:creationId xmlns:a16="http://schemas.microsoft.com/office/drawing/2014/main" id="{B73CDC28-A4C4-4D2C-88E8-1583BEB67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68963" name="Text Box 4">
            <a:extLst>
              <a:ext uri="{FF2B5EF4-FFF2-40B4-BE49-F238E27FC236}">
                <a16:creationId xmlns:a16="http://schemas.microsoft.com/office/drawing/2014/main" id="{FA9A258F-3B79-4CF3-9660-241046D5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68964" name="Slide Number Placeholder 1">
            <a:extLst>
              <a:ext uri="{FF2B5EF4-FFF2-40B4-BE49-F238E27FC236}">
                <a16:creationId xmlns:a16="http://schemas.microsoft.com/office/drawing/2014/main" id="{F357773C-0336-4C44-AF05-04A86ADD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3E8ABE-7168-47AC-9491-B4F53858116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256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387C29-A9E8-4F20-A5D6-6C05891768A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98A144A-8C3B-45F6-AAC4-73C9BC067DDC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0642F9-4882-4D6F-B449-25DBB572C299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7B7F7-40C8-4B1F-871A-87C42CDEC74D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A947A-6BB6-42E6-9C88-524CADB15EF3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5094FB-C52A-4414-B299-E1B95502A861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Yes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1898892055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Number Placeholder 3">
            <a:extLst>
              <a:ext uri="{FF2B5EF4-FFF2-40B4-BE49-F238E27FC236}">
                <a16:creationId xmlns:a16="http://schemas.microsoft.com/office/drawing/2014/main" id="{FB59CA15-5A5B-4684-93B4-AC9E1B53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A4F51A-652E-456C-A24A-86CE5ACAA7A8}" type="slidenum">
              <a:rPr lang="en-US" altLang="en-US"/>
              <a:pPr/>
              <a:t>257</a:t>
            </a:fld>
            <a:endParaRPr lang="en-US" altLang="en-US"/>
          </a:p>
        </p:txBody>
      </p:sp>
      <p:sp>
        <p:nvSpPr>
          <p:cNvPr id="251907" name="TextBox 5">
            <a:extLst>
              <a:ext uri="{FF2B5EF4-FFF2-40B4-BE49-F238E27FC236}">
                <a16:creationId xmlns:a16="http://schemas.microsoft.com/office/drawing/2014/main" id="{B1545630-407A-4233-8E6A-4A4659D52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6172200"/>
            <a:ext cx="349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VKH: Big coalesced serous RDs</a:t>
            </a:r>
          </a:p>
        </p:txBody>
      </p:sp>
      <p:pic>
        <p:nvPicPr>
          <p:cNvPr id="251908" name="Picture 1">
            <a:extLst>
              <a:ext uri="{FF2B5EF4-FFF2-40B4-BE49-F238E27FC236}">
                <a16:creationId xmlns:a16="http://schemas.microsoft.com/office/drawing/2014/main" id="{666F2705-E119-4454-A7BF-A433ACC0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3632"/>
            <a:ext cx="5791200" cy="427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68245954-5D89-4BC9-AFF3-7CEC278B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  <p:extLst>
      <p:ext uri="{BB962C8B-B14F-4D97-AF65-F5344CB8AC3E}">
        <p14:creationId xmlns:p14="http://schemas.microsoft.com/office/powerpoint/2010/main" val="72321255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>
            <a:extLst>
              <a:ext uri="{FF2B5EF4-FFF2-40B4-BE49-F238E27FC236}">
                <a16:creationId xmlns:a16="http://schemas.microsoft.com/office/drawing/2014/main" id="{CA48862F-1A81-49DF-812C-2ACB00604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71011" name="Text Box 4">
            <a:extLst>
              <a:ext uri="{FF2B5EF4-FFF2-40B4-BE49-F238E27FC236}">
                <a16:creationId xmlns:a16="http://schemas.microsoft.com/office/drawing/2014/main" id="{D9DA6A9B-9E0D-432B-BFA7-6D2BA630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71012" name="Slide Number Placeholder 1">
            <a:extLst>
              <a:ext uri="{FF2B5EF4-FFF2-40B4-BE49-F238E27FC236}">
                <a16:creationId xmlns:a16="http://schemas.microsoft.com/office/drawing/2014/main" id="{18B9D28A-5BE8-4164-8EEE-4E5B952F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E678A2-AFAB-4772-9299-5B497A9569E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8E03C0-3ACD-4E69-BC78-29A27EEA89C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3EB988-E743-4117-9B82-0E1A265BC63C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D2A1C-74FB-40F7-849C-B2306EFDF637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7A0CB-5769-4936-87AF-0C8ED8775B53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1C394-BAC5-40A4-AA73-DC7C965AE31C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F5133C-16C0-41B1-83AD-A07D024D9C65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662124105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3">
            <a:extLst>
              <a:ext uri="{FF2B5EF4-FFF2-40B4-BE49-F238E27FC236}">
                <a16:creationId xmlns:a16="http://schemas.microsoft.com/office/drawing/2014/main" id="{E5B74E25-E93B-44F9-8E89-8172FFEDB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73059" name="Text Box 4">
            <a:extLst>
              <a:ext uri="{FF2B5EF4-FFF2-40B4-BE49-F238E27FC236}">
                <a16:creationId xmlns:a16="http://schemas.microsoft.com/office/drawing/2014/main" id="{1732B443-6070-4EED-930A-5471293A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73060" name="Slide Number Placeholder 1">
            <a:extLst>
              <a:ext uri="{FF2B5EF4-FFF2-40B4-BE49-F238E27FC236}">
                <a16:creationId xmlns:a16="http://schemas.microsoft.com/office/drawing/2014/main" id="{23B41662-ACE4-424C-AAED-E1155431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72147D-F199-4865-B4F8-AD015EC1197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What is the classic </a:t>
            </a:r>
            <a:r>
              <a:rPr lang="en-US" sz="1600" b="1" dirty="0">
                <a:solidFill>
                  <a:srgbClr val="0000FF"/>
                </a:solidFill>
              </a:rPr>
              <a:t>retinal</a:t>
            </a:r>
            <a:r>
              <a:rPr lang="en-US" sz="1600" i="1" dirty="0">
                <a:solidFill>
                  <a:srgbClr val="0000FF"/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Very common</a:t>
            </a:r>
          </a:p>
        </p:txBody>
      </p:sp>
    </p:spTree>
    <p:extLst>
      <p:ext uri="{BB962C8B-B14F-4D97-AF65-F5344CB8AC3E}">
        <p14:creationId xmlns:p14="http://schemas.microsoft.com/office/powerpoint/2010/main" val="429402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3D7A274-48CE-4919-BAA2-C6E80E4F0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1DBDD95-E300-42F8-B891-737C038B5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C74FA12-F69D-4CAB-9DC0-6B2E2AA4F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638620C6-3AC4-4B94-B378-B034EDAA1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78430B2-AFD0-4F65-A6EB-931B379B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A78D2B44-F5F3-44EA-9B1E-9ED10F783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Is SO a unilateral, or bilateral disease?                </a:t>
            </a:r>
            <a:r>
              <a:rPr lang="en-US" altLang="en-US" dirty="0">
                <a:solidFill>
                  <a:srgbClr val="0000FF"/>
                </a:solidFill>
              </a:rPr>
              <a:t>It is a </a:t>
            </a:r>
            <a:r>
              <a:rPr lang="en-US" altLang="en-US" b="1" dirty="0">
                <a:solidFill>
                  <a:srgbClr val="0000FF"/>
                </a:solidFill>
              </a:rPr>
              <a:t>bilateral</a:t>
            </a:r>
            <a:r>
              <a:rPr lang="en-US" altLang="en-US" dirty="0">
                <a:solidFill>
                  <a:srgbClr val="0000FF"/>
                </a:solidFill>
              </a:rPr>
              <a:t> condition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 is a bilateral </a:t>
            </a:r>
            <a:r>
              <a:rPr lang="en-US" altLang="en-US" dirty="0" err="1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following ocular </a:t>
            </a:r>
            <a:r>
              <a:rPr lang="en-US" altLang="en-US" dirty="0">
                <a:solidFill>
                  <a:srgbClr val="0000FF"/>
                </a:solidFill>
              </a:rPr>
              <a:t>injury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0000FF"/>
                </a:solidFill>
              </a:rPr>
              <a:t>surgery</a:t>
            </a:r>
            <a:r>
              <a:rPr lang="en-US" altLang="en-US" dirty="0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Previously injured/operated eye is called the </a:t>
            </a:r>
            <a:r>
              <a:rPr lang="en-US" altLang="en-US" i="1" dirty="0">
                <a:solidFill>
                  <a:srgbClr val="0000FF"/>
                </a:solidFill>
              </a:rPr>
              <a:t>exciting </a:t>
            </a:r>
            <a:r>
              <a:rPr lang="en-US" altLang="en-US" i="1" dirty="0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Previously normal eye is called the </a:t>
            </a:r>
            <a:r>
              <a:rPr lang="en-US" altLang="en-US" i="1" dirty="0">
                <a:solidFill>
                  <a:srgbClr val="0000FF"/>
                </a:solidFill>
              </a:rPr>
              <a:t>sympathizing </a:t>
            </a:r>
            <a:r>
              <a:rPr lang="en-US" altLang="en-US" i="1" dirty="0"/>
              <a:t>eye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the cause of SO?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02387DE1-963E-438C-A026-96C932C0E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7657" name="Slide Number Placeholder 1">
            <a:extLst>
              <a:ext uri="{FF2B5EF4-FFF2-40B4-BE49-F238E27FC236}">
                <a16:creationId xmlns:a16="http://schemas.microsoft.com/office/drawing/2014/main" id="{0BAE4D81-4347-4A50-A44C-DA9F6D96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B55A52-C094-4F18-931F-E3B30169D9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27658" name="Rectangle 3">
            <a:extLst>
              <a:ext uri="{FF2B5EF4-FFF2-40B4-BE49-F238E27FC236}">
                <a16:creationId xmlns:a16="http://schemas.microsoft.com/office/drawing/2014/main" id="{CF4ADF22-F6C6-44A4-8C91-2D2192299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Number Placeholder 3">
            <a:extLst>
              <a:ext uri="{FF2B5EF4-FFF2-40B4-BE49-F238E27FC236}">
                <a16:creationId xmlns:a16="http://schemas.microsoft.com/office/drawing/2014/main" id="{4E1F87A7-4901-4A2F-9AD9-DFA5F99F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65782B-6DC1-4F69-A6E9-5F7A11484D8B}" type="slidenum">
              <a:rPr lang="en-US" altLang="en-US"/>
              <a:pPr/>
              <a:t>260</a:t>
            </a:fld>
            <a:endParaRPr lang="en-US" altLang="en-US"/>
          </a:p>
        </p:txBody>
      </p:sp>
      <p:sp>
        <p:nvSpPr>
          <p:cNvPr id="257028" name="TextBox 5">
            <a:extLst>
              <a:ext uri="{FF2B5EF4-FFF2-40B4-BE49-F238E27FC236}">
                <a16:creationId xmlns:a16="http://schemas.microsoft.com/office/drawing/2014/main" id="{4474DCF2-684E-4B19-ACD8-26A695F9E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707" y="6172200"/>
            <a:ext cx="2069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VKH: ONH edema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C661F-48B8-49C4-BA83-C86E06D0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5" y="1866809"/>
            <a:ext cx="7225130" cy="3124381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9EDB5C4-AA4B-4F90-B273-659B43B3F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  <p:extLst>
      <p:ext uri="{BB962C8B-B14F-4D97-AF65-F5344CB8AC3E}">
        <p14:creationId xmlns:p14="http://schemas.microsoft.com/office/powerpoint/2010/main" val="1123963010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>
            <a:extLst>
              <a:ext uri="{FF2B5EF4-FFF2-40B4-BE49-F238E27FC236}">
                <a16:creationId xmlns:a16="http://schemas.microsoft.com/office/drawing/2014/main" id="{0DFA97C4-4BFA-4D84-A6E1-6F12FA9E1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75107" name="Text Box 4">
            <a:extLst>
              <a:ext uri="{FF2B5EF4-FFF2-40B4-BE49-F238E27FC236}">
                <a16:creationId xmlns:a16="http://schemas.microsoft.com/office/drawing/2014/main" id="{FD6D96A0-02F3-4C19-8188-F95175BF8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75108" name="Slide Number Placeholder 1">
            <a:extLst>
              <a:ext uri="{FF2B5EF4-FFF2-40B4-BE49-F238E27FC236}">
                <a16:creationId xmlns:a16="http://schemas.microsoft.com/office/drawing/2014/main" id="{2C79D55E-7936-4E87-A878-E7E1C2C1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BD92DB-8A18-422A-85C7-F87C9EB8E6D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rgbClr val="0000FF"/>
                </a:solidFill>
              </a:rPr>
              <a:t>Multifocal serous retinal detachments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5141" name="TextBox 2">
            <a:extLst>
              <a:ext uri="{FF2B5EF4-FFF2-40B4-BE49-F238E27FC236}">
                <a16:creationId xmlns:a16="http://schemas.microsoft.com/office/drawing/2014/main" id="{AA689BE3-C0F3-4DB1-AEC4-046E9378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148263"/>
            <a:ext cx="3886200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rgbClr val="0000FF"/>
                </a:solidFill>
              </a:rPr>
              <a:t>How does this appear on FA?</a:t>
            </a:r>
            <a:endParaRPr lang="en-US" altLang="en-US" sz="1400" i="1">
              <a:solidFill>
                <a:srgbClr val="CCECFF"/>
              </a:solidFill>
            </a:endParaRPr>
          </a:p>
          <a:p>
            <a:r>
              <a:rPr lang="en-US" altLang="en-US" sz="1400">
                <a:solidFill>
                  <a:srgbClr val="CCECFF"/>
                </a:solidFill>
              </a:rPr>
              <a:t>Early, as multiple scattered pinpoint leakages; late, as pooling within the serous-RD spaces</a:t>
            </a:r>
          </a:p>
        </p:txBody>
      </p:sp>
    </p:spTree>
    <p:extLst>
      <p:ext uri="{BB962C8B-B14F-4D97-AF65-F5344CB8AC3E}">
        <p14:creationId xmlns:p14="http://schemas.microsoft.com/office/powerpoint/2010/main" val="269757619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>
            <a:extLst>
              <a:ext uri="{FF2B5EF4-FFF2-40B4-BE49-F238E27FC236}">
                <a16:creationId xmlns:a16="http://schemas.microsoft.com/office/drawing/2014/main" id="{544EB899-89BD-4430-BEDA-00017E4E0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77155" name="Text Box 4">
            <a:extLst>
              <a:ext uri="{FF2B5EF4-FFF2-40B4-BE49-F238E27FC236}">
                <a16:creationId xmlns:a16="http://schemas.microsoft.com/office/drawing/2014/main" id="{4D791338-5A07-4AC4-95E8-0DFEBDEB2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77156" name="Slide Number Placeholder 1">
            <a:extLst>
              <a:ext uri="{FF2B5EF4-FFF2-40B4-BE49-F238E27FC236}">
                <a16:creationId xmlns:a16="http://schemas.microsoft.com/office/drawing/2014/main" id="{B42A26E8-D691-4EBF-8A4D-3BB8813D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004D40-6AB5-4242-BCC6-1FA28AFCE1E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262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rgbClr val="0000FF"/>
                </a:solidFill>
              </a:rPr>
              <a:t>Multifocal serous retinal detachments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7189" name="TextBox 2">
            <a:extLst>
              <a:ext uri="{FF2B5EF4-FFF2-40B4-BE49-F238E27FC236}">
                <a16:creationId xmlns:a16="http://schemas.microsoft.com/office/drawing/2014/main" id="{C108C1CA-9252-45E0-9211-5B6B61E2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5148263"/>
            <a:ext cx="3886200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How does this appear on FA?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Early, as multiple scattered pinpoint leakages; late, as pooling within the serous-RD spaces</a:t>
            </a:r>
          </a:p>
        </p:txBody>
      </p:sp>
    </p:spTree>
    <p:extLst>
      <p:ext uri="{BB962C8B-B14F-4D97-AF65-F5344CB8AC3E}">
        <p14:creationId xmlns:p14="http://schemas.microsoft.com/office/powerpoint/2010/main" val="383705991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Number Placeholder 3">
            <a:extLst>
              <a:ext uri="{FF2B5EF4-FFF2-40B4-BE49-F238E27FC236}">
                <a16:creationId xmlns:a16="http://schemas.microsoft.com/office/drawing/2014/main" id="{CF1A4B53-7ED6-4DCD-962E-1BFCC568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0E680-0C71-4175-9EF7-5056DF2048CA}" type="slidenum">
              <a:rPr lang="en-US" altLang="en-US"/>
              <a:pPr/>
              <a:t>263</a:t>
            </a:fld>
            <a:endParaRPr lang="en-US" altLang="en-US"/>
          </a:p>
        </p:txBody>
      </p:sp>
      <p:sp>
        <p:nvSpPr>
          <p:cNvPr id="258051" name="TextBox 5">
            <a:extLst>
              <a:ext uri="{FF2B5EF4-FFF2-40B4-BE49-F238E27FC236}">
                <a16:creationId xmlns:a16="http://schemas.microsoft.com/office/drawing/2014/main" id="{62DED2B5-6DBA-4A45-BBDE-FAB00994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172200"/>
            <a:ext cx="540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VKH FA: Pinpoint leakage (and serous RD pooling)</a:t>
            </a:r>
          </a:p>
        </p:txBody>
      </p:sp>
      <p:pic>
        <p:nvPicPr>
          <p:cNvPr id="258052" name="Picture 1">
            <a:extLst>
              <a:ext uri="{FF2B5EF4-FFF2-40B4-BE49-F238E27FC236}">
                <a16:creationId xmlns:a16="http://schemas.microsoft.com/office/drawing/2014/main" id="{46ADD64C-9E15-483C-88FE-B36F4AE95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00113"/>
            <a:ext cx="7620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3D2BEB33-A378-44B3-8ED3-A7525F55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</p:spTree>
    <p:extLst>
      <p:ext uri="{BB962C8B-B14F-4D97-AF65-F5344CB8AC3E}">
        <p14:creationId xmlns:p14="http://schemas.microsoft.com/office/powerpoint/2010/main" val="2322977075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>
            <a:extLst>
              <a:ext uri="{FF2B5EF4-FFF2-40B4-BE49-F238E27FC236}">
                <a16:creationId xmlns:a16="http://schemas.microsoft.com/office/drawing/2014/main" id="{D1DF9E56-2D17-43DE-ABA8-E79EA97C3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79203" name="Text Box 4">
            <a:extLst>
              <a:ext uri="{FF2B5EF4-FFF2-40B4-BE49-F238E27FC236}">
                <a16:creationId xmlns:a16="http://schemas.microsoft.com/office/drawing/2014/main" id="{62D8AEC5-8903-4F79-8928-333D5870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79204" name="Slide Number Placeholder 1">
            <a:extLst>
              <a:ext uri="{FF2B5EF4-FFF2-40B4-BE49-F238E27FC236}">
                <a16:creationId xmlns:a16="http://schemas.microsoft.com/office/drawing/2014/main" id="{3039050D-3807-421A-8656-AB8FF754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E02BE4-E8A2-46AE-9ED8-8F8CE435AF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264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B280-E182-412F-81B4-57CC1E86092C}"/>
              </a:ext>
            </a:extLst>
          </p:cNvPr>
          <p:cNvSpPr txBox="1"/>
          <p:nvPr/>
        </p:nvSpPr>
        <p:spPr>
          <a:xfrm>
            <a:off x="1390650" y="5148263"/>
            <a:ext cx="4019550" cy="738187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does this appear on FA?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Early, as </a:t>
            </a:r>
            <a:r>
              <a:rPr lang="en-US" sz="1400" b="1" dirty="0">
                <a:solidFill>
                  <a:srgbClr val="0000FF"/>
                </a:solidFill>
              </a:rPr>
              <a:t>multiple scattered pinpoint leakages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; late, as pooling within the serous-RD spaces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31B7-1E86-4B73-A8CF-A64423B82754}"/>
              </a:ext>
            </a:extLst>
          </p:cNvPr>
          <p:cNvSpPr/>
          <p:nvPr/>
        </p:nvSpPr>
        <p:spPr>
          <a:xfrm>
            <a:off x="2025650" y="5262563"/>
            <a:ext cx="34798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9239" name="TextBox 5">
            <a:extLst>
              <a:ext uri="{FF2B5EF4-FFF2-40B4-BE49-F238E27FC236}">
                <a16:creationId xmlns:a16="http://schemas.microsoft.com/office/drawing/2014/main" id="{B6B5CD1E-76C1-4CA0-B9B2-37204CAE0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97563"/>
            <a:ext cx="44831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bg1"/>
                </a:solidFill>
              </a:rPr>
              <a:t>By what colorful monikers is this appearance known?</a:t>
            </a:r>
          </a:p>
          <a:p>
            <a:r>
              <a:rPr lang="en-US" altLang="en-US" sz="1400"/>
              <a:t>It is called ‘starry night sign’ or ‘Milky Way sign’</a:t>
            </a:r>
          </a:p>
        </p:txBody>
      </p:sp>
    </p:spTree>
    <p:extLst>
      <p:ext uri="{BB962C8B-B14F-4D97-AF65-F5344CB8AC3E}">
        <p14:creationId xmlns:p14="http://schemas.microsoft.com/office/powerpoint/2010/main" val="990383913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>
            <a:extLst>
              <a:ext uri="{FF2B5EF4-FFF2-40B4-BE49-F238E27FC236}">
                <a16:creationId xmlns:a16="http://schemas.microsoft.com/office/drawing/2014/main" id="{90493D86-DD7C-489F-AFC5-0ED87ACE7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81251" name="Text Box 4">
            <a:extLst>
              <a:ext uri="{FF2B5EF4-FFF2-40B4-BE49-F238E27FC236}">
                <a16:creationId xmlns:a16="http://schemas.microsoft.com/office/drawing/2014/main" id="{138ACC48-FF2D-42C4-9B3B-A03512D5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81252" name="Slide Number Placeholder 1">
            <a:extLst>
              <a:ext uri="{FF2B5EF4-FFF2-40B4-BE49-F238E27FC236}">
                <a16:creationId xmlns:a16="http://schemas.microsoft.com/office/drawing/2014/main" id="{E99CD67C-2AD9-4F64-86D7-41A6FE5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FA4A02-C871-47DC-87E6-AD9C560E698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265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B280-E182-412F-81B4-57CC1E86092C}"/>
              </a:ext>
            </a:extLst>
          </p:cNvPr>
          <p:cNvSpPr txBox="1"/>
          <p:nvPr/>
        </p:nvSpPr>
        <p:spPr>
          <a:xfrm>
            <a:off x="1390650" y="5148263"/>
            <a:ext cx="4019550" cy="738187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does this appear on FA?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Early, as </a:t>
            </a:r>
            <a:r>
              <a:rPr lang="en-US" sz="1400" b="1" dirty="0">
                <a:solidFill>
                  <a:srgbClr val="0000FF"/>
                </a:solidFill>
              </a:rPr>
              <a:t>multiple scattered pinpoint leakages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; late, as pooling within the serous-RD spaces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31B7-1E86-4B73-A8CF-A64423B82754}"/>
              </a:ext>
            </a:extLst>
          </p:cNvPr>
          <p:cNvSpPr/>
          <p:nvPr/>
        </p:nvSpPr>
        <p:spPr>
          <a:xfrm>
            <a:off x="2025650" y="5262563"/>
            <a:ext cx="34798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1287" name="TextBox 5">
            <a:extLst>
              <a:ext uri="{FF2B5EF4-FFF2-40B4-BE49-F238E27FC236}">
                <a16:creationId xmlns:a16="http://schemas.microsoft.com/office/drawing/2014/main" id="{2650B78D-9CDD-4574-BA5A-CA86451DD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97563"/>
            <a:ext cx="44831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bg1"/>
                </a:solidFill>
              </a:rPr>
              <a:t>By what colorful monikers is this appearance known?</a:t>
            </a:r>
          </a:p>
          <a:p>
            <a:r>
              <a:rPr lang="en-US" altLang="en-US" sz="1400">
                <a:solidFill>
                  <a:schemeClr val="bg1"/>
                </a:solidFill>
              </a:rPr>
              <a:t>It is called ‘starry night sign’ or ‘Milky Way sign’</a:t>
            </a:r>
          </a:p>
        </p:txBody>
      </p:sp>
    </p:spTree>
    <p:extLst>
      <p:ext uri="{BB962C8B-B14F-4D97-AF65-F5344CB8AC3E}">
        <p14:creationId xmlns:p14="http://schemas.microsoft.com/office/powerpoint/2010/main" val="1022919947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>
            <a:extLst>
              <a:ext uri="{FF2B5EF4-FFF2-40B4-BE49-F238E27FC236}">
                <a16:creationId xmlns:a16="http://schemas.microsoft.com/office/drawing/2014/main" id="{6616490E-F79D-42B3-813F-65806829C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83299" name="Text Box 4">
            <a:extLst>
              <a:ext uri="{FF2B5EF4-FFF2-40B4-BE49-F238E27FC236}">
                <a16:creationId xmlns:a16="http://schemas.microsoft.com/office/drawing/2014/main" id="{543647F9-0F02-4624-B6FE-50E133004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83300" name="Slide Number Placeholder 1">
            <a:extLst>
              <a:ext uri="{FF2B5EF4-FFF2-40B4-BE49-F238E27FC236}">
                <a16:creationId xmlns:a16="http://schemas.microsoft.com/office/drawing/2014/main" id="{989D99EC-1268-4F54-AF5A-C2A63F7DC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297ED-4033-49B8-9010-7DEE4FAE8A1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266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B280-E182-412F-81B4-57CC1E86092C}"/>
              </a:ext>
            </a:extLst>
          </p:cNvPr>
          <p:cNvSpPr txBox="1"/>
          <p:nvPr/>
        </p:nvSpPr>
        <p:spPr>
          <a:xfrm>
            <a:off x="1390650" y="5148263"/>
            <a:ext cx="4019550" cy="738187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does this appear on FA?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Early, as </a:t>
            </a:r>
            <a:r>
              <a:rPr lang="en-US" sz="1400" b="1" dirty="0">
                <a:solidFill>
                  <a:srgbClr val="0000FF"/>
                </a:solidFill>
              </a:rPr>
              <a:t>multiple scattered pinpoint leakages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; late, as pooling within the serous-RD spaces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31B7-1E86-4B73-A8CF-A64423B82754}"/>
              </a:ext>
            </a:extLst>
          </p:cNvPr>
          <p:cNvSpPr/>
          <p:nvPr/>
        </p:nvSpPr>
        <p:spPr>
          <a:xfrm>
            <a:off x="2025650" y="5262563"/>
            <a:ext cx="34798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3335" name="TextBox 5">
            <a:extLst>
              <a:ext uri="{FF2B5EF4-FFF2-40B4-BE49-F238E27FC236}">
                <a16:creationId xmlns:a16="http://schemas.microsoft.com/office/drawing/2014/main" id="{D2F1FF31-C211-476C-BC94-4AD04314D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97563"/>
            <a:ext cx="44831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bg1"/>
                </a:solidFill>
              </a:rPr>
              <a:t>By what colorful monikers is this appearance known?</a:t>
            </a:r>
          </a:p>
          <a:p>
            <a:r>
              <a:rPr lang="en-US" altLang="en-US" sz="1400">
                <a:solidFill>
                  <a:schemeClr val="bg1"/>
                </a:solidFill>
              </a:rPr>
              <a:t>It is called ‘starry night sign’ or ‘Milky Way sign’</a:t>
            </a:r>
          </a:p>
        </p:txBody>
      </p:sp>
      <p:sp>
        <p:nvSpPr>
          <p:cNvPr id="183336" name="TextBox 6">
            <a:extLst>
              <a:ext uri="{FF2B5EF4-FFF2-40B4-BE49-F238E27FC236}">
                <a16:creationId xmlns:a16="http://schemas.microsoft.com/office/drawing/2014/main" id="{043A9C3A-6008-4361-B7D5-D4B3F631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394325"/>
            <a:ext cx="3000375" cy="738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i="1">
                <a:solidFill>
                  <a:srgbClr val="0000FF"/>
                </a:solidFill>
              </a:rPr>
              <a:t>Can SO present with multifocal serous RD and a ‘starry night’ FA?</a:t>
            </a:r>
          </a:p>
          <a:p>
            <a:pPr algn="r"/>
            <a:r>
              <a:rPr lang="en-US" altLang="en-US" sz="1400" b="1">
                <a:solidFill>
                  <a:srgbClr val="FFCCFF"/>
                </a:solidFill>
              </a:rPr>
              <a:t>Yes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3DCBDD3-34B4-4244-BA91-68E745967A40}"/>
              </a:ext>
            </a:extLst>
          </p:cNvPr>
          <p:cNvSpPr/>
          <p:nvPr/>
        </p:nvSpPr>
        <p:spPr>
          <a:xfrm>
            <a:off x="5956300" y="5105400"/>
            <a:ext cx="368300" cy="13462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456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>
            <a:extLst>
              <a:ext uri="{FF2B5EF4-FFF2-40B4-BE49-F238E27FC236}">
                <a16:creationId xmlns:a16="http://schemas.microsoft.com/office/drawing/2014/main" id="{F1D1C80F-02A0-41C0-A6E9-BB9E2CF10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85347" name="Text Box 4">
            <a:extLst>
              <a:ext uri="{FF2B5EF4-FFF2-40B4-BE49-F238E27FC236}">
                <a16:creationId xmlns:a16="http://schemas.microsoft.com/office/drawing/2014/main" id="{7360779A-AEAD-4AC6-9513-504914A6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85348" name="Slide Number Placeholder 1">
            <a:extLst>
              <a:ext uri="{FF2B5EF4-FFF2-40B4-BE49-F238E27FC236}">
                <a16:creationId xmlns:a16="http://schemas.microsoft.com/office/drawing/2014/main" id="{173278D0-3C90-42D2-B8E5-D5E6EB4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832281-287C-4901-920D-0192918F0C8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32E35E-74EF-46CC-B44E-7414A6A164B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FA4559-4C13-4323-9F8A-F13AB85F79F6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B675777-C4F1-4281-ABD9-57C53185BFE0}"/>
              </a:ext>
            </a:extLst>
          </p:cNvPr>
          <p:cNvSpPr/>
          <p:nvPr/>
        </p:nvSpPr>
        <p:spPr>
          <a:xfrm>
            <a:off x="5867400" y="3505200"/>
            <a:ext cx="2514600" cy="782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8AACEF-A5FF-4ED1-9C27-AA0A9A2F1360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3A39F-2DD3-47EC-8129-F0DF6DE60E2A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91521-7ECA-404B-8DEC-19AA8E60D17E}"/>
              </a:ext>
            </a:extLst>
          </p:cNvPr>
          <p:cNvSpPr txBox="1"/>
          <p:nvPr/>
        </p:nvSpPr>
        <p:spPr>
          <a:xfrm>
            <a:off x="1390650" y="4338638"/>
            <a:ext cx="6686550" cy="20621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What is the classic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retinal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manifestation at this stage?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Multifocal serous retinal detachments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Can these coalesce to form a substantial exudative retinal detachment?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Optic nerve edema--common, or uncommon in this phase?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Very common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1EE96B-DA92-4E22-B727-018399BE3C83}"/>
              </a:ext>
            </a:extLst>
          </p:cNvPr>
          <p:cNvSpPr/>
          <p:nvPr/>
        </p:nvSpPr>
        <p:spPr>
          <a:xfrm>
            <a:off x="1295400" y="4468813"/>
            <a:ext cx="3975100" cy="56197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0B280-E182-412F-81B4-57CC1E86092C}"/>
              </a:ext>
            </a:extLst>
          </p:cNvPr>
          <p:cNvSpPr txBox="1"/>
          <p:nvPr/>
        </p:nvSpPr>
        <p:spPr>
          <a:xfrm>
            <a:off x="1390650" y="5148263"/>
            <a:ext cx="4019550" cy="738187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How does this appear on FA?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Early, as </a:t>
            </a:r>
            <a:r>
              <a:rPr lang="en-US" sz="1400" b="1" dirty="0">
                <a:solidFill>
                  <a:srgbClr val="0000FF"/>
                </a:solidFill>
              </a:rPr>
              <a:t>multiple scattered pinpoint leakages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; late, as pooling within the serous-RD spaces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C131B7-1E86-4B73-A8CF-A64423B82754}"/>
              </a:ext>
            </a:extLst>
          </p:cNvPr>
          <p:cNvSpPr/>
          <p:nvPr/>
        </p:nvSpPr>
        <p:spPr>
          <a:xfrm>
            <a:off x="2025650" y="5262563"/>
            <a:ext cx="3479800" cy="5048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5383" name="TextBox 5">
            <a:extLst>
              <a:ext uri="{FF2B5EF4-FFF2-40B4-BE49-F238E27FC236}">
                <a16:creationId xmlns:a16="http://schemas.microsoft.com/office/drawing/2014/main" id="{3EB7F1D4-81D5-42D4-B531-3AF5F686E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897563"/>
            <a:ext cx="4483100" cy="523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bg1"/>
                </a:solidFill>
              </a:rPr>
              <a:t>By what colorful monikers is this appearance known?</a:t>
            </a:r>
          </a:p>
          <a:p>
            <a:r>
              <a:rPr lang="en-US" altLang="en-US" sz="1400">
                <a:solidFill>
                  <a:schemeClr val="bg1"/>
                </a:solidFill>
              </a:rPr>
              <a:t>It is called ‘starry night sign’ or ‘Milky Way sign’</a:t>
            </a:r>
          </a:p>
        </p:txBody>
      </p:sp>
      <p:sp>
        <p:nvSpPr>
          <p:cNvPr id="185384" name="TextBox 6">
            <a:extLst>
              <a:ext uri="{FF2B5EF4-FFF2-40B4-BE49-F238E27FC236}">
                <a16:creationId xmlns:a16="http://schemas.microsoft.com/office/drawing/2014/main" id="{1D3D9352-D2AB-43DD-91E4-59FCD85BD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5394325"/>
            <a:ext cx="3000375" cy="73818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400" i="1">
                <a:solidFill>
                  <a:srgbClr val="0000FF"/>
                </a:solidFill>
              </a:rPr>
              <a:t>Can SO present with multifocal serous RD and a ‘starry night’ FA?</a:t>
            </a:r>
          </a:p>
          <a:p>
            <a:pPr algn="r"/>
            <a:r>
              <a:rPr lang="en-US" altLang="en-US" sz="1400" b="1">
                <a:solidFill>
                  <a:srgbClr val="0000FF"/>
                </a:solidFill>
              </a:rPr>
              <a:t>Yes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3DCBDD3-34B4-4244-BA91-68E745967A40}"/>
              </a:ext>
            </a:extLst>
          </p:cNvPr>
          <p:cNvSpPr/>
          <p:nvPr/>
        </p:nvSpPr>
        <p:spPr>
          <a:xfrm>
            <a:off x="5956300" y="5105400"/>
            <a:ext cx="368300" cy="13462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30074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>
            <a:extLst>
              <a:ext uri="{FF2B5EF4-FFF2-40B4-BE49-F238E27FC236}">
                <a16:creationId xmlns:a16="http://schemas.microsoft.com/office/drawing/2014/main" id="{C8E5CB26-5CAF-4D86-BFEB-D5CF31C4F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187395" name="Text Box 4">
            <a:extLst>
              <a:ext uri="{FF2B5EF4-FFF2-40B4-BE49-F238E27FC236}">
                <a16:creationId xmlns:a16="http://schemas.microsoft.com/office/drawing/2014/main" id="{67B3C666-3DB1-4449-81CC-889BF846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87396" name="Slide Number Placeholder 1">
            <a:extLst>
              <a:ext uri="{FF2B5EF4-FFF2-40B4-BE49-F238E27FC236}">
                <a16:creationId xmlns:a16="http://schemas.microsoft.com/office/drawing/2014/main" id="{75DA6C91-54C0-4BD9-99D0-F5ECBFA0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E44C9A-B0CE-4B61-A82A-855966BA973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686C63-D71B-44AA-A391-582A3060B12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6B3DE7E-57C2-47B1-B2BF-2505E2FFE9A2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034F87-548C-42DB-84D2-36EDAD21DD9B}"/>
              </a:ext>
            </a:extLst>
          </p:cNvPr>
          <p:cNvSpPr/>
          <p:nvPr/>
        </p:nvSpPr>
        <p:spPr>
          <a:xfrm>
            <a:off x="7391400" y="4572000"/>
            <a:ext cx="914400" cy="500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5A48D-0B7A-44A4-94B3-9FD04997B3EE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D2364-A6F4-4005-82B3-EE17236CC684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F3BF2-0CDC-4DA4-BA7F-7D2ACA3AFAFE}"/>
              </a:ext>
            </a:extLst>
          </p:cNvPr>
          <p:cNvSpPr txBox="1"/>
          <p:nvPr/>
        </p:nvSpPr>
        <p:spPr>
          <a:xfrm>
            <a:off x="1039813" y="5248275"/>
            <a:ext cx="75438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Depigmentation of the choroid leads to a characteristic </a:t>
            </a:r>
            <a:r>
              <a:rPr lang="en-US" sz="1600" b="1" i="1" dirty="0">
                <a:solidFill>
                  <a:srgbClr val="FF9933"/>
                </a:solidFill>
              </a:rPr>
              <a:t>orange</a:t>
            </a:r>
            <a:r>
              <a:rPr lang="en-US" sz="1600" b="1" i="1" dirty="0">
                <a:solidFill>
                  <a:srgbClr val="0000FF"/>
                </a:solidFill>
              </a:rPr>
              <a:t>-</a:t>
            </a:r>
            <a:r>
              <a:rPr lang="en-US" sz="1600" b="1" i="1" dirty="0">
                <a:solidFill>
                  <a:srgbClr val="FF0000"/>
                </a:solidFill>
              </a:rPr>
              <a:t>red</a:t>
            </a:r>
            <a:r>
              <a:rPr lang="en-US" sz="1600" i="1" dirty="0">
                <a:solidFill>
                  <a:srgbClr val="0000FF"/>
                </a:solidFill>
              </a:rPr>
              <a:t> color change of the posterior pole. What is the classic term used in describing this finding?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‘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Sunset glow fundus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9458109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4">
            <a:extLst>
              <a:ext uri="{FF2B5EF4-FFF2-40B4-BE49-F238E27FC236}">
                <a16:creationId xmlns:a16="http://schemas.microsoft.com/office/drawing/2014/main" id="{EC01DA4A-4156-4291-8AA7-A7D8D5802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F4F36CCF-D424-4753-8EFA-D71A3BDA1DCE}"/>
              </a:ext>
            </a:extLst>
          </p:cNvPr>
          <p:cNvSpPr/>
          <p:nvPr/>
        </p:nvSpPr>
        <p:spPr>
          <a:xfrm>
            <a:off x="2438400" y="76200"/>
            <a:ext cx="4267200" cy="3429000"/>
          </a:xfrm>
          <a:prstGeom prst="su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</a:rPr>
              <a:t>‘Sunset glow’</a:t>
            </a:r>
          </a:p>
        </p:txBody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1A2B8539-1F6D-4285-92F6-E74C867A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189445" name="Slide Number Placeholder 1">
            <a:extLst>
              <a:ext uri="{FF2B5EF4-FFF2-40B4-BE49-F238E27FC236}">
                <a16:creationId xmlns:a16="http://schemas.microsoft.com/office/drawing/2014/main" id="{F767FEA5-FCA2-474D-A63A-E33BEEF6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5C37A0-A2BA-4AAC-80D5-F64686B863F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B58433-1B89-420D-824F-0E7F27B666E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C9F81CE-0EB9-4BC9-8DA9-10FBA3F3ACFB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FB20C-1378-47B8-839B-99A93ACB326C}"/>
              </a:ext>
            </a:extLst>
          </p:cNvPr>
          <p:cNvSpPr txBox="1"/>
          <p:nvPr/>
        </p:nvSpPr>
        <p:spPr>
          <a:xfrm>
            <a:off x="1039813" y="5248275"/>
            <a:ext cx="7543800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i="1" dirty="0">
                <a:solidFill>
                  <a:srgbClr val="0000FF"/>
                </a:solidFill>
              </a:rPr>
              <a:t>Depigmentation of the choroid leads to a characteristic </a:t>
            </a:r>
            <a:r>
              <a:rPr lang="en-US" sz="1600" b="1" i="1" dirty="0">
                <a:solidFill>
                  <a:srgbClr val="FF9933"/>
                </a:solidFill>
              </a:rPr>
              <a:t>orange</a:t>
            </a:r>
            <a:r>
              <a:rPr lang="en-US" sz="1600" b="1" i="1" dirty="0">
                <a:solidFill>
                  <a:srgbClr val="0000FF"/>
                </a:solidFill>
              </a:rPr>
              <a:t>-</a:t>
            </a:r>
            <a:r>
              <a:rPr lang="en-US" sz="1600" b="1" i="1" dirty="0">
                <a:solidFill>
                  <a:srgbClr val="FF0000"/>
                </a:solidFill>
              </a:rPr>
              <a:t>red</a:t>
            </a:r>
            <a:r>
              <a:rPr lang="en-US" sz="1600" i="1" dirty="0">
                <a:solidFill>
                  <a:srgbClr val="0000FF"/>
                </a:solidFill>
              </a:rPr>
              <a:t> color change of the posterior pole. What is the classic term used in describing this finding?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rgbClr val="0000FF"/>
                </a:solidFill>
              </a:rPr>
              <a:t>‘</a:t>
            </a:r>
            <a:r>
              <a:rPr lang="en-US" sz="1600" b="1" dirty="0">
                <a:solidFill>
                  <a:srgbClr val="FF9933"/>
                </a:solidFill>
              </a:rPr>
              <a:t>Sunset glow fundus</a:t>
            </a:r>
            <a:r>
              <a:rPr lang="en-US" sz="1600" dirty="0">
                <a:solidFill>
                  <a:srgbClr val="0000FF"/>
                </a:solidFill>
              </a:rPr>
              <a:t>’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DA24BA-C3C6-455C-8E0A-6A8233D65325}"/>
              </a:ext>
            </a:extLst>
          </p:cNvPr>
          <p:cNvSpPr/>
          <p:nvPr/>
        </p:nvSpPr>
        <p:spPr>
          <a:xfrm>
            <a:off x="7391400" y="4572000"/>
            <a:ext cx="914400" cy="500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63B9B-E92D-4644-9133-953397CB25CC}"/>
              </a:ext>
            </a:extLst>
          </p:cNvPr>
          <p:cNvSpPr txBox="1"/>
          <p:nvPr/>
        </p:nvSpPr>
        <p:spPr>
          <a:xfrm>
            <a:off x="1230313" y="4187825"/>
            <a:ext cx="17367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weeks)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F3778-0560-4BC2-8DDA-C7E7135EC117}"/>
              </a:ext>
            </a:extLst>
          </p:cNvPr>
          <p:cNvSpPr txBox="1"/>
          <p:nvPr/>
        </p:nvSpPr>
        <p:spPr>
          <a:xfrm>
            <a:off x="1295400" y="3273425"/>
            <a:ext cx="16065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641124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EA72C5A-2C2D-4163-809D-DDA1E6EB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37608B6-55A7-4650-A87D-F5CA24D15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586A6EF-B843-48E9-A145-EEECB959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BAEA00F7-127F-457B-BCFF-4058926F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F6F7EF7D-4F88-4DF1-97F4-7097654B8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FEB51914-D6B5-47D2-87BC-216560283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Is SO a unilateral, or bilateral disease?                </a:t>
            </a:r>
            <a:r>
              <a:rPr lang="en-US" altLang="en-US" dirty="0">
                <a:solidFill>
                  <a:srgbClr val="0000FF"/>
                </a:solidFill>
              </a:rPr>
              <a:t>It is a </a:t>
            </a:r>
            <a:r>
              <a:rPr lang="en-US" altLang="en-US" b="1" dirty="0">
                <a:solidFill>
                  <a:srgbClr val="0000FF"/>
                </a:solidFill>
              </a:rPr>
              <a:t>bilateral</a:t>
            </a:r>
            <a:r>
              <a:rPr lang="en-US" altLang="en-US" dirty="0">
                <a:solidFill>
                  <a:srgbClr val="0000FF"/>
                </a:solidFill>
              </a:rPr>
              <a:t> condition</a:t>
            </a: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 is a bilateral </a:t>
            </a:r>
            <a:r>
              <a:rPr lang="en-US" altLang="en-US" dirty="0" err="1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following ocular </a:t>
            </a:r>
            <a:r>
              <a:rPr lang="en-US" altLang="en-US" dirty="0">
                <a:solidFill>
                  <a:srgbClr val="0000FF"/>
                </a:solidFill>
              </a:rPr>
              <a:t>injury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0000FF"/>
                </a:solidFill>
              </a:rPr>
              <a:t>surgery</a:t>
            </a:r>
            <a:r>
              <a:rPr lang="en-US" altLang="en-US" dirty="0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Previously injured/operated eye is called the </a:t>
            </a:r>
            <a:r>
              <a:rPr lang="en-US" altLang="en-US" i="1" dirty="0">
                <a:solidFill>
                  <a:srgbClr val="0000FF"/>
                </a:solidFill>
              </a:rPr>
              <a:t>exciting </a:t>
            </a:r>
            <a:r>
              <a:rPr lang="en-US" altLang="en-US" i="1" dirty="0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Previously normal eye is called the </a:t>
            </a:r>
            <a:r>
              <a:rPr lang="en-US" altLang="en-US" i="1" dirty="0">
                <a:solidFill>
                  <a:srgbClr val="0000FF"/>
                </a:solidFill>
              </a:rPr>
              <a:t>sympathizing </a:t>
            </a:r>
            <a:r>
              <a:rPr lang="en-US" altLang="en-US" i="1" dirty="0"/>
              <a:t>eye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What is the cause of SO? </a:t>
            </a:r>
            <a:r>
              <a:rPr lang="en-US" altLang="en-US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AAF5BD68-E229-40C4-81D2-8F2AC2EF4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8681" name="Slide Number Placeholder 1">
            <a:extLst>
              <a:ext uri="{FF2B5EF4-FFF2-40B4-BE49-F238E27FC236}">
                <a16:creationId xmlns:a16="http://schemas.microsoft.com/office/drawing/2014/main" id="{9B66FD4D-59F9-4BE1-B02C-D5CB8290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A2A705-B452-49C3-BD5B-F25DF432E92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28682" name="Rectangle 3">
            <a:extLst>
              <a:ext uri="{FF2B5EF4-FFF2-40B4-BE49-F238E27FC236}">
                <a16:creationId xmlns:a16="http://schemas.microsoft.com/office/drawing/2014/main" id="{EA50ACBA-6BC0-47A5-BCC5-D7DFA8E58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Number Placeholder 3">
            <a:extLst>
              <a:ext uri="{FF2B5EF4-FFF2-40B4-BE49-F238E27FC236}">
                <a16:creationId xmlns:a16="http://schemas.microsoft.com/office/drawing/2014/main" id="{CF1A4B53-7ED6-4DCD-962E-1BFCC568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0E680-0C71-4175-9EF7-5056DF2048CA}" type="slidenum">
              <a:rPr lang="en-US" altLang="en-US"/>
              <a:pPr/>
              <a:t>270</a:t>
            </a:fld>
            <a:endParaRPr lang="en-US" altLang="en-US"/>
          </a:p>
        </p:txBody>
      </p:sp>
      <p:sp>
        <p:nvSpPr>
          <p:cNvPr id="258051" name="TextBox 5">
            <a:extLst>
              <a:ext uri="{FF2B5EF4-FFF2-40B4-BE49-F238E27FC236}">
                <a16:creationId xmlns:a16="http://schemas.microsoft.com/office/drawing/2014/main" id="{62DED2B5-6DBA-4A45-BBDE-FAB00994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543" y="6172200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VKH: Sunset glow fundus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D2BEB33-A378-44B3-8ED3-A7525F552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666699"/>
                </a:solidFill>
              </a:rPr>
              <a:t>SO</a:t>
            </a:r>
            <a:r>
              <a:rPr lang="en-US" altLang="en-US" sz="1800" dirty="0">
                <a:solidFill>
                  <a:srgbClr val="0000FF"/>
                </a:solidFill>
              </a:rPr>
              <a:t> vs </a:t>
            </a:r>
            <a:r>
              <a:rPr lang="en-US" altLang="en-US" sz="1800" b="1" dirty="0">
                <a:solidFill>
                  <a:srgbClr val="008000"/>
                </a:solidFill>
              </a:rPr>
              <a:t>VKH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75EA-2D88-4862-8C8F-A31AA7ED3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6" y="1981115"/>
            <a:ext cx="8314028" cy="28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90355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4">
            <a:extLst>
              <a:ext uri="{FF2B5EF4-FFF2-40B4-BE49-F238E27FC236}">
                <a16:creationId xmlns:a16="http://schemas.microsoft.com/office/drawing/2014/main" id="{42F9C7D4-DFF0-4607-AC83-49670B017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91491" name="Slide Number Placeholder 1">
            <a:extLst>
              <a:ext uri="{FF2B5EF4-FFF2-40B4-BE49-F238E27FC236}">
                <a16:creationId xmlns:a16="http://schemas.microsoft.com/office/drawing/2014/main" id="{8A682605-01FA-47C7-BDC1-C876E6F6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88EBD9-6910-460C-B211-AB73AA7A0A5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20" name="TextBox 12">
            <a:extLst>
              <a:ext uri="{FF2B5EF4-FFF2-40B4-BE49-F238E27FC236}">
                <a16:creationId xmlns:a16="http://schemas.microsoft.com/office/drawing/2014/main" id="{933EE99C-0F84-40A3-B13D-6D815A4AE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524" name="TextBox 22">
            <a:extLst>
              <a:ext uri="{FF2B5EF4-FFF2-40B4-BE49-F238E27FC236}">
                <a16:creationId xmlns:a16="http://schemas.microsoft.com/office/drawing/2014/main" id="{3BE9BCE5-481E-4C7D-916A-3C8065F9B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191525" name="TextBox 23">
            <a:extLst>
              <a:ext uri="{FF2B5EF4-FFF2-40B4-BE49-F238E27FC236}">
                <a16:creationId xmlns:a16="http://schemas.microsoft.com/office/drawing/2014/main" id="{D6CAF4C9-F660-4B82-8BFC-008666814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191526" name="TextBox 24">
            <a:extLst>
              <a:ext uri="{FF2B5EF4-FFF2-40B4-BE49-F238E27FC236}">
                <a16:creationId xmlns:a16="http://schemas.microsoft.com/office/drawing/2014/main" id="{025CA1CA-1F18-4A51-9B5B-87DEB5D9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191527" name="TextBox 17">
            <a:extLst>
              <a:ext uri="{FF2B5EF4-FFF2-40B4-BE49-F238E27FC236}">
                <a16:creationId xmlns:a16="http://schemas.microsoft.com/office/drawing/2014/main" id="{C6B24879-1EC3-4608-BABA-F3CF0C682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</p:spTree>
    <p:extLst>
      <p:ext uri="{BB962C8B-B14F-4D97-AF65-F5344CB8AC3E}">
        <p14:creationId xmlns:p14="http://schemas.microsoft.com/office/powerpoint/2010/main" val="38278758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4">
            <a:extLst>
              <a:ext uri="{FF2B5EF4-FFF2-40B4-BE49-F238E27FC236}">
                <a16:creationId xmlns:a16="http://schemas.microsoft.com/office/drawing/2014/main" id="{D5576DA0-10C3-4F37-A195-CF50E4B0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93539" name="Slide Number Placeholder 1">
            <a:extLst>
              <a:ext uri="{FF2B5EF4-FFF2-40B4-BE49-F238E27FC236}">
                <a16:creationId xmlns:a16="http://schemas.microsoft.com/office/drawing/2014/main" id="{DF01ABB3-177B-4F9A-8957-E1CE298C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EC11FA-89A6-4190-B742-021583C573A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272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68" name="TextBox 12">
            <a:extLst>
              <a:ext uri="{FF2B5EF4-FFF2-40B4-BE49-F238E27FC236}">
                <a16:creationId xmlns:a16="http://schemas.microsoft.com/office/drawing/2014/main" id="{869FCC57-FC70-4AED-9C82-73555FF0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72" name="TextBox 22">
            <a:extLst>
              <a:ext uri="{FF2B5EF4-FFF2-40B4-BE49-F238E27FC236}">
                <a16:creationId xmlns:a16="http://schemas.microsoft.com/office/drawing/2014/main" id="{AB7DBA54-40FF-4F9F-AAD5-D89C2231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193573" name="TextBox 23">
            <a:extLst>
              <a:ext uri="{FF2B5EF4-FFF2-40B4-BE49-F238E27FC236}">
                <a16:creationId xmlns:a16="http://schemas.microsoft.com/office/drawing/2014/main" id="{B3A8B298-AFEE-4FF6-B826-3429A477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193574" name="TextBox 24">
            <a:extLst>
              <a:ext uri="{FF2B5EF4-FFF2-40B4-BE49-F238E27FC236}">
                <a16:creationId xmlns:a16="http://schemas.microsoft.com/office/drawing/2014/main" id="{54755A88-42F2-442D-9B7A-A97E22CAB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193575" name="TextBox 17">
            <a:extLst>
              <a:ext uri="{FF2B5EF4-FFF2-40B4-BE49-F238E27FC236}">
                <a16:creationId xmlns:a16="http://schemas.microsoft.com/office/drawing/2014/main" id="{D994389B-92AE-46DB-AAEE-35347FBA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193576" name="TextBox 2">
            <a:extLst>
              <a:ext uri="{FF2B5EF4-FFF2-40B4-BE49-F238E27FC236}">
                <a16:creationId xmlns:a16="http://schemas.microsoft.com/office/drawing/2014/main" id="{64C1C645-0A4B-41C5-BD8F-D9A398C0B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5478463"/>
            <a:ext cx="698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chemeClr val="bg1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VKH</a:t>
            </a:r>
          </a:p>
        </p:txBody>
      </p:sp>
      <p:sp>
        <p:nvSpPr>
          <p:cNvPr id="193577" name="Rectangle 3">
            <a:extLst>
              <a:ext uri="{FF2B5EF4-FFF2-40B4-BE49-F238E27FC236}">
                <a16:creationId xmlns:a16="http://schemas.microsoft.com/office/drawing/2014/main" id="{2926ACC0-A51E-471A-855C-521392EA1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86605096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4">
            <a:extLst>
              <a:ext uri="{FF2B5EF4-FFF2-40B4-BE49-F238E27FC236}">
                <a16:creationId xmlns:a16="http://schemas.microsoft.com/office/drawing/2014/main" id="{BC48E104-9188-4234-87C7-D9C88238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95587" name="Slide Number Placeholder 1">
            <a:extLst>
              <a:ext uri="{FF2B5EF4-FFF2-40B4-BE49-F238E27FC236}">
                <a16:creationId xmlns:a16="http://schemas.microsoft.com/office/drawing/2014/main" id="{F7CD1A24-3C33-473F-86ED-9A49C1B9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DB6FCC-35A7-4448-9D02-651510EF932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273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616" name="TextBox 12">
            <a:extLst>
              <a:ext uri="{FF2B5EF4-FFF2-40B4-BE49-F238E27FC236}">
                <a16:creationId xmlns:a16="http://schemas.microsoft.com/office/drawing/2014/main" id="{480275C0-ACE0-428F-A25B-201B44DDC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620" name="TextBox 22">
            <a:extLst>
              <a:ext uri="{FF2B5EF4-FFF2-40B4-BE49-F238E27FC236}">
                <a16:creationId xmlns:a16="http://schemas.microsoft.com/office/drawing/2014/main" id="{9BCFBE8C-E98C-454F-8A1C-25DD129F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195621" name="TextBox 23">
            <a:extLst>
              <a:ext uri="{FF2B5EF4-FFF2-40B4-BE49-F238E27FC236}">
                <a16:creationId xmlns:a16="http://schemas.microsoft.com/office/drawing/2014/main" id="{FE37EFA7-2280-4656-91F5-D427A725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195622" name="TextBox 24">
            <a:extLst>
              <a:ext uri="{FF2B5EF4-FFF2-40B4-BE49-F238E27FC236}">
                <a16:creationId xmlns:a16="http://schemas.microsoft.com/office/drawing/2014/main" id="{FDCB7F9F-F35A-403A-8152-15F7D0B6F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195623" name="TextBox 17">
            <a:extLst>
              <a:ext uri="{FF2B5EF4-FFF2-40B4-BE49-F238E27FC236}">
                <a16:creationId xmlns:a16="http://schemas.microsoft.com/office/drawing/2014/main" id="{7122D959-A16D-49A5-9B43-B63859A8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195624" name="TextBox 2">
            <a:extLst>
              <a:ext uri="{FF2B5EF4-FFF2-40B4-BE49-F238E27FC236}">
                <a16:creationId xmlns:a16="http://schemas.microsoft.com/office/drawing/2014/main" id="{DF014363-3C89-40DE-9404-8AE3A65A1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5478463"/>
            <a:ext cx="6981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</p:txBody>
      </p:sp>
      <p:sp>
        <p:nvSpPr>
          <p:cNvPr id="195625" name="Rectangle 3">
            <a:extLst>
              <a:ext uri="{FF2B5EF4-FFF2-40B4-BE49-F238E27FC236}">
                <a16:creationId xmlns:a16="http://schemas.microsoft.com/office/drawing/2014/main" id="{8644D3C7-FD29-4C2A-A593-8BECA6E31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4595361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4">
            <a:extLst>
              <a:ext uri="{FF2B5EF4-FFF2-40B4-BE49-F238E27FC236}">
                <a16:creationId xmlns:a16="http://schemas.microsoft.com/office/drawing/2014/main" id="{14846A69-2B83-43D8-943C-6D85B3D9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97635" name="Slide Number Placeholder 1">
            <a:extLst>
              <a:ext uri="{FF2B5EF4-FFF2-40B4-BE49-F238E27FC236}">
                <a16:creationId xmlns:a16="http://schemas.microsoft.com/office/drawing/2014/main" id="{89881A8C-FFA3-4AA2-9C6D-2699B757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ED8E83-C68A-431D-BA19-5BB02F048B1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274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64" name="TextBox 12">
            <a:extLst>
              <a:ext uri="{FF2B5EF4-FFF2-40B4-BE49-F238E27FC236}">
                <a16:creationId xmlns:a16="http://schemas.microsoft.com/office/drawing/2014/main" id="{14CAF2ED-B260-4CC5-A4DA-B27D481E1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68" name="TextBox 22">
            <a:extLst>
              <a:ext uri="{FF2B5EF4-FFF2-40B4-BE49-F238E27FC236}">
                <a16:creationId xmlns:a16="http://schemas.microsoft.com/office/drawing/2014/main" id="{77D836DB-DF43-4E85-AACC-287D452F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197669" name="TextBox 23">
            <a:extLst>
              <a:ext uri="{FF2B5EF4-FFF2-40B4-BE49-F238E27FC236}">
                <a16:creationId xmlns:a16="http://schemas.microsoft.com/office/drawing/2014/main" id="{7102A604-891D-4FD5-A6EE-1BC9508E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197670" name="TextBox 24">
            <a:extLst>
              <a:ext uri="{FF2B5EF4-FFF2-40B4-BE49-F238E27FC236}">
                <a16:creationId xmlns:a16="http://schemas.microsoft.com/office/drawing/2014/main" id="{0F7D7B29-0059-48D6-A51E-E4B633F1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197671" name="TextBox 17">
            <a:extLst>
              <a:ext uri="{FF2B5EF4-FFF2-40B4-BE49-F238E27FC236}">
                <a16:creationId xmlns:a16="http://schemas.microsoft.com/office/drawing/2014/main" id="{222990FC-D679-430D-963D-43C3B0A0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197672" name="TextBox 2">
            <a:extLst>
              <a:ext uri="{FF2B5EF4-FFF2-40B4-BE49-F238E27FC236}">
                <a16:creationId xmlns:a16="http://schemas.microsoft.com/office/drawing/2014/main" id="{BD03A1FD-99C7-4BB0-A5EF-16AA5C80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478463"/>
            <a:ext cx="8194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ocular plus neuro </a:t>
            </a:r>
            <a:r>
              <a:rPr lang="en-US" altLang="en-US" sz="1600" b="1">
                <a:solidFill>
                  <a:srgbClr val="0000FF"/>
                </a:solidFill>
              </a:rPr>
              <a:t>or</a:t>
            </a:r>
            <a:r>
              <a:rPr lang="en-US" altLang="en-US" sz="1600" i="1">
                <a:solidFill>
                  <a:srgbClr val="0000FF"/>
                </a:solidFill>
              </a:rPr>
              <a:t> skin/hair changes,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chemeClr val="bg1"/>
                </a:solidFill>
              </a:rPr>
              <a:t>Incomplete</a:t>
            </a:r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VKH</a:t>
            </a:r>
          </a:p>
        </p:txBody>
      </p:sp>
      <p:sp>
        <p:nvSpPr>
          <p:cNvPr id="197673" name="TextBox 3">
            <a:extLst>
              <a:ext uri="{FF2B5EF4-FFF2-40B4-BE49-F238E27FC236}">
                <a16:creationId xmlns:a16="http://schemas.microsoft.com/office/drawing/2014/main" id="{6DF77709-EBD5-471B-8CC5-20D7D0139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6324600"/>
            <a:ext cx="215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200"/>
              <a:t>(‘or’</a:t>
            </a:r>
            <a:r>
              <a:rPr lang="en-US" altLang="en-US" sz="1200" i="1"/>
              <a:t> here indicates ‘</a:t>
            </a:r>
            <a:r>
              <a:rPr lang="en-US" altLang="en-US" sz="1200"/>
              <a:t>not both</a:t>
            </a:r>
            <a:r>
              <a:rPr lang="en-US" altLang="en-US" sz="1200" i="1"/>
              <a:t>’)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131EE9-F8C4-4814-9B53-E0448F31E7C5}"/>
              </a:ext>
            </a:extLst>
          </p:cNvPr>
          <p:cNvCxnSpPr>
            <a:cxnSpLocks/>
          </p:cNvCxnSpPr>
          <p:nvPr/>
        </p:nvCxnSpPr>
        <p:spPr>
          <a:xfrm flipH="1" flipV="1">
            <a:off x="4208463" y="5988050"/>
            <a:ext cx="0" cy="336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675" name="Rectangle 3">
            <a:extLst>
              <a:ext uri="{FF2B5EF4-FFF2-40B4-BE49-F238E27FC236}">
                <a16:creationId xmlns:a16="http://schemas.microsoft.com/office/drawing/2014/main" id="{EE4C0061-F497-4376-B5AE-44B58BD5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65508496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4">
            <a:extLst>
              <a:ext uri="{FF2B5EF4-FFF2-40B4-BE49-F238E27FC236}">
                <a16:creationId xmlns:a16="http://schemas.microsoft.com/office/drawing/2014/main" id="{F197CE00-270F-4037-AE77-60CEB5AC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199683" name="Slide Number Placeholder 1">
            <a:extLst>
              <a:ext uri="{FF2B5EF4-FFF2-40B4-BE49-F238E27FC236}">
                <a16:creationId xmlns:a16="http://schemas.microsoft.com/office/drawing/2014/main" id="{F4C3C9B7-E473-4569-BDAA-5ABAD396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8396D6-AE85-4250-8DA6-D875F502E79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275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712" name="TextBox 12">
            <a:extLst>
              <a:ext uri="{FF2B5EF4-FFF2-40B4-BE49-F238E27FC236}">
                <a16:creationId xmlns:a16="http://schemas.microsoft.com/office/drawing/2014/main" id="{B850892E-1837-42A7-A7F2-06352A6F4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716" name="TextBox 22">
            <a:extLst>
              <a:ext uri="{FF2B5EF4-FFF2-40B4-BE49-F238E27FC236}">
                <a16:creationId xmlns:a16="http://schemas.microsoft.com/office/drawing/2014/main" id="{2A551C00-EAAE-4155-8DE8-B74415402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199717" name="TextBox 23">
            <a:extLst>
              <a:ext uri="{FF2B5EF4-FFF2-40B4-BE49-F238E27FC236}">
                <a16:creationId xmlns:a16="http://schemas.microsoft.com/office/drawing/2014/main" id="{8109815A-01D0-4F44-843D-9D397273A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199718" name="TextBox 24">
            <a:extLst>
              <a:ext uri="{FF2B5EF4-FFF2-40B4-BE49-F238E27FC236}">
                <a16:creationId xmlns:a16="http://schemas.microsoft.com/office/drawing/2014/main" id="{A62EC6C1-83E8-4C2F-9BF6-C22CEA59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199719" name="TextBox 17">
            <a:extLst>
              <a:ext uri="{FF2B5EF4-FFF2-40B4-BE49-F238E27FC236}">
                <a16:creationId xmlns:a16="http://schemas.microsoft.com/office/drawing/2014/main" id="{318B479E-8547-43AA-BF03-C1145A14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199720" name="TextBox 2">
            <a:extLst>
              <a:ext uri="{FF2B5EF4-FFF2-40B4-BE49-F238E27FC236}">
                <a16:creationId xmlns:a16="http://schemas.microsoft.com/office/drawing/2014/main" id="{D988AA6C-80C4-4F63-9F10-210CCEDC1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478463"/>
            <a:ext cx="8194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ocular plus neuro </a:t>
            </a:r>
            <a:r>
              <a:rPr lang="en-US" altLang="en-US" sz="1600" b="1">
                <a:solidFill>
                  <a:srgbClr val="0000FF"/>
                </a:solidFill>
              </a:rPr>
              <a:t>or</a:t>
            </a:r>
            <a:r>
              <a:rPr lang="en-US" altLang="en-US" sz="1600" i="1">
                <a:solidFill>
                  <a:srgbClr val="0000FF"/>
                </a:solidFill>
              </a:rPr>
              <a:t> skin/hair changes,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Incomplete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</p:txBody>
      </p:sp>
      <p:sp>
        <p:nvSpPr>
          <p:cNvPr id="199721" name="Rectangle 3">
            <a:extLst>
              <a:ext uri="{FF2B5EF4-FFF2-40B4-BE49-F238E27FC236}">
                <a16:creationId xmlns:a16="http://schemas.microsoft.com/office/drawing/2014/main" id="{608859E4-5C28-4137-91B2-4CB4B5CFA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51040295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4">
            <a:extLst>
              <a:ext uri="{FF2B5EF4-FFF2-40B4-BE49-F238E27FC236}">
                <a16:creationId xmlns:a16="http://schemas.microsoft.com/office/drawing/2014/main" id="{84F67587-CBA1-494E-98D7-05DF95D97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01731" name="Slide Number Placeholder 1">
            <a:extLst>
              <a:ext uri="{FF2B5EF4-FFF2-40B4-BE49-F238E27FC236}">
                <a16:creationId xmlns:a16="http://schemas.microsoft.com/office/drawing/2014/main" id="{0B2C59F2-0BE9-43CE-9A96-B0B99ECC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E9EE4C-4DBF-48FC-8EB6-1976356390F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276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60" name="TextBox 12">
            <a:extLst>
              <a:ext uri="{FF2B5EF4-FFF2-40B4-BE49-F238E27FC236}">
                <a16:creationId xmlns:a16="http://schemas.microsoft.com/office/drawing/2014/main" id="{679BCA0D-3360-401D-9E5E-84A6BC6AA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64" name="TextBox 22">
            <a:extLst>
              <a:ext uri="{FF2B5EF4-FFF2-40B4-BE49-F238E27FC236}">
                <a16:creationId xmlns:a16="http://schemas.microsoft.com/office/drawing/2014/main" id="{AF4592C1-6EF2-4C71-940A-5BFDF481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201765" name="TextBox 23">
            <a:extLst>
              <a:ext uri="{FF2B5EF4-FFF2-40B4-BE49-F238E27FC236}">
                <a16:creationId xmlns:a16="http://schemas.microsoft.com/office/drawing/2014/main" id="{3A9C9FAA-C596-4D23-B2DB-A6541B441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201766" name="TextBox 24">
            <a:extLst>
              <a:ext uri="{FF2B5EF4-FFF2-40B4-BE49-F238E27FC236}">
                <a16:creationId xmlns:a16="http://schemas.microsoft.com/office/drawing/2014/main" id="{F5774904-6253-4D72-8D5F-6AE110B8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201767" name="TextBox 17">
            <a:extLst>
              <a:ext uri="{FF2B5EF4-FFF2-40B4-BE49-F238E27FC236}">
                <a16:creationId xmlns:a16="http://schemas.microsoft.com/office/drawing/2014/main" id="{344360DC-68D7-49C4-AEDE-9F69E6655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201768" name="TextBox 2">
            <a:extLst>
              <a:ext uri="{FF2B5EF4-FFF2-40B4-BE49-F238E27FC236}">
                <a16:creationId xmlns:a16="http://schemas.microsoft.com/office/drawing/2014/main" id="{DB1F3B01-B6B5-46F5-8D9D-4FFDD267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478463"/>
            <a:ext cx="819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ocular plus neuro </a:t>
            </a:r>
            <a:r>
              <a:rPr lang="en-US" altLang="en-US" sz="1600" b="1">
                <a:solidFill>
                  <a:srgbClr val="0000FF"/>
                </a:solidFill>
              </a:rPr>
              <a:t>or</a:t>
            </a:r>
            <a:r>
              <a:rPr lang="en-US" altLang="en-US" sz="1600" i="1">
                <a:solidFill>
                  <a:srgbClr val="0000FF"/>
                </a:solidFill>
              </a:rPr>
              <a:t> skin/hair changes,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Incomplete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all three,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chemeClr val="bg1"/>
                </a:solidFill>
              </a:rPr>
              <a:t>Complete</a:t>
            </a:r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>
                <a:solidFill>
                  <a:schemeClr val="bg1"/>
                </a:solidFill>
              </a:rPr>
              <a:t>VKH</a:t>
            </a:r>
          </a:p>
        </p:txBody>
      </p:sp>
      <p:sp>
        <p:nvSpPr>
          <p:cNvPr id="201769" name="Rectangle 3">
            <a:extLst>
              <a:ext uri="{FF2B5EF4-FFF2-40B4-BE49-F238E27FC236}">
                <a16:creationId xmlns:a16="http://schemas.microsoft.com/office/drawing/2014/main" id="{896AF30C-F7A3-4C10-8675-B22D15492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0894188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4">
            <a:extLst>
              <a:ext uri="{FF2B5EF4-FFF2-40B4-BE49-F238E27FC236}">
                <a16:creationId xmlns:a16="http://schemas.microsoft.com/office/drawing/2014/main" id="{79996271-276A-4549-B9B8-F3A39020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03779" name="Slide Number Placeholder 1">
            <a:extLst>
              <a:ext uri="{FF2B5EF4-FFF2-40B4-BE49-F238E27FC236}">
                <a16:creationId xmlns:a16="http://schemas.microsoft.com/office/drawing/2014/main" id="{DAE84FA0-B950-40BE-B42A-BC1EDFE9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5D0CC4-BBB5-4FD4-AB63-A091C78B15C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277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A78644-F426-4B68-BEDC-EAEA6C44FC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</a:t>
                      </a:r>
                      <a:r>
                        <a:rPr lang="en-US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Chronic/Recurrent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rgbClr val="0000FF"/>
                          </a:solidFill>
                        </a:rPr>
                        <a:t> when VKH undertreated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FE4CF32-EDF2-4791-BC1E-4ABAA8F84487}"/>
              </a:ext>
            </a:extLst>
          </p:cNvPr>
          <p:cNvSpPr/>
          <p:nvPr/>
        </p:nvSpPr>
        <p:spPr>
          <a:xfrm>
            <a:off x="838200" y="5105400"/>
            <a:ext cx="7543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A1AC1B-20A8-4E82-9E93-131269077E18}"/>
              </a:ext>
            </a:extLst>
          </p:cNvPr>
          <p:cNvCxnSpPr>
            <a:cxnSpLocks/>
          </p:cNvCxnSpPr>
          <p:nvPr/>
        </p:nvCxnSpPr>
        <p:spPr>
          <a:xfrm>
            <a:off x="1752600" y="2286000"/>
            <a:ext cx="685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808" name="TextBox 12">
            <a:extLst>
              <a:ext uri="{FF2B5EF4-FFF2-40B4-BE49-F238E27FC236}">
                <a16:creationId xmlns:a16="http://schemas.microsoft.com/office/drawing/2014/main" id="{48B4D602-DB8B-48AC-8E7F-4ADA34E23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949450"/>
            <a:ext cx="189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latin typeface="Segoe Script" panose="020B0504020000000003" pitchFamily="34" charset="0"/>
              </a:rPr>
              <a:t>Manifestation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EB3EE3-8DD2-47D2-93FA-25512F1A243A}"/>
              </a:ext>
            </a:extLst>
          </p:cNvPr>
          <p:cNvCxnSpPr>
            <a:cxnSpLocks/>
          </p:cNvCxnSpPr>
          <p:nvPr/>
        </p:nvCxnSpPr>
        <p:spPr>
          <a:xfrm>
            <a:off x="1524000" y="30480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DBF328-BE5F-48E0-9E5E-66301B8F6402}"/>
              </a:ext>
            </a:extLst>
          </p:cNvPr>
          <p:cNvCxnSpPr>
            <a:cxnSpLocks/>
          </p:cNvCxnSpPr>
          <p:nvPr/>
        </p:nvCxnSpPr>
        <p:spPr>
          <a:xfrm>
            <a:off x="1463675" y="3916363"/>
            <a:ext cx="1355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B371C6-EE8E-45B3-854E-41EB39D05A00}"/>
              </a:ext>
            </a:extLst>
          </p:cNvPr>
          <p:cNvCxnSpPr>
            <a:cxnSpLocks/>
          </p:cNvCxnSpPr>
          <p:nvPr/>
        </p:nvCxnSpPr>
        <p:spPr>
          <a:xfrm>
            <a:off x="1311275" y="4724400"/>
            <a:ext cx="1568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812" name="TextBox 22">
            <a:extLst>
              <a:ext uri="{FF2B5EF4-FFF2-40B4-BE49-F238E27FC236}">
                <a16:creationId xmlns:a16="http://schemas.microsoft.com/office/drawing/2014/main" id="{E0A5ED76-A09F-47E9-A486-7988CAE62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2678113"/>
            <a:ext cx="150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Neurologic</a:t>
            </a:r>
          </a:p>
        </p:txBody>
      </p:sp>
      <p:sp>
        <p:nvSpPr>
          <p:cNvPr id="203813" name="TextBox 23">
            <a:extLst>
              <a:ext uri="{FF2B5EF4-FFF2-40B4-BE49-F238E27FC236}">
                <a16:creationId xmlns:a16="http://schemas.microsoft.com/office/drawing/2014/main" id="{C83EC749-760E-443B-83C7-2BDD995F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1075"/>
            <a:ext cx="625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Eye</a:t>
            </a:r>
          </a:p>
        </p:txBody>
      </p:sp>
      <p:sp>
        <p:nvSpPr>
          <p:cNvPr id="203814" name="TextBox 24">
            <a:extLst>
              <a:ext uri="{FF2B5EF4-FFF2-40B4-BE49-F238E27FC236}">
                <a16:creationId xmlns:a16="http://schemas.microsoft.com/office/drawing/2014/main" id="{236443E2-9519-4315-8365-9A8A1B23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7850"/>
            <a:ext cx="1547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Segoe Script" panose="020B0504020000000003" pitchFamily="34" charset="0"/>
              </a:rPr>
              <a:t>Integument</a:t>
            </a:r>
          </a:p>
        </p:txBody>
      </p:sp>
      <p:sp>
        <p:nvSpPr>
          <p:cNvPr id="203815" name="TextBox 17">
            <a:extLst>
              <a:ext uri="{FF2B5EF4-FFF2-40B4-BE49-F238E27FC236}">
                <a16:creationId xmlns:a16="http://schemas.microsoft.com/office/drawing/2014/main" id="{895E71B1-051F-48BD-8880-C65AF69BF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46150"/>
            <a:ext cx="8001000" cy="9239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As should be apparent by now, VKH has three broad sorts of manifestations: Neurologic, Ocular and Integumentary (ie, skin and hair). These categories provide the basis for defining three “forms” of VKH.</a:t>
            </a:r>
          </a:p>
        </p:txBody>
      </p:sp>
      <p:sp>
        <p:nvSpPr>
          <p:cNvPr id="203816" name="TextBox 2">
            <a:extLst>
              <a:ext uri="{FF2B5EF4-FFF2-40B4-BE49-F238E27FC236}">
                <a16:creationId xmlns:a16="http://schemas.microsoft.com/office/drawing/2014/main" id="{3DD475C8-9590-4162-BC61-70390D8D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478463"/>
            <a:ext cx="8194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a pt presents with ocular signs/symptoms </a:t>
            </a:r>
            <a:r>
              <a:rPr lang="en-US" altLang="en-US" sz="1600" b="1">
                <a:solidFill>
                  <a:srgbClr val="0000FF"/>
                </a:solidFill>
              </a:rPr>
              <a:t>only</a:t>
            </a:r>
            <a:r>
              <a:rPr lang="en-US" altLang="en-US" sz="1600" i="1">
                <a:solidFill>
                  <a:srgbClr val="0000FF"/>
                </a:solidFill>
              </a:rPr>
              <a:t>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Probable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ocular plus neuro </a:t>
            </a:r>
            <a:r>
              <a:rPr lang="en-US" altLang="en-US" sz="1600" b="1">
                <a:solidFill>
                  <a:srgbClr val="0000FF"/>
                </a:solidFill>
              </a:rPr>
              <a:t>or</a:t>
            </a:r>
            <a:r>
              <a:rPr lang="en-US" altLang="en-US" sz="1600" i="1">
                <a:solidFill>
                  <a:srgbClr val="0000FF"/>
                </a:solidFill>
              </a:rPr>
              <a:t> skin/hair changes,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Incomplete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  <a:p>
            <a:pPr algn="ctr"/>
            <a:r>
              <a:rPr lang="en-US" altLang="en-US" sz="1600" i="1">
                <a:solidFill>
                  <a:srgbClr val="0000FF"/>
                </a:solidFill>
              </a:rPr>
              <a:t>If s/he presents with all three, s/he has</a:t>
            </a:r>
            <a:r>
              <a:rPr lang="en-US" altLang="en-US" sz="1600">
                <a:solidFill>
                  <a:srgbClr val="0000FF"/>
                </a:solidFill>
              </a:rPr>
              <a:t>…</a:t>
            </a:r>
            <a:r>
              <a:rPr lang="en-US" altLang="en-US" sz="1600" b="1">
                <a:solidFill>
                  <a:srgbClr val="0000FF"/>
                </a:solidFill>
              </a:rPr>
              <a:t>Complete</a:t>
            </a:r>
            <a:r>
              <a:rPr lang="en-US" altLang="en-US" sz="1600">
                <a:solidFill>
                  <a:srgbClr val="0000FF"/>
                </a:solidFill>
              </a:rPr>
              <a:t> VKH</a:t>
            </a:r>
          </a:p>
        </p:txBody>
      </p:sp>
      <p:sp>
        <p:nvSpPr>
          <p:cNvPr id="203817" name="Rectangle 3">
            <a:extLst>
              <a:ext uri="{FF2B5EF4-FFF2-40B4-BE49-F238E27FC236}">
                <a16:creationId xmlns:a16="http://schemas.microsoft.com/office/drawing/2014/main" id="{26D87828-0125-49F9-B0FA-93669DAC0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0976180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>
            <a:extLst>
              <a:ext uri="{FF2B5EF4-FFF2-40B4-BE49-F238E27FC236}">
                <a16:creationId xmlns:a16="http://schemas.microsoft.com/office/drawing/2014/main" id="{9A0D7FA1-1619-4F9D-9CB6-637FABEB6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05827" name="Text Box 4">
            <a:extLst>
              <a:ext uri="{FF2B5EF4-FFF2-40B4-BE49-F238E27FC236}">
                <a16:creationId xmlns:a16="http://schemas.microsoft.com/office/drawing/2014/main" id="{1DD0E4DB-4FBC-438B-8DD2-B9B650D5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05828" name="Slide Number Placeholder 1">
            <a:extLst>
              <a:ext uri="{FF2B5EF4-FFF2-40B4-BE49-F238E27FC236}">
                <a16:creationId xmlns:a16="http://schemas.microsoft.com/office/drawing/2014/main" id="{73A7E930-691C-4CDD-8FAC-9517AAC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081956-6997-45E5-81C0-326090D4C8D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278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598CF1-388B-4123-8B67-B30BE1C5111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855" name="TextBox 9">
            <a:extLst>
              <a:ext uri="{FF2B5EF4-FFF2-40B4-BE49-F238E27FC236}">
                <a16:creationId xmlns:a16="http://schemas.microsoft.com/office/drawing/2014/main" id="{87224405-1558-4987-AD3E-AA244DDD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22471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VKH can have a fourth phase. What is it, and why does it occur?</a:t>
            </a:r>
          </a:p>
        </p:txBody>
      </p:sp>
      <p:sp>
        <p:nvSpPr>
          <p:cNvPr id="205856" name="TextBox 7">
            <a:extLst>
              <a:ext uri="{FF2B5EF4-FFF2-40B4-BE49-F238E27FC236}">
                <a16:creationId xmlns:a16="http://schemas.microsoft.com/office/drawing/2014/main" id="{221E584B-75AC-496D-911A-9C9AE75F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87825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weeks)</a:t>
            </a:r>
          </a:p>
        </p:txBody>
      </p:sp>
      <p:sp>
        <p:nvSpPr>
          <p:cNvPr id="205857" name="TextBox 8">
            <a:extLst>
              <a:ext uri="{FF2B5EF4-FFF2-40B4-BE49-F238E27FC236}">
                <a16:creationId xmlns:a16="http://schemas.microsoft.com/office/drawing/2014/main" id="{BE7E366C-0B95-4B76-BEC4-6288F0681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3425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3997464214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Box 8">
            <a:extLst>
              <a:ext uri="{FF2B5EF4-FFF2-40B4-BE49-F238E27FC236}">
                <a16:creationId xmlns:a16="http://schemas.microsoft.com/office/drawing/2014/main" id="{BAD1952B-D401-4513-840A-0CD94346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224713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VKH can have a fourth phase. What is it, and why does it occur?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2B286EE7-6F19-4136-BE2C-9B3AA159F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7E1B5C3F-C467-43F1-98BF-219EC530D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07877" name="Slide Number Placeholder 1">
            <a:extLst>
              <a:ext uri="{FF2B5EF4-FFF2-40B4-BE49-F238E27FC236}">
                <a16:creationId xmlns:a16="http://schemas.microsoft.com/office/drawing/2014/main" id="{FDD929E4-621A-44DA-AE1A-F95395C6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B7AE4-40BD-4D6F-81B5-30E4865F548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279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D4D8F-ECA4-4EBD-9CDC-7B5B6DB87C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Chronic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Recurrent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Occurs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when VKH is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undertreated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7904" name="TextBox 7">
            <a:extLst>
              <a:ext uri="{FF2B5EF4-FFF2-40B4-BE49-F238E27FC236}">
                <a16:creationId xmlns:a16="http://schemas.microsoft.com/office/drawing/2014/main" id="{C25E4F14-8956-4DF2-B17C-6FFFAD98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87825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weeks)</a:t>
            </a:r>
          </a:p>
        </p:txBody>
      </p:sp>
      <p:sp>
        <p:nvSpPr>
          <p:cNvPr id="207905" name="TextBox 8">
            <a:extLst>
              <a:ext uri="{FF2B5EF4-FFF2-40B4-BE49-F238E27FC236}">
                <a16:creationId xmlns:a16="http://schemas.microsoft.com/office/drawing/2014/main" id="{5E988121-B5BC-4A44-827B-1D9AAC1EB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3425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527418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96526C4-E666-4392-9D08-F37C2EC29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8A64443-C46D-4C3B-BF3F-33D3735E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4000CF4-7E8E-4941-B0BA-650F98F1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2188213-ACAA-4133-87B5-E1741EBBC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964C5A5-A3E9-461C-A4E5-77EE011C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9B4C04B2-CF94-4549-9D59-464103A8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29705" name="Slide Number Placeholder 1">
            <a:extLst>
              <a:ext uri="{FF2B5EF4-FFF2-40B4-BE49-F238E27FC236}">
                <a16:creationId xmlns:a16="http://schemas.microsoft.com/office/drawing/2014/main" id="{41098598-462E-4FF6-974B-7FDD4325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8F5AC3-5A1E-41B1-8877-AE4533ECFFF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is less certain, but it seems uveal antigens--specifically, melanin-associated?--play a central role</a:t>
            </a:r>
          </a:p>
        </p:txBody>
      </p:sp>
      <p:sp>
        <p:nvSpPr>
          <p:cNvPr id="29707" name="Rectangle 3">
            <a:extLst>
              <a:ext uri="{FF2B5EF4-FFF2-40B4-BE49-F238E27FC236}">
                <a16:creationId xmlns:a16="http://schemas.microsoft.com/office/drawing/2014/main" id="{C615051A-03E2-4FBA-BEFD-6A7FB9D9C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3">
            <a:extLst>
              <a:ext uri="{FF2B5EF4-FFF2-40B4-BE49-F238E27FC236}">
                <a16:creationId xmlns:a16="http://schemas.microsoft.com/office/drawing/2014/main" id="{C110DD7C-222C-4949-BB43-111DE3D41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09923" name="Text Box 4">
            <a:extLst>
              <a:ext uri="{FF2B5EF4-FFF2-40B4-BE49-F238E27FC236}">
                <a16:creationId xmlns:a16="http://schemas.microsoft.com/office/drawing/2014/main" id="{5E14DC57-0A78-4BFA-ABE4-7CC4EFD6C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09924" name="Slide Number Placeholder 1">
            <a:extLst>
              <a:ext uri="{FF2B5EF4-FFF2-40B4-BE49-F238E27FC236}">
                <a16:creationId xmlns:a16="http://schemas.microsoft.com/office/drawing/2014/main" id="{5254F361-949A-46CE-B530-72010422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A00983-FDB4-4672-BA78-8145576936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280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6E88BCA-DC6F-42C6-86D4-B051E40315D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Chronic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Recurrent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70D718DF-69C8-42A1-9442-4E79AB2C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76275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</a:rPr>
              <a:t>VKH can have a fourth phase. What is it, and why does it occur?</a:t>
            </a:r>
          </a:p>
        </p:txBody>
      </p:sp>
      <p:sp>
        <p:nvSpPr>
          <p:cNvPr id="209952" name="TextBox 8">
            <a:extLst>
              <a:ext uri="{FF2B5EF4-FFF2-40B4-BE49-F238E27FC236}">
                <a16:creationId xmlns:a16="http://schemas.microsoft.com/office/drawing/2014/main" id="{F0D55FE0-C8FD-479A-B324-D2C1376A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35713"/>
            <a:ext cx="6249988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What specific signs/symptoms characterize this stage?</a:t>
            </a:r>
          </a:p>
        </p:txBody>
      </p:sp>
      <p:sp>
        <p:nvSpPr>
          <p:cNvPr id="209953" name="TextBox 8">
            <a:extLst>
              <a:ext uri="{FF2B5EF4-FFF2-40B4-BE49-F238E27FC236}">
                <a16:creationId xmlns:a16="http://schemas.microsoft.com/office/drawing/2014/main" id="{12749D63-081A-4C58-9E70-7BA3A302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87825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weeks)</a:t>
            </a:r>
          </a:p>
        </p:txBody>
      </p:sp>
      <p:sp>
        <p:nvSpPr>
          <p:cNvPr id="209954" name="TextBox 9">
            <a:extLst>
              <a:ext uri="{FF2B5EF4-FFF2-40B4-BE49-F238E27FC236}">
                <a16:creationId xmlns:a16="http://schemas.microsoft.com/office/drawing/2014/main" id="{229EB9C9-88B9-495A-A14F-CFED20810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3425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35136094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3">
            <a:extLst>
              <a:ext uri="{FF2B5EF4-FFF2-40B4-BE49-F238E27FC236}">
                <a16:creationId xmlns:a16="http://schemas.microsoft.com/office/drawing/2014/main" id="{2C0144E5-C36A-4A58-9AD2-B95A150EE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11971" name="Text Box 4">
            <a:extLst>
              <a:ext uri="{FF2B5EF4-FFF2-40B4-BE49-F238E27FC236}">
                <a16:creationId xmlns:a16="http://schemas.microsoft.com/office/drawing/2014/main" id="{4278C29E-AACD-4964-B143-991D00319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950" y="188913"/>
            <a:ext cx="1352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666699"/>
                </a:solidFill>
              </a:rPr>
              <a:t>SO</a:t>
            </a:r>
            <a:r>
              <a:rPr lang="en-US" altLang="en-US" sz="1800">
                <a:solidFill>
                  <a:srgbClr val="0000FF"/>
                </a:solidFill>
              </a:rPr>
              <a:t> vs </a:t>
            </a:r>
            <a:r>
              <a:rPr lang="en-US" altLang="en-US" sz="1800" b="1">
                <a:solidFill>
                  <a:srgbClr val="008000"/>
                </a:solidFill>
              </a:rPr>
              <a:t>VKH</a:t>
            </a:r>
          </a:p>
        </p:txBody>
      </p:sp>
      <p:sp>
        <p:nvSpPr>
          <p:cNvPr id="211972" name="Slide Number Placeholder 1">
            <a:extLst>
              <a:ext uri="{FF2B5EF4-FFF2-40B4-BE49-F238E27FC236}">
                <a16:creationId xmlns:a16="http://schemas.microsoft.com/office/drawing/2014/main" id="{60057DDC-D809-4F8B-B265-824C20BB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BB1FA-D4D7-4FC5-B4A5-6D1449C9FF3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281</a:t>
            </a:fld>
            <a:endParaRPr lang="en-US" altLang="en-US" sz="10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042B34-C5A4-489D-A286-02C35C5C1BA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7543800" cy="37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Stage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‘Phase Phrase’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Signs/Symptoms</a:t>
                      </a: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Prodromal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</a:rPr>
                        <a:t>Meningo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-encephalitic’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Flu-like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symptoms plus multiple and varied neurologic findings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Acute </a:t>
                      </a:r>
                      <a:r>
                        <a:rPr lang="en-US" sz="1800" i="1" dirty="0" err="1">
                          <a:solidFill>
                            <a:srgbClr val="0000FF"/>
                          </a:solidFill>
                        </a:rPr>
                        <a:t>Uveitic</a:t>
                      </a:r>
                      <a:endParaRPr lang="en-US" sz="1800" i="1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‘Ophthalmic’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The classic bilateral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granulomatous panuveitis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63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0000FF"/>
                          </a:solidFill>
                        </a:rPr>
                        <a:t>Convalescent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‘Depigmentation’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Gradual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</a:rPr>
                        <a:t> d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</a:rPr>
                        <a:t>epigmentation of the skin, hair, and choroid</a:t>
                      </a:r>
                    </a:p>
                  </a:txBody>
                  <a:tcPr marT="45715" marB="45715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17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Chronic</a:t>
                      </a:r>
                      <a:r>
                        <a:rPr lang="en-US" sz="1800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</a:rPr>
                        <a:t>Recurrent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chemeClr val="bg1"/>
                          </a:solidFill>
                        </a:rPr>
                        <a:t>Episodes of granulomatous anterior</a:t>
                      </a:r>
                      <a:r>
                        <a:rPr lang="en-US" sz="1400" b="0" i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i="0" dirty="0">
                          <a:solidFill>
                            <a:schemeClr val="bg1"/>
                          </a:solidFill>
                        </a:rPr>
                        <a:t>uveitis</a:t>
                      </a:r>
                    </a:p>
                  </a:txBody>
                  <a:tcPr marT="45715" marB="45715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35704A3B-63EE-43A3-BE78-8532071C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676275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i="1" dirty="0">
                <a:solidFill>
                  <a:schemeClr val="bg2">
                    <a:lumMod val="50000"/>
                  </a:schemeClr>
                </a:solidFill>
              </a:rPr>
              <a:t>VKH can have a fourth phase. What is it, and why does it occur?</a:t>
            </a:r>
          </a:p>
        </p:txBody>
      </p:sp>
      <p:sp>
        <p:nvSpPr>
          <p:cNvPr id="212000" name="TextBox 8">
            <a:extLst>
              <a:ext uri="{FF2B5EF4-FFF2-40B4-BE49-F238E27FC236}">
                <a16:creationId xmlns:a16="http://schemas.microsoft.com/office/drawing/2014/main" id="{E1251651-47D5-4C60-A0EA-A1B95F212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35713"/>
            <a:ext cx="6249988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</a:rPr>
              <a:t>What specific signs/symptoms characterize this stage?</a:t>
            </a:r>
          </a:p>
        </p:txBody>
      </p:sp>
      <p:sp>
        <p:nvSpPr>
          <p:cNvPr id="212001" name="TextBox 8">
            <a:extLst>
              <a:ext uri="{FF2B5EF4-FFF2-40B4-BE49-F238E27FC236}">
                <a16:creationId xmlns:a16="http://schemas.microsoft.com/office/drawing/2014/main" id="{98A99107-3022-4F64-ABAC-07FD60CE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4187825"/>
            <a:ext cx="1736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weeks)</a:t>
            </a:r>
          </a:p>
        </p:txBody>
      </p:sp>
      <p:sp>
        <p:nvSpPr>
          <p:cNvPr id="212002" name="TextBox 9">
            <a:extLst>
              <a:ext uri="{FF2B5EF4-FFF2-40B4-BE49-F238E27FC236}">
                <a16:creationId xmlns:a16="http://schemas.microsoft.com/office/drawing/2014/main" id="{BCF77572-BF1E-42AD-B107-2F1997E2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273425"/>
            <a:ext cx="160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(a couple of days)</a:t>
            </a:r>
          </a:p>
        </p:txBody>
      </p:sp>
    </p:spTree>
    <p:extLst>
      <p:ext uri="{BB962C8B-B14F-4D97-AF65-F5344CB8AC3E}">
        <p14:creationId xmlns:p14="http://schemas.microsoft.com/office/powerpoint/2010/main" val="334453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E91C16A-71EA-46CF-927A-0F9348EF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0E0E202-0DEA-4512-8144-7B394B49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0694FC1-DE68-42F7-B9F2-F6950FB0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794AC1A-3C47-444A-864C-9E3BABB14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4868B929-F04E-4E9D-B702-3477EC17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16D4366F-F212-470C-B884-E669E42E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0729" name="Slide Number Placeholder 1">
            <a:extLst>
              <a:ext uri="{FF2B5EF4-FFF2-40B4-BE49-F238E27FC236}">
                <a16:creationId xmlns:a16="http://schemas.microsoft.com/office/drawing/2014/main" id="{DB053ABC-AB53-4307-8FFA-323ADC11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9B682C-BE96-4ADA-B123-029A0922C26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is less certain, but it seems uveal antigens--specifically, melanin-associated?--play a central role</a:t>
            </a:r>
          </a:p>
        </p:txBody>
      </p:sp>
      <p:sp>
        <p:nvSpPr>
          <p:cNvPr id="30731" name="Rectangle 3">
            <a:extLst>
              <a:ext uri="{FF2B5EF4-FFF2-40B4-BE49-F238E27FC236}">
                <a16:creationId xmlns:a16="http://schemas.microsoft.com/office/drawing/2014/main" id="{8F8A0005-4626-44B7-9C8B-FE7F9990A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AB43F7B-AD2C-43B7-9F19-5411E5E3D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924FEC4B-26FA-415D-A304-58383679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7E98F48-5F88-4F94-9851-44D2E2B9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general condition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DA5A5EB6-D516-4C96-90DF-57B3FA84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event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4C18FC7-00B8-4CB0-86C8-8C2B5774D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different event</a:t>
            </a:r>
          </a:p>
        </p:txBody>
      </p:sp>
      <p:sp>
        <p:nvSpPr>
          <p:cNvPr id="6151" name="Slide Number Placeholder 1">
            <a:extLst>
              <a:ext uri="{FF2B5EF4-FFF2-40B4-BE49-F238E27FC236}">
                <a16:creationId xmlns:a16="http://schemas.microsoft.com/office/drawing/2014/main" id="{80230805-1F4C-4BCD-8063-74D9F1ED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6B676C-A10C-4615-AC74-57AAD16E57C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6152" name="Rectangle 3">
            <a:extLst>
              <a:ext uri="{FF2B5EF4-FFF2-40B4-BE49-F238E27FC236}">
                <a16:creationId xmlns:a16="http://schemas.microsoft.com/office/drawing/2014/main" id="{95B53A2F-1932-4DCC-A0D2-0337CE6C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0ED5F18-5C9D-4469-856C-D9251670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8629714-661B-46BF-92CA-38164AEC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C4FACDF-AEE7-47A5-BF15-280D1815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8755C90-C9B0-41B4-B761-ABE988279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6A0DDBF-B8FA-4E19-AD64-DCF3E3BE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805AB97A-0C5D-41EF-B34C-37AC517B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1753" name="Slide Number Placeholder 1">
            <a:extLst>
              <a:ext uri="{FF2B5EF4-FFF2-40B4-BE49-F238E27FC236}">
                <a16:creationId xmlns:a16="http://schemas.microsoft.com/office/drawing/2014/main" id="{05017095-4501-4EAD-BCF0-6BAD8818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07BB47-FCAB-4D2B-AFE3-12F3FC44A9D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is less certain, but it seems uveal antigens--specifically, melanin-associated?--play a central role</a:t>
            </a:r>
          </a:p>
        </p:txBody>
      </p:sp>
      <p:sp>
        <p:nvSpPr>
          <p:cNvPr id="31755" name="Rectangle 3">
            <a:extLst>
              <a:ext uri="{FF2B5EF4-FFF2-40B4-BE49-F238E27FC236}">
                <a16:creationId xmlns:a16="http://schemas.microsoft.com/office/drawing/2014/main" id="{39FBBB26-5CD0-4572-AD13-6167C92A4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215DDCB-AA80-407D-AFDD-35FA5B0C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B867A71-E965-4305-800B-C86E5E4B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F4924502-1B8A-4B5F-A6EE-655659C09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91AA2D7-0F9B-429E-955E-557FE65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A862A522-B730-457A-B23B-0C48335F0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7C0C02DA-7405-479A-B079-1DF70D2BF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2777" name="Slide Number Placeholder 1">
            <a:extLst>
              <a:ext uri="{FF2B5EF4-FFF2-40B4-BE49-F238E27FC236}">
                <a16:creationId xmlns:a16="http://schemas.microsoft.com/office/drawing/2014/main" id="{8AB83C3F-97BF-4B3A-BCB0-AA1F8DB03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7D2AD0-5BBA-4E5D-A9AB-99CEAD9493C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is less certain, but it seems uveal antigens--specifically, melanin-associated?--play a central role</a:t>
            </a:r>
          </a:p>
        </p:txBody>
      </p:sp>
      <p:sp>
        <p:nvSpPr>
          <p:cNvPr id="32779" name="Rectangle 3">
            <a:extLst>
              <a:ext uri="{FF2B5EF4-FFF2-40B4-BE49-F238E27FC236}">
                <a16:creationId xmlns:a16="http://schemas.microsoft.com/office/drawing/2014/main" id="{48D7E4CD-E7FF-4F80-8904-EA412386D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87357B7-5B8B-4A30-A6B4-62851FDB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5DD98DB-6855-49DC-8286-5DE5169A8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B0D62851-BA08-41E4-A0ED-6330D04A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52BD616-266F-40EA-8529-D82D65F9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DFD0EB8A-99AE-4F69-BDF5-57FD514D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95962155-AF2C-4E94-A157-320058435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3801" name="Slide Number Placeholder 1">
            <a:extLst>
              <a:ext uri="{FF2B5EF4-FFF2-40B4-BE49-F238E27FC236}">
                <a16:creationId xmlns:a16="http://schemas.microsoft.com/office/drawing/2014/main" id="{BFAB293F-749C-46E2-9C25-B2F7D0CA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D47A21-0A50-45F9-8EE4-5FDC6934D9D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what antigens are the T cells responding?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is less certain, but it seems uveal antigens--specifically, melanin-associated?--play a central role</a:t>
            </a:r>
          </a:p>
        </p:txBody>
      </p:sp>
      <p:sp>
        <p:nvSpPr>
          <p:cNvPr id="33803" name="Rectangle 3">
            <a:extLst>
              <a:ext uri="{FF2B5EF4-FFF2-40B4-BE49-F238E27FC236}">
                <a16:creationId xmlns:a16="http://schemas.microsoft.com/office/drawing/2014/main" id="{8B04AAD7-537A-44B6-B085-B411E7140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8058EEC-5091-4CEC-B995-2B4740374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71F330F-6D67-4224-85C0-BD770E3A1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A838698-DC27-479F-9E1D-87534FC3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41B03764-2DA7-4F9B-9A79-4E6EC23B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BEA06371-CE26-408E-963F-E2D77A363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0E78900-B566-46E8-BFB1-4A97203E5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SO?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6E3D3007-B61F-4981-8180-D36D0767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4825" name="Slide Number Placeholder 1">
            <a:extLst>
              <a:ext uri="{FF2B5EF4-FFF2-40B4-BE49-F238E27FC236}">
                <a16:creationId xmlns:a16="http://schemas.microsoft.com/office/drawing/2014/main" id="{9FB72513-EAD1-44CD-9216-938A314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D2EC6-40E2-49DB-982B-6B5B5876083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DD6B2-792B-47FF-A9AD-191E17392CF0}"/>
              </a:ext>
            </a:extLst>
          </p:cNvPr>
          <p:cNvSpPr txBox="1"/>
          <p:nvPr/>
        </p:nvSpPr>
        <p:spPr>
          <a:xfrm>
            <a:off x="1270000" y="1143000"/>
            <a:ext cx="61976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That said, we are not completely in the dark vis a vis etiology, so…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is less certain, but it seems uveal antigens—specifically  melanin-associated—play a central role</a:t>
            </a:r>
          </a:p>
        </p:txBody>
      </p:sp>
      <p:sp>
        <p:nvSpPr>
          <p:cNvPr id="34827" name="Rectangle 3">
            <a:extLst>
              <a:ext uri="{FF2B5EF4-FFF2-40B4-BE49-F238E27FC236}">
                <a16:creationId xmlns:a16="http://schemas.microsoft.com/office/drawing/2014/main" id="{6181344D-EF6F-4FE2-A02F-623BCC736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630973D-40BC-4EC2-9C5B-9F4E24F34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316DC82-B5A9-4D96-A930-3D786434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CD8B370-B72B-4412-B44A-6B2C3EFCF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D52D3520-C93E-4BC8-AEE1-5AE934F3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0E16CD39-4A3B-4599-9FD1-74BD8DB5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B71769F9-2429-41CA-9712-76777C1A2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exciting </a:t>
            </a:r>
            <a:r>
              <a:rPr lang="en-US" altLang="en-US" i="1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normal eye is called the </a:t>
            </a:r>
            <a:r>
              <a:rPr lang="en-US" altLang="en-US" i="1">
                <a:solidFill>
                  <a:srgbClr val="0000FF"/>
                </a:solidFill>
              </a:rPr>
              <a:t>sympathizing </a:t>
            </a:r>
            <a:r>
              <a:rPr lang="en-US" altLang="en-US" i="1"/>
              <a:t>eye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the cause of SO? </a:t>
            </a:r>
            <a:r>
              <a:rPr lang="en-US" altLang="en-US">
                <a:solidFill>
                  <a:srgbClr val="0000FF"/>
                </a:solidFill>
              </a:rPr>
              <a:t>Unknown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the classic presenting complaint?        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94ABD992-8187-468D-8D62-7041A769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5849" name="Slide Number Placeholder 1">
            <a:extLst>
              <a:ext uri="{FF2B5EF4-FFF2-40B4-BE49-F238E27FC236}">
                <a16:creationId xmlns:a16="http://schemas.microsoft.com/office/drawing/2014/main" id="{22CF74F2-97BB-47F6-A979-B7B2BC1F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41C736-7E48-4794-B7E1-8E915E11B03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35850" name="Rectangle 3">
            <a:extLst>
              <a:ext uri="{FF2B5EF4-FFF2-40B4-BE49-F238E27FC236}">
                <a16:creationId xmlns:a16="http://schemas.microsoft.com/office/drawing/2014/main" id="{9556E21F-54EF-4A7C-8A58-E473380DB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39E7F13-D99B-41F0-BB4B-7B50DAC6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A3EBF9-915F-40FC-AC6A-21F5E9E66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D4CE5A37-1517-4FFA-AE4F-D07A04DE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3B51BB2-6AAE-4349-9F09-265C03B16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33C60DD-2F41-4A36-882D-89D69C12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F5271862-76B2-4B32-849F-A17933A73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injured/operated eye is called the </a:t>
            </a:r>
            <a:r>
              <a:rPr lang="en-US" altLang="en-US" i="1">
                <a:solidFill>
                  <a:srgbClr val="0000FF"/>
                </a:solidFill>
              </a:rPr>
              <a:t>exciting </a:t>
            </a:r>
            <a:r>
              <a:rPr lang="en-US" altLang="en-US" i="1"/>
              <a:t>eye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Previously normal eye is called the </a:t>
            </a:r>
            <a:r>
              <a:rPr lang="en-US" altLang="en-US" i="1">
                <a:solidFill>
                  <a:srgbClr val="0000FF"/>
                </a:solidFill>
              </a:rPr>
              <a:t>sympathizing </a:t>
            </a:r>
            <a:r>
              <a:rPr lang="en-US" altLang="en-US" i="1"/>
              <a:t>eye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the cause of SO? </a:t>
            </a:r>
            <a:r>
              <a:rPr lang="en-US" altLang="en-US">
                <a:solidFill>
                  <a:srgbClr val="0000FF"/>
                </a:solidFill>
              </a:rPr>
              <a:t>Unknown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the classic presenting complaint?         </a:t>
            </a:r>
            <a:r>
              <a:rPr lang="en-US" altLang="en-US">
                <a:solidFill>
                  <a:srgbClr val="0000FF"/>
                </a:solidFill>
              </a:rPr>
              <a:t>Impaired near vision (ie, loss of accommodation) in the previously normal eye  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4FF95F1C-4988-4098-8F12-25E3E5F5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6873" name="Slide Number Placeholder 1">
            <a:extLst>
              <a:ext uri="{FF2B5EF4-FFF2-40B4-BE49-F238E27FC236}">
                <a16:creationId xmlns:a16="http://schemas.microsoft.com/office/drawing/2014/main" id="{34868E53-0DBE-4A98-AC24-160760D2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0D4B2A-556D-4A3C-9146-F7F65B5A933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36874" name="Rectangle 3">
            <a:extLst>
              <a:ext uri="{FF2B5EF4-FFF2-40B4-BE49-F238E27FC236}">
                <a16:creationId xmlns:a16="http://schemas.microsoft.com/office/drawing/2014/main" id="{887F8AA2-E775-4980-ACEF-2AC3467DD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DEB483D-2BB0-47D7-9EED-F791C2D2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D0EA12-EE75-4887-8B98-34A50392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578450B-2234-4FEE-ABBB-C36B2C0D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84ADB8E-CA17-4EC0-997A-60496119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5B255A3-5EBC-480C-A14C-4C862DFD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EC4289C-FA8F-4484-A865-8D68A740E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cause of SO? Unknown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classic presenting complaint</a:t>
            </a:r>
            <a:r>
              <a:rPr lang="en-US" altLang="en-US" dirty="0"/>
              <a:t>?        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Impaired near vision (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u="sng" dirty="0">
                <a:solidFill>
                  <a:srgbClr val="0000FF"/>
                </a:solidFill>
              </a:rPr>
              <a:t>loss of accommodation</a:t>
            </a:r>
            <a:r>
              <a:rPr lang="en-US" altLang="en-US" dirty="0">
                <a:solidFill>
                  <a:srgbClr val="0000FF"/>
                </a:solidFill>
              </a:rPr>
              <a:t>)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the previously normal eye  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C2F58B2B-715E-4880-9000-B89F5BC9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7897" name="Slide Number Placeholder 1">
            <a:extLst>
              <a:ext uri="{FF2B5EF4-FFF2-40B4-BE49-F238E27FC236}">
                <a16:creationId xmlns:a16="http://schemas.microsoft.com/office/drawing/2014/main" id="{9527066A-CCCC-497E-959F-D347B023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0973BE-2409-4751-85F0-EFA4DAB14B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37898" name="TextBox 3">
            <a:extLst>
              <a:ext uri="{FF2B5EF4-FFF2-40B4-BE49-F238E27FC236}">
                <a16:creationId xmlns:a16="http://schemas.microsoft.com/office/drawing/2014/main" id="{201E3067-D3BB-430E-811F-A4286522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34000"/>
            <a:ext cx="8458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</a:rPr>
              <a:t>Take note of this! </a:t>
            </a:r>
            <a:r>
              <a:rPr lang="en-US" altLang="en-US" dirty="0">
                <a:solidFill>
                  <a:srgbClr val="0000FF"/>
                </a:solidFill>
              </a:rPr>
              <a:t>IMHO, it would make a great Orals question—a </a:t>
            </a:r>
            <a:r>
              <a:rPr lang="en-US" altLang="en-US" dirty="0" err="1">
                <a:solidFill>
                  <a:srgbClr val="0000FF"/>
                </a:solidFill>
              </a:rPr>
              <a:t>pt</a:t>
            </a:r>
            <a:r>
              <a:rPr lang="en-US" altLang="en-US" dirty="0">
                <a:solidFill>
                  <a:srgbClr val="0000FF"/>
                </a:solidFill>
              </a:rPr>
              <a:t> with a remote hx of ocular trauma presenting with what sounds like early-onset presbyopia.</a:t>
            </a:r>
            <a:r>
              <a:rPr lang="en-US" altLang="en-US" dirty="0">
                <a:solidFill>
                  <a:srgbClr val="FFFF00"/>
                </a:solidFill>
              </a:rPr>
              <a:t>.       It would be all too easy to send them out with OTC readers, thereby consigning this hypothetical </a:t>
            </a:r>
            <a:r>
              <a:rPr lang="en-US" altLang="en-US" dirty="0" err="1">
                <a:solidFill>
                  <a:srgbClr val="FFFF00"/>
                </a:solidFill>
              </a:rPr>
              <a:t>pt</a:t>
            </a:r>
            <a:r>
              <a:rPr lang="en-US" altLang="en-US" dirty="0">
                <a:solidFill>
                  <a:srgbClr val="FFFF00"/>
                </a:solidFill>
              </a:rPr>
              <a:t> to profound vision loss—and yourself to repeating the Boards.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DEB483D-2BB0-47D7-9EED-F791C2D2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D0EA12-EE75-4887-8B98-34A503921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578450B-2234-4FEE-ABBB-C36B2C0D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84ADB8E-CA17-4EC0-997A-60496119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981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A5B255A3-5EBC-480C-A14C-4C862DFD0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CEC4289C-FA8F-4484-A865-8D68A740E7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 following ocular injury or surgery in one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injured/operated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exciting eye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Previously normal eye is called the </a:t>
            </a:r>
            <a:r>
              <a:rPr lang="en-US" altLang="en-US" i="1" dirty="0">
                <a:solidFill>
                  <a:schemeClr val="bg1">
                    <a:lumMod val="75000"/>
                  </a:schemeClr>
                </a:solidFill>
              </a:rPr>
              <a:t>sympathizing eye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the cause of SO? Unknown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classic presenting complaint</a:t>
            </a:r>
            <a:r>
              <a:rPr lang="en-US" altLang="en-US" dirty="0"/>
              <a:t>?        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Impaired near vision (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altLang="en-US" u="sng" dirty="0">
                <a:solidFill>
                  <a:srgbClr val="0000FF"/>
                </a:solidFill>
              </a:rPr>
              <a:t>loss of accommodation</a:t>
            </a:r>
            <a:r>
              <a:rPr lang="en-US" altLang="en-US" dirty="0">
                <a:solidFill>
                  <a:srgbClr val="0000FF"/>
                </a:solidFill>
              </a:rPr>
              <a:t>)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the previously normal eye  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C2F58B2B-715E-4880-9000-B89F5BC9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7897" name="Slide Number Placeholder 1">
            <a:extLst>
              <a:ext uri="{FF2B5EF4-FFF2-40B4-BE49-F238E27FC236}">
                <a16:creationId xmlns:a16="http://schemas.microsoft.com/office/drawing/2014/main" id="{9527066A-CCCC-497E-959F-D347B023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0973BE-2409-4751-85F0-EFA4DAB14B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37898" name="TextBox 3">
            <a:extLst>
              <a:ext uri="{FF2B5EF4-FFF2-40B4-BE49-F238E27FC236}">
                <a16:creationId xmlns:a16="http://schemas.microsoft.com/office/drawing/2014/main" id="{201E3067-D3BB-430E-811F-A42865225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34000"/>
            <a:ext cx="8458200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FF"/>
                </a:solidFill>
              </a:rPr>
              <a:t>Take note of this! </a:t>
            </a:r>
            <a:r>
              <a:rPr lang="en-US" altLang="en-US" dirty="0">
                <a:solidFill>
                  <a:srgbClr val="0000FF"/>
                </a:solidFill>
              </a:rPr>
              <a:t>IMHO, it would make a great Orals question—a </a:t>
            </a:r>
            <a:r>
              <a:rPr lang="en-US" altLang="en-US" dirty="0" err="1">
                <a:solidFill>
                  <a:srgbClr val="0000FF"/>
                </a:solidFill>
              </a:rPr>
              <a:t>pt</a:t>
            </a:r>
            <a:r>
              <a:rPr lang="en-US" altLang="en-US" dirty="0">
                <a:solidFill>
                  <a:srgbClr val="0000FF"/>
                </a:solidFill>
              </a:rPr>
              <a:t> with a remote hx of ocular trauma presenting with what sounds like early-onset presbyopia.       </a:t>
            </a:r>
            <a:r>
              <a:rPr lang="en-US" altLang="en-US" dirty="0"/>
              <a:t>It would be all too easy to send them out with OTC readers, thereby consigning this hypothetical </a:t>
            </a:r>
            <a:r>
              <a:rPr lang="en-US" altLang="en-US" dirty="0" err="1"/>
              <a:t>pt</a:t>
            </a:r>
            <a:r>
              <a:rPr lang="en-US" altLang="en-US" dirty="0"/>
              <a:t> to profound vision loss—and yourself to repeating the Boards.</a:t>
            </a:r>
          </a:p>
        </p:txBody>
      </p:sp>
    </p:spTree>
    <p:extLst>
      <p:ext uri="{BB962C8B-B14F-4D97-AF65-F5344CB8AC3E}">
        <p14:creationId xmlns:p14="http://schemas.microsoft.com/office/powerpoint/2010/main" val="3035273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60ED5B5-77E2-4304-8EFF-704E0681F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15" name="Text Box 8">
            <a:extLst>
              <a:ext uri="{FF2B5EF4-FFF2-40B4-BE49-F238E27FC236}">
                <a16:creationId xmlns:a16="http://schemas.microsoft.com/office/drawing/2014/main" id="{91D32D40-D1CC-4BDC-B239-6785E8C9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8916" name="Rectangle 14">
            <a:extLst>
              <a:ext uri="{FF2B5EF4-FFF2-40B4-BE49-F238E27FC236}">
                <a16:creationId xmlns:a16="http://schemas.microsoft.com/office/drawing/2014/main" id="{DB8C2F51-1148-4A34-89B6-643A6CE89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8917" name="Rectangle 20">
            <a:extLst>
              <a:ext uri="{FF2B5EF4-FFF2-40B4-BE49-F238E27FC236}">
                <a16:creationId xmlns:a16="http://schemas.microsoft.com/office/drawing/2014/main" id="{2F6F4A3D-8D1E-4B19-BEEB-6E7B3F18A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10668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918" name="Slide Number Placeholder 1">
            <a:extLst>
              <a:ext uri="{FF2B5EF4-FFF2-40B4-BE49-F238E27FC236}">
                <a16:creationId xmlns:a16="http://schemas.microsoft.com/office/drawing/2014/main" id="{4CB9BD13-AD86-40E5-876B-73D00F0D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48312-F209-4A07-B23E-08DCA97048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CD62BE09-BE71-41BB-9F14-50BAA11C0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">
            <a:extLst>
              <a:ext uri="{FF2B5EF4-FFF2-40B4-BE49-F238E27FC236}">
                <a16:creationId xmlns:a16="http://schemas.microsoft.com/office/drawing/2014/main" id="{49623DD6-DBFC-4970-8693-1124F954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72E5959-EEAE-4F47-9E1A-FECC3F18D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9940" name="Text Box 3">
            <a:extLst>
              <a:ext uri="{FF2B5EF4-FFF2-40B4-BE49-F238E27FC236}">
                <a16:creationId xmlns:a16="http://schemas.microsoft.com/office/drawing/2014/main" id="{A373A173-5C9B-4BF0-BE66-B2ECCE13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39941" name="Slide Number Placeholder 1">
            <a:extLst>
              <a:ext uri="{FF2B5EF4-FFF2-40B4-BE49-F238E27FC236}">
                <a16:creationId xmlns:a16="http://schemas.microsoft.com/office/drawing/2014/main" id="{5CCDEAE5-AF7A-44C1-9FB2-A0F16E34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634924-1CD9-43EC-94DE-B038561F7B8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66E1B505-B190-4815-9FC4-7F2B86D08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424D893E-E41D-4C7D-948E-B3B72F008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3A27968D-BDA9-4568-83B9-6A3CA1DB8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BBBE3B8B-FB99-4A47-AFAF-357EE3496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25D1B458-0456-4D58-B663-1701A2195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Is SO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</a:t>
            </a:r>
            <a:r>
              <a:rPr lang="en-US" altLang="en-US">
                <a:solidFill>
                  <a:srgbClr val="0000FF"/>
                </a:solidFill>
              </a:rPr>
              <a:t> condition</a:t>
            </a:r>
            <a:endParaRPr lang="en-US" altLang="en-US" b="1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following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in one eye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4" name="Text Box 3">
            <a:extLst>
              <a:ext uri="{FF2B5EF4-FFF2-40B4-BE49-F238E27FC236}">
                <a16:creationId xmlns:a16="http://schemas.microsoft.com/office/drawing/2014/main" id="{8B499754-2B5F-4B5C-9D05-2C7CD97A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3FFFBA12-9A37-4497-BA0A-F6524447A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D28ADC-B0AB-41E8-BB28-86195FEDA54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7176" name="Rectangle 3">
            <a:extLst>
              <a:ext uri="{FF2B5EF4-FFF2-40B4-BE49-F238E27FC236}">
                <a16:creationId xmlns:a16="http://schemas.microsoft.com/office/drawing/2014/main" id="{19FEAD6B-6CB7-4A9E-A1B0-49AA9415F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CAE26CF-F027-414F-8B17-D8827DE8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5E42F12-54CD-4271-93E2-714268F49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06B999A2-5E25-4B1C-B563-530FBABA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FEFA7DF-39DF-4B47-83F4-0F0458E2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0966" name="Slide Number Placeholder 1">
            <a:extLst>
              <a:ext uri="{FF2B5EF4-FFF2-40B4-BE49-F238E27FC236}">
                <a16:creationId xmlns:a16="http://schemas.microsoft.com/office/drawing/2014/main" id="{ABD98AB2-8861-40BA-B937-82FBCDCC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2D06E3-BFBD-453B-B9BD-6F6E3EBCF66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DB2AC829-76E2-442C-B3BA-707EBEA7C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CE2FED7E-C4EB-4C18-BCB7-5A320317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6AB3264-CCF1-488A-A899-B2289242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9C3FEAF-F561-4E12-A493-9B8925E86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610F97A8-5A66-4D85-8F8B-43ADAECA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1990" name="Slide Number Placeholder 1">
            <a:extLst>
              <a:ext uri="{FF2B5EF4-FFF2-40B4-BE49-F238E27FC236}">
                <a16:creationId xmlns:a16="http://schemas.microsoft.com/office/drawing/2014/main" id="{6894B04E-A888-40AF-9853-4FBDB995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403D8-A6DA-4968-84E2-7089BF9A93B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48771F08-415A-4CA1-B28C-3D534884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CE2FED7E-C4EB-4C18-BCB7-5A320317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6AB3264-CCF1-488A-A899-B2289242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9C3FEAF-F561-4E12-A493-9B8925E86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panuveitis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dirty="0"/>
              <a:t>Local </a:t>
            </a:r>
            <a:r>
              <a:rPr lang="en-US" altLang="en-US" b="1" dirty="0">
                <a:solidFill>
                  <a:srgbClr val="0000FF"/>
                </a:solidFill>
              </a:rPr>
              <a:t>steroids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610F97A8-5A66-4D85-8F8B-43ADAECA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1990" name="Slide Number Placeholder 1">
            <a:extLst>
              <a:ext uri="{FF2B5EF4-FFF2-40B4-BE49-F238E27FC236}">
                <a16:creationId xmlns:a16="http://schemas.microsoft.com/office/drawing/2014/main" id="{6894B04E-A888-40AF-9853-4FBDB995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403D8-A6DA-4968-84E2-7089BF9A93B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48771F08-415A-4CA1-B28C-3D534884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4856E-B551-A88D-8CAD-9D3A4F886968}"/>
              </a:ext>
            </a:extLst>
          </p:cNvPr>
          <p:cNvSpPr txBox="1"/>
          <p:nvPr/>
        </p:nvSpPr>
        <p:spPr>
          <a:xfrm>
            <a:off x="1154528" y="2396837"/>
            <a:ext cx="253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SO steroid responsive?</a:t>
            </a:r>
          </a:p>
        </p:txBody>
      </p:sp>
    </p:spTree>
    <p:extLst>
      <p:ext uri="{BB962C8B-B14F-4D97-AF65-F5344CB8AC3E}">
        <p14:creationId xmlns:p14="http://schemas.microsoft.com/office/powerpoint/2010/main" val="758683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CE2FED7E-C4EB-4C18-BCB7-5A3203176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6AB3264-CCF1-488A-A899-B2289242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9C3FEAF-F561-4E12-A493-9B8925E86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panuveitis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lvl="2" eaLnBrk="1" hangingPunct="1"/>
            <a:r>
              <a:rPr lang="en-US" altLang="en-US" dirty="0"/>
              <a:t>Local </a:t>
            </a:r>
            <a:r>
              <a:rPr lang="en-US" altLang="en-US" b="1" dirty="0">
                <a:solidFill>
                  <a:srgbClr val="0000FF"/>
                </a:solidFill>
              </a:rPr>
              <a:t>steroids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610F97A8-5A66-4D85-8F8B-43ADAECA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1990" name="Slide Number Placeholder 1">
            <a:extLst>
              <a:ext uri="{FF2B5EF4-FFF2-40B4-BE49-F238E27FC236}">
                <a16:creationId xmlns:a16="http://schemas.microsoft.com/office/drawing/2014/main" id="{6894B04E-A888-40AF-9853-4FBDB995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403D8-A6DA-4968-84E2-7089BF9A93B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48771F08-415A-4CA1-B28C-3D5348842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4856E-B551-A88D-8CAD-9D3A4F886968}"/>
              </a:ext>
            </a:extLst>
          </p:cNvPr>
          <p:cNvSpPr txBox="1"/>
          <p:nvPr/>
        </p:nvSpPr>
        <p:spPr>
          <a:xfrm>
            <a:off x="1154528" y="2396837"/>
            <a:ext cx="279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Is SO steroid responsive?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Yes, reliably and significantly</a:t>
            </a:r>
          </a:p>
        </p:txBody>
      </p:sp>
    </p:spTree>
    <p:extLst>
      <p:ext uri="{BB962C8B-B14F-4D97-AF65-F5344CB8AC3E}">
        <p14:creationId xmlns:p14="http://schemas.microsoft.com/office/powerpoint/2010/main" val="1028747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DF27188-FE8C-441E-8B31-79431C479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BE7B89C-3DBC-4967-82A6-0A113B39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3B4F3296-30C0-44A5-9D29-7AFEEF864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E015D89-5F79-4C32-85E0-BA0ACBE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9794B844-4D10-4EF5-BD2A-C1C81A6F7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3015" name="Slide Number Placeholder 1">
            <a:extLst>
              <a:ext uri="{FF2B5EF4-FFF2-40B4-BE49-F238E27FC236}">
                <a16:creationId xmlns:a16="http://schemas.microsoft.com/office/drawing/2014/main" id="{B23D01CD-3EEB-4706-9FB6-2E017D43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D71E01-1189-4CAC-8D1A-D0A21016507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43016" name="Rectangle 3">
            <a:extLst>
              <a:ext uri="{FF2B5EF4-FFF2-40B4-BE49-F238E27FC236}">
                <a16:creationId xmlns:a16="http://schemas.microsoft.com/office/drawing/2014/main" id="{2951D693-CEBD-4EC2-9163-A6D135FD3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73893497-D8FA-4795-B937-E4166BC30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587BA3B-071E-4007-B95E-739FA6FEF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41C2563D-925F-4351-9421-DA1B7335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4037" name="Rectangle 4">
            <a:extLst>
              <a:ext uri="{FF2B5EF4-FFF2-40B4-BE49-F238E27FC236}">
                <a16:creationId xmlns:a16="http://schemas.microsoft.com/office/drawing/2014/main" id="{515ED2C1-022A-4585-AB38-293D1826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B1AA32E4-6AE9-4AF3-84A9-CB8063CA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4039" name="Slide Number Placeholder 1">
            <a:extLst>
              <a:ext uri="{FF2B5EF4-FFF2-40B4-BE49-F238E27FC236}">
                <a16:creationId xmlns:a16="http://schemas.microsoft.com/office/drawing/2014/main" id="{C3B65E34-FB9B-4A51-890E-2958B6F4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97DC44-269B-4220-A6E2-988E694AD2A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44040" name="Rectangle 3">
            <a:extLst>
              <a:ext uri="{FF2B5EF4-FFF2-40B4-BE49-F238E27FC236}">
                <a16:creationId xmlns:a16="http://schemas.microsoft.com/office/drawing/2014/main" id="{C6C82B68-C3A8-47ED-B080-19BD13945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A919EB8-622C-4C18-86C4-4479DEEEF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31CF184-DFC0-4F73-B9B9-F424BC2B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AFE74C04-17BC-4D5C-8A50-6D0D46424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57467F70-9568-4625-AF7D-5EE866987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E96086D0-D091-4B25-AFF9-18B3F71C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751E2495-8E99-4591-8BAF-F950473B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5064" name="Slide Number Placeholder 1">
            <a:extLst>
              <a:ext uri="{FF2B5EF4-FFF2-40B4-BE49-F238E27FC236}">
                <a16:creationId xmlns:a16="http://schemas.microsoft.com/office/drawing/2014/main" id="{6207D7B2-F6D1-4828-8883-8EFD98F1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B716C3-F4A4-4801-8C8A-03BD8D41338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45065" name="Rectangle 3">
            <a:extLst>
              <a:ext uri="{FF2B5EF4-FFF2-40B4-BE49-F238E27FC236}">
                <a16:creationId xmlns:a16="http://schemas.microsoft.com/office/drawing/2014/main" id="{FCA2FB23-768A-446A-90E9-34482ED64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42339AC-5E12-43B6-A851-70BD1F825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632D1CE-FCEC-4A68-8020-B84766841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F5921DB3-C44F-4943-A298-705B149DA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9BDCC2B4-12C9-4B5A-8992-1470563F6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6086" name="Rectangle 5">
            <a:extLst>
              <a:ext uri="{FF2B5EF4-FFF2-40B4-BE49-F238E27FC236}">
                <a16:creationId xmlns:a16="http://schemas.microsoft.com/office/drawing/2014/main" id="{B4B8008D-1831-4B0C-9FCE-46072B12F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6087" name="Text Box 6">
            <a:extLst>
              <a:ext uri="{FF2B5EF4-FFF2-40B4-BE49-F238E27FC236}">
                <a16:creationId xmlns:a16="http://schemas.microsoft.com/office/drawing/2014/main" id="{B60F8374-AAF2-4210-921C-8C22A7AE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6088" name="Slide Number Placeholder 1">
            <a:extLst>
              <a:ext uri="{FF2B5EF4-FFF2-40B4-BE49-F238E27FC236}">
                <a16:creationId xmlns:a16="http://schemas.microsoft.com/office/drawing/2014/main" id="{65DF652F-D0A7-4D22-AE71-7A1F0B12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81C8CB-4F3F-45C6-9AB3-5CBED7F127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46089" name="Rectangle 3">
            <a:extLst>
              <a:ext uri="{FF2B5EF4-FFF2-40B4-BE49-F238E27FC236}">
                <a16:creationId xmlns:a16="http://schemas.microsoft.com/office/drawing/2014/main" id="{FEAF47A5-2403-42E7-ADA9-2B2B10F5D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865B563-8C06-43D7-8FB8-AB0FE27C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BE16B79-2DD6-413D-9366-BACFD7B6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A2D50239-0862-4ECC-B41C-46AAB514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5099F6F-C964-4334-A9B1-5DB94A8A2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9B1EB673-5508-4476-AB8E-9F0B04BC9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3FCB612F-9B23-41B6-B3E0-4E0AFCA3C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D130C6EE-3AEA-43DB-AE61-15E52D61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(two) related/words</a:t>
            </a:r>
          </a:p>
        </p:txBody>
      </p:sp>
      <p:sp>
        <p:nvSpPr>
          <p:cNvPr id="47113" name="Slide Number Placeholder 1">
            <a:extLst>
              <a:ext uri="{FF2B5EF4-FFF2-40B4-BE49-F238E27FC236}">
                <a16:creationId xmlns:a16="http://schemas.microsoft.com/office/drawing/2014/main" id="{47AEA2FF-CF22-44F1-A25F-D9D559FF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DDF13C-BB29-46A1-A8EB-1DA56A95228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47114" name="Rectangle 3">
            <a:extLst>
              <a:ext uri="{FF2B5EF4-FFF2-40B4-BE49-F238E27FC236}">
                <a16:creationId xmlns:a16="http://schemas.microsoft.com/office/drawing/2014/main" id="{0C7F4FEF-46ED-49BF-B66E-F95820CC6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>
            <a:extLst>
              <a:ext uri="{FF2B5EF4-FFF2-40B4-BE49-F238E27FC236}">
                <a16:creationId xmlns:a16="http://schemas.microsoft.com/office/drawing/2014/main" id="{04B3505E-624E-4E61-A496-3D4444064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9F231660-DE51-4B5C-AC2C-1D0A8C50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070A42B-E6F7-4FE0-B33D-5CC381FD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8133" name="Rectangle 4">
            <a:extLst>
              <a:ext uri="{FF2B5EF4-FFF2-40B4-BE49-F238E27FC236}">
                <a16:creationId xmlns:a16="http://schemas.microsoft.com/office/drawing/2014/main" id="{8E91438B-0472-41B4-8745-E4ABFA1F1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8134" name="Rectangle 5">
            <a:extLst>
              <a:ext uri="{FF2B5EF4-FFF2-40B4-BE49-F238E27FC236}">
                <a16:creationId xmlns:a16="http://schemas.microsoft.com/office/drawing/2014/main" id="{56C26B2A-105B-4E85-AB2F-3DAE01E7C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C6106E0B-F036-47D3-9CDF-41F7BD5CA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C9FF0FCC-B9C5-4E1A-9459-4CC224F5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8137" name="Slide Number Placeholder 1">
            <a:extLst>
              <a:ext uri="{FF2B5EF4-FFF2-40B4-BE49-F238E27FC236}">
                <a16:creationId xmlns:a16="http://schemas.microsoft.com/office/drawing/2014/main" id="{A42384DF-0EF1-4BA5-B849-C924B591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C87AC7-F857-487E-9E5B-374E979B672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48138" name="Rectangle 3">
            <a:extLst>
              <a:ext uri="{FF2B5EF4-FFF2-40B4-BE49-F238E27FC236}">
                <a16:creationId xmlns:a16="http://schemas.microsoft.com/office/drawing/2014/main" id="{30A5895A-129B-46E1-A1A1-7F3765E41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F4D6F42-ACC7-4658-8801-764A4889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F6B27A95-14D6-4638-804B-27561DC10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117B382C-AB30-4860-8583-81DA90B4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</a:t>
            </a:r>
            <a:r>
              <a:rPr lang="en-US" altLang="en-US" b="1" dirty="0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injury or surgery in one eye</a:t>
            </a:r>
          </a:p>
        </p:txBody>
      </p:sp>
      <p:sp>
        <p:nvSpPr>
          <p:cNvPr id="8198" name="Text Box 3">
            <a:extLst>
              <a:ext uri="{FF2B5EF4-FFF2-40B4-BE49-F238E27FC236}">
                <a16:creationId xmlns:a16="http://schemas.microsoft.com/office/drawing/2014/main" id="{5988FB24-E816-40D4-88F6-C04B3B33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8199" name="Slide Number Placeholder 1">
            <a:extLst>
              <a:ext uri="{FF2B5EF4-FFF2-40B4-BE49-F238E27FC236}">
                <a16:creationId xmlns:a16="http://schemas.microsoft.com/office/drawing/2014/main" id="{69C6B074-25AC-403C-8365-9724EEE2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355EFC-8937-439B-B60D-43B4FDC3BF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8200" name="TextBox 1">
            <a:extLst>
              <a:ext uri="{FF2B5EF4-FFF2-40B4-BE49-F238E27FC236}">
                <a16:creationId xmlns:a16="http://schemas.microsoft.com/office/drawing/2014/main" id="{FA5F2113-6145-440B-B104-EFD8D14D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352675"/>
            <a:ext cx="40862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Is it granulomatous, or nongranulomatous?</a:t>
            </a:r>
          </a:p>
          <a:p>
            <a:r>
              <a:rPr lang="en-US" altLang="en-US" sz="1600" b="1">
                <a:solidFill>
                  <a:srgbClr val="FFC000"/>
                </a:solidFill>
              </a:rPr>
              <a:t>Granulomatous</a:t>
            </a:r>
          </a:p>
        </p:txBody>
      </p:sp>
      <p:sp>
        <p:nvSpPr>
          <p:cNvPr id="8201" name="Rectangle 3">
            <a:extLst>
              <a:ext uri="{FF2B5EF4-FFF2-40B4-BE49-F238E27FC236}">
                <a16:creationId xmlns:a16="http://schemas.microsoft.com/office/drawing/2014/main" id="{1F4A87C4-9DF3-4E44-B33A-66FF54166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5832EBA-4E46-43FD-AA4E-3F82FDC02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DFCAFA0-DD6D-47DC-808B-DAAB3466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4E1E2DAB-52A0-411C-925A-91FD5DAB0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DAEA5F28-8FD6-4753-85C3-192B526E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BB7C813-6BBC-47AC-B3BF-4FA305E19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C4E4103B-0B6D-473D-9452-5C1867349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8B0FD8E2-6045-4808-A27C-CD8DA9AC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49161" name="Slide Number Placeholder 1">
            <a:extLst>
              <a:ext uri="{FF2B5EF4-FFF2-40B4-BE49-F238E27FC236}">
                <a16:creationId xmlns:a16="http://schemas.microsoft.com/office/drawing/2014/main" id="{5E88D666-A0C1-4210-A266-D0ABAB5B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8B2E35-B339-4DFC-8BB9-DAF330657C3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49162" name="Rectangle 3">
            <a:extLst>
              <a:ext uri="{FF2B5EF4-FFF2-40B4-BE49-F238E27FC236}">
                <a16:creationId xmlns:a16="http://schemas.microsoft.com/office/drawing/2014/main" id="{7165175A-3920-4019-80F8-455997D63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214916A-C10F-453B-BB26-8C740937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70BC459-2CFC-4A65-B8CE-EDCBFC65A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4D4E366D-24CD-4F6B-93A2-1EC02020D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92D7FAA9-8D43-4830-B720-070A1F6F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7CAA963-8EE7-495D-8C85-0A19AAAB8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9E1E19FE-3960-4C13-8BFC-8AF08BC0C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r>
              <a:rPr lang="en-US" altLang="en-US">
                <a:solidFill>
                  <a:srgbClr val="0000FF"/>
                </a:solidFill>
              </a:rPr>
              <a:t>Not if it has any potential for useful vision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D85B72CB-3491-4D47-B7C9-0A6147B29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0185" name="Slide Number Placeholder 1">
            <a:extLst>
              <a:ext uri="{FF2B5EF4-FFF2-40B4-BE49-F238E27FC236}">
                <a16:creationId xmlns:a16="http://schemas.microsoft.com/office/drawing/2014/main" id="{0A5006F2-9338-42C0-AD5B-17895BFE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FD1AE5-DD60-4FA8-B66B-E55EB3EE2EC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50186" name="Rectangle 3">
            <a:extLst>
              <a:ext uri="{FF2B5EF4-FFF2-40B4-BE49-F238E27FC236}">
                <a16:creationId xmlns:a16="http://schemas.microsoft.com/office/drawing/2014/main" id="{E07C3806-84BD-4BB9-B9F9-EA3177A6F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C7C01A1-05F3-49F6-86E6-FEF93A44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26E3311-D67F-43EE-9155-6B00D523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31BCAD92-25B1-4DAC-A06E-A09C1E536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3BECED11-4510-412A-9331-CFE78A7B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4BEE01A3-5CE1-44EB-942B-70B8CFF0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/>
              <a:t>Should the exciting eye be removed? </a:t>
            </a:r>
            <a:r>
              <a:rPr lang="en-US" altLang="en-US" dirty="0">
                <a:solidFill>
                  <a:srgbClr val="0000FF"/>
                </a:solidFill>
              </a:rPr>
              <a:t>Not if it has any potential for useful vision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AA63A98D-3BBD-4843-B772-9CE4DED58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1209" name="Slide Number Placeholder 1">
            <a:extLst>
              <a:ext uri="{FF2B5EF4-FFF2-40B4-BE49-F238E27FC236}">
                <a16:creationId xmlns:a16="http://schemas.microsoft.com/office/drawing/2014/main" id="{BE17C732-4F53-4C35-A344-3617BC72B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F761AD-4E72-463A-A537-3DED01C12D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51210" name="Rectangle 3">
            <a:extLst>
              <a:ext uri="{FF2B5EF4-FFF2-40B4-BE49-F238E27FC236}">
                <a16:creationId xmlns:a16="http://schemas.microsoft.com/office/drawing/2014/main" id="{5A2F0A31-6D61-4DC9-9B7A-75C94A5C7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51211" name="TextBox 1">
            <a:extLst>
              <a:ext uri="{FF2B5EF4-FFF2-40B4-BE49-F238E27FC236}">
                <a16:creationId xmlns:a16="http://schemas.microsoft.com/office/drawing/2014/main" id="{403D1F71-79C7-4A7E-B109-F90EA7508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>
                <a:solidFill>
                  <a:srgbClr val="CCCCFF"/>
                </a:solidFill>
              </a:rPr>
              <a:t>Yes, if it’s done within about  2 weeks  of injury occurrence</a:t>
            </a:r>
          </a:p>
          <a:p>
            <a:endParaRPr lang="en-US" altLang="en-US" sz="1600">
              <a:solidFill>
                <a:srgbClr val="CCCCFF"/>
              </a:solidFill>
            </a:endParaRPr>
          </a:p>
          <a:p>
            <a:r>
              <a:rPr lang="en-US" altLang="en-US" sz="1600" i="1">
                <a:solidFill>
                  <a:srgbClr val="CCCCFF"/>
                </a:solidFill>
              </a:rPr>
              <a:t>Once the process commences, can the course (severity; duration, etc) be mitigated by enucleating the exciting eye?</a:t>
            </a:r>
          </a:p>
          <a:p>
            <a:r>
              <a:rPr lang="en-US" altLang="en-US" sz="1600">
                <a:solidFill>
                  <a:srgbClr val="CCCCFF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52B1AE3-5430-4E7F-9573-D702D0CA8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3513D0E-9B0A-4712-B8A9-4CF21D7E2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D402867-E8B2-4FD4-A5F9-0AFB335A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3EE8090-8CD5-4F05-9F89-A39E7A999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E7F4F53-23EC-405E-9FDC-B0B7851C0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/>
              <a:t>Should the exciting eye be removed? </a:t>
            </a:r>
            <a:r>
              <a:rPr lang="en-US" altLang="en-US" dirty="0">
                <a:solidFill>
                  <a:srgbClr val="0000FF"/>
                </a:solidFill>
              </a:rPr>
              <a:t>Not if it has any potential for useful vision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7623C9B7-83BC-446D-9030-223874CE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2233" name="Slide Number Placeholder 1">
            <a:extLst>
              <a:ext uri="{FF2B5EF4-FFF2-40B4-BE49-F238E27FC236}">
                <a16:creationId xmlns:a16="http://schemas.microsoft.com/office/drawing/2014/main" id="{ED499BF3-D1E6-4C56-93CF-36C9A06B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8E5E2C-AA3F-4DDD-95BD-AE482BF544B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52234" name="Rectangle 3">
            <a:extLst>
              <a:ext uri="{FF2B5EF4-FFF2-40B4-BE49-F238E27FC236}">
                <a16:creationId xmlns:a16="http://schemas.microsoft.com/office/drawing/2014/main" id="{708FC2A0-3183-4B14-BFBC-7F7D68D79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  <p:sp>
        <p:nvSpPr>
          <p:cNvPr id="52235" name="TextBox 1">
            <a:extLst>
              <a:ext uri="{FF2B5EF4-FFF2-40B4-BE49-F238E27FC236}">
                <a16:creationId xmlns:a16="http://schemas.microsoft.com/office/drawing/2014/main" id="{7A39C5E3-3FDE-46B6-86E4-DC9CDBA3D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 Yes, if it’s done within about  2 weeks  of injury occurrence</a:t>
            </a:r>
          </a:p>
          <a:p>
            <a:endParaRPr lang="en-US" altLang="en-US" sz="1600">
              <a:solidFill>
                <a:srgbClr val="CCCCFF"/>
              </a:solidFill>
            </a:endParaRPr>
          </a:p>
          <a:p>
            <a:r>
              <a:rPr lang="en-US" altLang="en-US" sz="1600" i="1">
                <a:solidFill>
                  <a:srgbClr val="CCCCFF"/>
                </a:solidFill>
              </a:rPr>
              <a:t>Once the process commences, can the course (severity; duration, etc) be mitigated by enucleating the exciting eye?</a:t>
            </a:r>
          </a:p>
          <a:p>
            <a:r>
              <a:rPr lang="en-US" altLang="en-US" sz="1600">
                <a:solidFill>
                  <a:srgbClr val="CCCCFF"/>
                </a:solidFill>
              </a:rPr>
              <a:t>No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7E4A2B-732C-4918-96D2-8C52018304B7}"/>
              </a:ext>
            </a:extLst>
          </p:cNvPr>
          <p:cNvSpPr/>
          <p:nvPr/>
        </p:nvSpPr>
        <p:spPr>
          <a:xfrm>
            <a:off x="4495800" y="47244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time period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E77F6A4-A3F9-4F87-A26A-51524732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E5E963E-AAEC-4593-B560-C6EB39767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CD46322C-CD30-4760-BB41-37371BB71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C219EDB5-E0B2-4FDB-9941-26F72586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5DBFD47E-76A3-4BB7-AC37-9ADF0BE40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/>
              <a:t>Should the exciting eye be removed? </a:t>
            </a:r>
            <a:r>
              <a:rPr lang="en-US" altLang="en-US" dirty="0">
                <a:solidFill>
                  <a:srgbClr val="0000FF"/>
                </a:solidFill>
              </a:rPr>
              <a:t>Not if it has any potential for useful vision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8C2652AF-2A00-4196-AA99-1AAAE446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3257" name="Slide Number Placeholder 1">
            <a:extLst>
              <a:ext uri="{FF2B5EF4-FFF2-40B4-BE49-F238E27FC236}">
                <a16:creationId xmlns:a16="http://schemas.microsoft.com/office/drawing/2014/main" id="{10F8E3D9-E837-4ABC-BEE6-ECE0A578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97E196-8264-43DA-A749-A25559F1FE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53258" name="Rectangle 3">
            <a:extLst>
              <a:ext uri="{FF2B5EF4-FFF2-40B4-BE49-F238E27FC236}">
                <a16:creationId xmlns:a16="http://schemas.microsoft.com/office/drawing/2014/main" id="{CDD05A4E-4D66-4F84-9856-68C33AA2B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53259" name="TextBox 1">
            <a:extLst>
              <a:ext uri="{FF2B5EF4-FFF2-40B4-BE49-F238E27FC236}">
                <a16:creationId xmlns:a16="http://schemas.microsoft.com/office/drawing/2014/main" id="{D1572A87-D2B5-4E4F-9E5C-61E857A93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 Yes, if it’s done within about  2 weeks  of injury occurrence</a:t>
            </a:r>
          </a:p>
          <a:p>
            <a:endParaRPr lang="en-US" altLang="en-US" sz="1600">
              <a:solidFill>
                <a:srgbClr val="CCCCFF"/>
              </a:solidFill>
            </a:endParaRPr>
          </a:p>
          <a:p>
            <a:r>
              <a:rPr lang="en-US" altLang="en-US" sz="1600" i="1">
                <a:solidFill>
                  <a:srgbClr val="CCCCFF"/>
                </a:solidFill>
              </a:rPr>
              <a:t>Once the process commences, can the course (severity; duration, etc) be mitigated by enucleating the exciting eye?</a:t>
            </a:r>
          </a:p>
          <a:p>
            <a:r>
              <a:rPr lang="en-US" altLang="en-US" sz="1600">
                <a:solidFill>
                  <a:srgbClr val="CCCCFF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7E2D1E1-22DE-449F-A95C-C1821349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688F0ED-95A0-4E42-A71B-B3A6CC73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8918AFE-98C6-4D81-9D22-5B88C4235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37E6B9D-9C2C-46C8-9D6E-4E536E77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048E3372-4ED8-4006-9C99-8582C3138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/>
              <a:t>Should the exciting eye be removed? </a:t>
            </a:r>
            <a:r>
              <a:rPr lang="en-US" altLang="en-US" dirty="0">
                <a:solidFill>
                  <a:srgbClr val="0000FF"/>
                </a:solidFill>
              </a:rPr>
              <a:t>Not if it has any potential for useful vision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05867375-8B9E-413C-B593-5980693E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4281" name="Slide Number Placeholder 1">
            <a:extLst>
              <a:ext uri="{FF2B5EF4-FFF2-40B4-BE49-F238E27FC236}">
                <a16:creationId xmlns:a16="http://schemas.microsoft.com/office/drawing/2014/main" id="{D39FEF65-4936-4ACD-8D4E-F2A642B3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52A6D4-6E7D-46A4-9DC5-AB1E18088C6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54282" name="Rectangle 3">
            <a:extLst>
              <a:ext uri="{FF2B5EF4-FFF2-40B4-BE49-F238E27FC236}">
                <a16:creationId xmlns:a16="http://schemas.microsoft.com/office/drawing/2014/main" id="{294172AD-9650-49F2-B47A-B0E258318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54283" name="TextBox 1">
            <a:extLst>
              <a:ext uri="{FF2B5EF4-FFF2-40B4-BE49-F238E27FC236}">
                <a16:creationId xmlns:a16="http://schemas.microsoft.com/office/drawing/2014/main" id="{440FEDC1-DB3B-44DC-9DA6-3C002109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 Yes, if it’s done within about  2 weeks  of injury occurrence</a:t>
            </a:r>
          </a:p>
          <a:p>
            <a:endParaRPr lang="en-US" altLang="en-US" sz="1600">
              <a:solidFill>
                <a:srgbClr val="0000FF"/>
              </a:solidFill>
            </a:endParaRPr>
          </a:p>
          <a:p>
            <a:r>
              <a:rPr lang="en-US" altLang="en-US" sz="1600" i="1">
                <a:solidFill>
                  <a:srgbClr val="0000FF"/>
                </a:solidFill>
              </a:rPr>
              <a:t>Once the process commences, can the course (severity; duration, etc) be mitigated by enucleating the exciting eye?</a:t>
            </a:r>
          </a:p>
          <a:p>
            <a:r>
              <a:rPr lang="en-US" altLang="en-US" sz="1600">
                <a:solidFill>
                  <a:srgbClr val="CCCCFF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B2F7FB1-D0A3-4CD5-954F-62079900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E1E788F3-B7F2-4830-B89D-CE9231181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E2AADE7-3EBD-4400-A260-D31A8EAA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4BEAC2C2-9953-4F1B-AE5F-9C30FBED1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6CD8133D-5107-4AA8-AF6A-0DE87FE7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/>
              <a:t>Should the exciting eye be removed? </a:t>
            </a:r>
            <a:r>
              <a:rPr lang="en-US" altLang="en-US" dirty="0">
                <a:solidFill>
                  <a:srgbClr val="0000FF"/>
                </a:solidFill>
              </a:rPr>
              <a:t>Not if it has any potential for useful vision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94CF3367-A95B-455B-8CF7-4D708F31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5305" name="Slide Number Placeholder 1">
            <a:extLst>
              <a:ext uri="{FF2B5EF4-FFF2-40B4-BE49-F238E27FC236}">
                <a16:creationId xmlns:a16="http://schemas.microsoft.com/office/drawing/2014/main" id="{A20EB130-FA3C-4E57-87E6-50005746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89E1CA-0BBE-4469-AF96-D083E9B16C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55306" name="Rectangle 3">
            <a:extLst>
              <a:ext uri="{FF2B5EF4-FFF2-40B4-BE49-F238E27FC236}">
                <a16:creationId xmlns:a16="http://schemas.microsoft.com/office/drawing/2014/main" id="{0AB4782A-CC92-4F18-8618-C9ABB0C5E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55307" name="TextBox 1">
            <a:extLst>
              <a:ext uri="{FF2B5EF4-FFF2-40B4-BE49-F238E27FC236}">
                <a16:creationId xmlns:a16="http://schemas.microsoft.com/office/drawing/2014/main" id="{EFAAA22C-B491-4CE1-84B7-0A44248DF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 Yes, if it’s done within about  2 weeks  of injury occurrence</a:t>
            </a:r>
          </a:p>
          <a:p>
            <a:endParaRPr lang="en-US" altLang="en-US" sz="1600">
              <a:solidFill>
                <a:srgbClr val="0000FF"/>
              </a:solidFill>
            </a:endParaRPr>
          </a:p>
          <a:p>
            <a:r>
              <a:rPr lang="en-US" altLang="en-US" sz="1600" i="1">
                <a:solidFill>
                  <a:srgbClr val="0000FF"/>
                </a:solidFill>
              </a:rPr>
              <a:t>Once the process commences, can the course (severity, duration, etc) be mitigated by enucleating the exciting eye?</a:t>
            </a:r>
          </a:p>
          <a:p>
            <a:r>
              <a:rPr lang="en-US" altLang="en-US" sz="1600">
                <a:solidFill>
                  <a:srgbClr val="0000FF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73C9C98-ADB5-40DC-A145-8F17C7FE7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0AA68E6-CAD8-4F36-B691-3B4F394B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15CEEB91-4855-4215-91A6-3B952055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03BC8D4C-2634-43EB-BEF0-F40D6A6AA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EA0C73D-4513-4042-BF9C-2CA63E19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Should the exciting eye be removed? Not if it has any potential for useful vision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2B88E74C-2BE0-47BC-B155-D0BCA0AE2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6329" name="Slide Number Placeholder 1">
            <a:extLst>
              <a:ext uri="{FF2B5EF4-FFF2-40B4-BE49-F238E27FC236}">
                <a16:creationId xmlns:a16="http://schemas.microsoft.com/office/drawing/2014/main" id="{86FD8733-B0A7-46B5-96B6-AECF3E6C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3E7BFA-0BA6-42A9-8F9F-D372EF590C8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56330" name="Rectangle 3">
            <a:extLst>
              <a:ext uri="{FF2B5EF4-FFF2-40B4-BE49-F238E27FC236}">
                <a16:creationId xmlns:a16="http://schemas.microsoft.com/office/drawing/2014/main" id="{4F02223C-B3D1-4B70-9254-9DB039B15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C8B63-8835-4F3E-8970-875579FAD123}"/>
              </a:ext>
            </a:extLst>
          </p:cNvPr>
          <p:cNvSpPr txBox="1"/>
          <p:nvPr/>
        </p:nvSpPr>
        <p:spPr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Yes, if it’s done within about  2 weeks  of injury occurrence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Once the process commences, can the course (severity, duration,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) be mitigated by enucleating the exciting eye?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5BD1D-F3E7-47D9-A48B-6C57C55DA066}"/>
              </a:ext>
            </a:extLst>
          </p:cNvPr>
          <p:cNvCxnSpPr>
            <a:cxnSpLocks/>
          </p:cNvCxnSpPr>
          <p:nvPr/>
        </p:nvCxnSpPr>
        <p:spPr>
          <a:xfrm>
            <a:off x="6019800" y="457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3" name="TextBox 4">
            <a:extLst>
              <a:ext uri="{FF2B5EF4-FFF2-40B4-BE49-F238E27FC236}">
                <a16:creationId xmlns:a16="http://schemas.microsoft.com/office/drawing/2014/main" id="{C01C6408-352E-4D8F-B1A4-B6221D30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06875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FF"/>
                </a:solidFill>
                <a:latin typeface="Segoe Script" panose="020B0504020000000003" pitchFamily="34" charset="0"/>
              </a:rPr>
              <a:t>evisceration?</a:t>
            </a:r>
          </a:p>
        </p:txBody>
      </p:sp>
      <p:sp>
        <p:nvSpPr>
          <p:cNvPr id="56334" name="TextBox 6">
            <a:extLst>
              <a:ext uri="{FF2B5EF4-FFF2-40B4-BE49-F238E27FC236}">
                <a16:creationId xmlns:a16="http://schemas.microsoft.com/office/drawing/2014/main" id="{A0FFC74D-695B-4F23-9345-0553E427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4506913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56335" name="TextBox 9">
            <a:extLst>
              <a:ext uri="{FF2B5EF4-FFF2-40B4-BE49-F238E27FC236}">
                <a16:creationId xmlns:a16="http://schemas.microsoft.com/office/drawing/2014/main" id="{03E71945-BBA8-48F2-82C0-4D977F8B5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799013"/>
            <a:ext cx="6197600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If the injured eye is not salvageable, is </a:t>
            </a:r>
            <a:r>
              <a:rPr lang="en-US" altLang="en-US" sz="1400" i="1" dirty="0" err="1">
                <a:solidFill>
                  <a:srgbClr val="0000FF"/>
                </a:solidFill>
              </a:rPr>
              <a:t>evisc</a:t>
            </a:r>
            <a:r>
              <a:rPr lang="en-US" altLang="en-US" sz="1400" i="1" dirty="0">
                <a:solidFill>
                  <a:srgbClr val="0000FF"/>
                </a:solidFill>
              </a:rPr>
              <a:t> a reasonable option?</a:t>
            </a:r>
            <a:endParaRPr lang="en-US" altLang="en-US" sz="1400" i="1" dirty="0">
              <a:solidFill>
                <a:srgbClr val="FFFF00"/>
              </a:solidFill>
            </a:endParaRPr>
          </a:p>
          <a:p>
            <a:r>
              <a:rPr lang="en-US" altLang="en-US" sz="1400" dirty="0">
                <a:solidFill>
                  <a:srgbClr val="FFFF00"/>
                </a:solidFill>
              </a:rPr>
              <a:t>Tough call, but probably not. </a:t>
            </a:r>
            <a:r>
              <a:rPr lang="en-US" altLang="en-US" sz="1400" dirty="0" err="1">
                <a:solidFill>
                  <a:srgbClr val="FFFF00"/>
                </a:solidFill>
              </a:rPr>
              <a:t>Evisc</a:t>
            </a:r>
            <a:r>
              <a:rPr lang="en-US" altLang="en-US" sz="1400" dirty="0">
                <a:solidFill>
                  <a:srgbClr val="FFFF00"/>
                </a:solidFill>
              </a:rPr>
              <a:t> incurs a risk of leaving minute amounts of uveal tissue, and thus does not completely eliminate the risk of inciting SO.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003C5C7-827E-4F1E-A6EA-A5BBE031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C94F6F5-4FDC-42C7-A078-D07617D0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5A398C10-A6AC-4719-BF84-FF07EA572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39BB9417-7EC4-4ED6-89AF-D8F778A0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61AB2008-E5E4-40ED-99C3-9EAC4EEF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3349EBB-126A-4A3B-B555-CB458D143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SO: Treatment/course/prognosis</a:t>
            </a:r>
          </a:p>
          <a:p>
            <a:pPr lvl="1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a nutshell, treat like any other panuveitis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Local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Cycloplegia for comfort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+/- systemic steroids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May need systemic immunomodulation/suppression</a:t>
            </a:r>
          </a:p>
          <a:p>
            <a:pPr lvl="2"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Should the exciting eye be removed? Not if it has any potential for useful vision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88B81031-D958-4139-9BE4-EAEBACB7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7353" name="Slide Number Placeholder 1">
            <a:extLst>
              <a:ext uri="{FF2B5EF4-FFF2-40B4-BE49-F238E27FC236}">
                <a16:creationId xmlns:a16="http://schemas.microsoft.com/office/drawing/2014/main" id="{42A45C0E-52EB-4B47-82AF-DECB917A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227D2F-D6B9-401B-9BB1-CB029E13025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57354" name="Rectangle 3">
            <a:extLst>
              <a:ext uri="{FF2B5EF4-FFF2-40B4-BE49-F238E27FC236}">
                <a16:creationId xmlns:a16="http://schemas.microsoft.com/office/drawing/2014/main" id="{32B44669-9B32-4553-892B-1B21A8A0B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C8B63-8835-4F3E-8970-875579FAD123}"/>
              </a:ext>
            </a:extLst>
          </p:cNvPr>
          <p:cNvSpPr txBox="1"/>
          <p:nvPr/>
        </p:nvSpPr>
        <p:spPr>
          <a:xfrm>
            <a:off x="1752600" y="4406900"/>
            <a:ext cx="5638800" cy="1570038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Can the risk of SO be reduced by prophylactic enucleation?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Yes, if it’s done within about  2 weeks  of injury occurrence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Once the process commences, can the course (severity, duration, 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) be mitigated by enucleating the exciting eye?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No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35BD1D-F3E7-47D9-A48B-6C57C55DA066}"/>
              </a:ext>
            </a:extLst>
          </p:cNvPr>
          <p:cNvCxnSpPr>
            <a:cxnSpLocks/>
          </p:cNvCxnSpPr>
          <p:nvPr/>
        </p:nvCxnSpPr>
        <p:spPr>
          <a:xfrm>
            <a:off x="6019800" y="45720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7" name="TextBox 6">
            <a:extLst>
              <a:ext uri="{FF2B5EF4-FFF2-40B4-BE49-F238E27FC236}">
                <a16:creationId xmlns:a16="http://schemas.microsoft.com/office/drawing/2014/main" id="{803F98CE-2891-4290-A167-59FAC2A74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4506913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^</a:t>
            </a:r>
          </a:p>
        </p:txBody>
      </p:sp>
      <p:sp>
        <p:nvSpPr>
          <p:cNvPr id="57358" name="TextBox 9">
            <a:extLst>
              <a:ext uri="{FF2B5EF4-FFF2-40B4-BE49-F238E27FC236}">
                <a16:creationId xmlns:a16="http://schemas.microsoft.com/office/drawing/2014/main" id="{0A790171-C3D0-4FF1-84C1-29C264AFF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4799013"/>
            <a:ext cx="6197600" cy="7381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 dirty="0">
                <a:solidFill>
                  <a:srgbClr val="0000FF"/>
                </a:solidFill>
              </a:rPr>
              <a:t>If the injured eye is not salvageable, is </a:t>
            </a:r>
            <a:r>
              <a:rPr lang="en-US" altLang="en-US" sz="1400" i="1" dirty="0" err="1">
                <a:solidFill>
                  <a:srgbClr val="0000FF"/>
                </a:solidFill>
              </a:rPr>
              <a:t>evisc</a:t>
            </a:r>
            <a:r>
              <a:rPr lang="en-US" altLang="en-US" sz="1400" i="1" dirty="0">
                <a:solidFill>
                  <a:srgbClr val="0000FF"/>
                </a:solidFill>
              </a:rPr>
              <a:t> a reasonable option?</a:t>
            </a:r>
          </a:p>
          <a:p>
            <a:r>
              <a:rPr lang="en-US" altLang="en-US" sz="1400" dirty="0">
                <a:solidFill>
                  <a:srgbClr val="0000FF"/>
                </a:solidFill>
              </a:rPr>
              <a:t>Tough call, but probably not. </a:t>
            </a:r>
            <a:r>
              <a:rPr lang="en-US" altLang="en-US" sz="1400" dirty="0" err="1">
                <a:solidFill>
                  <a:srgbClr val="0000FF"/>
                </a:solidFill>
              </a:rPr>
              <a:t>Evisc</a:t>
            </a:r>
            <a:r>
              <a:rPr lang="en-US" altLang="en-US" sz="1400" dirty="0">
                <a:solidFill>
                  <a:srgbClr val="0000FF"/>
                </a:solidFill>
              </a:rPr>
              <a:t> incurs a risk of leaving small amounts of uveal tissue, and thus does not completely eliminate the risk of inciting SO. </a:t>
            </a:r>
          </a:p>
        </p:txBody>
      </p:sp>
      <p:sp>
        <p:nvSpPr>
          <p:cNvPr id="57359" name="TextBox 4">
            <a:extLst>
              <a:ext uri="{FF2B5EF4-FFF2-40B4-BE49-F238E27FC236}">
                <a16:creationId xmlns:a16="http://schemas.microsoft.com/office/drawing/2014/main" id="{2B2AF659-EDA0-48CB-95D5-6B3247DF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06875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>
                <a:solidFill>
                  <a:srgbClr val="0000FF"/>
                </a:solidFill>
                <a:latin typeface="Segoe Script" panose="020B0504020000000003" pitchFamily="34" charset="0"/>
              </a:rPr>
              <a:t>evisceration?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1456F41-896B-4DE5-B24F-02336C92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BFE749F-E954-484F-A7AA-5E64EE38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241D8272-7967-4790-AD8D-52DCC388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3C97DF77-DA93-4FDB-B29C-804083B5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4E0DB9C8-7B01-41A8-862E-71621BCCD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39357AFD-21BD-4DDC-A043-6E731247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r>
              <a:rPr lang="en-US" altLang="en-US">
                <a:solidFill>
                  <a:srgbClr val="0000FF"/>
                </a:solidFill>
              </a:rPr>
              <a:t>Not if it has any potential for useful vision</a:t>
            </a: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CE35D5C7-2BB8-4B77-88FE-5881DD8A1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6D6858CF-E92B-4E4F-8C8D-1FE529FD1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343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chronic vs a one-time acute event</a:t>
            </a:r>
          </a:p>
        </p:txBody>
      </p:sp>
      <p:sp>
        <p:nvSpPr>
          <p:cNvPr id="58378" name="Slide Number Placeholder 1">
            <a:extLst>
              <a:ext uri="{FF2B5EF4-FFF2-40B4-BE49-F238E27FC236}">
                <a16:creationId xmlns:a16="http://schemas.microsoft.com/office/drawing/2014/main" id="{F9F8D270-AA67-4C7E-95EB-6E224018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1362C4-A5DF-46A6-A504-301AC06A5DA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58379" name="Rectangle 3">
            <a:extLst>
              <a:ext uri="{FF2B5EF4-FFF2-40B4-BE49-F238E27FC236}">
                <a16:creationId xmlns:a16="http://schemas.microsoft.com/office/drawing/2014/main" id="{8861B765-B118-4F59-B729-0D38133FF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48407F58-41AD-4FC7-A87C-6CB2FB38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F4DD7DC6-0F97-46D0-829F-E9C88C211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008A92E8-13D6-4B6D-9517-7A11A719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</a:t>
            </a:r>
            <a:r>
              <a:rPr lang="en-US" altLang="en-US" b="1" dirty="0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injury or surgery in one eye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AF7269DA-B276-488A-9A55-6B1B8ADA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Sympathetic Ophthalmia (SO): </a:t>
            </a:r>
            <a:r>
              <a:rPr lang="en-US" altLang="en-US" sz="1800" dirty="0" err="1">
                <a:solidFill>
                  <a:srgbClr val="0000FF"/>
                </a:solidFill>
              </a:rPr>
              <a:t>Wadda</a:t>
            </a:r>
            <a:r>
              <a:rPr lang="en-US" altLang="en-US" sz="1800" dirty="0">
                <a:solidFill>
                  <a:srgbClr val="0000FF"/>
                </a:solidFill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</a:rPr>
              <a:t>ya</a:t>
            </a:r>
            <a:r>
              <a:rPr lang="en-US" altLang="en-US" sz="1800" dirty="0">
                <a:solidFill>
                  <a:srgbClr val="0000FF"/>
                </a:solidFill>
              </a:rPr>
              <a:t> know?</a:t>
            </a:r>
          </a:p>
        </p:txBody>
      </p:sp>
      <p:sp>
        <p:nvSpPr>
          <p:cNvPr id="9223" name="Slide Number Placeholder 1">
            <a:extLst>
              <a:ext uri="{FF2B5EF4-FFF2-40B4-BE49-F238E27FC236}">
                <a16:creationId xmlns:a16="http://schemas.microsoft.com/office/drawing/2014/main" id="{19A76ADD-5FB1-4364-8226-8F2624AC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512E77-0723-4D3C-BFDA-B8995CDD735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9224" name="TextBox 1">
            <a:extLst>
              <a:ext uri="{FF2B5EF4-FFF2-40B4-BE49-F238E27FC236}">
                <a16:creationId xmlns:a16="http://schemas.microsoft.com/office/drawing/2014/main" id="{4035A50A-BF56-4346-8B28-5FE3AC9C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352675"/>
            <a:ext cx="40862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Is it granulomatous, or nongranulomatous?</a:t>
            </a:r>
          </a:p>
          <a:p>
            <a:r>
              <a:rPr lang="en-US" altLang="en-US" sz="1600" b="1">
                <a:solidFill>
                  <a:srgbClr val="0000FF"/>
                </a:solidFill>
              </a:rPr>
              <a:t>Granulomatous</a:t>
            </a:r>
          </a:p>
        </p:txBody>
      </p:sp>
      <p:sp>
        <p:nvSpPr>
          <p:cNvPr id="9225" name="Rectangle 3">
            <a:extLst>
              <a:ext uri="{FF2B5EF4-FFF2-40B4-BE49-F238E27FC236}">
                <a16:creationId xmlns:a16="http://schemas.microsoft.com/office/drawing/2014/main" id="{CDBA5BB8-2460-482C-9BBC-373F971A1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>
            <a:extLst>
              <a:ext uri="{FF2B5EF4-FFF2-40B4-BE49-F238E27FC236}">
                <a16:creationId xmlns:a16="http://schemas.microsoft.com/office/drawing/2014/main" id="{50E21F89-6DE5-49CE-8693-1B52C7556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511C766-5452-4C98-9BA6-960D5F9FC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A21211A-2916-4699-AE9D-892665B0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397" name="Rectangle 4">
            <a:extLst>
              <a:ext uri="{FF2B5EF4-FFF2-40B4-BE49-F238E27FC236}">
                <a16:creationId xmlns:a16="http://schemas.microsoft.com/office/drawing/2014/main" id="{1EA64C63-8703-43BE-8623-D74C98372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398" name="Rectangle 5">
            <a:extLst>
              <a:ext uri="{FF2B5EF4-FFF2-40B4-BE49-F238E27FC236}">
                <a16:creationId xmlns:a16="http://schemas.microsoft.com/office/drawing/2014/main" id="{FD5D6394-DE15-4CA1-94EE-B0CE5634F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399" name="Rectangle 6">
            <a:extLst>
              <a:ext uri="{FF2B5EF4-FFF2-40B4-BE49-F238E27FC236}">
                <a16:creationId xmlns:a16="http://schemas.microsoft.com/office/drawing/2014/main" id="{616BB1E4-C619-4B74-85D9-D5F19C0F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9400" name="Rectangle 7">
            <a:extLst>
              <a:ext uri="{FF2B5EF4-FFF2-40B4-BE49-F238E27FC236}">
                <a16:creationId xmlns:a16="http://schemas.microsoft.com/office/drawing/2014/main" id="{10418A37-2F4A-4ACD-9CE2-1D6F49250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r>
              <a:rPr lang="en-US" altLang="en-US">
                <a:solidFill>
                  <a:srgbClr val="0000FF"/>
                </a:solidFill>
              </a:rPr>
              <a:t>Not if it has any potential for useful vision</a:t>
            </a: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9401" name="Text Box 8">
            <a:extLst>
              <a:ext uri="{FF2B5EF4-FFF2-40B4-BE49-F238E27FC236}">
                <a16:creationId xmlns:a16="http://schemas.microsoft.com/office/drawing/2014/main" id="{692E3DC0-2C71-4C81-9AAE-5556B3F7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59402" name="Slide Number Placeholder 1">
            <a:extLst>
              <a:ext uri="{FF2B5EF4-FFF2-40B4-BE49-F238E27FC236}">
                <a16:creationId xmlns:a16="http://schemas.microsoft.com/office/drawing/2014/main" id="{BAF17EDF-B0A8-45C7-9611-70A9B70F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AAA210-659E-40C4-87FF-5AC120D1B0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59403" name="Rectangle 3">
            <a:extLst>
              <a:ext uri="{FF2B5EF4-FFF2-40B4-BE49-F238E27FC236}">
                <a16:creationId xmlns:a16="http://schemas.microsoft.com/office/drawing/2014/main" id="{170BF0BE-5FC9-4B5D-9CFB-26872498B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89DED858-9835-43BF-AAE5-A2597B7C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5553CFA-BAF3-4826-9CAD-52B9C3FF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C2466C0-7BD4-4F67-A93E-DD9101C74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21" name="Rectangle 4">
            <a:extLst>
              <a:ext uri="{FF2B5EF4-FFF2-40B4-BE49-F238E27FC236}">
                <a16:creationId xmlns:a16="http://schemas.microsoft.com/office/drawing/2014/main" id="{9090C111-7A0F-4640-8A84-BFBCB838D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22" name="Rectangle 5">
            <a:extLst>
              <a:ext uri="{FF2B5EF4-FFF2-40B4-BE49-F238E27FC236}">
                <a16:creationId xmlns:a16="http://schemas.microsoft.com/office/drawing/2014/main" id="{8522DA5F-4F29-4F5D-A4B9-C755F8B73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183EE7F1-4CD0-4086-8ECC-217E5052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0424" name="Rectangle 7">
            <a:extLst>
              <a:ext uri="{FF2B5EF4-FFF2-40B4-BE49-F238E27FC236}">
                <a16:creationId xmlns:a16="http://schemas.microsoft.com/office/drawing/2014/main" id="{BD6D180D-0ED7-4E19-9387-21C8EB2FD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r>
              <a:rPr lang="en-US" altLang="en-US">
                <a:solidFill>
                  <a:srgbClr val="0000FF"/>
                </a:solidFill>
              </a:rPr>
              <a:t>Not if it has any potential for useful vision</a:t>
            </a: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  <a:p>
            <a:pPr lvl="1" eaLnBrk="1" hangingPunct="1"/>
            <a:r>
              <a:rPr lang="en-US" altLang="en-US"/>
              <a:t>What is the prognosis?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0425" name="Text Box 8">
            <a:extLst>
              <a:ext uri="{FF2B5EF4-FFF2-40B4-BE49-F238E27FC236}">
                <a16:creationId xmlns:a16="http://schemas.microsoft.com/office/drawing/2014/main" id="{6B14979E-950E-4E47-AAC1-F6969FC0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0426" name="Slide Number Placeholder 1">
            <a:extLst>
              <a:ext uri="{FF2B5EF4-FFF2-40B4-BE49-F238E27FC236}">
                <a16:creationId xmlns:a16="http://schemas.microsoft.com/office/drawing/2014/main" id="{1F51F595-5207-4A53-8DFD-DC0A69B4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ADE9BF-0B6A-4365-9D8A-2166C6C1013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60427" name="Rectangle 3">
            <a:extLst>
              <a:ext uri="{FF2B5EF4-FFF2-40B4-BE49-F238E27FC236}">
                <a16:creationId xmlns:a16="http://schemas.microsoft.com/office/drawing/2014/main" id="{723E65BD-F1F6-4C89-8A31-D664426C4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>
            <a:extLst>
              <a:ext uri="{FF2B5EF4-FFF2-40B4-BE49-F238E27FC236}">
                <a16:creationId xmlns:a16="http://schemas.microsoft.com/office/drawing/2014/main" id="{D22845CA-F8E0-4949-B866-8FA628B88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19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5B40F8D-57ED-4BC9-83FA-67B43210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7E82306-765C-4E86-AB5D-3009ACA65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FDD98E1E-58D6-4A15-9308-3055B510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6" name="Rectangle 5">
            <a:extLst>
              <a:ext uri="{FF2B5EF4-FFF2-40B4-BE49-F238E27FC236}">
                <a16:creationId xmlns:a16="http://schemas.microsoft.com/office/drawing/2014/main" id="{9B0EBA97-9855-4A7D-BF57-3007EAC5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7" name="Rectangle 6">
            <a:extLst>
              <a:ext uri="{FF2B5EF4-FFF2-40B4-BE49-F238E27FC236}">
                <a16:creationId xmlns:a16="http://schemas.microsoft.com/office/drawing/2014/main" id="{A6173333-99C9-4C47-80E8-91FF23472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600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61448" name="Rectangle 7">
            <a:extLst>
              <a:ext uri="{FF2B5EF4-FFF2-40B4-BE49-F238E27FC236}">
                <a16:creationId xmlns:a16="http://schemas.microsoft.com/office/drawing/2014/main" id="{5C7368B3-F81B-4C8C-A4DD-B5053CA64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SO: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</a:p>
          <a:p>
            <a:pPr lvl="2" eaLnBrk="1" hangingPunct="1"/>
            <a:r>
              <a:rPr lang="en-US" altLang="en-US"/>
              <a:t>Should the exciting eye be removed? </a:t>
            </a:r>
            <a:r>
              <a:rPr lang="en-US" altLang="en-US">
                <a:solidFill>
                  <a:srgbClr val="0000FF"/>
                </a:solidFill>
              </a:rPr>
              <a:t>Not if it has any potential for useful vision</a:t>
            </a: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  <a:p>
            <a:pPr lvl="1" eaLnBrk="1" hangingPunct="1"/>
            <a:r>
              <a:rPr lang="en-US" altLang="en-US"/>
              <a:t>What is the prognosis?</a:t>
            </a:r>
            <a:r>
              <a:rPr lang="en-US" altLang="en-US">
                <a:solidFill>
                  <a:srgbClr val="0000FF"/>
                </a:solidFill>
              </a:rPr>
              <a:t> Far better than it used to be—with modern steroids/immuno drugs, probability of maintaining useful vision is excellent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61449" name="Text Box 8">
            <a:extLst>
              <a:ext uri="{FF2B5EF4-FFF2-40B4-BE49-F238E27FC236}">
                <a16:creationId xmlns:a16="http://schemas.microsoft.com/office/drawing/2014/main" id="{2CA29A80-86A3-45D3-B8F6-BEAA99B77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1450" name="Slide Number Placeholder 1">
            <a:extLst>
              <a:ext uri="{FF2B5EF4-FFF2-40B4-BE49-F238E27FC236}">
                <a16:creationId xmlns:a16="http://schemas.microsoft.com/office/drawing/2014/main" id="{1051F4EC-D2D5-4AF3-874C-E29808C4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08551B-BDCD-475E-B847-B8440175BF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000"/>
          </a:p>
        </p:txBody>
      </p:sp>
      <p:sp>
        <p:nvSpPr>
          <p:cNvPr id="61451" name="Rectangle 3">
            <a:extLst>
              <a:ext uri="{FF2B5EF4-FFF2-40B4-BE49-F238E27FC236}">
                <a16:creationId xmlns:a16="http://schemas.microsoft.com/office/drawing/2014/main" id="{91264571-11D8-4161-8BED-53454AA4F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12C6A96-5042-407C-BC5E-83FDB4B34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A4AC99A0-A461-4D51-B92A-FBAE7D31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98A384FD-3E1E-4A12-ABCC-9FFDDB39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C65EE5-CF29-4D20-A0B6-FC76CF99AF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/>
          </a:p>
        </p:txBody>
      </p:sp>
      <p:sp>
        <p:nvSpPr>
          <p:cNvPr id="62469" name="Text Box 8">
            <a:extLst>
              <a:ext uri="{FF2B5EF4-FFF2-40B4-BE49-F238E27FC236}">
                <a16:creationId xmlns:a16="http://schemas.microsoft.com/office/drawing/2014/main" id="{0D2F5611-59DF-4BC7-A471-086DDAC0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25800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[length of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since trauma]</a:t>
            </a:r>
          </a:p>
        </p:txBody>
      </p:sp>
      <p:sp>
        <p:nvSpPr>
          <p:cNvPr id="62470" name="Rectangle 3">
            <a:extLst>
              <a:ext uri="{FF2B5EF4-FFF2-40B4-BE49-F238E27FC236}">
                <a16:creationId xmlns:a16="http://schemas.microsoft.com/office/drawing/2014/main" id="{3C5FCEDD-15C0-401B-A1E9-CC8DDC5277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18F0771-1BBF-4961-8442-E8772D335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4515" name="Text Box 9">
            <a:extLst>
              <a:ext uri="{FF2B5EF4-FFF2-40B4-BE49-F238E27FC236}">
                <a16:creationId xmlns:a16="http://schemas.microsoft.com/office/drawing/2014/main" id="{C9678355-3129-4761-B1F5-B1B7C0E1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4516" name="Text Box 10">
            <a:extLst>
              <a:ext uri="{FF2B5EF4-FFF2-40B4-BE49-F238E27FC236}">
                <a16:creationId xmlns:a16="http://schemas.microsoft.com/office/drawing/2014/main" id="{5BDC8AEF-69F1-4A99-BE6A-23FD3C60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 weeks</a:t>
            </a:r>
          </a:p>
        </p:txBody>
      </p:sp>
      <p:sp>
        <p:nvSpPr>
          <p:cNvPr id="64517" name="Slide Number Placeholder 1">
            <a:extLst>
              <a:ext uri="{FF2B5EF4-FFF2-40B4-BE49-F238E27FC236}">
                <a16:creationId xmlns:a16="http://schemas.microsoft.com/office/drawing/2014/main" id="{41284B07-FB01-45C5-BD88-8FBCC1A9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929CDF-6E8E-4530-8CA1-1AE8CF555F3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/>
          </a:p>
        </p:txBody>
      </p:sp>
      <p:sp>
        <p:nvSpPr>
          <p:cNvPr id="64518" name="Rectangle 3">
            <a:extLst>
              <a:ext uri="{FF2B5EF4-FFF2-40B4-BE49-F238E27FC236}">
                <a16:creationId xmlns:a16="http://schemas.microsoft.com/office/drawing/2014/main" id="{251B5238-690B-48EC-851C-C885B4FF9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3BA61D6-42A7-49D6-B8F5-0BB6E1CD7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80% declare by_______, and 90% by_____.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6563" name="Text Box 4">
            <a:extLst>
              <a:ext uri="{FF2B5EF4-FFF2-40B4-BE49-F238E27FC236}">
                <a16:creationId xmlns:a16="http://schemas.microsoft.com/office/drawing/2014/main" id="{32342295-77E9-4362-BFFD-3640FA78D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 weeks</a:t>
            </a:r>
          </a:p>
        </p:txBody>
      </p:sp>
      <p:sp>
        <p:nvSpPr>
          <p:cNvPr id="66564" name="Text Box 9">
            <a:extLst>
              <a:ext uri="{FF2B5EF4-FFF2-40B4-BE49-F238E27FC236}">
                <a16:creationId xmlns:a16="http://schemas.microsoft.com/office/drawing/2014/main" id="{EDCA0DB9-9DFB-4566-9319-57362E46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6565" name="Slide Number Placeholder 1">
            <a:extLst>
              <a:ext uri="{FF2B5EF4-FFF2-40B4-BE49-F238E27FC236}">
                <a16:creationId xmlns:a16="http://schemas.microsoft.com/office/drawing/2014/main" id="{B55B7D9D-8AA2-4DEB-8FC8-07213E9E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24A838-EBD0-4055-8DE2-36229D492FF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/>
          </a:p>
        </p:txBody>
      </p:sp>
      <p:sp>
        <p:nvSpPr>
          <p:cNvPr id="66566" name="Text Box 9">
            <a:extLst>
              <a:ext uri="{FF2B5EF4-FFF2-40B4-BE49-F238E27FC236}">
                <a16:creationId xmlns:a16="http://schemas.microsoft.com/office/drawing/2014/main" id="{7D3C5131-DCFD-44AC-977B-0A737643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4038600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[length of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since trauma]</a:t>
            </a:r>
          </a:p>
        </p:txBody>
      </p:sp>
      <p:sp>
        <p:nvSpPr>
          <p:cNvPr id="66567" name="Text Box 10">
            <a:extLst>
              <a:ext uri="{FF2B5EF4-FFF2-40B4-BE49-F238E27FC236}">
                <a16:creationId xmlns:a16="http://schemas.microsoft.com/office/drawing/2014/main" id="{87D351C3-D845-4117-84E2-782B1FF8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4038600"/>
            <a:ext cx="976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[length of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since trauma]</a:t>
            </a:r>
          </a:p>
        </p:txBody>
      </p:sp>
      <p:sp>
        <p:nvSpPr>
          <p:cNvPr id="66568" name="Rectangle 3">
            <a:extLst>
              <a:ext uri="{FF2B5EF4-FFF2-40B4-BE49-F238E27FC236}">
                <a16:creationId xmlns:a16="http://schemas.microsoft.com/office/drawing/2014/main" id="{140F0D24-0B69-4CDA-93C7-4A0710D9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7C28E2B-2C39-4218-8C46-2C3118DC5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80% declare by_______, and 90% by_____. </a:t>
            </a: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68611" name="Text Box 4">
            <a:extLst>
              <a:ext uri="{FF2B5EF4-FFF2-40B4-BE49-F238E27FC236}">
                <a16:creationId xmlns:a16="http://schemas.microsoft.com/office/drawing/2014/main" id="{34F3B155-7551-4C1F-A700-BC4A108F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 weeks</a:t>
            </a:r>
          </a:p>
        </p:txBody>
      </p:sp>
      <p:sp>
        <p:nvSpPr>
          <p:cNvPr id="68612" name="Text Box 5">
            <a:extLst>
              <a:ext uri="{FF2B5EF4-FFF2-40B4-BE49-F238E27FC236}">
                <a16:creationId xmlns:a16="http://schemas.microsoft.com/office/drawing/2014/main" id="{2B8332E6-840E-43E1-A7D1-6CEA18A5D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528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 months</a:t>
            </a:r>
          </a:p>
        </p:txBody>
      </p:sp>
      <p:sp>
        <p:nvSpPr>
          <p:cNvPr id="68613" name="Text Box 6">
            <a:extLst>
              <a:ext uri="{FF2B5EF4-FFF2-40B4-BE49-F238E27FC236}">
                <a16:creationId xmlns:a16="http://schemas.microsoft.com/office/drawing/2014/main" id="{8E084C73-845B-4792-9324-E46AAA026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 year</a:t>
            </a:r>
          </a:p>
        </p:txBody>
      </p:sp>
      <p:sp>
        <p:nvSpPr>
          <p:cNvPr id="68614" name="Text Box 9">
            <a:extLst>
              <a:ext uri="{FF2B5EF4-FFF2-40B4-BE49-F238E27FC236}">
                <a16:creationId xmlns:a16="http://schemas.microsoft.com/office/drawing/2014/main" id="{AD627A29-D94F-4B2E-8439-2CD6DDC49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68615" name="Slide Number Placeholder 1">
            <a:extLst>
              <a:ext uri="{FF2B5EF4-FFF2-40B4-BE49-F238E27FC236}">
                <a16:creationId xmlns:a16="http://schemas.microsoft.com/office/drawing/2014/main" id="{BA61386C-BB2B-4E9D-8A61-B003EF1E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C9E5EF-16DB-4AA6-928D-05408B51B31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/>
          </a:p>
        </p:txBody>
      </p:sp>
      <p:sp>
        <p:nvSpPr>
          <p:cNvPr id="68616" name="Rectangle 3">
            <a:extLst>
              <a:ext uri="{FF2B5EF4-FFF2-40B4-BE49-F238E27FC236}">
                <a16:creationId xmlns:a16="http://schemas.microsoft.com/office/drawing/2014/main" id="{0C246495-55CF-4882-BE61-9211EB5D0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BB834B3-C2CF-41A4-870C-06B8BE855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80% declare by_______, and 90% by_____.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shortest documented time to onset was ______; the longest, ______. </a:t>
            </a:r>
          </a:p>
        </p:txBody>
      </p:sp>
      <p:sp>
        <p:nvSpPr>
          <p:cNvPr id="70659" name="Text Box 4">
            <a:extLst>
              <a:ext uri="{FF2B5EF4-FFF2-40B4-BE49-F238E27FC236}">
                <a16:creationId xmlns:a16="http://schemas.microsoft.com/office/drawing/2014/main" id="{204D7F95-2AA9-48F8-8804-129390D3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 weeks</a:t>
            </a:r>
          </a:p>
        </p:txBody>
      </p:sp>
      <p:sp>
        <p:nvSpPr>
          <p:cNvPr id="70660" name="Text Box 5">
            <a:extLst>
              <a:ext uri="{FF2B5EF4-FFF2-40B4-BE49-F238E27FC236}">
                <a16:creationId xmlns:a16="http://schemas.microsoft.com/office/drawing/2014/main" id="{C5BA2450-70A9-4BFC-96E8-B628E110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528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 months</a:t>
            </a:r>
          </a:p>
        </p:txBody>
      </p:sp>
      <p:sp>
        <p:nvSpPr>
          <p:cNvPr id="70661" name="Text Box 6">
            <a:extLst>
              <a:ext uri="{FF2B5EF4-FFF2-40B4-BE49-F238E27FC236}">
                <a16:creationId xmlns:a16="http://schemas.microsoft.com/office/drawing/2014/main" id="{8E46ECB7-F3A7-4CA6-93ED-E5862F17C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 year</a:t>
            </a:r>
          </a:p>
        </p:txBody>
      </p:sp>
      <p:sp>
        <p:nvSpPr>
          <p:cNvPr id="70662" name="Text Box 9">
            <a:extLst>
              <a:ext uri="{FF2B5EF4-FFF2-40B4-BE49-F238E27FC236}">
                <a16:creationId xmlns:a16="http://schemas.microsoft.com/office/drawing/2014/main" id="{D106C201-FCE6-4486-8B6E-D8E4ED307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70663" name="Slide Number Placeholder 1">
            <a:extLst>
              <a:ext uri="{FF2B5EF4-FFF2-40B4-BE49-F238E27FC236}">
                <a16:creationId xmlns:a16="http://schemas.microsoft.com/office/drawing/2014/main" id="{374B5191-3A54-43FD-B103-E88F16CD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1A0101-9EF5-431E-ABD3-C4D0D29E69E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/>
          </a:p>
        </p:txBody>
      </p:sp>
      <p:sp>
        <p:nvSpPr>
          <p:cNvPr id="70664" name="Text Box 10">
            <a:extLst>
              <a:ext uri="{FF2B5EF4-FFF2-40B4-BE49-F238E27FC236}">
                <a16:creationId xmlns:a16="http://schemas.microsoft.com/office/drawing/2014/main" id="{9CC5C623-6AD2-4B21-B3B1-55E38652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860925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[length of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since trauma]</a:t>
            </a:r>
          </a:p>
        </p:txBody>
      </p:sp>
      <p:sp>
        <p:nvSpPr>
          <p:cNvPr id="70665" name="Text Box 11">
            <a:extLst>
              <a:ext uri="{FF2B5EF4-FFF2-40B4-BE49-F238E27FC236}">
                <a16:creationId xmlns:a16="http://schemas.microsoft.com/office/drawing/2014/main" id="{9953DD60-A309-4105-B441-0FEBF34A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65725"/>
            <a:ext cx="976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[length of time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i="1"/>
              <a:t>since trauma]</a:t>
            </a:r>
          </a:p>
        </p:txBody>
      </p:sp>
      <p:sp>
        <p:nvSpPr>
          <p:cNvPr id="70666" name="Rectangle 3">
            <a:extLst>
              <a:ext uri="{FF2B5EF4-FFF2-40B4-BE49-F238E27FC236}">
                <a16:creationId xmlns:a16="http://schemas.microsoft.com/office/drawing/2014/main" id="{5E9F2ACF-CDFA-4C48-85AF-DCCCDD5EB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84EE95D-FC29-48E8-9558-9067E7829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46275"/>
            <a:ext cx="83820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/>
              <a:t>Fill in the blanks regarding the time course of  post-trauma SO: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i="1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onset of SO is very rare before _______.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80% declare by_______, and 90% by_____. </a:t>
            </a:r>
          </a:p>
          <a:p>
            <a:pPr marL="669925" lvl="1" indent="-325438" eaLnBrk="1" hangingPunct="1">
              <a:lnSpc>
                <a:spcPct val="90000"/>
              </a:lnSpc>
            </a:pPr>
            <a:endParaRPr lang="en-US" altLang="en-US" sz="2400"/>
          </a:p>
          <a:p>
            <a:pPr marL="669925" lvl="1" indent="-325438" eaLnBrk="1" hangingPunct="1">
              <a:lnSpc>
                <a:spcPct val="90000"/>
              </a:lnSpc>
            </a:pPr>
            <a:r>
              <a:rPr lang="en-US" altLang="en-US" sz="2400"/>
              <a:t>The shortest documented time to onset was ______; the longest, ______. </a:t>
            </a:r>
          </a:p>
        </p:txBody>
      </p:sp>
      <p:sp>
        <p:nvSpPr>
          <p:cNvPr id="72707" name="Text Box 4">
            <a:extLst>
              <a:ext uri="{FF2B5EF4-FFF2-40B4-BE49-F238E27FC236}">
                <a16:creationId xmlns:a16="http://schemas.microsoft.com/office/drawing/2014/main" id="{9D3691EE-F29F-4C58-B0B5-2E567C8E6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450" y="3276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2 weeks</a:t>
            </a:r>
          </a:p>
        </p:txBody>
      </p:sp>
      <p:sp>
        <p:nvSpPr>
          <p:cNvPr id="72708" name="Text Box 5">
            <a:extLst>
              <a:ext uri="{FF2B5EF4-FFF2-40B4-BE49-F238E27FC236}">
                <a16:creationId xmlns:a16="http://schemas.microsoft.com/office/drawing/2014/main" id="{93CE5042-483E-4779-8805-3B76242B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05288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3 months</a:t>
            </a:r>
          </a:p>
        </p:txBody>
      </p:sp>
      <p:sp>
        <p:nvSpPr>
          <p:cNvPr id="72709" name="Text Box 6">
            <a:extLst>
              <a:ext uri="{FF2B5EF4-FFF2-40B4-BE49-F238E27FC236}">
                <a16:creationId xmlns:a16="http://schemas.microsoft.com/office/drawing/2014/main" id="{65825D13-AF1B-4CD0-813C-6D9401C7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1 year</a:t>
            </a:r>
          </a:p>
        </p:txBody>
      </p:sp>
      <p:sp>
        <p:nvSpPr>
          <p:cNvPr id="72710" name="Text Box 7">
            <a:extLst>
              <a:ext uri="{FF2B5EF4-FFF2-40B4-BE49-F238E27FC236}">
                <a16:creationId xmlns:a16="http://schemas.microsoft.com/office/drawing/2014/main" id="{D730622F-27D0-4C64-88F0-1A289A66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48910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 days</a:t>
            </a:r>
          </a:p>
        </p:txBody>
      </p:sp>
      <p:sp>
        <p:nvSpPr>
          <p:cNvPr id="72711" name="Text Box 8">
            <a:extLst>
              <a:ext uri="{FF2B5EF4-FFF2-40B4-BE49-F238E27FC236}">
                <a16:creationId xmlns:a16="http://schemas.microsoft.com/office/drawing/2014/main" id="{6B315479-18C3-4A21-AB4E-5435E97FB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95888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66 years</a:t>
            </a:r>
          </a:p>
        </p:txBody>
      </p:sp>
      <p:sp>
        <p:nvSpPr>
          <p:cNvPr id="72712" name="Text Box 9">
            <a:extLst>
              <a:ext uri="{FF2B5EF4-FFF2-40B4-BE49-F238E27FC236}">
                <a16:creationId xmlns:a16="http://schemas.microsoft.com/office/drawing/2014/main" id="{6DBEBB39-9433-4D43-AAFE-9CB01D9C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72713" name="Slide Number Placeholder 1">
            <a:extLst>
              <a:ext uri="{FF2B5EF4-FFF2-40B4-BE49-F238E27FC236}">
                <a16:creationId xmlns:a16="http://schemas.microsoft.com/office/drawing/2014/main" id="{FCAE49A1-C60C-42EB-A443-3398995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8BB72A-AC83-4A24-AFF7-B96E00FC6F4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000"/>
          </a:p>
        </p:txBody>
      </p:sp>
      <p:sp>
        <p:nvSpPr>
          <p:cNvPr id="72714" name="Rectangle 3">
            <a:extLst>
              <a:ext uri="{FF2B5EF4-FFF2-40B4-BE49-F238E27FC236}">
                <a16:creationId xmlns:a16="http://schemas.microsoft.com/office/drawing/2014/main" id="{01873412-C745-4EB7-B2D6-5B4881447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8">
            <a:extLst>
              <a:ext uri="{FF2B5EF4-FFF2-40B4-BE49-F238E27FC236}">
                <a16:creationId xmlns:a16="http://schemas.microsoft.com/office/drawing/2014/main" id="{BE7F572F-2949-408E-85F9-E11ADD9F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4756" name="Slide Number Placeholder 1">
            <a:extLst>
              <a:ext uri="{FF2B5EF4-FFF2-40B4-BE49-F238E27FC236}">
                <a16:creationId xmlns:a16="http://schemas.microsoft.com/office/drawing/2014/main" id="{4C06F821-6A31-4D43-9211-83FC9021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1AD12-8191-41F3-A907-8E2C6D22EC3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00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3AF3E0E-615A-6E6A-5CD2-186258BF9768}"/>
              </a:ext>
            </a:extLst>
          </p:cNvPr>
          <p:cNvSpPr/>
          <p:nvPr/>
        </p:nvSpPr>
        <p:spPr>
          <a:xfrm rot="5400000">
            <a:off x="3386758" y="-1383680"/>
            <a:ext cx="381000" cy="41230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7F25E0D-094F-E170-93A4-4DA42448CED9}"/>
              </a:ext>
            </a:extLst>
          </p:cNvPr>
          <p:cNvSpPr/>
          <p:nvPr/>
        </p:nvSpPr>
        <p:spPr>
          <a:xfrm>
            <a:off x="3429000" y="944596"/>
            <a:ext cx="304800" cy="118897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91A8B-1A84-2005-9AE9-739E318B4611}"/>
              </a:ext>
            </a:extLst>
          </p:cNvPr>
          <p:cNvSpPr txBox="1"/>
          <p:nvPr/>
        </p:nvSpPr>
        <p:spPr>
          <a:xfrm>
            <a:off x="1177925" y="2209800"/>
            <a:ext cx="682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we will turn our attention to VKH. 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992F6-2D06-4F02-A42F-D38A0DF7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8A88F-946E-4DE2-801C-992EAF96012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73C55-0B73-4D0D-B79D-B2ED99E4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79" y="1370076"/>
            <a:ext cx="6146042" cy="4117848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879F89B9-180D-425F-8305-D56F7F9B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Sympathetic Ophthalmia (SO): </a:t>
            </a:r>
            <a:r>
              <a:rPr lang="en-US" altLang="en-US" sz="1800" dirty="0" err="1">
                <a:solidFill>
                  <a:srgbClr val="0000FF"/>
                </a:solidFill>
              </a:rPr>
              <a:t>Wadda</a:t>
            </a:r>
            <a:r>
              <a:rPr lang="en-US" altLang="en-US" sz="1800" dirty="0">
                <a:solidFill>
                  <a:srgbClr val="0000FF"/>
                </a:solidFill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</a:rPr>
              <a:t>ya</a:t>
            </a:r>
            <a:r>
              <a:rPr lang="en-US" altLang="en-US" sz="1800" dirty="0">
                <a:solidFill>
                  <a:srgbClr val="0000FF"/>
                </a:solidFill>
              </a:rPr>
              <a:t> know?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92BC5-F5AB-45CF-881F-22CC9D9F7886}"/>
              </a:ext>
            </a:extLst>
          </p:cNvPr>
          <p:cNvSpPr txBox="1"/>
          <p:nvPr/>
        </p:nvSpPr>
        <p:spPr>
          <a:xfrm>
            <a:off x="3274209" y="6031468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SO: Granulomatous KP</a:t>
            </a:r>
          </a:p>
        </p:txBody>
      </p:sp>
    </p:spTree>
    <p:extLst>
      <p:ext uri="{BB962C8B-B14F-4D97-AF65-F5344CB8AC3E}">
        <p14:creationId xmlns:p14="http://schemas.microsoft.com/office/powerpoint/2010/main" val="36260040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8">
            <a:extLst>
              <a:ext uri="{FF2B5EF4-FFF2-40B4-BE49-F238E27FC236}">
                <a16:creationId xmlns:a16="http://schemas.microsoft.com/office/drawing/2014/main" id="{BE7F572F-2949-408E-85F9-E11ADD9F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4756" name="Slide Number Placeholder 1">
            <a:extLst>
              <a:ext uri="{FF2B5EF4-FFF2-40B4-BE49-F238E27FC236}">
                <a16:creationId xmlns:a16="http://schemas.microsoft.com/office/drawing/2014/main" id="{4C06F821-6A31-4D43-9211-83FC9021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1AD12-8191-41F3-A907-8E2C6D22EC3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50A44-554F-0FD4-B136-C1B082E37782}"/>
              </a:ext>
            </a:extLst>
          </p:cNvPr>
          <p:cNvSpPr txBox="1"/>
          <p:nvPr/>
        </p:nvSpPr>
        <p:spPr>
          <a:xfrm>
            <a:off x="1177925" y="2209800"/>
            <a:ext cx="682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Now we will turn our attention to VKH. </a:t>
            </a:r>
            <a:r>
              <a:rPr lang="en-US" sz="2000" dirty="0">
                <a:solidFill>
                  <a:srgbClr val="0000FF"/>
                </a:solidFill>
              </a:rPr>
              <a:t>If during this section you find yourself experiencing a strong sense of déjà vu, relax—it’s real, not a glitch in the Matrix.</a:t>
            </a:r>
          </a:p>
        </p:txBody>
      </p:sp>
      <p:pic>
        <p:nvPicPr>
          <p:cNvPr id="1026" name="Picture 2" descr="Whoa Deja Vu Matrix Glitch GIF - Whoa Deja Vu Matrix Glitch Black Cat -  Discover &amp; Share GIFs">
            <a:extLst>
              <a:ext uri="{FF2B5EF4-FFF2-40B4-BE49-F238E27FC236}">
                <a16:creationId xmlns:a16="http://schemas.microsoft.com/office/drawing/2014/main" id="{474AD3C1-9FFB-7FF8-FA99-326B82D5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3" y="3886166"/>
            <a:ext cx="5679274" cy="22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B3AF3E0E-615A-6E6A-5CD2-186258BF9768}"/>
              </a:ext>
            </a:extLst>
          </p:cNvPr>
          <p:cNvSpPr/>
          <p:nvPr/>
        </p:nvSpPr>
        <p:spPr>
          <a:xfrm rot="5400000">
            <a:off x="3386758" y="-1383680"/>
            <a:ext cx="381000" cy="412308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F7F25E0D-094F-E170-93A4-4DA42448CED9}"/>
              </a:ext>
            </a:extLst>
          </p:cNvPr>
          <p:cNvSpPr/>
          <p:nvPr/>
        </p:nvSpPr>
        <p:spPr>
          <a:xfrm>
            <a:off x="3429000" y="944596"/>
            <a:ext cx="304800" cy="118897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727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40AB723B-A225-4D51-9564-C17C37F465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74755" name="Text Box 8">
            <a:extLst>
              <a:ext uri="{FF2B5EF4-FFF2-40B4-BE49-F238E27FC236}">
                <a16:creationId xmlns:a16="http://schemas.microsoft.com/office/drawing/2014/main" id="{BE7F572F-2949-408E-85F9-E11ADD9FA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4756" name="Slide Number Placeholder 1">
            <a:extLst>
              <a:ext uri="{FF2B5EF4-FFF2-40B4-BE49-F238E27FC236}">
                <a16:creationId xmlns:a16="http://schemas.microsoft.com/office/drawing/2014/main" id="{4C06F821-6A31-4D43-9211-83FC9021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1AD12-8191-41F3-A907-8E2C6D22EC3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000"/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79F4358C-6802-44F5-932C-B02AB7A49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>
            <a:extLst>
              <a:ext uri="{FF2B5EF4-FFF2-40B4-BE49-F238E27FC236}">
                <a16:creationId xmlns:a16="http://schemas.microsoft.com/office/drawing/2014/main" id="{C9FDD213-CE29-4B26-A01B-9E3B66D68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1524000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 </a:t>
            </a:r>
            <a:r>
              <a:rPr lang="en-US" altLang="en-US">
                <a:solidFill>
                  <a:srgbClr val="0000FF"/>
                </a:solidFill>
              </a:rPr>
              <a:t>condition</a:t>
            </a:r>
          </a:p>
        </p:txBody>
      </p:sp>
      <p:sp>
        <p:nvSpPr>
          <p:cNvPr id="75779" name="Text Box 6">
            <a:extLst>
              <a:ext uri="{FF2B5EF4-FFF2-40B4-BE49-F238E27FC236}">
                <a16:creationId xmlns:a16="http://schemas.microsoft.com/office/drawing/2014/main" id="{C5596DD4-BC76-4C13-B72E-880C03413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5780" name="Slide Number Placeholder 1">
            <a:extLst>
              <a:ext uri="{FF2B5EF4-FFF2-40B4-BE49-F238E27FC236}">
                <a16:creationId xmlns:a16="http://schemas.microsoft.com/office/drawing/2014/main" id="{B16BF0EF-7C46-4C6B-9021-4200A0A1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AE6189-C169-4576-96AF-FA722162F53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US" altLang="en-US" sz="1000"/>
          </a:p>
        </p:txBody>
      </p:sp>
      <p:sp>
        <p:nvSpPr>
          <p:cNvPr id="75781" name="Rectangle 3">
            <a:extLst>
              <a:ext uri="{FF2B5EF4-FFF2-40B4-BE49-F238E27FC236}">
                <a16:creationId xmlns:a16="http://schemas.microsoft.com/office/drawing/2014/main" id="{2C10F281-8406-4C60-BB19-FF27840D9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90A640B-0567-4ADA-A7FC-CC722CA1F1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 </a:t>
            </a:r>
            <a:r>
              <a:rPr lang="en-US" altLang="en-US">
                <a:solidFill>
                  <a:srgbClr val="0000FF"/>
                </a:solidFill>
              </a:rPr>
              <a:t>condition</a:t>
            </a:r>
          </a:p>
          <a:p>
            <a:pPr eaLnBrk="1" hangingPunct="1"/>
            <a:r>
              <a:rPr lang="en-US" altLang="en-US"/>
              <a:t>VKH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</a:t>
            </a:r>
            <a:r>
              <a:rPr lang="en-US" altLang="en-US" b="1"/>
              <a:t>absent</a:t>
            </a:r>
            <a:r>
              <a:rPr lang="en-US" altLang="en-US"/>
              <a:t>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history</a:t>
            </a:r>
            <a:endParaRPr lang="en-US" altLang="en-US" i="1"/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6AE88021-3CEF-4302-A156-CD395F26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063C785F-2856-4E2B-8D6B-F5EC7911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3E4205EC-39CF-42C6-BF8C-18846DD88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F70A97D9-81A6-436E-93F6-F782BE2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6807" name="Slide Number Placeholder 1">
            <a:extLst>
              <a:ext uri="{FF2B5EF4-FFF2-40B4-BE49-F238E27FC236}">
                <a16:creationId xmlns:a16="http://schemas.microsoft.com/office/drawing/2014/main" id="{01B3B3DF-E0D2-4342-AA12-F2E680D7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E945C5-8D54-491D-9BB2-FEEFEE515FC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000"/>
          </a:p>
        </p:txBody>
      </p:sp>
      <p:sp>
        <p:nvSpPr>
          <p:cNvPr id="76808" name="Rectangle 3">
            <a:extLst>
              <a:ext uri="{FF2B5EF4-FFF2-40B4-BE49-F238E27FC236}">
                <a16:creationId xmlns:a16="http://schemas.microsoft.com/office/drawing/2014/main" id="{75D83AFA-D69C-4531-B259-D8C1C17C1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4DD57AEB-7741-4468-ABAC-FD96BB776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7827" name="Rectangle 5">
            <a:extLst>
              <a:ext uri="{FF2B5EF4-FFF2-40B4-BE49-F238E27FC236}">
                <a16:creationId xmlns:a16="http://schemas.microsoft.com/office/drawing/2014/main" id="{A191D3E3-7D47-439F-A4BE-D7269C44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7828" name="Rectangle 6">
            <a:extLst>
              <a:ext uri="{FF2B5EF4-FFF2-40B4-BE49-F238E27FC236}">
                <a16:creationId xmlns:a16="http://schemas.microsoft.com/office/drawing/2014/main" id="{2BD25009-F5B6-4D5C-9EB9-7E692FC1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86293A24-5F13-411C-89CF-68A81296A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 </a:t>
            </a:r>
            <a:r>
              <a:rPr lang="en-US" altLang="en-US">
                <a:solidFill>
                  <a:srgbClr val="0000FF"/>
                </a:solidFill>
              </a:rPr>
              <a:t>condition</a:t>
            </a:r>
          </a:p>
          <a:p>
            <a:pPr eaLnBrk="1" hangingPunct="1"/>
            <a:r>
              <a:rPr lang="en-US" altLang="en-US"/>
              <a:t>VKH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</a:t>
            </a:r>
            <a:r>
              <a:rPr lang="en-US" altLang="en-US" b="1"/>
              <a:t>absent</a:t>
            </a:r>
            <a:r>
              <a:rPr lang="en-US" altLang="en-US"/>
              <a:t>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history</a:t>
            </a:r>
            <a:endParaRPr lang="en-US" altLang="en-US" i="1"/>
          </a:p>
        </p:txBody>
      </p:sp>
      <p:sp>
        <p:nvSpPr>
          <p:cNvPr id="77830" name="Text Box 3">
            <a:extLst>
              <a:ext uri="{FF2B5EF4-FFF2-40B4-BE49-F238E27FC236}">
                <a16:creationId xmlns:a16="http://schemas.microsoft.com/office/drawing/2014/main" id="{CD80B344-695D-4A2A-98AA-4B3D8806B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7831" name="Slide Number Placeholder 1">
            <a:extLst>
              <a:ext uri="{FF2B5EF4-FFF2-40B4-BE49-F238E27FC236}">
                <a16:creationId xmlns:a16="http://schemas.microsoft.com/office/drawing/2014/main" id="{19CFFAD6-B7DD-4FF4-8369-A114FC0A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17EEFF-34ED-444A-9432-19F260D47C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000"/>
          </a:p>
        </p:txBody>
      </p:sp>
      <p:sp>
        <p:nvSpPr>
          <p:cNvPr id="77832" name="Rectangle 3">
            <a:extLst>
              <a:ext uri="{FF2B5EF4-FFF2-40B4-BE49-F238E27FC236}">
                <a16:creationId xmlns:a16="http://schemas.microsoft.com/office/drawing/2014/main" id="{687C34DC-7193-4D21-BDEE-A7031F8DA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CEAFC090-A93E-4F9F-AF22-DBE9AC3D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8851" name="Rectangle 5">
            <a:extLst>
              <a:ext uri="{FF2B5EF4-FFF2-40B4-BE49-F238E27FC236}">
                <a16:creationId xmlns:a16="http://schemas.microsoft.com/office/drawing/2014/main" id="{1A537496-DC66-46CF-9100-D2ED3FE1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F80322F2-B322-47A1-A8BE-AB3D1996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EB11E0C5-362F-4B10-A9CD-DF983DABE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</a:t>
            </a:r>
            <a:r>
              <a:rPr lang="en-US" altLang="en-US" b="1" dirty="0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8854" name="Text Box 3">
            <a:extLst>
              <a:ext uri="{FF2B5EF4-FFF2-40B4-BE49-F238E27FC236}">
                <a16:creationId xmlns:a16="http://schemas.microsoft.com/office/drawing/2014/main" id="{66689620-2D3A-41AD-842D-12512CC0C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8855" name="Slide Number Placeholder 1">
            <a:extLst>
              <a:ext uri="{FF2B5EF4-FFF2-40B4-BE49-F238E27FC236}">
                <a16:creationId xmlns:a16="http://schemas.microsoft.com/office/drawing/2014/main" id="{DC077D13-64DE-42AF-9D11-2A50E754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D54352-7E68-4FC8-B86E-16C488CAED9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000"/>
          </a:p>
        </p:txBody>
      </p:sp>
      <p:sp>
        <p:nvSpPr>
          <p:cNvPr id="78856" name="TextBox 7">
            <a:extLst>
              <a:ext uri="{FF2B5EF4-FFF2-40B4-BE49-F238E27FC236}">
                <a16:creationId xmlns:a16="http://schemas.microsoft.com/office/drawing/2014/main" id="{7C322A50-E620-4295-803F-0E28D99D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603500"/>
            <a:ext cx="40862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Is it granulomatous, or nongranulomatous?</a:t>
            </a:r>
          </a:p>
          <a:p>
            <a:r>
              <a:rPr lang="en-US" altLang="en-US" sz="1600" b="1">
                <a:solidFill>
                  <a:srgbClr val="FFC000"/>
                </a:solidFill>
              </a:rPr>
              <a:t>Granulomatous</a:t>
            </a:r>
          </a:p>
        </p:txBody>
      </p:sp>
      <p:sp>
        <p:nvSpPr>
          <p:cNvPr id="78857" name="Rectangle 3">
            <a:extLst>
              <a:ext uri="{FF2B5EF4-FFF2-40B4-BE49-F238E27FC236}">
                <a16:creationId xmlns:a16="http://schemas.microsoft.com/office/drawing/2014/main" id="{2B35B7A9-DF2C-4492-BDF7-A1D7CF675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327F3A61-FFF4-48CC-8741-F0C31291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2C7A85CF-CF4E-4EAC-ABFD-1DD87FBD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24760195-BFF8-4174-ABCC-E89D96002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EB11E0C5-362F-4B10-A9CD-DF983DABE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</a:t>
            </a:r>
            <a:r>
              <a:rPr lang="en-US" altLang="en-US" b="1" dirty="0">
                <a:solidFill>
                  <a:srgbClr val="0000FF"/>
                </a:solidFill>
              </a:rPr>
              <a:t>panuveitis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9878" name="Text Box 3">
            <a:extLst>
              <a:ext uri="{FF2B5EF4-FFF2-40B4-BE49-F238E27FC236}">
                <a16:creationId xmlns:a16="http://schemas.microsoft.com/office/drawing/2014/main" id="{621A78C9-FD15-42E9-ADF1-EB7C4B0C1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79879" name="Slide Number Placeholder 1">
            <a:extLst>
              <a:ext uri="{FF2B5EF4-FFF2-40B4-BE49-F238E27FC236}">
                <a16:creationId xmlns:a16="http://schemas.microsoft.com/office/drawing/2014/main" id="{25ACC6FB-199E-4ED9-813C-33B721FB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C45287-CB00-4068-9471-04EA986078E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000"/>
          </a:p>
        </p:txBody>
      </p:sp>
      <p:sp>
        <p:nvSpPr>
          <p:cNvPr id="79880" name="TextBox 7">
            <a:extLst>
              <a:ext uri="{FF2B5EF4-FFF2-40B4-BE49-F238E27FC236}">
                <a16:creationId xmlns:a16="http://schemas.microsoft.com/office/drawing/2014/main" id="{262D460C-BB57-4927-9CE8-7913FF6E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603500"/>
            <a:ext cx="4086225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FF"/>
                </a:solidFill>
              </a:rPr>
              <a:t>Is it granulomatous, or nongranulomatous?</a:t>
            </a:r>
          </a:p>
          <a:p>
            <a:r>
              <a:rPr lang="en-US" altLang="en-US" sz="1600" b="1">
                <a:solidFill>
                  <a:srgbClr val="0000FF"/>
                </a:solidFill>
              </a:rPr>
              <a:t>Granulomatous</a:t>
            </a:r>
          </a:p>
        </p:txBody>
      </p:sp>
      <p:sp>
        <p:nvSpPr>
          <p:cNvPr id="79881" name="Rectangle 3">
            <a:extLst>
              <a:ext uri="{FF2B5EF4-FFF2-40B4-BE49-F238E27FC236}">
                <a16:creationId xmlns:a16="http://schemas.microsoft.com/office/drawing/2014/main" id="{DC7FBAC5-07C1-4B55-8A4D-025465C2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280ABB8-1713-4190-A27A-0A3142A8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3D7E70B-7E38-4582-9CC4-1C2EFB020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DDF7EDB-3A55-4801-A661-43546E47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73771541-2A84-415E-8BC6-C2FE1E016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 </a:t>
            </a:r>
            <a:r>
              <a:rPr lang="en-US" altLang="en-US">
                <a:solidFill>
                  <a:srgbClr val="0000FF"/>
                </a:solidFill>
              </a:rPr>
              <a:t>condition</a:t>
            </a:r>
          </a:p>
          <a:p>
            <a:pPr eaLnBrk="1" hangingPunct="1"/>
            <a:r>
              <a:rPr lang="en-US" altLang="en-US"/>
              <a:t>VKH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</a:t>
            </a:r>
            <a:r>
              <a:rPr lang="en-US" altLang="en-US" b="1"/>
              <a:t>absent</a:t>
            </a:r>
            <a:r>
              <a:rPr lang="en-US" altLang="en-US"/>
              <a:t>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history</a:t>
            </a:r>
            <a:endParaRPr lang="en-US" altLang="en-US" i="1"/>
          </a:p>
          <a:p>
            <a:pPr eaLnBrk="1" hangingPunct="1"/>
            <a:r>
              <a:rPr lang="en-US" altLang="en-US"/>
              <a:t>What is the cause of VKH? </a:t>
            </a:r>
            <a:r>
              <a:rPr lang="en-US" altLang="en-US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80902" name="Text Box 6">
            <a:extLst>
              <a:ext uri="{FF2B5EF4-FFF2-40B4-BE49-F238E27FC236}">
                <a16:creationId xmlns:a16="http://schemas.microsoft.com/office/drawing/2014/main" id="{C7CF11A7-9CDB-4FB3-A837-A14244100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0903" name="Slide Number Placeholder 1">
            <a:extLst>
              <a:ext uri="{FF2B5EF4-FFF2-40B4-BE49-F238E27FC236}">
                <a16:creationId xmlns:a16="http://schemas.microsoft.com/office/drawing/2014/main" id="{1075B3C2-BBE1-448F-8E29-9B44E33C7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622DEE-C6C8-4FCC-A4DA-5F80323974F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000"/>
          </a:p>
        </p:txBody>
      </p:sp>
      <p:sp>
        <p:nvSpPr>
          <p:cNvPr id="80904" name="Rectangle 3">
            <a:extLst>
              <a:ext uri="{FF2B5EF4-FFF2-40B4-BE49-F238E27FC236}">
                <a16:creationId xmlns:a16="http://schemas.microsoft.com/office/drawing/2014/main" id="{4EA8A784-F943-4384-8915-CC0D82FBC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4D1B369D-9582-47C5-A610-400BE7972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498015C-D1F7-4B93-94D6-4BF130B46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5833B8C-E296-4DE0-A656-8A93B44C7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88CB119B-5E1E-4B35-8606-841E7F886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/>
            <a:r>
              <a:rPr lang="en-US" altLang="en-US"/>
              <a:t>Is VKH a unilateral, or bilateral disease?                </a:t>
            </a:r>
            <a:r>
              <a:rPr lang="en-US" altLang="en-US">
                <a:solidFill>
                  <a:srgbClr val="0000FF"/>
                </a:solidFill>
              </a:rPr>
              <a:t>It is a </a:t>
            </a:r>
            <a:r>
              <a:rPr lang="en-US" altLang="en-US" b="1">
                <a:solidFill>
                  <a:srgbClr val="0000FF"/>
                </a:solidFill>
              </a:rPr>
              <a:t>bilateral </a:t>
            </a:r>
            <a:r>
              <a:rPr lang="en-US" altLang="en-US">
                <a:solidFill>
                  <a:srgbClr val="0000FF"/>
                </a:solidFill>
              </a:rPr>
              <a:t>condition</a:t>
            </a:r>
          </a:p>
          <a:p>
            <a:pPr eaLnBrk="1" hangingPunct="1"/>
            <a:r>
              <a:rPr lang="en-US" altLang="en-US"/>
              <a:t>VKH is a bilateral </a:t>
            </a:r>
            <a:r>
              <a:rPr lang="en-US" altLang="en-US">
                <a:solidFill>
                  <a:srgbClr val="0000FF"/>
                </a:solidFill>
              </a:rPr>
              <a:t>panuveitis</a:t>
            </a:r>
            <a:r>
              <a:rPr lang="en-US" altLang="en-US"/>
              <a:t> </a:t>
            </a:r>
            <a:r>
              <a:rPr lang="en-US" altLang="en-US" b="1"/>
              <a:t>absent</a:t>
            </a:r>
            <a:r>
              <a:rPr lang="en-US" altLang="en-US"/>
              <a:t> ocular </a:t>
            </a:r>
            <a:r>
              <a:rPr lang="en-US" altLang="en-US">
                <a:solidFill>
                  <a:srgbClr val="0000FF"/>
                </a:solidFill>
              </a:rPr>
              <a:t>injury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00FF"/>
                </a:solidFill>
              </a:rPr>
              <a:t>surgery</a:t>
            </a:r>
            <a:r>
              <a:rPr lang="en-US" altLang="en-US"/>
              <a:t> history</a:t>
            </a:r>
            <a:endParaRPr lang="en-US" altLang="en-US" i="1"/>
          </a:p>
          <a:p>
            <a:pPr eaLnBrk="1" hangingPunct="1"/>
            <a:r>
              <a:rPr lang="en-US" altLang="en-US"/>
              <a:t>What is the cause of VKH? </a:t>
            </a:r>
            <a:r>
              <a:rPr lang="en-US" altLang="en-US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CFFDF203-FBB7-4D6F-887A-273E4FFA7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1927" name="Slide Number Placeholder 1">
            <a:extLst>
              <a:ext uri="{FF2B5EF4-FFF2-40B4-BE49-F238E27FC236}">
                <a16:creationId xmlns:a16="http://schemas.microsoft.com/office/drawing/2014/main" id="{6EF64B07-5ABC-4945-9CC0-424A20E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505831-6EEF-4AFB-AEC8-6BD86E25402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000"/>
          </a:p>
        </p:txBody>
      </p:sp>
      <p:sp>
        <p:nvSpPr>
          <p:cNvPr id="81928" name="Rectangle 3">
            <a:extLst>
              <a:ext uri="{FF2B5EF4-FFF2-40B4-BE49-F238E27FC236}">
                <a16:creationId xmlns:a16="http://schemas.microsoft.com/office/drawing/2014/main" id="{C42B5247-1B5D-4AB9-A828-842FE830B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2FBC7866-EB4E-45B5-981D-D9AAF666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AEB84B5-0C34-48B3-90FE-29683C53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E7E13E8-C15A-4E81-B0B9-8BC7995D7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39A228E4-072A-4173-AE74-42AD34544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2951" name="Slide Number Placeholder 1">
            <a:extLst>
              <a:ext uri="{FF2B5EF4-FFF2-40B4-BE49-F238E27FC236}">
                <a16:creationId xmlns:a16="http://schemas.microsoft.com/office/drawing/2014/main" id="{FD8AD8F9-9CBA-44E0-AC57-01E8F7F2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AA18D4-F0F9-4601-BA5D-364FA4D663B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2953" name="Rectangle 3">
            <a:extLst>
              <a:ext uri="{FF2B5EF4-FFF2-40B4-BE49-F238E27FC236}">
                <a16:creationId xmlns:a16="http://schemas.microsoft.com/office/drawing/2014/main" id="{CA18E66B-B54C-406F-9B5A-5F3E59CBFF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A8CAA84-946F-4B1D-B30A-0FC3422AA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6C41E0B6-275C-45EC-82E6-493873834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4" name="Rectangle 6">
            <a:extLst>
              <a:ext uri="{FF2B5EF4-FFF2-40B4-BE49-F238E27FC236}">
                <a16:creationId xmlns:a16="http://schemas.microsoft.com/office/drawing/2014/main" id="{AEA7699C-9484-4102-B890-A96B3107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0246" name="Text Box 3">
            <a:extLst>
              <a:ext uri="{FF2B5EF4-FFF2-40B4-BE49-F238E27FC236}">
                <a16:creationId xmlns:a16="http://schemas.microsoft.com/office/drawing/2014/main" id="{903F35A2-6A3C-46A0-9949-A45994479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0247" name="Slide Number Placeholder 1">
            <a:extLst>
              <a:ext uri="{FF2B5EF4-FFF2-40B4-BE49-F238E27FC236}">
                <a16:creationId xmlns:a16="http://schemas.microsoft.com/office/drawing/2014/main" id="{507E0CA8-8A0F-4450-A64D-6E8309F1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C03A3E-239C-4A73-9772-35A75ED951D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0248" name="TextBox 1">
            <a:extLst>
              <a:ext uri="{FF2B5EF4-FFF2-40B4-BE49-F238E27FC236}">
                <a16:creationId xmlns:a16="http://schemas.microsoft.com/office/drawing/2014/main" id="{089F8425-4C27-4A65-95C5-EE6EBCA82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solidFill>
                  <a:srgbClr val="0000FF"/>
                </a:solidFill>
              </a:rPr>
              <a:t>Which is a more common cause: Injury, or surgery?</a:t>
            </a:r>
            <a:endParaRPr lang="en-US" altLang="en-US" sz="1600" i="1" dirty="0">
              <a:solidFill>
                <a:srgbClr val="FF99FF"/>
              </a:solidFill>
            </a:endParaRPr>
          </a:p>
          <a:p>
            <a:r>
              <a:rPr lang="en-US" altLang="en-US" sz="1600" dirty="0">
                <a:solidFill>
                  <a:srgbClr val="FF99FF"/>
                </a:solidFill>
              </a:rPr>
              <a:t>Back in the day, it was injury by a mile. However, refinements in managing ocular trauma have reduced the post-trauma SO rate to below that after surgery</a:t>
            </a:r>
          </a:p>
        </p:txBody>
      </p:sp>
      <p:sp>
        <p:nvSpPr>
          <p:cNvPr id="10249" name="Rectangle 3">
            <a:extLst>
              <a:ext uri="{FF2B5EF4-FFF2-40B4-BE49-F238E27FC236}">
                <a16:creationId xmlns:a16="http://schemas.microsoft.com/office/drawing/2014/main" id="{E3265D3E-6C31-4B6E-A005-C55B757471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>
            <a:extLst>
              <a:ext uri="{FF2B5EF4-FFF2-40B4-BE49-F238E27FC236}">
                <a16:creationId xmlns:a16="http://schemas.microsoft.com/office/drawing/2014/main" id="{14877FE3-7900-41E3-80E9-AC6DB0CB7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9AC272E-6EDF-4AE9-AA18-5911F03C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8319F44-7316-43AF-A2A2-2E808288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9A0C81CE-97E5-4320-BF5E-A636EE1B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3975" name="Slide Number Placeholder 1">
            <a:extLst>
              <a:ext uri="{FF2B5EF4-FFF2-40B4-BE49-F238E27FC236}">
                <a16:creationId xmlns:a16="http://schemas.microsoft.com/office/drawing/2014/main" id="{1C8B298D-9E1A-4A17-B4E7-7AA03178B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F79625-600F-4ECD-B5F4-AA12CA862BC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3977" name="Rectangle 3">
            <a:extLst>
              <a:ext uri="{FF2B5EF4-FFF2-40B4-BE49-F238E27FC236}">
                <a16:creationId xmlns:a16="http://schemas.microsoft.com/office/drawing/2014/main" id="{6CFAE0FC-484C-4E89-BD8C-CF0E6E96C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>
            <a:extLst>
              <a:ext uri="{FF2B5EF4-FFF2-40B4-BE49-F238E27FC236}">
                <a16:creationId xmlns:a16="http://schemas.microsoft.com/office/drawing/2014/main" id="{8CB1A2C8-8278-4AE7-9F00-86744059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BD27DCCF-949B-47FA-B910-3B21E2CDF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632D882-3746-4ACD-B8CF-F32370A0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4998" name="Text Box 6">
            <a:extLst>
              <a:ext uri="{FF2B5EF4-FFF2-40B4-BE49-F238E27FC236}">
                <a16:creationId xmlns:a16="http://schemas.microsoft.com/office/drawing/2014/main" id="{60563034-93CE-46A5-B433-B376A1540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4999" name="Slide Number Placeholder 1">
            <a:extLst>
              <a:ext uri="{FF2B5EF4-FFF2-40B4-BE49-F238E27FC236}">
                <a16:creationId xmlns:a16="http://schemas.microsoft.com/office/drawing/2014/main" id="{A4DC0D26-22C6-41CF-BAF3-1DAC44DE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4AD249-1CC6-459E-8AF7-F185CA4E89D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This one we know--T-cells are the culprit</a:t>
            </a: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5001" name="Rectangle 3">
            <a:extLst>
              <a:ext uri="{FF2B5EF4-FFF2-40B4-BE49-F238E27FC236}">
                <a16:creationId xmlns:a16="http://schemas.microsoft.com/office/drawing/2014/main" id="{1C919571-44C1-4962-8B3D-BF9C824B5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>
            <a:extLst>
              <a:ext uri="{FF2B5EF4-FFF2-40B4-BE49-F238E27FC236}">
                <a16:creationId xmlns:a16="http://schemas.microsoft.com/office/drawing/2014/main" id="{B31FE75B-B0C9-4D24-BCA1-0DF4B5E02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D84DA18-A5B0-4D35-9F80-62398E8E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0BB3A126-C5FB-4961-953A-1ADE57DB4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CDA7FDA0-60D5-4EF1-ACD3-6199E4B5E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6023" name="Slide Number Placeholder 1">
            <a:extLst>
              <a:ext uri="{FF2B5EF4-FFF2-40B4-BE49-F238E27FC236}">
                <a16:creationId xmlns:a16="http://schemas.microsoft.com/office/drawing/2014/main" id="{A0069BB3-86FB-4061-9BB2-EE7B661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2DFB92-1F97-4047-9B43-5008432CCD4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6025" name="Rectangle 3">
            <a:extLst>
              <a:ext uri="{FF2B5EF4-FFF2-40B4-BE49-F238E27FC236}">
                <a16:creationId xmlns:a16="http://schemas.microsoft.com/office/drawing/2014/main" id="{50DD024A-51D1-4345-A4A6-D366F83DD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>
            <a:extLst>
              <a:ext uri="{FF2B5EF4-FFF2-40B4-BE49-F238E27FC236}">
                <a16:creationId xmlns:a16="http://schemas.microsoft.com/office/drawing/2014/main" id="{5F6DE108-2263-4E32-AB56-7192ECCD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E42EED6-CFB3-4F82-9807-888719531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843212AE-F1DA-4453-9643-818C733E1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430C71D2-4A1E-4272-B4E6-3E1B7ED5D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7047" name="Slide Number Placeholder 1">
            <a:extLst>
              <a:ext uri="{FF2B5EF4-FFF2-40B4-BE49-F238E27FC236}">
                <a16:creationId xmlns:a16="http://schemas.microsoft.com/office/drawing/2014/main" id="{C5621DA7-9FEE-4D26-B18F-02A6A1EE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1D29FF-F27F-4A4F-9195-46892EA10F3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what antigens are the T cells responding?</a:t>
            </a:r>
            <a:endParaRPr lang="en-US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7049" name="Rectangle 3">
            <a:extLst>
              <a:ext uri="{FF2B5EF4-FFF2-40B4-BE49-F238E27FC236}">
                <a16:creationId xmlns:a16="http://schemas.microsoft.com/office/drawing/2014/main" id="{9D6E2D72-6D6F-4C44-81A0-6C39A05BA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>
            <a:extLst>
              <a:ext uri="{FF2B5EF4-FFF2-40B4-BE49-F238E27FC236}">
                <a16:creationId xmlns:a16="http://schemas.microsoft.com/office/drawing/2014/main" id="{D0445AF2-6EA4-4295-8FE9-07D2DEFD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AD458BF6-BC89-4A75-A7C3-76B17C047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836272FC-AA8E-4623-8519-047B4BBD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id="{9D8DB9DB-72D3-4A7C-9F38-DDDE129D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8071" name="Slide Number Placeholder 1">
            <a:extLst>
              <a:ext uri="{FF2B5EF4-FFF2-40B4-BE49-F238E27FC236}">
                <a16:creationId xmlns:a16="http://schemas.microsoft.com/office/drawing/2014/main" id="{BC43B14B-6BB0-465A-8D97-6A0130AA6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AF0D5E-5F12-4E37-BF18-2D221B9C48F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C31D67-5F7B-4AB6-81DE-947B067E311A}"/>
              </a:ext>
            </a:extLst>
          </p:cNvPr>
          <p:cNvSpPr/>
          <p:nvPr/>
        </p:nvSpPr>
        <p:spPr>
          <a:xfrm>
            <a:off x="4191000" y="6172200"/>
            <a:ext cx="1143000" cy="26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</a:rPr>
              <a:t>type of cell</a:t>
            </a:r>
          </a:p>
        </p:txBody>
      </p:sp>
      <p:sp>
        <p:nvSpPr>
          <p:cNvPr id="88074" name="Rectangle 3">
            <a:extLst>
              <a:ext uri="{FF2B5EF4-FFF2-40B4-BE49-F238E27FC236}">
                <a16:creationId xmlns:a16="http://schemas.microsoft.com/office/drawing/2014/main" id="{DF6CAFA0-683E-47FF-98C1-39ADD9E71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Q/A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>
            <a:extLst>
              <a:ext uri="{FF2B5EF4-FFF2-40B4-BE49-F238E27FC236}">
                <a16:creationId xmlns:a16="http://schemas.microsoft.com/office/drawing/2014/main" id="{5511CA61-BCFE-4E5A-905A-37B7BBF82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587C884-9B1B-475D-9686-B678E9D5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EE5C44A-7D65-45FE-8A25-998C9873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D7F38328-0287-4067-9BDA-5438F235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9095" name="Slide Number Placeholder 1">
            <a:extLst>
              <a:ext uri="{FF2B5EF4-FFF2-40B4-BE49-F238E27FC236}">
                <a16:creationId xmlns:a16="http://schemas.microsoft.com/office/drawing/2014/main" id="{9FFF9B0D-AE30-4A17-B0BA-3E9D33CD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D9F5-8F6E-4A37-B96C-8F85EAA436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rgbClr val="0000FF"/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rgbClr val="0000FF"/>
                </a:solidFill>
              </a:rPr>
              <a:t>The experimental evidence strongly suggests that the antigens in question are associated with  melanocytes</a:t>
            </a:r>
          </a:p>
        </p:txBody>
      </p:sp>
      <p:sp>
        <p:nvSpPr>
          <p:cNvPr id="89097" name="Rectangle 3">
            <a:extLst>
              <a:ext uri="{FF2B5EF4-FFF2-40B4-BE49-F238E27FC236}">
                <a16:creationId xmlns:a16="http://schemas.microsoft.com/office/drawing/2014/main" id="{184187C1-DFB1-4D26-9019-CDA8EE8D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>
            <a:extLst>
              <a:ext uri="{FF2B5EF4-FFF2-40B4-BE49-F238E27FC236}">
                <a16:creationId xmlns:a16="http://schemas.microsoft.com/office/drawing/2014/main" id="{5511CA61-BCFE-4E5A-905A-37B7BBF82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14600"/>
            <a:ext cx="1371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587C884-9B1B-475D-9686-B678E9D57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0574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EE5C44A-7D65-45FE-8A25-998C9873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0574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C588499C-8BA7-4A2E-B9BF-86B7F32C9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VKH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condition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VKH is a bilateral panuveitis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absent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ocular injury or surgery history</a:t>
            </a:r>
            <a:endParaRPr lang="en-US" altLang="en-US" i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What is </a:t>
            </a:r>
            <a:r>
              <a:rPr lang="en-US" altLang="en-US" b="1" dirty="0"/>
              <a:t>the cause of VKH? </a:t>
            </a:r>
            <a:r>
              <a:rPr lang="en-US" altLang="en-US" b="1" dirty="0">
                <a:solidFill>
                  <a:srgbClr val="0000FF"/>
                </a:solidFill>
              </a:rPr>
              <a:t>Unknown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D7F38328-0287-4067-9BDA-5438F235D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89095" name="Slide Number Placeholder 1">
            <a:extLst>
              <a:ext uri="{FF2B5EF4-FFF2-40B4-BE49-F238E27FC236}">
                <a16:creationId xmlns:a16="http://schemas.microsoft.com/office/drawing/2014/main" id="{9FFF9B0D-AE30-4A17-B0BA-3E9D33CD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9CD9F5-8F6E-4A37-B96C-8F85EAA436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ABF07-4640-47C7-9468-4B96BE118E41}"/>
              </a:ext>
            </a:extLst>
          </p:cNvPr>
          <p:cNvSpPr txBox="1"/>
          <p:nvPr/>
        </p:nvSpPr>
        <p:spPr>
          <a:xfrm>
            <a:off x="1416050" y="3689350"/>
            <a:ext cx="6235700" cy="2800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That said, we are not completely in the dark vis a vis etiology, so…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Is it infectious, or noninfectious?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Most experts are convinced it is noninfectious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Ok, so it’s immune-related. Is it T-cell, or B-cell mediated?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This one we know—T-cells are the culprit</a:t>
            </a:r>
          </a:p>
          <a:p>
            <a:pPr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To what antigens are the T cells responding?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The experimental evidence strongly suggests that </a:t>
            </a:r>
            <a:r>
              <a:rPr lang="en-US" sz="1600" b="1" dirty="0">
                <a:solidFill>
                  <a:srgbClr val="0000FF"/>
                </a:solidFill>
              </a:rPr>
              <a:t>the antigens in question are associated with  melanocytes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BCF75-F879-6A4C-3A54-FF34F48685A5}"/>
              </a:ext>
            </a:extLst>
          </p:cNvPr>
          <p:cNvSpPr txBox="1"/>
          <p:nvPr/>
        </p:nvSpPr>
        <p:spPr>
          <a:xfrm>
            <a:off x="1314450" y="5089525"/>
            <a:ext cx="6515099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As a prominent AAO source puts it, </a:t>
            </a:r>
            <a:r>
              <a:rPr lang="en-US" sz="2000" i="1" dirty="0"/>
              <a:t>“both [SO and VKH] represent an autoimmune response to tissue pigment”</a:t>
            </a:r>
          </a:p>
        </p:txBody>
      </p:sp>
    </p:spTree>
    <p:extLst>
      <p:ext uri="{BB962C8B-B14F-4D97-AF65-F5344CB8AC3E}">
        <p14:creationId xmlns:p14="http://schemas.microsoft.com/office/powerpoint/2010/main" val="26371495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1181FFC-16A1-47B8-9FA0-14AC3E545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endParaRPr lang="en-US" altLang="en-US">
              <a:solidFill>
                <a:schemeClr val="bg1"/>
              </a:solidFill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92163" name="Rectangle 4">
            <a:extLst>
              <a:ext uri="{FF2B5EF4-FFF2-40B4-BE49-F238E27FC236}">
                <a16:creationId xmlns:a16="http://schemas.microsoft.com/office/drawing/2014/main" id="{C106E937-BED0-4396-BDE7-3D4693F4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2164" name="Text Box 10">
            <a:extLst>
              <a:ext uri="{FF2B5EF4-FFF2-40B4-BE49-F238E27FC236}">
                <a16:creationId xmlns:a16="http://schemas.microsoft.com/office/drawing/2014/main" id="{F26EA9D8-7C02-4DCE-BB7C-606616D2E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2165" name="Slide Number Placeholder 1">
            <a:extLst>
              <a:ext uri="{FF2B5EF4-FFF2-40B4-BE49-F238E27FC236}">
                <a16:creationId xmlns:a16="http://schemas.microsoft.com/office/drawing/2014/main" id="{DEC0D445-301D-4469-973D-532BBC48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6E9644-931B-46F7-AA36-C2DADAEDEB0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/>
          </a:p>
        </p:txBody>
      </p:sp>
      <p:sp>
        <p:nvSpPr>
          <p:cNvPr id="92166" name="Rectangle 3">
            <a:extLst>
              <a:ext uri="{FF2B5EF4-FFF2-40B4-BE49-F238E27FC236}">
                <a16:creationId xmlns:a16="http://schemas.microsoft.com/office/drawing/2014/main" id="{B4ACD710-4B11-4EA8-8BDF-F84F37295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>
            <a:extLst>
              <a:ext uri="{FF2B5EF4-FFF2-40B4-BE49-F238E27FC236}">
                <a16:creationId xmlns:a16="http://schemas.microsoft.com/office/drawing/2014/main" id="{D7D352F4-4269-41C7-9344-C762AB67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EB0BF00-28E0-4B2C-B009-83F4BD458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</p:txBody>
      </p:sp>
      <p:sp>
        <p:nvSpPr>
          <p:cNvPr id="93188" name="Text Box 9">
            <a:extLst>
              <a:ext uri="{FF2B5EF4-FFF2-40B4-BE49-F238E27FC236}">
                <a16:creationId xmlns:a16="http://schemas.microsoft.com/office/drawing/2014/main" id="{A1AE926E-4410-45B9-B01D-C2FD332F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3189" name="Slide Number Placeholder 1">
            <a:extLst>
              <a:ext uri="{FF2B5EF4-FFF2-40B4-BE49-F238E27FC236}">
                <a16:creationId xmlns:a16="http://schemas.microsoft.com/office/drawing/2014/main" id="{3CE49707-AE62-46FC-AB40-A76EFDB2F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F27393-5480-4346-8C0C-B838E9452AD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000"/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3E942F9D-65C8-4BF2-B048-49762DDDB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7B9F73DF-D131-4415-B545-D41C28528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70410FE-A5EA-4224-B550-5AB371A7F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</p:txBody>
      </p:sp>
      <p:sp>
        <p:nvSpPr>
          <p:cNvPr id="94212" name="Text Box 9">
            <a:extLst>
              <a:ext uri="{FF2B5EF4-FFF2-40B4-BE49-F238E27FC236}">
                <a16:creationId xmlns:a16="http://schemas.microsoft.com/office/drawing/2014/main" id="{39B05933-811C-4787-B126-91A7F2F4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4213" name="Rectangle 4">
            <a:extLst>
              <a:ext uri="{FF2B5EF4-FFF2-40B4-BE49-F238E27FC236}">
                <a16:creationId xmlns:a16="http://schemas.microsoft.com/office/drawing/2014/main" id="{142C9C62-3DC1-4562-A715-E36A4FD0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4214" name="Slide Number Placeholder 1">
            <a:extLst>
              <a:ext uri="{FF2B5EF4-FFF2-40B4-BE49-F238E27FC236}">
                <a16:creationId xmlns:a16="http://schemas.microsoft.com/office/drawing/2014/main" id="{2764F235-E27F-4024-B531-0BAC8DFE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A45173-949B-459C-83E7-5000DA1D3A7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000"/>
          </a:p>
        </p:txBody>
      </p:sp>
      <p:sp>
        <p:nvSpPr>
          <p:cNvPr id="94215" name="Rectangle 3">
            <a:extLst>
              <a:ext uri="{FF2B5EF4-FFF2-40B4-BE49-F238E27FC236}">
                <a16:creationId xmlns:a16="http://schemas.microsoft.com/office/drawing/2014/main" id="{386CAA91-6A26-48DF-849F-DD21BA973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B9DBDB64-178C-4633-AC9D-EF0AD099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05000"/>
            <a:ext cx="1752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243E366F-F475-496F-BCCE-108ADC44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9906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1268" name="Rectangle 6">
            <a:extLst>
              <a:ext uri="{FF2B5EF4-FFF2-40B4-BE49-F238E27FC236}">
                <a16:creationId xmlns:a16="http://schemas.microsoft.com/office/drawing/2014/main" id="{EF91BB67-FBB4-4034-8850-C803CBE8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362200"/>
            <a:ext cx="12954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7173" name="Rectangle 2">
            <a:extLst>
              <a:ext uri="{FF2B5EF4-FFF2-40B4-BE49-F238E27FC236}">
                <a16:creationId xmlns:a16="http://schemas.microsoft.com/office/drawing/2014/main" id="{A940CE3E-82B1-4214-B400-1B377015D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Is SO a unilateral, or bilateral disease?                It is a </a:t>
            </a:r>
            <a:r>
              <a:rPr lang="en-US" altLang="en-US" b="1" dirty="0">
                <a:solidFill>
                  <a:schemeClr val="bg1">
                    <a:lumMod val="75000"/>
                  </a:schemeClr>
                </a:solidFill>
              </a:rPr>
              <a:t>bilateral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condition</a:t>
            </a:r>
            <a:endParaRPr lang="en-US" alt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SO is a bilateral panuveitis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following ocular </a:t>
            </a:r>
            <a:r>
              <a:rPr lang="en-US" altLang="en-US" b="1" dirty="0">
                <a:solidFill>
                  <a:srgbClr val="0000FF"/>
                </a:solidFill>
              </a:rPr>
              <a:t>injury or surgery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 one eye</a:t>
            </a: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61F94E07-BA9B-444B-879B-406731F6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550" y="188913"/>
            <a:ext cx="5099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Sympathetic Ophthalmia (SO): Wadda ya know?</a:t>
            </a:r>
          </a:p>
        </p:txBody>
      </p:sp>
      <p:sp>
        <p:nvSpPr>
          <p:cNvPr id="11271" name="Slide Number Placeholder 1">
            <a:extLst>
              <a:ext uri="{FF2B5EF4-FFF2-40B4-BE49-F238E27FC236}">
                <a16:creationId xmlns:a16="http://schemas.microsoft.com/office/drawing/2014/main" id="{4F20DDAB-8589-4568-AB2C-E6CAD37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242FCF-7D56-471C-BFA5-EF52A35835A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11272" name="TextBox 1">
            <a:extLst>
              <a:ext uri="{FF2B5EF4-FFF2-40B4-BE49-F238E27FC236}">
                <a16:creationId xmlns:a16="http://schemas.microsoft.com/office/drawing/2014/main" id="{BAB6F121-9B76-4D58-8E8C-3F23FCFB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890838"/>
            <a:ext cx="5715000" cy="107632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>
                <a:solidFill>
                  <a:srgbClr val="0000FF"/>
                </a:solidFill>
              </a:rPr>
              <a:t>Which is a more common cause: Injury, or surgery?</a:t>
            </a:r>
          </a:p>
          <a:p>
            <a:r>
              <a:rPr lang="en-US" altLang="en-US" sz="1600" dirty="0">
                <a:solidFill>
                  <a:srgbClr val="0000FF"/>
                </a:solidFill>
              </a:rPr>
              <a:t>Back in the day, it was injury by a mile</a:t>
            </a:r>
            <a:r>
              <a:rPr lang="en-US" altLang="en-US" sz="1600" dirty="0">
                <a:solidFill>
                  <a:srgbClr val="FF99FF"/>
                </a:solidFill>
              </a:rPr>
              <a:t>. However, refinements in managing ocular trauma have reduced the post-trauma SO rate such that it is now </a:t>
            </a:r>
            <a:r>
              <a:rPr lang="en-US" altLang="en-US" sz="1600" b="1" dirty="0">
                <a:solidFill>
                  <a:srgbClr val="FF99FF"/>
                </a:solidFill>
              </a:rPr>
              <a:t>below</a:t>
            </a:r>
            <a:r>
              <a:rPr lang="en-US" altLang="en-US" sz="1600" dirty="0">
                <a:solidFill>
                  <a:srgbClr val="FF99FF"/>
                </a:solidFill>
              </a:rPr>
              <a:t> that after surgery.</a:t>
            </a:r>
          </a:p>
        </p:txBody>
      </p:sp>
      <p:sp>
        <p:nvSpPr>
          <p:cNvPr id="11273" name="Rectangle 3">
            <a:extLst>
              <a:ext uri="{FF2B5EF4-FFF2-40B4-BE49-F238E27FC236}">
                <a16:creationId xmlns:a16="http://schemas.microsoft.com/office/drawing/2014/main" id="{84A165C7-7BF3-4111-81A9-768CEC209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47D34AFE-7604-4312-861A-C06BCC3D7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9AC93CA-3551-4C5B-BC67-3DC20B17C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406D8C69-F497-4AEC-8CC6-8C0114E53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</p:txBody>
      </p:sp>
      <p:sp>
        <p:nvSpPr>
          <p:cNvPr id="95237" name="Text Box 9">
            <a:extLst>
              <a:ext uri="{FF2B5EF4-FFF2-40B4-BE49-F238E27FC236}">
                <a16:creationId xmlns:a16="http://schemas.microsoft.com/office/drawing/2014/main" id="{E3661171-AB79-43A0-8427-25ABC12C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5238" name="Slide Number Placeholder 1">
            <a:extLst>
              <a:ext uri="{FF2B5EF4-FFF2-40B4-BE49-F238E27FC236}">
                <a16:creationId xmlns:a16="http://schemas.microsoft.com/office/drawing/2014/main" id="{6DD31A6D-A5F6-4A88-B04C-27B2CE92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0B7287-C5A9-4D0E-B02F-141CD160969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en-US" sz="1000"/>
          </a:p>
        </p:txBody>
      </p:sp>
      <p:sp>
        <p:nvSpPr>
          <p:cNvPr id="95239" name="Rectangle 3">
            <a:extLst>
              <a:ext uri="{FF2B5EF4-FFF2-40B4-BE49-F238E27FC236}">
                <a16:creationId xmlns:a16="http://schemas.microsoft.com/office/drawing/2014/main" id="{72982FEA-16E8-42D0-AAAA-A4C57B252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C08C50A-D5D9-47DA-B31A-880759FF0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FAFAD4A-9BFF-49D6-9B68-9CF2CD24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8428B7EE-61DD-4AE8-9173-680DEAD3D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25D741E7-03C2-4471-99D5-EC7C2216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6262" name="Text Box 9">
            <a:extLst>
              <a:ext uri="{FF2B5EF4-FFF2-40B4-BE49-F238E27FC236}">
                <a16:creationId xmlns:a16="http://schemas.microsoft.com/office/drawing/2014/main" id="{C8867AF8-74DA-4D35-84BE-27899CD96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6263" name="Slide Number Placeholder 1">
            <a:extLst>
              <a:ext uri="{FF2B5EF4-FFF2-40B4-BE49-F238E27FC236}">
                <a16:creationId xmlns:a16="http://schemas.microsoft.com/office/drawing/2014/main" id="{BC1EFB79-DF99-4E75-8EA2-37B876D1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E1C858-0D74-4A7A-91D4-C06C415215F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altLang="en-US" sz="1000"/>
          </a:p>
        </p:txBody>
      </p:sp>
      <p:sp>
        <p:nvSpPr>
          <p:cNvPr id="96264" name="Rectangle 3">
            <a:extLst>
              <a:ext uri="{FF2B5EF4-FFF2-40B4-BE49-F238E27FC236}">
                <a16:creationId xmlns:a16="http://schemas.microsoft.com/office/drawing/2014/main" id="{63AE0C15-9C29-48BA-9882-95B583179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>
            <a:extLst>
              <a:ext uri="{FF2B5EF4-FFF2-40B4-BE49-F238E27FC236}">
                <a16:creationId xmlns:a16="http://schemas.microsoft.com/office/drawing/2014/main" id="{DF05012D-B105-44E8-9F66-98B4CC1F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6488E06-A75C-489B-8983-CC31487E9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04549331-4833-4467-B52D-C7CEB1832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7285" name="Rectangle 4">
            <a:extLst>
              <a:ext uri="{FF2B5EF4-FFF2-40B4-BE49-F238E27FC236}">
                <a16:creationId xmlns:a16="http://schemas.microsoft.com/office/drawing/2014/main" id="{36472E58-6305-42CE-9C86-7623440BB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</p:txBody>
      </p:sp>
      <p:sp>
        <p:nvSpPr>
          <p:cNvPr id="97286" name="Text Box 9">
            <a:extLst>
              <a:ext uri="{FF2B5EF4-FFF2-40B4-BE49-F238E27FC236}">
                <a16:creationId xmlns:a16="http://schemas.microsoft.com/office/drawing/2014/main" id="{03F5F9A6-7617-4CC4-87F9-C8FBEDA3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7287" name="Slide Number Placeholder 1">
            <a:extLst>
              <a:ext uri="{FF2B5EF4-FFF2-40B4-BE49-F238E27FC236}">
                <a16:creationId xmlns:a16="http://schemas.microsoft.com/office/drawing/2014/main" id="{A75DC1FC-E01C-49E3-8B05-44DC1A9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EDE3E4-4912-4E9E-B527-9C259E03700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en-US" sz="1000"/>
          </a:p>
        </p:txBody>
      </p:sp>
      <p:sp>
        <p:nvSpPr>
          <p:cNvPr id="97288" name="Rectangle 3">
            <a:extLst>
              <a:ext uri="{FF2B5EF4-FFF2-40B4-BE49-F238E27FC236}">
                <a16:creationId xmlns:a16="http://schemas.microsoft.com/office/drawing/2014/main" id="{C0BD9F89-37BB-4918-8A51-7CC3BFBBF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6192932-E9DD-4D2D-9DD6-659DB93D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15ADECD-18FF-48A8-A7C0-2BBAAE6D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C70C6C2D-0094-48C0-AA85-EAD561968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E9FC7F23-F0D5-4F64-9534-9B6A995D4F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A95F8F79-1FA4-4946-90BE-E081C79EE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8311" name="Text Box 9">
            <a:extLst>
              <a:ext uri="{FF2B5EF4-FFF2-40B4-BE49-F238E27FC236}">
                <a16:creationId xmlns:a16="http://schemas.microsoft.com/office/drawing/2014/main" id="{A35490A6-95A6-4344-9F5C-43B4C43C2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8312" name="Slide Number Placeholder 1">
            <a:extLst>
              <a:ext uri="{FF2B5EF4-FFF2-40B4-BE49-F238E27FC236}">
                <a16:creationId xmlns:a16="http://schemas.microsoft.com/office/drawing/2014/main" id="{229B9210-4FA4-4760-8752-1AA214A9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EAFF1B-67E5-48EA-827C-6772F2FD993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 altLang="en-US" sz="1000"/>
          </a:p>
        </p:txBody>
      </p:sp>
      <p:sp>
        <p:nvSpPr>
          <p:cNvPr id="98313" name="Rectangle 3">
            <a:extLst>
              <a:ext uri="{FF2B5EF4-FFF2-40B4-BE49-F238E27FC236}">
                <a16:creationId xmlns:a16="http://schemas.microsoft.com/office/drawing/2014/main" id="{ED92B547-9956-46A2-8686-FC7EE9657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>
            <a:extLst>
              <a:ext uri="{FF2B5EF4-FFF2-40B4-BE49-F238E27FC236}">
                <a16:creationId xmlns:a16="http://schemas.microsoft.com/office/drawing/2014/main" id="{72F0BE12-629B-4CBB-9946-E4A22FCF1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150EDFF0-7B27-493F-AAAC-C0A9B6C20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A485E796-E960-437B-9432-D7726305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9333" name="Rectangle 4">
            <a:extLst>
              <a:ext uri="{FF2B5EF4-FFF2-40B4-BE49-F238E27FC236}">
                <a16:creationId xmlns:a16="http://schemas.microsoft.com/office/drawing/2014/main" id="{A08D3EA8-0315-460F-9103-DF418F31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99334" name="Rectangle 5">
            <a:extLst>
              <a:ext uri="{FF2B5EF4-FFF2-40B4-BE49-F238E27FC236}">
                <a16:creationId xmlns:a16="http://schemas.microsoft.com/office/drawing/2014/main" id="{04C71C7A-2703-4EEC-AAC7-F7FE594EC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</p:txBody>
      </p:sp>
      <p:sp>
        <p:nvSpPr>
          <p:cNvPr id="99335" name="Text Box 9">
            <a:extLst>
              <a:ext uri="{FF2B5EF4-FFF2-40B4-BE49-F238E27FC236}">
                <a16:creationId xmlns:a16="http://schemas.microsoft.com/office/drawing/2014/main" id="{08EB7D62-5A3E-47E7-9965-0ABAFB1F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99336" name="Slide Number Placeholder 1">
            <a:extLst>
              <a:ext uri="{FF2B5EF4-FFF2-40B4-BE49-F238E27FC236}">
                <a16:creationId xmlns:a16="http://schemas.microsoft.com/office/drawing/2014/main" id="{27248D56-24A3-4B96-806E-5D63EC75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290A6E-5620-43E0-9072-F7DBAA12620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 altLang="en-US" sz="1000"/>
          </a:p>
        </p:txBody>
      </p:sp>
      <p:sp>
        <p:nvSpPr>
          <p:cNvPr id="99337" name="Rectangle 3">
            <a:extLst>
              <a:ext uri="{FF2B5EF4-FFF2-40B4-BE49-F238E27FC236}">
                <a16:creationId xmlns:a16="http://schemas.microsoft.com/office/drawing/2014/main" id="{602A85CC-F1AE-4B1A-9593-EC6B575F2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7AE5493-3BC1-4718-ADB3-ACA3BBB44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C200C543-07DF-46A5-913E-7406222C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CF276415-2E21-4729-B0CB-BB2F084EA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FE50ECA9-CDC2-4676-AB65-C3B5F447F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7D36CFB7-ACDE-489F-974E-991BC34B4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id="{55F02012-25AC-46AF-8627-764330B3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two related words</a:t>
            </a:r>
          </a:p>
        </p:txBody>
      </p:sp>
      <p:sp>
        <p:nvSpPr>
          <p:cNvPr id="100360" name="Text Box 9">
            <a:extLst>
              <a:ext uri="{FF2B5EF4-FFF2-40B4-BE49-F238E27FC236}">
                <a16:creationId xmlns:a16="http://schemas.microsoft.com/office/drawing/2014/main" id="{8EFA7FDA-BE88-4C3E-A97F-F42A43EB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0361" name="Slide Number Placeholder 1">
            <a:extLst>
              <a:ext uri="{FF2B5EF4-FFF2-40B4-BE49-F238E27FC236}">
                <a16:creationId xmlns:a16="http://schemas.microsoft.com/office/drawing/2014/main" id="{10A5C528-F25C-43D7-AB73-E779ED08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9ED0F3-26D4-4DC6-8CB1-F90BBA9BF04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95</a:t>
            </a:fld>
            <a:endParaRPr lang="en-US" altLang="en-US" sz="1000"/>
          </a:p>
        </p:txBody>
      </p:sp>
      <p:sp>
        <p:nvSpPr>
          <p:cNvPr id="100362" name="Rectangle 3">
            <a:extLst>
              <a:ext uri="{FF2B5EF4-FFF2-40B4-BE49-F238E27FC236}">
                <a16:creationId xmlns:a16="http://schemas.microsoft.com/office/drawing/2014/main" id="{B75E117E-CA6C-42AE-9C71-ED6F39C9D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C1FE7F06-38D5-4CAB-923C-52C9CEA98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54338E6B-2050-4D8B-BE8F-41E64E5B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9FD90FE-1847-4479-B9EA-A0D95196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1381" name="Rectangle 4">
            <a:extLst>
              <a:ext uri="{FF2B5EF4-FFF2-40B4-BE49-F238E27FC236}">
                <a16:creationId xmlns:a16="http://schemas.microsoft.com/office/drawing/2014/main" id="{0120DA5F-FF8F-472B-A888-2DBA26CC8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1382" name="Rectangle 5">
            <a:extLst>
              <a:ext uri="{FF2B5EF4-FFF2-40B4-BE49-F238E27FC236}">
                <a16:creationId xmlns:a16="http://schemas.microsoft.com/office/drawing/2014/main" id="{720A6822-DCCD-4943-A886-575C8859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1383" name="Rectangle 6">
            <a:extLst>
              <a:ext uri="{FF2B5EF4-FFF2-40B4-BE49-F238E27FC236}">
                <a16:creationId xmlns:a16="http://schemas.microsoft.com/office/drawing/2014/main" id="{1A5D2E5A-99E2-4B3C-9E67-FC840E3C6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1384" name="Text Box 9">
            <a:extLst>
              <a:ext uri="{FF2B5EF4-FFF2-40B4-BE49-F238E27FC236}">
                <a16:creationId xmlns:a16="http://schemas.microsoft.com/office/drawing/2014/main" id="{01750D0C-F634-4582-A4DC-50FE6D99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1385" name="Slide Number Placeholder 1">
            <a:extLst>
              <a:ext uri="{FF2B5EF4-FFF2-40B4-BE49-F238E27FC236}">
                <a16:creationId xmlns:a16="http://schemas.microsoft.com/office/drawing/2014/main" id="{7F99BC23-2545-4D09-85EA-3C6D7534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BD4B16-CDA8-400F-A46B-B7AC70E8110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 altLang="en-US" sz="1000"/>
          </a:p>
        </p:txBody>
      </p:sp>
      <p:sp>
        <p:nvSpPr>
          <p:cNvPr id="101386" name="Rectangle 3">
            <a:extLst>
              <a:ext uri="{FF2B5EF4-FFF2-40B4-BE49-F238E27FC236}">
                <a16:creationId xmlns:a16="http://schemas.microsoft.com/office/drawing/2014/main" id="{E5AA16A3-7A21-4840-878A-A62450ECE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6C4E44F9-E505-4E6E-905A-73FFE5918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99F6137-737C-4A73-B3A4-25A92CFA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F70C905A-7667-47C0-A09F-3B63CD64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BE3385E4-41CD-4F42-A119-99D21332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63060F21-FE00-48A5-B75A-6E4542070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A215B036-639A-44D0-86EB-040F00D15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7E979AB8-05FC-4DC9-A683-4BE07191B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343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chronic vs a one-time acute event</a:t>
            </a:r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D56D9809-DCEE-4712-9205-6E26035F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2410" name="Slide Number Placeholder 1">
            <a:extLst>
              <a:ext uri="{FF2B5EF4-FFF2-40B4-BE49-F238E27FC236}">
                <a16:creationId xmlns:a16="http://schemas.microsoft.com/office/drawing/2014/main" id="{36F62C2E-067A-42E1-A3C8-19FAC7CE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6FBE1-50EF-4235-A1F3-C036D1AA0A5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altLang="en-US" sz="1000"/>
          </a:p>
        </p:txBody>
      </p:sp>
      <p:sp>
        <p:nvSpPr>
          <p:cNvPr id="102411" name="Rectangle 3">
            <a:extLst>
              <a:ext uri="{FF2B5EF4-FFF2-40B4-BE49-F238E27FC236}">
                <a16:creationId xmlns:a16="http://schemas.microsoft.com/office/drawing/2014/main" id="{177E666C-2FAC-4BF7-9653-B2B2F5506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>
            <a:extLst>
              <a:ext uri="{FF2B5EF4-FFF2-40B4-BE49-F238E27FC236}">
                <a16:creationId xmlns:a16="http://schemas.microsoft.com/office/drawing/2014/main" id="{F60F4F0F-CBDC-4DBC-A626-2AFE04214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9E988CB-14C2-4C0F-979B-2E7DE1E8D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98C0C3E-F0DB-4203-8DD7-7B399222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29" name="Rectangle 4">
            <a:extLst>
              <a:ext uri="{FF2B5EF4-FFF2-40B4-BE49-F238E27FC236}">
                <a16:creationId xmlns:a16="http://schemas.microsoft.com/office/drawing/2014/main" id="{AC5C7E84-97E7-40F9-9007-E6F653CC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30" name="Rectangle 5">
            <a:extLst>
              <a:ext uri="{FF2B5EF4-FFF2-40B4-BE49-F238E27FC236}">
                <a16:creationId xmlns:a16="http://schemas.microsoft.com/office/drawing/2014/main" id="{E45DDCBB-5E3C-4F31-BC2D-51F862E9E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31" name="Rectangle 6">
            <a:extLst>
              <a:ext uri="{FF2B5EF4-FFF2-40B4-BE49-F238E27FC236}">
                <a16:creationId xmlns:a16="http://schemas.microsoft.com/office/drawing/2014/main" id="{4F7BE2AA-D9D2-4C68-84FB-4B79D6D5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3432" name="Rectangle 7">
            <a:extLst>
              <a:ext uri="{FF2B5EF4-FFF2-40B4-BE49-F238E27FC236}">
                <a16:creationId xmlns:a16="http://schemas.microsoft.com/office/drawing/2014/main" id="{566E766A-0928-407D-ABA9-D61B535FB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A3941753-6DB2-43BC-A4AA-B1A8345E4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3434" name="Slide Number Placeholder 1">
            <a:extLst>
              <a:ext uri="{FF2B5EF4-FFF2-40B4-BE49-F238E27FC236}">
                <a16:creationId xmlns:a16="http://schemas.microsoft.com/office/drawing/2014/main" id="{AE65F388-429D-40A0-9FC0-C99AF13A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63E52B-998C-4418-BFEE-FF404E0299D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 altLang="en-US" sz="1000"/>
          </a:p>
        </p:txBody>
      </p:sp>
      <p:sp>
        <p:nvSpPr>
          <p:cNvPr id="103435" name="Rectangle 3">
            <a:extLst>
              <a:ext uri="{FF2B5EF4-FFF2-40B4-BE49-F238E27FC236}">
                <a16:creationId xmlns:a16="http://schemas.microsoft.com/office/drawing/2014/main" id="{5410C0BB-56F0-4D4D-8B50-8F044CC0C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A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>
            <a:extLst>
              <a:ext uri="{FF2B5EF4-FFF2-40B4-BE49-F238E27FC236}">
                <a16:creationId xmlns:a16="http://schemas.microsoft.com/office/drawing/2014/main" id="{2C2C1937-3290-49B9-93A7-D2E79BF92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43434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9FD800E5-C1AA-4A87-ACCC-61569851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00400"/>
            <a:ext cx="4191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3B609D06-6621-4865-A0D3-7DE2FC643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0DE0895F-A6EC-49F5-88FA-9949E0B0E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622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F6CF820E-D5EE-4073-9244-50C4495B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05000"/>
            <a:ext cx="1143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E846E66-C44E-471A-9547-4AE08279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524000"/>
            <a:ext cx="1524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F9B7E0E9-D9C9-4633-BF84-095383FAB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/>
              <a:t>VKH: Treatment/course/prognosis</a:t>
            </a:r>
          </a:p>
          <a:p>
            <a:pPr lvl="1" eaLnBrk="1" hangingPunct="1"/>
            <a:r>
              <a:rPr lang="en-US" altLang="en-US"/>
              <a:t>In a nutshell, treat like any other</a:t>
            </a:r>
            <a:r>
              <a:rPr lang="en-US" altLang="en-US">
                <a:solidFill>
                  <a:srgbClr val="0000FF"/>
                </a:solidFill>
              </a:rPr>
              <a:t> panuveitis</a:t>
            </a:r>
          </a:p>
          <a:p>
            <a:pPr lvl="2" eaLnBrk="1" hangingPunct="1"/>
            <a:r>
              <a:rPr lang="en-US" altLang="en-US"/>
              <a:t>Local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>
                <a:solidFill>
                  <a:srgbClr val="0000FF"/>
                </a:solidFill>
              </a:rPr>
              <a:t>Cycloplegia</a:t>
            </a:r>
            <a:r>
              <a:rPr lang="en-US" altLang="en-US"/>
              <a:t> for comfort</a:t>
            </a:r>
          </a:p>
          <a:p>
            <a:pPr lvl="2" eaLnBrk="1" hangingPunct="1"/>
            <a:r>
              <a:rPr lang="en-US" altLang="en-US"/>
              <a:t>+/- systemic </a:t>
            </a:r>
            <a:r>
              <a:rPr lang="en-US" altLang="en-US">
                <a:solidFill>
                  <a:srgbClr val="0000FF"/>
                </a:solidFill>
              </a:rPr>
              <a:t>steroids</a:t>
            </a:r>
          </a:p>
          <a:p>
            <a:pPr lvl="2" eaLnBrk="1" hangingPunct="1"/>
            <a:r>
              <a:rPr lang="en-US" altLang="en-US"/>
              <a:t>May need systemic </a:t>
            </a:r>
            <a:r>
              <a:rPr lang="en-US" altLang="en-US">
                <a:solidFill>
                  <a:srgbClr val="0000FF"/>
                </a:solidFill>
              </a:rPr>
              <a:t>immunomodulation/suppression</a:t>
            </a:r>
            <a:endParaRPr lang="en-US" altLang="en-US">
              <a:solidFill>
                <a:schemeClr val="bg1"/>
              </a:solidFill>
            </a:endParaRPr>
          </a:p>
          <a:p>
            <a:pPr lvl="1" eaLnBrk="1" hangingPunct="1"/>
            <a:r>
              <a:rPr lang="en-US" altLang="en-US"/>
              <a:t>What is the course?</a:t>
            </a:r>
            <a:r>
              <a:rPr lang="en-US" altLang="en-US">
                <a:solidFill>
                  <a:srgbClr val="0000FF"/>
                </a:solidFill>
              </a:rPr>
              <a:t> Chronic--waxing and waning</a:t>
            </a:r>
          </a:p>
          <a:p>
            <a:pPr lvl="1" eaLnBrk="1" hangingPunct="1"/>
            <a:r>
              <a:rPr lang="en-US" altLang="en-US"/>
              <a:t>What is the prognosis?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>
                <a:solidFill>
                  <a:schemeClr val="bg1"/>
                </a:solidFill>
              </a:rPr>
              <a:t>Far better than it used to be—with modern steroids/immuno drugs, probability of maintaining useful vision is good.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69EFA8C4-1302-4B31-ADC8-1432BD726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88913"/>
            <a:ext cx="6178550" cy="366712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FF99"/>
                </a:solidFill>
              </a:rPr>
              <a:t>Vogt-Koyanagi-Harada (VKH) Syndrome: Wadda ya know?</a:t>
            </a:r>
          </a:p>
        </p:txBody>
      </p:sp>
      <p:sp>
        <p:nvSpPr>
          <p:cNvPr id="104458" name="Slide Number Placeholder 1">
            <a:extLst>
              <a:ext uri="{FF2B5EF4-FFF2-40B4-BE49-F238E27FC236}">
                <a16:creationId xmlns:a16="http://schemas.microsoft.com/office/drawing/2014/main" id="{66889272-8955-4364-BCA8-2EE55A6B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6EAC22-0DDE-451E-AAEF-6878D969C2C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99</a:t>
            </a:fld>
            <a:endParaRPr lang="en-US" altLang="en-US" sz="1000"/>
          </a:p>
        </p:txBody>
      </p:sp>
      <p:sp>
        <p:nvSpPr>
          <p:cNvPr id="104459" name="Rectangle 3">
            <a:extLst>
              <a:ext uri="{FF2B5EF4-FFF2-40B4-BE49-F238E27FC236}">
                <a16:creationId xmlns:a16="http://schemas.microsoft.com/office/drawing/2014/main" id="{D69129D9-3C4B-49D1-9680-A0FE3C932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pPr eaLnBrk="1" hangingPunct="1"/>
            <a:r>
              <a:rPr lang="en-US" altLang="en-US" sz="3500"/>
              <a:t>Q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1667</TotalTime>
  <Words>28393</Words>
  <Application>Microsoft Office PowerPoint</Application>
  <PresentationFormat>On-screen Show (4:3)</PresentationFormat>
  <Paragraphs>4699</Paragraphs>
  <Slides>281</Slides>
  <Notes>142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281</vt:i4>
      </vt:variant>
    </vt:vector>
  </HeadingPairs>
  <TitlesOfParts>
    <vt:vector size="285" baseType="lpstr">
      <vt:lpstr>Arial</vt:lpstr>
      <vt:lpstr>Segoe Script</vt:lpstr>
      <vt:lpstr>Wingdings</vt:lpstr>
      <vt:lpstr>Network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A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Q</vt:lpstr>
      <vt:lpstr>Q/A</vt:lpstr>
      <vt:lpstr>A</vt:lpstr>
      <vt:lpstr>A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PowerPoint Presentation</vt:lpstr>
      <vt:lpstr>Q</vt:lpstr>
      <vt:lpstr>Q/A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Q/A</vt:lpstr>
      <vt:lpstr>A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PowerPoint Presentation</vt:lpstr>
      <vt:lpstr>Q</vt:lpstr>
      <vt:lpstr>A</vt:lpstr>
      <vt:lpstr>Q</vt:lpstr>
      <vt:lpstr>A</vt:lpstr>
      <vt:lpstr>Q</vt:lpstr>
      <vt:lpstr>A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</vt:vector>
  </TitlesOfParts>
  <Company>LSU Ophthalmology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B. Flynn</dc:creator>
  <cp:lastModifiedBy>Steven Flynn</cp:lastModifiedBy>
  <cp:revision>180</cp:revision>
  <dcterms:created xsi:type="dcterms:W3CDTF">2008-09-10T20:14:54Z</dcterms:created>
  <dcterms:modified xsi:type="dcterms:W3CDTF">2023-03-13T00:10:52Z</dcterms:modified>
</cp:coreProperties>
</file>